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6858000" cx="12192000"/>
  <p:notesSz cx="6858000" cy="9144000"/>
  <p:embeddedFontLst>
    <p:embeddedFont>
      <p:font typeface="Quattrocento Sans"/>
      <p:regular r:id="rId78"/>
      <p:bold r:id="rId79"/>
      <p:italic r:id="rId80"/>
      <p:boldItalic r:id="rId81"/>
    </p:embeddedFont>
    <p:embeddedFont>
      <p:font typeface="Source Sans Pro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6" roundtripDataSignature="AMtx7mhs04gAkX6El5epNT6SH4R2rSd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SourceSansPro-italic.fntdata"/><Relationship Id="rId83" Type="http://schemas.openxmlformats.org/officeDocument/2006/relationships/font" Target="fonts/SourceSansPro-bold.fntdata"/><Relationship Id="rId42" Type="http://schemas.openxmlformats.org/officeDocument/2006/relationships/slide" Target="slides/slide38.xml"/><Relationship Id="rId86" Type="http://customschemas.google.com/relationships/presentationmetadata" Target="metadata"/><Relationship Id="rId41" Type="http://schemas.openxmlformats.org/officeDocument/2006/relationships/slide" Target="slides/slide37.xml"/><Relationship Id="rId85" Type="http://schemas.openxmlformats.org/officeDocument/2006/relationships/font" Target="fonts/SourceSansPro-bold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QuattrocentoSans-italic.fntdata"/><Relationship Id="rId82" Type="http://schemas.openxmlformats.org/officeDocument/2006/relationships/font" Target="fonts/SourceSansPro-regular.fntdata"/><Relationship Id="rId81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QuattrocentoSans-bold.fntdata"/><Relationship Id="rId34" Type="http://schemas.openxmlformats.org/officeDocument/2006/relationships/slide" Target="slides/slide30.xml"/><Relationship Id="rId78" Type="http://schemas.openxmlformats.org/officeDocument/2006/relationships/font" Target="fonts/QuattrocentoSans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-project.org/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hyperlink" Target="https://www.rstudio.com/products/rstudio/download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statmethods.net/management/operators.html" TargetMode="External"/><Relationship Id="rId4" Type="http://schemas.openxmlformats.org/officeDocument/2006/relationships/hyperlink" Target="http://www.statmethods.net/management/functions.html" TargetMode="External"/><Relationship Id="rId5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99900" y="863600"/>
            <a:ext cx="110169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Scientific Data Analysis for Post-Graduate Students Using R Programming Language.</a:t>
            </a: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450075" y="3205775"/>
            <a:ext cx="92178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Strengthening Research skills in Eastern and Southern Africa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068" y="5063072"/>
            <a:ext cx="2471692" cy="94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6412" y="4883748"/>
            <a:ext cx="2471692" cy="151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23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update R and RStudio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199" y="1825625"/>
            <a:ext cx="9843655" cy="474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Updating R:  R 4.1.3 is the latest R version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Option 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easiest way to update R is to simply </a:t>
            </a: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download the newest version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Install that, and it will overwrite your current version.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705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39882" y="1288473"/>
            <a:ext cx="4786745" cy="520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Option 2</a:t>
            </a:r>
            <a:r>
              <a:rPr lang="en-US"/>
              <a:t>: Use packages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updateR for Mac,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and installr for Windows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i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Codes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&gt;install.packages(“installr”)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&gt;library(installr)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&gt;updateR()</a:t>
            </a:r>
            <a:endParaRPr/>
          </a:p>
        </p:txBody>
      </p:sp>
      <p:pic>
        <p:nvPicPr>
          <p:cNvPr id="162" name="Google Shape;162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710" y="1690688"/>
            <a:ext cx="5008418" cy="377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200" y="2978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38199" y="1836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27" y="2327563"/>
            <a:ext cx="10356271" cy="364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RStudio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5181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 </a:t>
            </a:r>
            <a:r>
              <a:rPr b="1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Help menu in the top menu bar of Rstudio</a:t>
            </a:r>
            <a:endParaRPr b="1" i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the Help menu, select Check for Updates, i.e.,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Click Help in RStudio &gt; check for updates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If RStudio is updated, you see this window</a:t>
            </a:r>
            <a:endParaRPr/>
          </a:p>
        </p:txBody>
      </p:sp>
      <p:sp>
        <p:nvSpPr>
          <p:cNvPr id="176" name="Google Shape;17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Otherwise, 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direct you to the website to download the latest version.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145" y="1506682"/>
            <a:ext cx="4800599" cy="29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 and its associated packages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Once R/RStudio is installed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You will have base R and its associated packages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will use many add on packages throughout this training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can install packages using different options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Adding/installing packages in R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Options include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install.packages(“package_name”) 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Tools &gt; install packages in Rstudio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search for the package to install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Packages &gt; install on RHS bottom workspace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Install multiple packages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install.packages (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c(“tidyverse”, “readxl”, “dplyr”, “ggbupr”)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readxl to read Microsoft Excel files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838200" y="167698"/>
            <a:ext cx="10515600" cy="819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Update Packages in R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838200" y="1153390"/>
            <a:ext cx="10515600" cy="55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Click packages in the right bottom window, then update.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all packages are updated, you will see the window below, otherwise select packages you want to update.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" y="2493818"/>
            <a:ext cx="9725891" cy="408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21336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Getting help in 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676400" y="914401"/>
            <a:ext cx="876300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about a specific command can be got using the following commands: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&gt;help(mean)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&gt;?mean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&gt;? t.test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&gt;help(t.test)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3416" y="1547337"/>
            <a:ext cx="7506350" cy="496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838200" y="365125"/>
            <a:ext cx="10515600" cy="76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concepts in R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838200" y="1452880"/>
            <a:ext cx="5181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as a calculator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use = or &lt; - to assign values to a variable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e.g. x = 2  is same as x &lt; - 2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is case sensitive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 txBox="1"/>
          <p:nvPr>
            <p:ph idx="2" type="body"/>
          </p:nvPr>
        </p:nvSpPr>
        <p:spPr>
          <a:xfrm>
            <a:off x="6172200" y="1270000"/>
            <a:ext cx="5181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Data is sometimes categorized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e.g. Type of Colours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 Blue, Red, Orange, Green)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Academic 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e.g (AsstProf, AssocProf, Prof)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R, categorical data is stored as factor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837" y="2049904"/>
            <a:ext cx="2108403" cy="208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FRAME in R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838200" y="1700848"/>
            <a:ext cx="5181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represents a typical data table that researchers come up with – like a spreadsheet.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>
            <p:ph idx="2" type="body"/>
          </p:nvPr>
        </p:nvSpPr>
        <p:spPr>
          <a:xfrm>
            <a:off x="6172200" y="1690688"/>
            <a:ext cx="5181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Characteristics of a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column names should be non-empty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row names should be unique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stored in a data frame can be numeric, factor or character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column should contain same number of data items</a:t>
            </a: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4991099" cy="294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880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CLASS ONE: INTRODUCTION TO R PROGRAMMING LANGUAGE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2082799"/>
            <a:ext cx="1051560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Facilitators: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Prof. Susan Balaba Tumwebaze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 Thomas Odong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 Hellen Namawejje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72" y="5571072"/>
            <a:ext cx="1712504" cy="92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4782" y="5133240"/>
            <a:ext cx="2189018" cy="145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9691" y="2245360"/>
            <a:ext cx="1821337" cy="78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0080" y="2217348"/>
            <a:ext cx="1742229" cy="78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 of measurement</a:t>
            </a:r>
            <a:br>
              <a:rPr lang="en-US"/>
            </a:br>
            <a:r>
              <a:rPr lang="en-US"/>
              <a:t>Some Definitions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7778750" y="2292350"/>
            <a:ext cx="1511300" cy="596900"/>
          </a:xfrm>
          <a:prstGeom prst="roundRect">
            <a:avLst>
              <a:gd fmla="val 12495" name="adj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712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6635750" y="2978150"/>
            <a:ext cx="3873500" cy="2578100"/>
            <a:chOff x="3220" y="1876"/>
            <a:chExt cx="2440" cy="1624"/>
          </a:xfrm>
        </p:grpSpPr>
        <p:sp>
          <p:nvSpPr>
            <p:cNvPr id="228" name="Google Shape;228;p20"/>
            <p:cNvSpPr/>
            <p:nvPr/>
          </p:nvSpPr>
          <p:spPr>
            <a:xfrm>
              <a:off x="3220" y="3124"/>
              <a:ext cx="952" cy="376"/>
            </a:xfrm>
            <a:prstGeom prst="rect">
              <a:avLst/>
            </a:prstGeom>
            <a:solidFill>
              <a:srgbClr val="FCFEB9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Female</a:t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708" y="3124"/>
              <a:ext cx="952" cy="376"/>
            </a:xfrm>
            <a:prstGeom prst="rect">
              <a:avLst/>
            </a:prstGeom>
            <a:solidFill>
              <a:srgbClr val="FCFEB9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Male</a:t>
              </a:r>
              <a:endParaRPr/>
            </a:p>
          </p:txBody>
        </p:sp>
        <p:cxnSp>
          <p:nvCxnSpPr>
            <p:cNvPr id="230" name="Google Shape;230;p20"/>
            <p:cNvCxnSpPr/>
            <p:nvPr/>
          </p:nvCxnSpPr>
          <p:spPr>
            <a:xfrm flipH="1">
              <a:off x="3788" y="1876"/>
              <a:ext cx="680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4468" y="1876"/>
              <a:ext cx="664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2" name="Google Shape;232;p20"/>
          <p:cNvSpPr/>
          <p:nvPr/>
        </p:nvSpPr>
        <p:spPr>
          <a:xfrm>
            <a:off x="3511550" y="2292350"/>
            <a:ext cx="1511300" cy="596900"/>
          </a:xfrm>
          <a:prstGeom prst="roundRect">
            <a:avLst>
              <a:gd fmla="val 12495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712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grpSp>
        <p:nvGrpSpPr>
          <p:cNvPr id="233" name="Google Shape;233;p20"/>
          <p:cNvGrpSpPr/>
          <p:nvPr/>
        </p:nvGrpSpPr>
        <p:grpSpPr>
          <a:xfrm>
            <a:off x="2368550" y="2978150"/>
            <a:ext cx="3873500" cy="2578100"/>
            <a:chOff x="532" y="1876"/>
            <a:chExt cx="2440" cy="1624"/>
          </a:xfrm>
        </p:grpSpPr>
        <p:sp>
          <p:nvSpPr>
            <p:cNvPr id="234" name="Google Shape;234;p20"/>
            <p:cNvSpPr/>
            <p:nvPr/>
          </p:nvSpPr>
          <p:spPr>
            <a:xfrm>
              <a:off x="532" y="3124"/>
              <a:ext cx="952" cy="37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020" y="3124"/>
              <a:ext cx="952" cy="37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endParaRPr/>
            </a:p>
          </p:txBody>
        </p:sp>
        <p:cxnSp>
          <p:nvCxnSpPr>
            <p:cNvPr id="236" name="Google Shape;236;p20"/>
            <p:cNvCxnSpPr/>
            <p:nvPr/>
          </p:nvCxnSpPr>
          <p:spPr>
            <a:xfrm flipH="1">
              <a:off x="1100" y="1876"/>
              <a:ext cx="680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20"/>
            <p:cNvCxnSpPr/>
            <p:nvPr/>
          </p:nvCxnSpPr>
          <p:spPr>
            <a:xfrm>
              <a:off x="1780" y="1876"/>
              <a:ext cx="664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2286000" y="228600"/>
            <a:ext cx="83058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Level of Measurement?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2516189" y="1677989"/>
            <a:ext cx="8074025" cy="107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relationship of the values that are assigned to the attributes </a:t>
            </a:r>
            <a:r>
              <a:rPr lang="en-US" sz="32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for a variable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721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7245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8769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>
            <a:off x="5753100" y="6384925"/>
            <a:ext cx="42672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8" name="Google Shape;248;p21"/>
          <p:cNvSpPr/>
          <p:nvPr/>
        </p:nvSpPr>
        <p:spPr>
          <a:xfrm>
            <a:off x="3484563" y="6151564"/>
            <a:ext cx="1340368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563" y="5214939"/>
            <a:ext cx="791884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484563" y="4140201"/>
            <a:ext cx="1116910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484564" y="3103564"/>
            <a:ext cx="945773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61022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Republican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712787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864552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6553200" y="3036888"/>
            <a:ext cx="2425700" cy="673100"/>
          </a:xfrm>
          <a:prstGeom prst="roundRect">
            <a:avLst>
              <a:gd fmla="val 12495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Affiliation</a:t>
            </a:r>
            <a:endParaRPr/>
          </a:p>
        </p:txBody>
      </p:sp>
      <p:cxnSp>
        <p:nvCxnSpPr>
          <p:cNvPr id="256" name="Google Shape;256;p21"/>
          <p:cNvCxnSpPr/>
          <p:nvPr/>
        </p:nvCxnSpPr>
        <p:spPr>
          <a:xfrm>
            <a:off x="6289675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7796213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9337675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1"/>
          <p:cNvCxnSpPr/>
          <p:nvPr/>
        </p:nvCxnSpPr>
        <p:spPr>
          <a:xfrm flipH="1">
            <a:off x="6581775" y="3740150"/>
            <a:ext cx="12319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/>
          <p:nvPr/>
        </p:nvCxnSpPr>
        <p:spPr>
          <a:xfrm>
            <a:off x="7813675" y="3740150"/>
            <a:ext cx="12065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/>
          <p:nvPr/>
        </p:nvCxnSpPr>
        <p:spPr>
          <a:xfrm>
            <a:off x="7807325" y="37401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level of measurement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838200" y="1825625"/>
            <a:ext cx="46177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Nominal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Ordinal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Interval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Ratio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Note: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Interval and Ratio are times referred to as Scale measurements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>
            <p:ph idx="2" type="body"/>
          </p:nvPr>
        </p:nvSpPr>
        <p:spPr>
          <a:xfrm>
            <a:off x="5455920" y="1825625"/>
            <a:ext cx="5897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Nominal:  The values “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/>
              <a:t>” the attribute uniquely; The name does </a:t>
            </a:r>
            <a:r>
              <a:rPr lang="en-US">
                <a:solidFill>
                  <a:schemeClr val="accent1"/>
                </a:solidFill>
              </a:rPr>
              <a:t>not </a:t>
            </a:r>
            <a:r>
              <a:rPr lang="en-US"/>
              <a:t>imply any ordering of the cases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Ordinal: Attributes can be rank-ordered…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Interval: When </a:t>
            </a:r>
            <a:r>
              <a:rPr lang="en-US">
                <a:solidFill>
                  <a:schemeClr val="accent1"/>
                </a:solidFill>
              </a:rPr>
              <a:t>distance </a:t>
            </a:r>
            <a:r>
              <a:rPr lang="en-US"/>
              <a:t>between attributes has meaning, e.g temperature: distance from 30-40 is the same as distance from 70-80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Level of measurement important?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you to decide what </a:t>
            </a:r>
            <a:r>
              <a:rPr lang="en-US">
                <a:solidFill>
                  <a:schemeClr val="accent1"/>
                </a:solidFill>
              </a:rPr>
              <a:t>statistical analysis </a:t>
            </a:r>
            <a:r>
              <a:rPr lang="en-US"/>
              <a:t>is appropriate on the value that were assigned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you decide how to </a:t>
            </a:r>
            <a:r>
              <a:rPr b="1" lang="en-US"/>
              <a:t>interpret </a:t>
            </a:r>
            <a:r>
              <a:rPr lang="en-US"/>
              <a:t>the data from that variable</a:t>
            </a:r>
            <a:endParaRPr/>
          </a:p>
        </p:txBody>
      </p:sp>
      <p:sp>
        <p:nvSpPr>
          <p:cNvPr id="275" name="Google Shape;275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Ratio: </a:t>
            </a:r>
            <a:r>
              <a:rPr lang="en-US">
                <a:solidFill>
                  <a:schemeClr val="accent1"/>
                </a:solidFill>
              </a:rPr>
              <a:t>absolute zero </a:t>
            </a:r>
            <a:r>
              <a:rPr lang="en-US"/>
              <a:t>is meaningful. E.g number of clients in past one months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meaningful to say that “...we had </a:t>
            </a:r>
            <a:r>
              <a:rPr lang="en-US">
                <a:solidFill>
                  <a:schemeClr val="accent1"/>
                </a:solidFill>
              </a:rPr>
              <a:t>twice</a:t>
            </a:r>
            <a:r>
              <a:rPr lang="en-US"/>
              <a:t> as many clients in this period as we did in the previous six months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Hierarchy of Levels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3811588" y="2133600"/>
            <a:ext cx="6324600" cy="4565650"/>
            <a:chOff x="1441" y="1344"/>
            <a:chExt cx="3984" cy="2876"/>
          </a:xfrm>
        </p:grpSpPr>
        <p:sp>
          <p:nvSpPr>
            <p:cNvPr id="282" name="Google Shape;282;p24"/>
            <p:cNvSpPr/>
            <p:nvPr/>
          </p:nvSpPr>
          <p:spPr>
            <a:xfrm>
              <a:off x="1441" y="1344"/>
              <a:ext cx="3984" cy="2872"/>
            </a:xfrm>
            <a:custGeom>
              <a:rect b="b" l="l" r="r" t="t"/>
              <a:pathLst>
                <a:path extrusionOk="0" h="2872" w="3984">
                  <a:moveTo>
                    <a:pt x="771" y="2871"/>
                  </a:moveTo>
                  <a:lnTo>
                    <a:pt x="0" y="2268"/>
                  </a:lnTo>
                  <a:lnTo>
                    <a:pt x="0" y="1767"/>
                  </a:lnTo>
                  <a:lnTo>
                    <a:pt x="643" y="1767"/>
                  </a:lnTo>
                  <a:lnTo>
                    <a:pt x="643" y="1327"/>
                  </a:lnTo>
                  <a:lnTo>
                    <a:pt x="1286" y="1327"/>
                  </a:lnTo>
                  <a:lnTo>
                    <a:pt x="1286" y="886"/>
                  </a:lnTo>
                  <a:lnTo>
                    <a:pt x="1929" y="886"/>
                  </a:lnTo>
                  <a:lnTo>
                    <a:pt x="1929" y="444"/>
                  </a:lnTo>
                  <a:lnTo>
                    <a:pt x="2569" y="444"/>
                  </a:lnTo>
                  <a:lnTo>
                    <a:pt x="2569" y="2"/>
                  </a:lnTo>
                  <a:lnTo>
                    <a:pt x="3212" y="0"/>
                  </a:lnTo>
                  <a:lnTo>
                    <a:pt x="3983" y="552"/>
                  </a:lnTo>
                  <a:lnTo>
                    <a:pt x="771" y="2871"/>
                  </a:ln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216" y="1899"/>
              <a:ext cx="3209" cy="2321"/>
            </a:xfrm>
            <a:custGeom>
              <a:rect b="b" l="l" r="r" t="t"/>
              <a:pathLst>
                <a:path extrusionOk="0" h="2321" w="3209">
                  <a:moveTo>
                    <a:pt x="3208" y="0"/>
                  </a:moveTo>
                  <a:lnTo>
                    <a:pt x="3208" y="2320"/>
                  </a:lnTo>
                  <a:lnTo>
                    <a:pt x="0" y="2315"/>
                  </a:lnTo>
                  <a:lnTo>
                    <a:pt x="0" y="1764"/>
                  </a:lnTo>
                  <a:lnTo>
                    <a:pt x="642" y="1764"/>
                  </a:lnTo>
                  <a:lnTo>
                    <a:pt x="642" y="1323"/>
                  </a:lnTo>
                  <a:lnTo>
                    <a:pt x="1282" y="1323"/>
                  </a:lnTo>
                  <a:lnTo>
                    <a:pt x="1282" y="884"/>
                  </a:lnTo>
                  <a:lnTo>
                    <a:pt x="1924" y="884"/>
                  </a:lnTo>
                  <a:lnTo>
                    <a:pt x="1924" y="443"/>
                  </a:lnTo>
                  <a:lnTo>
                    <a:pt x="2566" y="443"/>
                  </a:lnTo>
                  <a:lnTo>
                    <a:pt x="2566" y="2"/>
                  </a:lnTo>
                  <a:lnTo>
                    <a:pt x="3208" y="0"/>
                  </a:lnTo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441" y="3119"/>
              <a:ext cx="1405" cy="542"/>
            </a:xfrm>
            <a:custGeom>
              <a:rect b="b" l="l" r="r" t="t"/>
              <a:pathLst>
                <a:path extrusionOk="0" h="542" w="1405">
                  <a:moveTo>
                    <a:pt x="0" y="0"/>
                  </a:moveTo>
                  <a:lnTo>
                    <a:pt x="638" y="0"/>
                  </a:lnTo>
                  <a:lnTo>
                    <a:pt x="1404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087" y="2677"/>
              <a:ext cx="1402" cy="542"/>
            </a:xfrm>
            <a:custGeom>
              <a:rect b="b" l="l" r="r" t="t"/>
              <a:pathLst>
                <a:path extrusionOk="0" h="542" w="1402">
                  <a:moveTo>
                    <a:pt x="0" y="0"/>
                  </a:moveTo>
                  <a:lnTo>
                    <a:pt x="638" y="0"/>
                  </a:lnTo>
                  <a:lnTo>
                    <a:pt x="1401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732" y="2234"/>
              <a:ext cx="1402" cy="541"/>
            </a:xfrm>
            <a:custGeom>
              <a:rect b="b" l="l" r="r" t="t"/>
              <a:pathLst>
                <a:path extrusionOk="0" h="541" w="1402">
                  <a:moveTo>
                    <a:pt x="0" y="0"/>
                  </a:moveTo>
                  <a:lnTo>
                    <a:pt x="638" y="0"/>
                  </a:lnTo>
                  <a:lnTo>
                    <a:pt x="1401" y="540"/>
                  </a:lnTo>
                  <a:lnTo>
                    <a:pt x="763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377" y="1790"/>
              <a:ext cx="1402" cy="542"/>
            </a:xfrm>
            <a:custGeom>
              <a:rect b="b" l="l" r="r" t="t"/>
              <a:pathLst>
                <a:path extrusionOk="0" h="542" w="1402">
                  <a:moveTo>
                    <a:pt x="0" y="0"/>
                  </a:moveTo>
                  <a:lnTo>
                    <a:pt x="635" y="0"/>
                  </a:lnTo>
                  <a:lnTo>
                    <a:pt x="1401" y="541"/>
                  </a:lnTo>
                  <a:lnTo>
                    <a:pt x="763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020" y="1347"/>
              <a:ext cx="1405" cy="541"/>
            </a:xfrm>
            <a:custGeom>
              <a:rect b="b" l="l" r="r" t="t"/>
              <a:pathLst>
                <a:path extrusionOk="0" h="541" w="1405">
                  <a:moveTo>
                    <a:pt x="0" y="0"/>
                  </a:moveTo>
                  <a:lnTo>
                    <a:pt x="638" y="0"/>
                  </a:lnTo>
                  <a:lnTo>
                    <a:pt x="1404" y="540"/>
                  </a:lnTo>
                  <a:lnTo>
                    <a:pt x="766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4"/>
          <p:cNvSpPr/>
          <p:nvPr/>
        </p:nvSpPr>
        <p:spPr>
          <a:xfrm>
            <a:off x="3332164" y="6029326"/>
            <a:ext cx="1450719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541963" y="4505326"/>
            <a:ext cx="1331904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913564" y="3819526"/>
            <a:ext cx="964881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Ratio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5014914" y="6127751"/>
            <a:ext cx="397711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Attributes are only named; weakest</a:t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6081713" y="5289551"/>
            <a:ext cx="291195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Attributes can be ordered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7148513" y="4603751"/>
            <a:ext cx="258186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Distance is meaningful</a:t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8139114" y="3917951"/>
            <a:ext cx="164198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Absolute zero</a:t>
            </a:r>
            <a:endParaRPr/>
          </a:p>
        </p:txBody>
      </p:sp>
      <p:grpSp>
        <p:nvGrpSpPr>
          <p:cNvPr id="296" name="Google Shape;296;p24"/>
          <p:cNvGrpSpPr/>
          <p:nvPr/>
        </p:nvGrpSpPr>
        <p:grpSpPr>
          <a:xfrm>
            <a:off x="2944813" y="1344613"/>
            <a:ext cx="2952750" cy="4495800"/>
            <a:chOff x="895" y="847"/>
            <a:chExt cx="1860" cy="2832"/>
          </a:xfrm>
        </p:grpSpPr>
        <p:grpSp>
          <p:nvGrpSpPr>
            <p:cNvPr id="297" name="Google Shape;297;p24"/>
            <p:cNvGrpSpPr/>
            <p:nvPr/>
          </p:nvGrpSpPr>
          <p:grpSpPr>
            <a:xfrm>
              <a:off x="1828" y="1413"/>
              <a:ext cx="147" cy="251"/>
              <a:chOff x="1828" y="1413"/>
              <a:chExt cx="147" cy="251"/>
            </a:xfrm>
          </p:grpSpPr>
          <p:sp>
            <p:nvSpPr>
              <p:cNvPr id="298" name="Google Shape;298;p24"/>
              <p:cNvSpPr/>
              <p:nvPr/>
            </p:nvSpPr>
            <p:spPr>
              <a:xfrm>
                <a:off x="1828" y="1413"/>
                <a:ext cx="123" cy="248"/>
              </a:xfrm>
              <a:custGeom>
                <a:rect b="b" l="l" r="r" t="t"/>
                <a:pathLst>
                  <a:path extrusionOk="0" h="248" w="123">
                    <a:moveTo>
                      <a:pt x="55" y="247"/>
                    </a:moveTo>
                    <a:lnTo>
                      <a:pt x="47" y="197"/>
                    </a:lnTo>
                    <a:lnTo>
                      <a:pt x="28" y="166"/>
                    </a:lnTo>
                    <a:lnTo>
                      <a:pt x="17" y="128"/>
                    </a:lnTo>
                    <a:lnTo>
                      <a:pt x="22" y="96"/>
                    </a:lnTo>
                    <a:lnTo>
                      <a:pt x="26" y="76"/>
                    </a:lnTo>
                    <a:lnTo>
                      <a:pt x="17" y="45"/>
                    </a:lnTo>
                    <a:lnTo>
                      <a:pt x="0" y="21"/>
                    </a:lnTo>
                    <a:lnTo>
                      <a:pt x="10" y="4"/>
                    </a:lnTo>
                    <a:lnTo>
                      <a:pt x="28" y="0"/>
                    </a:lnTo>
                    <a:lnTo>
                      <a:pt x="46" y="4"/>
                    </a:lnTo>
                    <a:lnTo>
                      <a:pt x="56" y="17"/>
                    </a:lnTo>
                    <a:lnTo>
                      <a:pt x="65" y="28"/>
                    </a:lnTo>
                    <a:lnTo>
                      <a:pt x="98" y="74"/>
                    </a:lnTo>
                    <a:lnTo>
                      <a:pt x="122" y="118"/>
                    </a:lnTo>
                    <a:lnTo>
                      <a:pt x="113" y="176"/>
                    </a:lnTo>
                    <a:lnTo>
                      <a:pt x="100" y="247"/>
                    </a:lnTo>
                    <a:lnTo>
                      <a:pt x="55" y="247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1850" y="1609"/>
                <a:ext cx="125" cy="55"/>
              </a:xfrm>
              <a:custGeom>
                <a:rect b="b" l="l" r="r" t="t"/>
                <a:pathLst>
                  <a:path extrusionOk="0" h="55" w="125">
                    <a:moveTo>
                      <a:pt x="0" y="0"/>
                    </a:moveTo>
                    <a:lnTo>
                      <a:pt x="6" y="54"/>
                    </a:lnTo>
                    <a:lnTo>
                      <a:pt x="124" y="54"/>
                    </a:lnTo>
                    <a:lnTo>
                      <a:pt x="118" y="0"/>
                    </a:lnTo>
                    <a:lnTo>
                      <a:pt x="7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24"/>
            <p:cNvSpPr/>
            <p:nvPr/>
          </p:nvSpPr>
          <p:spPr>
            <a:xfrm>
              <a:off x="1111" y="1605"/>
              <a:ext cx="584" cy="773"/>
            </a:xfrm>
            <a:custGeom>
              <a:rect b="b" l="l" r="r" t="t"/>
              <a:pathLst>
                <a:path extrusionOk="0" h="773" w="584">
                  <a:moveTo>
                    <a:pt x="34" y="133"/>
                  </a:moveTo>
                  <a:lnTo>
                    <a:pt x="80" y="93"/>
                  </a:lnTo>
                  <a:lnTo>
                    <a:pt x="263" y="36"/>
                  </a:lnTo>
                  <a:lnTo>
                    <a:pt x="376" y="6"/>
                  </a:lnTo>
                  <a:lnTo>
                    <a:pt x="417" y="0"/>
                  </a:lnTo>
                  <a:lnTo>
                    <a:pt x="473" y="87"/>
                  </a:lnTo>
                  <a:lnTo>
                    <a:pt x="503" y="185"/>
                  </a:lnTo>
                  <a:lnTo>
                    <a:pt x="519" y="278"/>
                  </a:lnTo>
                  <a:lnTo>
                    <a:pt x="519" y="445"/>
                  </a:lnTo>
                  <a:lnTo>
                    <a:pt x="583" y="610"/>
                  </a:lnTo>
                  <a:lnTo>
                    <a:pt x="576" y="687"/>
                  </a:lnTo>
                  <a:lnTo>
                    <a:pt x="490" y="732"/>
                  </a:lnTo>
                  <a:lnTo>
                    <a:pt x="269" y="772"/>
                  </a:lnTo>
                  <a:lnTo>
                    <a:pt x="189" y="726"/>
                  </a:lnTo>
                  <a:lnTo>
                    <a:pt x="138" y="594"/>
                  </a:lnTo>
                  <a:lnTo>
                    <a:pt x="97" y="449"/>
                  </a:lnTo>
                  <a:lnTo>
                    <a:pt x="22" y="374"/>
                  </a:lnTo>
                  <a:lnTo>
                    <a:pt x="5" y="295"/>
                  </a:lnTo>
                  <a:lnTo>
                    <a:pt x="0" y="197"/>
                  </a:lnTo>
                  <a:lnTo>
                    <a:pt x="34" y="133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24"/>
            <p:cNvGrpSpPr/>
            <p:nvPr/>
          </p:nvGrpSpPr>
          <p:grpSpPr>
            <a:xfrm>
              <a:off x="1353" y="1577"/>
              <a:ext cx="639" cy="847"/>
              <a:chOff x="1353" y="1577"/>
              <a:chExt cx="639" cy="847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353" y="1577"/>
                <a:ext cx="639" cy="847"/>
              </a:xfrm>
              <a:custGeom>
                <a:rect b="b" l="l" r="r" t="t"/>
                <a:pathLst>
                  <a:path extrusionOk="0" h="847" w="639">
                    <a:moveTo>
                      <a:pt x="0" y="52"/>
                    </a:moveTo>
                    <a:lnTo>
                      <a:pt x="35" y="102"/>
                    </a:lnTo>
                    <a:lnTo>
                      <a:pt x="81" y="177"/>
                    </a:lnTo>
                    <a:lnTo>
                      <a:pt x="127" y="276"/>
                    </a:lnTo>
                    <a:lnTo>
                      <a:pt x="164" y="374"/>
                    </a:lnTo>
                    <a:lnTo>
                      <a:pt x="190" y="453"/>
                    </a:lnTo>
                    <a:lnTo>
                      <a:pt x="235" y="617"/>
                    </a:lnTo>
                    <a:lnTo>
                      <a:pt x="248" y="667"/>
                    </a:lnTo>
                    <a:lnTo>
                      <a:pt x="267" y="699"/>
                    </a:lnTo>
                    <a:lnTo>
                      <a:pt x="283" y="726"/>
                    </a:lnTo>
                    <a:lnTo>
                      <a:pt x="409" y="811"/>
                    </a:lnTo>
                    <a:lnTo>
                      <a:pt x="456" y="846"/>
                    </a:lnTo>
                    <a:lnTo>
                      <a:pt x="450" y="760"/>
                    </a:lnTo>
                    <a:lnTo>
                      <a:pt x="429" y="689"/>
                    </a:lnTo>
                    <a:lnTo>
                      <a:pt x="405" y="616"/>
                    </a:lnTo>
                    <a:lnTo>
                      <a:pt x="348" y="525"/>
                    </a:lnTo>
                    <a:lnTo>
                      <a:pt x="312" y="425"/>
                    </a:lnTo>
                    <a:lnTo>
                      <a:pt x="295" y="276"/>
                    </a:lnTo>
                    <a:lnTo>
                      <a:pt x="370" y="334"/>
                    </a:lnTo>
                    <a:lnTo>
                      <a:pt x="439" y="381"/>
                    </a:lnTo>
                    <a:lnTo>
                      <a:pt x="508" y="403"/>
                    </a:lnTo>
                    <a:lnTo>
                      <a:pt x="552" y="414"/>
                    </a:lnTo>
                    <a:lnTo>
                      <a:pt x="587" y="409"/>
                    </a:lnTo>
                    <a:lnTo>
                      <a:pt x="609" y="381"/>
                    </a:lnTo>
                    <a:lnTo>
                      <a:pt x="633" y="302"/>
                    </a:lnTo>
                    <a:lnTo>
                      <a:pt x="638" y="244"/>
                    </a:lnTo>
                    <a:lnTo>
                      <a:pt x="638" y="147"/>
                    </a:lnTo>
                    <a:lnTo>
                      <a:pt x="638" y="66"/>
                    </a:lnTo>
                    <a:lnTo>
                      <a:pt x="535" y="68"/>
                    </a:lnTo>
                    <a:lnTo>
                      <a:pt x="490" y="58"/>
                    </a:lnTo>
                    <a:lnTo>
                      <a:pt x="484" y="149"/>
                    </a:lnTo>
                    <a:lnTo>
                      <a:pt x="473" y="178"/>
                    </a:lnTo>
                    <a:lnTo>
                      <a:pt x="405" y="144"/>
                    </a:lnTo>
                    <a:lnTo>
                      <a:pt x="358" y="104"/>
                    </a:lnTo>
                    <a:lnTo>
                      <a:pt x="272" y="58"/>
                    </a:lnTo>
                    <a:lnTo>
                      <a:pt x="210" y="17"/>
                    </a:lnTo>
                    <a:lnTo>
                      <a:pt x="154" y="0"/>
                    </a:lnTo>
                    <a:lnTo>
                      <a:pt x="85" y="28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0000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395" y="1618"/>
                <a:ext cx="180" cy="514"/>
              </a:xfrm>
              <a:custGeom>
                <a:rect b="b" l="l" r="r" t="t"/>
                <a:pathLst>
                  <a:path extrusionOk="0" h="514" w="180">
                    <a:moveTo>
                      <a:pt x="0" y="0"/>
                    </a:moveTo>
                    <a:lnTo>
                      <a:pt x="78" y="35"/>
                    </a:lnTo>
                    <a:lnTo>
                      <a:pt x="71" y="96"/>
                    </a:lnTo>
                    <a:lnTo>
                      <a:pt x="121" y="99"/>
                    </a:lnTo>
                    <a:lnTo>
                      <a:pt x="152" y="210"/>
                    </a:lnTo>
                    <a:lnTo>
                      <a:pt x="170" y="330"/>
                    </a:lnTo>
                    <a:lnTo>
                      <a:pt x="177" y="444"/>
                    </a:lnTo>
                    <a:lnTo>
                      <a:pt x="179" y="513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24"/>
            <p:cNvSpPr/>
            <p:nvPr/>
          </p:nvSpPr>
          <p:spPr>
            <a:xfrm>
              <a:off x="1199" y="1618"/>
              <a:ext cx="193" cy="160"/>
            </a:xfrm>
            <a:custGeom>
              <a:rect b="b" l="l" r="r" t="t"/>
              <a:pathLst>
                <a:path extrusionOk="0" h="160" w="193">
                  <a:moveTo>
                    <a:pt x="17" y="51"/>
                  </a:moveTo>
                  <a:lnTo>
                    <a:pt x="0" y="77"/>
                  </a:lnTo>
                  <a:lnTo>
                    <a:pt x="83" y="159"/>
                  </a:lnTo>
                  <a:lnTo>
                    <a:pt x="110" y="62"/>
                  </a:lnTo>
                  <a:lnTo>
                    <a:pt x="192" y="110"/>
                  </a:lnTo>
                  <a:lnTo>
                    <a:pt x="188" y="27"/>
                  </a:lnTo>
                  <a:lnTo>
                    <a:pt x="138" y="0"/>
                  </a:lnTo>
                  <a:lnTo>
                    <a:pt x="17" y="51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" name="Google Shape;305;p24"/>
            <p:cNvGrpSpPr/>
            <p:nvPr/>
          </p:nvGrpSpPr>
          <p:grpSpPr>
            <a:xfrm>
              <a:off x="1862" y="847"/>
              <a:ext cx="893" cy="2250"/>
              <a:chOff x="1862" y="847"/>
              <a:chExt cx="893" cy="2250"/>
            </a:xfrm>
          </p:grpSpPr>
          <p:grpSp>
            <p:nvGrpSpPr>
              <p:cNvPr id="306" name="Google Shape;306;p24"/>
              <p:cNvGrpSpPr/>
              <p:nvPr/>
            </p:nvGrpSpPr>
            <p:grpSpPr>
              <a:xfrm>
                <a:off x="1882" y="847"/>
                <a:ext cx="873" cy="2250"/>
                <a:chOff x="1882" y="847"/>
                <a:chExt cx="873" cy="2250"/>
              </a:xfrm>
            </p:grpSpPr>
            <p:sp>
              <p:nvSpPr>
                <p:cNvPr id="307" name="Google Shape;307;p24"/>
                <p:cNvSpPr/>
                <p:nvPr/>
              </p:nvSpPr>
              <p:spPr>
                <a:xfrm>
                  <a:off x="1882" y="861"/>
                  <a:ext cx="87" cy="2236"/>
                </a:xfrm>
                <a:custGeom>
                  <a:rect b="b" l="l" r="r" t="t"/>
                  <a:pathLst>
                    <a:path extrusionOk="0" h="2236" w="87">
                      <a:moveTo>
                        <a:pt x="0" y="4"/>
                      </a:moveTo>
                      <a:lnTo>
                        <a:pt x="43" y="2235"/>
                      </a:lnTo>
                      <a:lnTo>
                        <a:pt x="86" y="2235"/>
                      </a:lnTo>
                      <a:lnTo>
                        <a:pt x="43" y="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A05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924" y="847"/>
                  <a:ext cx="831" cy="296"/>
                </a:xfrm>
                <a:custGeom>
                  <a:rect b="b" l="l" r="r" t="t"/>
                  <a:pathLst>
                    <a:path extrusionOk="0" h="296" w="831">
                      <a:moveTo>
                        <a:pt x="0" y="27"/>
                      </a:moveTo>
                      <a:lnTo>
                        <a:pt x="64" y="8"/>
                      </a:lnTo>
                      <a:lnTo>
                        <a:pt x="108" y="4"/>
                      </a:lnTo>
                      <a:lnTo>
                        <a:pt x="156" y="1"/>
                      </a:lnTo>
                      <a:lnTo>
                        <a:pt x="203" y="0"/>
                      </a:lnTo>
                      <a:lnTo>
                        <a:pt x="257" y="3"/>
                      </a:lnTo>
                      <a:lnTo>
                        <a:pt x="292" y="10"/>
                      </a:lnTo>
                      <a:lnTo>
                        <a:pt x="328" y="20"/>
                      </a:lnTo>
                      <a:lnTo>
                        <a:pt x="348" y="27"/>
                      </a:lnTo>
                      <a:lnTo>
                        <a:pt x="379" y="41"/>
                      </a:lnTo>
                      <a:lnTo>
                        <a:pt x="420" y="65"/>
                      </a:lnTo>
                      <a:lnTo>
                        <a:pt x="458" y="71"/>
                      </a:lnTo>
                      <a:lnTo>
                        <a:pt x="479" y="71"/>
                      </a:lnTo>
                      <a:lnTo>
                        <a:pt x="517" y="67"/>
                      </a:lnTo>
                      <a:lnTo>
                        <a:pt x="552" y="55"/>
                      </a:lnTo>
                      <a:lnTo>
                        <a:pt x="588" y="45"/>
                      </a:lnTo>
                      <a:lnTo>
                        <a:pt x="640" y="38"/>
                      </a:lnTo>
                      <a:lnTo>
                        <a:pt x="701" y="38"/>
                      </a:lnTo>
                      <a:lnTo>
                        <a:pt x="767" y="59"/>
                      </a:lnTo>
                      <a:lnTo>
                        <a:pt x="830" y="89"/>
                      </a:lnTo>
                      <a:lnTo>
                        <a:pt x="767" y="130"/>
                      </a:lnTo>
                      <a:lnTo>
                        <a:pt x="718" y="165"/>
                      </a:lnTo>
                      <a:lnTo>
                        <a:pt x="760" y="209"/>
                      </a:lnTo>
                      <a:lnTo>
                        <a:pt x="823" y="256"/>
                      </a:lnTo>
                      <a:lnTo>
                        <a:pt x="774" y="271"/>
                      </a:lnTo>
                      <a:lnTo>
                        <a:pt x="697" y="285"/>
                      </a:lnTo>
                      <a:lnTo>
                        <a:pt x="611" y="293"/>
                      </a:lnTo>
                      <a:lnTo>
                        <a:pt x="519" y="295"/>
                      </a:lnTo>
                      <a:lnTo>
                        <a:pt x="454" y="291"/>
                      </a:lnTo>
                      <a:lnTo>
                        <a:pt x="390" y="281"/>
                      </a:lnTo>
                      <a:lnTo>
                        <a:pt x="350" y="267"/>
                      </a:lnTo>
                      <a:lnTo>
                        <a:pt x="297" y="224"/>
                      </a:lnTo>
                      <a:lnTo>
                        <a:pt x="258" y="215"/>
                      </a:lnTo>
                      <a:lnTo>
                        <a:pt x="213" y="215"/>
                      </a:lnTo>
                      <a:lnTo>
                        <a:pt x="179" y="219"/>
                      </a:lnTo>
                      <a:lnTo>
                        <a:pt x="139" y="224"/>
                      </a:lnTo>
                      <a:lnTo>
                        <a:pt x="95" y="238"/>
                      </a:lnTo>
                      <a:lnTo>
                        <a:pt x="62" y="247"/>
                      </a:lnTo>
                      <a:lnTo>
                        <a:pt x="0" y="281"/>
                      </a:lnTo>
                      <a:lnTo>
                        <a:pt x="22" y="245"/>
                      </a:lnTo>
                      <a:lnTo>
                        <a:pt x="33" y="209"/>
                      </a:lnTo>
                      <a:lnTo>
                        <a:pt x="41" y="162"/>
                      </a:lnTo>
                      <a:lnTo>
                        <a:pt x="39" y="115"/>
                      </a:lnTo>
                      <a:lnTo>
                        <a:pt x="23" y="7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00FF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" name="Google Shape;309;p24"/>
              <p:cNvSpPr/>
              <p:nvPr/>
            </p:nvSpPr>
            <p:spPr>
              <a:xfrm>
                <a:off x="1862" y="1428"/>
                <a:ext cx="134" cy="190"/>
              </a:xfrm>
              <a:custGeom>
                <a:rect b="b" l="l" r="r" t="t"/>
                <a:pathLst>
                  <a:path extrusionOk="0" h="190" w="134">
                    <a:moveTo>
                      <a:pt x="58" y="3"/>
                    </a:moveTo>
                    <a:lnTo>
                      <a:pt x="33" y="15"/>
                    </a:lnTo>
                    <a:lnTo>
                      <a:pt x="9" y="37"/>
                    </a:lnTo>
                    <a:lnTo>
                      <a:pt x="0" y="51"/>
                    </a:lnTo>
                    <a:lnTo>
                      <a:pt x="4" y="64"/>
                    </a:lnTo>
                    <a:lnTo>
                      <a:pt x="16" y="71"/>
                    </a:lnTo>
                    <a:lnTo>
                      <a:pt x="38" y="67"/>
                    </a:lnTo>
                    <a:lnTo>
                      <a:pt x="12" y="74"/>
                    </a:lnTo>
                    <a:lnTo>
                      <a:pt x="9" y="87"/>
                    </a:lnTo>
                    <a:lnTo>
                      <a:pt x="12" y="100"/>
                    </a:lnTo>
                    <a:lnTo>
                      <a:pt x="18" y="113"/>
                    </a:lnTo>
                    <a:lnTo>
                      <a:pt x="44" y="108"/>
                    </a:lnTo>
                    <a:lnTo>
                      <a:pt x="16" y="117"/>
                    </a:lnTo>
                    <a:lnTo>
                      <a:pt x="16" y="128"/>
                    </a:lnTo>
                    <a:lnTo>
                      <a:pt x="20" y="144"/>
                    </a:lnTo>
                    <a:lnTo>
                      <a:pt x="30" y="151"/>
                    </a:lnTo>
                    <a:lnTo>
                      <a:pt x="44" y="149"/>
                    </a:lnTo>
                    <a:lnTo>
                      <a:pt x="28" y="156"/>
                    </a:lnTo>
                    <a:lnTo>
                      <a:pt x="25" y="166"/>
                    </a:lnTo>
                    <a:lnTo>
                      <a:pt x="27" y="178"/>
                    </a:lnTo>
                    <a:lnTo>
                      <a:pt x="45" y="189"/>
                    </a:lnTo>
                    <a:lnTo>
                      <a:pt x="70" y="185"/>
                    </a:lnTo>
                    <a:lnTo>
                      <a:pt x="95" y="176"/>
                    </a:lnTo>
                    <a:lnTo>
                      <a:pt x="112" y="166"/>
                    </a:lnTo>
                    <a:lnTo>
                      <a:pt x="128" y="147"/>
                    </a:lnTo>
                    <a:lnTo>
                      <a:pt x="126" y="121"/>
                    </a:lnTo>
                    <a:lnTo>
                      <a:pt x="133" y="96"/>
                    </a:lnTo>
                    <a:lnTo>
                      <a:pt x="118" y="76"/>
                    </a:lnTo>
                    <a:lnTo>
                      <a:pt x="120" y="51"/>
                    </a:lnTo>
                    <a:lnTo>
                      <a:pt x="109" y="37"/>
                    </a:lnTo>
                    <a:lnTo>
                      <a:pt x="111" y="14"/>
                    </a:lnTo>
                    <a:lnTo>
                      <a:pt x="94" y="0"/>
                    </a:lnTo>
                    <a:lnTo>
                      <a:pt x="58" y="3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24"/>
            <p:cNvGrpSpPr/>
            <p:nvPr/>
          </p:nvGrpSpPr>
          <p:grpSpPr>
            <a:xfrm>
              <a:off x="1263" y="2257"/>
              <a:ext cx="771" cy="1422"/>
              <a:chOff x="1263" y="2257"/>
              <a:chExt cx="771" cy="1422"/>
            </a:xfrm>
          </p:grpSpPr>
          <p:grpSp>
            <p:nvGrpSpPr>
              <p:cNvPr id="311" name="Google Shape;311;p24"/>
              <p:cNvGrpSpPr/>
              <p:nvPr/>
            </p:nvGrpSpPr>
            <p:grpSpPr>
              <a:xfrm>
                <a:off x="1316" y="3174"/>
                <a:ext cx="675" cy="505"/>
                <a:chOff x="1316" y="3174"/>
                <a:chExt cx="675" cy="505"/>
              </a:xfrm>
            </p:grpSpPr>
            <p:sp>
              <p:nvSpPr>
                <p:cNvPr id="312" name="Google Shape;312;p24"/>
                <p:cNvSpPr/>
                <p:nvPr/>
              </p:nvSpPr>
              <p:spPr>
                <a:xfrm>
                  <a:off x="1630" y="3174"/>
                  <a:ext cx="361" cy="184"/>
                </a:xfrm>
                <a:custGeom>
                  <a:rect b="b" l="l" r="r" t="t"/>
                  <a:pathLst>
                    <a:path extrusionOk="0" h="184" w="361">
                      <a:moveTo>
                        <a:pt x="17" y="42"/>
                      </a:moveTo>
                      <a:lnTo>
                        <a:pt x="9" y="95"/>
                      </a:lnTo>
                      <a:lnTo>
                        <a:pt x="0" y="130"/>
                      </a:lnTo>
                      <a:lnTo>
                        <a:pt x="5" y="156"/>
                      </a:lnTo>
                      <a:lnTo>
                        <a:pt x="17" y="168"/>
                      </a:lnTo>
                      <a:lnTo>
                        <a:pt x="59" y="172"/>
                      </a:lnTo>
                      <a:lnTo>
                        <a:pt x="112" y="168"/>
                      </a:lnTo>
                      <a:lnTo>
                        <a:pt x="126" y="143"/>
                      </a:lnTo>
                      <a:lnTo>
                        <a:pt x="200" y="175"/>
                      </a:lnTo>
                      <a:lnTo>
                        <a:pt x="250" y="183"/>
                      </a:lnTo>
                      <a:lnTo>
                        <a:pt x="284" y="183"/>
                      </a:lnTo>
                      <a:lnTo>
                        <a:pt x="329" y="179"/>
                      </a:lnTo>
                      <a:lnTo>
                        <a:pt x="348" y="172"/>
                      </a:lnTo>
                      <a:lnTo>
                        <a:pt x="360" y="153"/>
                      </a:lnTo>
                      <a:lnTo>
                        <a:pt x="355" y="118"/>
                      </a:lnTo>
                      <a:lnTo>
                        <a:pt x="335" y="101"/>
                      </a:lnTo>
                      <a:lnTo>
                        <a:pt x="284" y="100"/>
                      </a:lnTo>
                      <a:lnTo>
                        <a:pt x="230" y="81"/>
                      </a:lnTo>
                      <a:lnTo>
                        <a:pt x="185" y="65"/>
                      </a:lnTo>
                      <a:lnTo>
                        <a:pt x="185" y="0"/>
                      </a:lnTo>
                      <a:lnTo>
                        <a:pt x="17" y="42"/>
                      </a:lnTo>
                    </a:path>
                  </a:pathLst>
                </a:custGeom>
                <a:solidFill>
                  <a:srgbClr val="C06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16" y="3502"/>
                  <a:ext cx="242" cy="177"/>
                </a:xfrm>
                <a:custGeom>
                  <a:rect b="b" l="l" r="r" t="t"/>
                  <a:pathLst>
                    <a:path extrusionOk="0" h="177" w="242">
                      <a:moveTo>
                        <a:pt x="23" y="3"/>
                      </a:moveTo>
                      <a:lnTo>
                        <a:pt x="0" y="61"/>
                      </a:lnTo>
                      <a:lnTo>
                        <a:pt x="4" y="93"/>
                      </a:lnTo>
                      <a:lnTo>
                        <a:pt x="30" y="96"/>
                      </a:lnTo>
                      <a:lnTo>
                        <a:pt x="49" y="134"/>
                      </a:lnTo>
                      <a:lnTo>
                        <a:pt x="86" y="153"/>
                      </a:lnTo>
                      <a:lnTo>
                        <a:pt x="143" y="170"/>
                      </a:lnTo>
                      <a:lnTo>
                        <a:pt x="169" y="176"/>
                      </a:lnTo>
                      <a:lnTo>
                        <a:pt x="201" y="174"/>
                      </a:lnTo>
                      <a:lnTo>
                        <a:pt x="231" y="160"/>
                      </a:lnTo>
                      <a:lnTo>
                        <a:pt x="241" y="127"/>
                      </a:lnTo>
                      <a:lnTo>
                        <a:pt x="233" y="93"/>
                      </a:lnTo>
                      <a:lnTo>
                        <a:pt x="210" y="71"/>
                      </a:lnTo>
                      <a:lnTo>
                        <a:pt x="174" y="58"/>
                      </a:lnTo>
                      <a:lnTo>
                        <a:pt x="167" y="26"/>
                      </a:lnTo>
                      <a:lnTo>
                        <a:pt x="160" y="0"/>
                      </a:lnTo>
                      <a:lnTo>
                        <a:pt x="23" y="3"/>
                      </a:lnTo>
                    </a:path>
                  </a:pathLst>
                </a:custGeom>
                <a:solidFill>
                  <a:srgbClr val="C06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4" name="Google Shape;314;p24"/>
              <p:cNvSpPr/>
              <p:nvPr/>
            </p:nvSpPr>
            <p:spPr>
              <a:xfrm>
                <a:off x="1263" y="2257"/>
                <a:ext cx="771" cy="1271"/>
              </a:xfrm>
              <a:custGeom>
                <a:rect b="b" l="l" r="r" t="t"/>
                <a:pathLst>
                  <a:path extrusionOk="0" h="1271" w="771">
                    <a:moveTo>
                      <a:pt x="7" y="108"/>
                    </a:moveTo>
                    <a:lnTo>
                      <a:pt x="122" y="103"/>
                    </a:lnTo>
                    <a:lnTo>
                      <a:pt x="175" y="91"/>
                    </a:lnTo>
                    <a:lnTo>
                      <a:pt x="282" y="54"/>
                    </a:lnTo>
                    <a:lnTo>
                      <a:pt x="345" y="0"/>
                    </a:lnTo>
                    <a:lnTo>
                      <a:pt x="477" y="114"/>
                    </a:lnTo>
                    <a:lnTo>
                      <a:pt x="593" y="203"/>
                    </a:lnTo>
                    <a:lnTo>
                      <a:pt x="655" y="260"/>
                    </a:lnTo>
                    <a:lnTo>
                      <a:pt x="706" y="324"/>
                    </a:lnTo>
                    <a:lnTo>
                      <a:pt x="745" y="369"/>
                    </a:lnTo>
                    <a:lnTo>
                      <a:pt x="757" y="394"/>
                    </a:lnTo>
                    <a:lnTo>
                      <a:pt x="770" y="433"/>
                    </a:lnTo>
                    <a:lnTo>
                      <a:pt x="770" y="491"/>
                    </a:lnTo>
                    <a:lnTo>
                      <a:pt x="722" y="566"/>
                    </a:lnTo>
                    <a:lnTo>
                      <a:pt x="667" y="710"/>
                    </a:lnTo>
                    <a:lnTo>
                      <a:pt x="625" y="830"/>
                    </a:lnTo>
                    <a:lnTo>
                      <a:pt x="608" y="890"/>
                    </a:lnTo>
                    <a:lnTo>
                      <a:pt x="586" y="989"/>
                    </a:lnTo>
                    <a:lnTo>
                      <a:pt x="529" y="983"/>
                    </a:lnTo>
                    <a:lnTo>
                      <a:pt x="459" y="989"/>
                    </a:lnTo>
                    <a:lnTo>
                      <a:pt x="389" y="989"/>
                    </a:lnTo>
                    <a:lnTo>
                      <a:pt x="407" y="893"/>
                    </a:lnTo>
                    <a:lnTo>
                      <a:pt x="460" y="738"/>
                    </a:lnTo>
                    <a:lnTo>
                      <a:pt x="516" y="577"/>
                    </a:lnTo>
                    <a:lnTo>
                      <a:pt x="542" y="507"/>
                    </a:lnTo>
                    <a:lnTo>
                      <a:pt x="491" y="464"/>
                    </a:lnTo>
                    <a:lnTo>
                      <a:pt x="434" y="433"/>
                    </a:lnTo>
                    <a:lnTo>
                      <a:pt x="376" y="382"/>
                    </a:lnTo>
                    <a:lnTo>
                      <a:pt x="331" y="337"/>
                    </a:lnTo>
                    <a:lnTo>
                      <a:pt x="319" y="414"/>
                    </a:lnTo>
                    <a:lnTo>
                      <a:pt x="281" y="581"/>
                    </a:lnTo>
                    <a:lnTo>
                      <a:pt x="274" y="650"/>
                    </a:lnTo>
                    <a:lnTo>
                      <a:pt x="274" y="714"/>
                    </a:lnTo>
                    <a:lnTo>
                      <a:pt x="247" y="822"/>
                    </a:lnTo>
                    <a:lnTo>
                      <a:pt x="230" y="1064"/>
                    </a:lnTo>
                    <a:lnTo>
                      <a:pt x="229" y="1257"/>
                    </a:lnTo>
                    <a:lnTo>
                      <a:pt x="128" y="1257"/>
                    </a:lnTo>
                    <a:lnTo>
                      <a:pt x="89" y="1270"/>
                    </a:lnTo>
                    <a:lnTo>
                      <a:pt x="50" y="1250"/>
                    </a:lnTo>
                    <a:lnTo>
                      <a:pt x="53" y="1137"/>
                    </a:lnTo>
                    <a:lnTo>
                      <a:pt x="43" y="1015"/>
                    </a:lnTo>
                    <a:lnTo>
                      <a:pt x="59" y="834"/>
                    </a:lnTo>
                    <a:lnTo>
                      <a:pt x="70" y="707"/>
                    </a:lnTo>
                    <a:lnTo>
                      <a:pt x="59" y="519"/>
                    </a:lnTo>
                    <a:lnTo>
                      <a:pt x="26" y="318"/>
                    </a:lnTo>
                    <a:lnTo>
                      <a:pt x="0" y="196"/>
                    </a:lnTo>
                    <a:lnTo>
                      <a:pt x="7" y="108"/>
                    </a:lnTo>
                  </a:path>
                </a:pathLst>
              </a:custGeom>
              <a:solidFill>
                <a:srgbClr val="0000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24"/>
            <p:cNvGrpSpPr/>
            <p:nvPr/>
          </p:nvGrpSpPr>
          <p:grpSpPr>
            <a:xfrm>
              <a:off x="895" y="1687"/>
              <a:ext cx="568" cy="991"/>
              <a:chOff x="895" y="1687"/>
              <a:chExt cx="568" cy="991"/>
            </a:xfrm>
          </p:grpSpPr>
          <p:grpSp>
            <p:nvGrpSpPr>
              <p:cNvPr id="316" name="Google Shape;316;p24"/>
              <p:cNvGrpSpPr/>
              <p:nvPr/>
            </p:nvGrpSpPr>
            <p:grpSpPr>
              <a:xfrm>
                <a:off x="1047" y="1687"/>
                <a:ext cx="416" cy="991"/>
                <a:chOff x="1047" y="1687"/>
                <a:chExt cx="416" cy="991"/>
              </a:xfrm>
            </p:grpSpPr>
            <p:sp>
              <p:nvSpPr>
                <p:cNvPr id="317" name="Google Shape;317;p24"/>
                <p:cNvSpPr/>
                <p:nvPr/>
              </p:nvSpPr>
              <p:spPr>
                <a:xfrm>
                  <a:off x="1047" y="1687"/>
                  <a:ext cx="416" cy="991"/>
                </a:xfrm>
                <a:custGeom>
                  <a:rect b="b" l="l" r="r" t="t"/>
                  <a:pathLst>
                    <a:path extrusionOk="0" h="991" w="416">
                      <a:moveTo>
                        <a:pt x="290" y="958"/>
                      </a:moveTo>
                      <a:lnTo>
                        <a:pt x="358" y="916"/>
                      </a:lnTo>
                      <a:lnTo>
                        <a:pt x="387" y="824"/>
                      </a:lnTo>
                      <a:lnTo>
                        <a:pt x="409" y="741"/>
                      </a:lnTo>
                      <a:lnTo>
                        <a:pt x="415" y="648"/>
                      </a:lnTo>
                      <a:lnTo>
                        <a:pt x="391" y="547"/>
                      </a:lnTo>
                      <a:lnTo>
                        <a:pt x="374" y="464"/>
                      </a:lnTo>
                      <a:lnTo>
                        <a:pt x="353" y="369"/>
                      </a:lnTo>
                      <a:lnTo>
                        <a:pt x="327" y="298"/>
                      </a:lnTo>
                      <a:lnTo>
                        <a:pt x="284" y="212"/>
                      </a:lnTo>
                      <a:lnTo>
                        <a:pt x="248" y="134"/>
                      </a:lnTo>
                      <a:lnTo>
                        <a:pt x="186" y="41"/>
                      </a:lnTo>
                      <a:lnTo>
                        <a:pt x="152" y="0"/>
                      </a:lnTo>
                      <a:lnTo>
                        <a:pt x="112" y="30"/>
                      </a:lnTo>
                      <a:lnTo>
                        <a:pt x="69" y="68"/>
                      </a:lnTo>
                      <a:lnTo>
                        <a:pt x="12" y="121"/>
                      </a:lnTo>
                      <a:lnTo>
                        <a:pt x="6" y="138"/>
                      </a:lnTo>
                      <a:lnTo>
                        <a:pt x="0" y="168"/>
                      </a:lnTo>
                      <a:lnTo>
                        <a:pt x="17" y="222"/>
                      </a:lnTo>
                      <a:lnTo>
                        <a:pt x="41" y="289"/>
                      </a:lnTo>
                      <a:lnTo>
                        <a:pt x="104" y="411"/>
                      </a:lnTo>
                      <a:lnTo>
                        <a:pt x="127" y="516"/>
                      </a:lnTo>
                      <a:lnTo>
                        <a:pt x="135" y="595"/>
                      </a:lnTo>
                      <a:lnTo>
                        <a:pt x="138" y="655"/>
                      </a:lnTo>
                      <a:lnTo>
                        <a:pt x="138" y="758"/>
                      </a:lnTo>
                      <a:lnTo>
                        <a:pt x="127" y="921"/>
                      </a:lnTo>
                      <a:lnTo>
                        <a:pt x="127" y="977"/>
                      </a:lnTo>
                      <a:lnTo>
                        <a:pt x="146" y="985"/>
                      </a:lnTo>
                      <a:lnTo>
                        <a:pt x="202" y="990"/>
                      </a:lnTo>
                      <a:lnTo>
                        <a:pt x="242" y="978"/>
                      </a:lnTo>
                      <a:lnTo>
                        <a:pt x="290" y="958"/>
                      </a:lnTo>
                    </a:path>
                  </a:pathLst>
                </a:custGeom>
                <a:solidFill>
                  <a:srgbClr val="0000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152" y="1726"/>
                  <a:ext cx="294" cy="559"/>
                </a:xfrm>
                <a:custGeom>
                  <a:rect b="b" l="l" r="r" t="t"/>
                  <a:pathLst>
                    <a:path extrusionOk="0" h="559" w="294">
                      <a:moveTo>
                        <a:pt x="0" y="0"/>
                      </a:moveTo>
                      <a:lnTo>
                        <a:pt x="40" y="130"/>
                      </a:lnTo>
                      <a:lnTo>
                        <a:pt x="107" y="113"/>
                      </a:lnTo>
                      <a:lnTo>
                        <a:pt x="64" y="180"/>
                      </a:lnTo>
                      <a:lnTo>
                        <a:pt x="107" y="230"/>
                      </a:lnTo>
                      <a:lnTo>
                        <a:pt x="155" y="307"/>
                      </a:lnTo>
                      <a:lnTo>
                        <a:pt x="212" y="396"/>
                      </a:lnTo>
                      <a:lnTo>
                        <a:pt x="261" y="482"/>
                      </a:lnTo>
                      <a:lnTo>
                        <a:pt x="293" y="558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9" name="Google Shape;319;p24"/>
              <p:cNvGrpSpPr/>
              <p:nvPr/>
            </p:nvGrpSpPr>
            <p:grpSpPr>
              <a:xfrm>
                <a:off x="895" y="1791"/>
                <a:ext cx="495" cy="830"/>
                <a:chOff x="895" y="1791"/>
                <a:chExt cx="495" cy="830"/>
              </a:xfrm>
            </p:grpSpPr>
            <p:sp>
              <p:nvSpPr>
                <p:cNvPr id="320" name="Google Shape;320;p24"/>
                <p:cNvSpPr/>
                <p:nvPr/>
              </p:nvSpPr>
              <p:spPr>
                <a:xfrm>
                  <a:off x="1205" y="2429"/>
                  <a:ext cx="185" cy="192"/>
                </a:xfrm>
                <a:custGeom>
                  <a:rect b="b" l="l" r="r" t="t"/>
                  <a:pathLst>
                    <a:path extrusionOk="0" h="192" w="185">
                      <a:moveTo>
                        <a:pt x="57" y="0"/>
                      </a:moveTo>
                      <a:lnTo>
                        <a:pt x="92" y="24"/>
                      </a:lnTo>
                      <a:lnTo>
                        <a:pt x="128" y="25"/>
                      </a:lnTo>
                      <a:lnTo>
                        <a:pt x="159" y="32"/>
                      </a:lnTo>
                      <a:lnTo>
                        <a:pt x="173" y="44"/>
                      </a:lnTo>
                      <a:lnTo>
                        <a:pt x="177" y="58"/>
                      </a:lnTo>
                      <a:lnTo>
                        <a:pt x="170" y="84"/>
                      </a:lnTo>
                      <a:lnTo>
                        <a:pt x="184" y="102"/>
                      </a:lnTo>
                      <a:lnTo>
                        <a:pt x="183" y="127"/>
                      </a:lnTo>
                      <a:lnTo>
                        <a:pt x="169" y="143"/>
                      </a:lnTo>
                      <a:lnTo>
                        <a:pt x="158" y="161"/>
                      </a:lnTo>
                      <a:lnTo>
                        <a:pt x="133" y="170"/>
                      </a:lnTo>
                      <a:lnTo>
                        <a:pt x="116" y="191"/>
                      </a:lnTo>
                      <a:lnTo>
                        <a:pt x="86" y="187"/>
                      </a:lnTo>
                      <a:lnTo>
                        <a:pt x="68" y="176"/>
                      </a:lnTo>
                      <a:lnTo>
                        <a:pt x="51" y="157"/>
                      </a:lnTo>
                      <a:lnTo>
                        <a:pt x="40" y="113"/>
                      </a:lnTo>
                      <a:lnTo>
                        <a:pt x="0" y="74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80" y="2420"/>
                  <a:ext cx="110" cy="123"/>
                </a:xfrm>
                <a:custGeom>
                  <a:rect b="b" l="l" r="r" t="t"/>
                  <a:pathLst>
                    <a:path extrusionOk="0" h="123" w="110">
                      <a:moveTo>
                        <a:pt x="82" y="0"/>
                      </a:moveTo>
                      <a:lnTo>
                        <a:pt x="109" y="17"/>
                      </a:lnTo>
                      <a:lnTo>
                        <a:pt x="95" y="46"/>
                      </a:lnTo>
                      <a:lnTo>
                        <a:pt x="68" y="82"/>
                      </a:lnTo>
                      <a:lnTo>
                        <a:pt x="30" y="122"/>
                      </a:lnTo>
                      <a:lnTo>
                        <a:pt x="0" y="86"/>
                      </a:lnTo>
                      <a:lnTo>
                        <a:pt x="82" y="0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895" y="1791"/>
                  <a:ext cx="401" cy="757"/>
                </a:xfrm>
                <a:custGeom>
                  <a:rect b="b" l="l" r="r" t="t"/>
                  <a:pathLst>
                    <a:path extrusionOk="0" h="757" w="401">
                      <a:moveTo>
                        <a:pt x="120" y="58"/>
                      </a:moveTo>
                      <a:lnTo>
                        <a:pt x="96" y="106"/>
                      </a:lnTo>
                      <a:lnTo>
                        <a:pt x="55" y="177"/>
                      </a:lnTo>
                      <a:lnTo>
                        <a:pt x="41" y="232"/>
                      </a:lnTo>
                      <a:lnTo>
                        <a:pt x="20" y="296"/>
                      </a:lnTo>
                      <a:lnTo>
                        <a:pt x="5" y="403"/>
                      </a:lnTo>
                      <a:lnTo>
                        <a:pt x="0" y="460"/>
                      </a:lnTo>
                      <a:lnTo>
                        <a:pt x="13" y="474"/>
                      </a:lnTo>
                      <a:lnTo>
                        <a:pt x="50" y="525"/>
                      </a:lnTo>
                      <a:lnTo>
                        <a:pt x="95" y="580"/>
                      </a:lnTo>
                      <a:lnTo>
                        <a:pt x="147" y="629"/>
                      </a:lnTo>
                      <a:lnTo>
                        <a:pt x="286" y="756"/>
                      </a:lnTo>
                      <a:lnTo>
                        <a:pt x="350" y="678"/>
                      </a:lnTo>
                      <a:lnTo>
                        <a:pt x="400" y="615"/>
                      </a:lnTo>
                      <a:lnTo>
                        <a:pt x="268" y="501"/>
                      </a:lnTo>
                      <a:lnTo>
                        <a:pt x="223" y="468"/>
                      </a:lnTo>
                      <a:lnTo>
                        <a:pt x="196" y="438"/>
                      </a:lnTo>
                      <a:lnTo>
                        <a:pt x="174" y="424"/>
                      </a:lnTo>
                      <a:lnTo>
                        <a:pt x="209" y="332"/>
                      </a:lnTo>
                      <a:lnTo>
                        <a:pt x="230" y="260"/>
                      </a:lnTo>
                      <a:lnTo>
                        <a:pt x="241" y="227"/>
                      </a:lnTo>
                      <a:lnTo>
                        <a:pt x="252" y="192"/>
                      </a:lnTo>
                      <a:lnTo>
                        <a:pt x="258" y="150"/>
                      </a:lnTo>
                      <a:lnTo>
                        <a:pt x="258" y="111"/>
                      </a:lnTo>
                      <a:lnTo>
                        <a:pt x="258" y="79"/>
                      </a:lnTo>
                      <a:lnTo>
                        <a:pt x="252" y="47"/>
                      </a:lnTo>
                      <a:lnTo>
                        <a:pt x="232" y="22"/>
                      </a:lnTo>
                      <a:lnTo>
                        <a:pt x="206" y="5"/>
                      </a:lnTo>
                      <a:lnTo>
                        <a:pt x="187" y="0"/>
                      </a:lnTo>
                      <a:lnTo>
                        <a:pt x="152" y="23"/>
                      </a:lnTo>
                      <a:lnTo>
                        <a:pt x="120" y="58"/>
                      </a:lnTo>
                    </a:path>
                  </a:pathLst>
                </a:custGeom>
                <a:solidFill>
                  <a:srgbClr val="0000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3" name="Google Shape;323;p24"/>
            <p:cNvGrpSpPr/>
            <p:nvPr/>
          </p:nvGrpSpPr>
          <p:grpSpPr>
            <a:xfrm>
              <a:off x="1028" y="1274"/>
              <a:ext cx="321" cy="417"/>
              <a:chOff x="1028" y="1274"/>
              <a:chExt cx="321" cy="417"/>
            </a:xfrm>
          </p:grpSpPr>
          <p:grpSp>
            <p:nvGrpSpPr>
              <p:cNvPr id="324" name="Google Shape;324;p24"/>
              <p:cNvGrpSpPr/>
              <p:nvPr/>
            </p:nvGrpSpPr>
            <p:grpSpPr>
              <a:xfrm>
                <a:off x="1060" y="1396"/>
                <a:ext cx="275" cy="199"/>
                <a:chOff x="1060" y="1396"/>
                <a:chExt cx="275" cy="199"/>
              </a:xfrm>
            </p:grpSpPr>
            <p:sp>
              <p:nvSpPr>
                <p:cNvPr id="325" name="Google Shape;325;p24"/>
                <p:cNvSpPr/>
                <p:nvPr/>
              </p:nvSpPr>
              <p:spPr>
                <a:xfrm>
                  <a:off x="1295" y="1396"/>
                  <a:ext cx="40" cy="91"/>
                </a:xfrm>
                <a:custGeom>
                  <a:rect b="b" l="l" r="r" t="t"/>
                  <a:pathLst>
                    <a:path extrusionOk="0" h="91" w="40">
                      <a:moveTo>
                        <a:pt x="0" y="10"/>
                      </a:moveTo>
                      <a:lnTo>
                        <a:pt x="6" y="0"/>
                      </a:lnTo>
                      <a:lnTo>
                        <a:pt x="19" y="0"/>
                      </a:lnTo>
                      <a:lnTo>
                        <a:pt x="24" y="6"/>
                      </a:lnTo>
                      <a:lnTo>
                        <a:pt x="30" y="17"/>
                      </a:lnTo>
                      <a:lnTo>
                        <a:pt x="34" y="40"/>
                      </a:lnTo>
                      <a:lnTo>
                        <a:pt x="39" y="68"/>
                      </a:lnTo>
                      <a:lnTo>
                        <a:pt x="39" y="90"/>
                      </a:lnTo>
                      <a:lnTo>
                        <a:pt x="29" y="9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060" y="1520"/>
                  <a:ext cx="66" cy="75"/>
                </a:xfrm>
                <a:custGeom>
                  <a:rect b="b" l="l" r="r" t="t"/>
                  <a:pathLst>
                    <a:path extrusionOk="0" h="75" w="66">
                      <a:moveTo>
                        <a:pt x="15" y="0"/>
                      </a:moveTo>
                      <a:lnTo>
                        <a:pt x="4" y="6"/>
                      </a:lnTo>
                      <a:lnTo>
                        <a:pt x="0" y="14"/>
                      </a:lnTo>
                      <a:lnTo>
                        <a:pt x="4" y="26"/>
                      </a:lnTo>
                      <a:lnTo>
                        <a:pt x="12" y="39"/>
                      </a:lnTo>
                      <a:lnTo>
                        <a:pt x="22" y="51"/>
                      </a:lnTo>
                      <a:lnTo>
                        <a:pt x="41" y="69"/>
                      </a:lnTo>
                      <a:lnTo>
                        <a:pt x="53" y="74"/>
                      </a:lnTo>
                      <a:lnTo>
                        <a:pt x="65" y="65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" name="Google Shape;327;p24"/>
              <p:cNvSpPr/>
              <p:nvPr/>
            </p:nvSpPr>
            <p:spPr>
              <a:xfrm>
                <a:off x="1042" y="1319"/>
                <a:ext cx="307" cy="372"/>
              </a:xfrm>
              <a:custGeom>
                <a:rect b="b" l="l" r="r" t="t"/>
                <a:pathLst>
                  <a:path extrusionOk="0" h="372" w="307">
                    <a:moveTo>
                      <a:pt x="27" y="53"/>
                    </a:moveTo>
                    <a:lnTo>
                      <a:pt x="12" y="74"/>
                    </a:lnTo>
                    <a:lnTo>
                      <a:pt x="4" y="100"/>
                    </a:lnTo>
                    <a:lnTo>
                      <a:pt x="0" y="130"/>
                    </a:lnTo>
                    <a:lnTo>
                      <a:pt x="5" y="155"/>
                    </a:lnTo>
                    <a:lnTo>
                      <a:pt x="15" y="179"/>
                    </a:lnTo>
                    <a:lnTo>
                      <a:pt x="33" y="199"/>
                    </a:lnTo>
                    <a:lnTo>
                      <a:pt x="49" y="222"/>
                    </a:lnTo>
                    <a:lnTo>
                      <a:pt x="64" y="253"/>
                    </a:lnTo>
                    <a:lnTo>
                      <a:pt x="81" y="290"/>
                    </a:lnTo>
                    <a:lnTo>
                      <a:pt x="98" y="320"/>
                    </a:lnTo>
                    <a:lnTo>
                      <a:pt x="115" y="337"/>
                    </a:lnTo>
                    <a:lnTo>
                      <a:pt x="134" y="348"/>
                    </a:lnTo>
                    <a:lnTo>
                      <a:pt x="167" y="362"/>
                    </a:lnTo>
                    <a:lnTo>
                      <a:pt x="200" y="371"/>
                    </a:lnTo>
                    <a:lnTo>
                      <a:pt x="222" y="368"/>
                    </a:lnTo>
                    <a:lnTo>
                      <a:pt x="241" y="365"/>
                    </a:lnTo>
                    <a:lnTo>
                      <a:pt x="274" y="353"/>
                    </a:lnTo>
                    <a:lnTo>
                      <a:pt x="287" y="340"/>
                    </a:lnTo>
                    <a:lnTo>
                      <a:pt x="293" y="323"/>
                    </a:lnTo>
                    <a:lnTo>
                      <a:pt x="303" y="287"/>
                    </a:lnTo>
                    <a:lnTo>
                      <a:pt x="306" y="259"/>
                    </a:lnTo>
                    <a:lnTo>
                      <a:pt x="306" y="225"/>
                    </a:lnTo>
                    <a:lnTo>
                      <a:pt x="302" y="201"/>
                    </a:lnTo>
                    <a:lnTo>
                      <a:pt x="293" y="174"/>
                    </a:lnTo>
                    <a:lnTo>
                      <a:pt x="279" y="137"/>
                    </a:lnTo>
                    <a:lnTo>
                      <a:pt x="262" y="109"/>
                    </a:lnTo>
                    <a:lnTo>
                      <a:pt x="254" y="77"/>
                    </a:lnTo>
                    <a:lnTo>
                      <a:pt x="238" y="41"/>
                    </a:lnTo>
                    <a:lnTo>
                      <a:pt x="220" y="22"/>
                    </a:lnTo>
                    <a:lnTo>
                      <a:pt x="202" y="12"/>
                    </a:lnTo>
                    <a:lnTo>
                      <a:pt x="167" y="1"/>
                    </a:lnTo>
                    <a:lnTo>
                      <a:pt x="144" y="0"/>
                    </a:lnTo>
                    <a:lnTo>
                      <a:pt x="110" y="6"/>
                    </a:lnTo>
                    <a:lnTo>
                      <a:pt x="78" y="17"/>
                    </a:lnTo>
                    <a:lnTo>
                      <a:pt x="47" y="37"/>
                    </a:lnTo>
                    <a:lnTo>
                      <a:pt x="27" y="53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8" name="Google Shape;328;p24"/>
              <p:cNvGrpSpPr/>
              <p:nvPr/>
            </p:nvGrpSpPr>
            <p:grpSpPr>
              <a:xfrm>
                <a:off x="1073" y="1400"/>
                <a:ext cx="232" cy="129"/>
                <a:chOff x="1073" y="1400"/>
                <a:chExt cx="232" cy="129"/>
              </a:xfrm>
            </p:grpSpPr>
            <p:sp>
              <p:nvSpPr>
                <p:cNvPr id="329" name="Google Shape;329;p24"/>
                <p:cNvSpPr/>
                <p:nvPr/>
              </p:nvSpPr>
              <p:spPr>
                <a:xfrm>
                  <a:off x="1186" y="1458"/>
                  <a:ext cx="18" cy="20"/>
                </a:xfrm>
                <a:custGeom>
                  <a:rect b="b" l="l" r="r" t="t"/>
                  <a:pathLst>
                    <a:path extrusionOk="0" h="20" w="18">
                      <a:moveTo>
                        <a:pt x="0" y="11"/>
                      </a:moveTo>
                      <a:lnTo>
                        <a:pt x="5" y="4"/>
                      </a:lnTo>
                      <a:lnTo>
                        <a:pt x="15" y="0"/>
                      </a:lnTo>
                      <a:lnTo>
                        <a:pt x="17" y="10"/>
                      </a:lnTo>
                      <a:lnTo>
                        <a:pt x="9" y="10"/>
                      </a:lnTo>
                      <a:lnTo>
                        <a:pt x="3" y="19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073" y="1507"/>
                  <a:ext cx="34" cy="22"/>
                </a:xfrm>
                <a:custGeom>
                  <a:rect b="b" l="l" r="r" t="t"/>
                  <a:pathLst>
                    <a:path extrusionOk="0" h="22" w="34">
                      <a:moveTo>
                        <a:pt x="28" y="0"/>
                      </a:moveTo>
                      <a:lnTo>
                        <a:pt x="33" y="11"/>
                      </a:lnTo>
                      <a:lnTo>
                        <a:pt x="5" y="21"/>
                      </a:lnTo>
                      <a:lnTo>
                        <a:pt x="0" y="16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275" y="1400"/>
                  <a:ext cx="30" cy="22"/>
                </a:xfrm>
                <a:custGeom>
                  <a:rect b="b" l="l" r="r" t="t"/>
                  <a:pathLst>
                    <a:path extrusionOk="0" h="22" w="30">
                      <a:moveTo>
                        <a:pt x="0" y="11"/>
                      </a:moveTo>
                      <a:lnTo>
                        <a:pt x="6" y="21"/>
                      </a:lnTo>
                      <a:lnTo>
                        <a:pt x="29" y="5"/>
                      </a:lnTo>
                      <a:lnTo>
                        <a:pt x="26" y="0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2" name="Google Shape;332;p24"/>
              <p:cNvGrpSpPr/>
              <p:nvPr/>
            </p:nvGrpSpPr>
            <p:grpSpPr>
              <a:xfrm>
                <a:off x="1100" y="1409"/>
                <a:ext cx="197" cy="143"/>
                <a:chOff x="1100" y="1409"/>
                <a:chExt cx="197" cy="143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1100" y="1461"/>
                  <a:ext cx="100" cy="91"/>
                </a:xfrm>
                <a:custGeom>
                  <a:rect b="b" l="l" r="r" t="t"/>
                  <a:pathLst>
                    <a:path extrusionOk="0" h="91" w="100">
                      <a:moveTo>
                        <a:pt x="0" y="46"/>
                      </a:moveTo>
                      <a:lnTo>
                        <a:pt x="81" y="0"/>
                      </a:lnTo>
                      <a:lnTo>
                        <a:pt x="95" y="23"/>
                      </a:lnTo>
                      <a:lnTo>
                        <a:pt x="99" y="40"/>
                      </a:lnTo>
                      <a:lnTo>
                        <a:pt x="98" y="57"/>
                      </a:lnTo>
                      <a:lnTo>
                        <a:pt x="91" y="68"/>
                      </a:lnTo>
                      <a:lnTo>
                        <a:pt x="80" y="77"/>
                      </a:lnTo>
                      <a:lnTo>
                        <a:pt x="64" y="83"/>
                      </a:lnTo>
                      <a:lnTo>
                        <a:pt x="54" y="89"/>
                      </a:lnTo>
                      <a:lnTo>
                        <a:pt x="44" y="90"/>
                      </a:lnTo>
                      <a:lnTo>
                        <a:pt x="32" y="88"/>
                      </a:lnTo>
                      <a:lnTo>
                        <a:pt x="23" y="82"/>
                      </a:lnTo>
                      <a:lnTo>
                        <a:pt x="16" y="75"/>
                      </a:lnTo>
                      <a:lnTo>
                        <a:pt x="13" y="68"/>
                      </a:lnTo>
                      <a:lnTo>
                        <a:pt x="5" y="54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80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146" y="1502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196" y="1409"/>
                  <a:ext cx="101" cy="90"/>
                </a:xfrm>
                <a:custGeom>
                  <a:rect b="b" l="l" r="r" t="t"/>
                  <a:pathLst>
                    <a:path extrusionOk="0" h="90" w="101">
                      <a:moveTo>
                        <a:pt x="0" y="45"/>
                      </a:moveTo>
                      <a:lnTo>
                        <a:pt x="83" y="0"/>
                      </a:lnTo>
                      <a:lnTo>
                        <a:pt x="95" y="25"/>
                      </a:lnTo>
                      <a:lnTo>
                        <a:pt x="100" y="40"/>
                      </a:lnTo>
                      <a:lnTo>
                        <a:pt x="97" y="56"/>
                      </a:lnTo>
                      <a:lnTo>
                        <a:pt x="91" y="66"/>
                      </a:lnTo>
                      <a:lnTo>
                        <a:pt x="79" y="76"/>
                      </a:lnTo>
                      <a:lnTo>
                        <a:pt x="66" y="83"/>
                      </a:lnTo>
                      <a:lnTo>
                        <a:pt x="55" y="87"/>
                      </a:lnTo>
                      <a:lnTo>
                        <a:pt x="43" y="89"/>
                      </a:lnTo>
                      <a:lnTo>
                        <a:pt x="32" y="87"/>
                      </a:lnTo>
                      <a:lnTo>
                        <a:pt x="23" y="81"/>
                      </a:lnTo>
                      <a:lnTo>
                        <a:pt x="17" y="76"/>
                      </a:lnTo>
                      <a:lnTo>
                        <a:pt x="13" y="67"/>
                      </a:lnTo>
                      <a:lnTo>
                        <a:pt x="5" y="54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80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242" y="1450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24"/>
              <p:cNvSpPr/>
              <p:nvPr/>
            </p:nvSpPr>
            <p:spPr>
              <a:xfrm>
                <a:off x="1203" y="1555"/>
                <a:ext cx="100" cy="82"/>
              </a:xfrm>
              <a:custGeom>
                <a:rect b="b" l="l" r="r" t="t"/>
                <a:pathLst>
                  <a:path extrusionOk="0" h="82" w="100">
                    <a:moveTo>
                      <a:pt x="0" y="42"/>
                    </a:moveTo>
                    <a:lnTo>
                      <a:pt x="15" y="42"/>
                    </a:lnTo>
                    <a:lnTo>
                      <a:pt x="29" y="39"/>
                    </a:lnTo>
                    <a:lnTo>
                      <a:pt x="45" y="35"/>
                    </a:lnTo>
                    <a:lnTo>
                      <a:pt x="59" y="30"/>
                    </a:lnTo>
                    <a:lnTo>
                      <a:pt x="75" y="19"/>
                    </a:lnTo>
                    <a:lnTo>
                      <a:pt x="84" y="11"/>
                    </a:lnTo>
                    <a:lnTo>
                      <a:pt x="93" y="0"/>
                    </a:lnTo>
                    <a:lnTo>
                      <a:pt x="98" y="22"/>
                    </a:lnTo>
                    <a:lnTo>
                      <a:pt x="99" y="30"/>
                    </a:lnTo>
                    <a:lnTo>
                      <a:pt x="99" y="46"/>
                    </a:lnTo>
                    <a:lnTo>
                      <a:pt x="95" y="57"/>
                    </a:lnTo>
                    <a:lnTo>
                      <a:pt x="88" y="69"/>
                    </a:lnTo>
                    <a:lnTo>
                      <a:pt x="79" y="76"/>
                    </a:lnTo>
                    <a:lnTo>
                      <a:pt x="68" y="80"/>
                    </a:lnTo>
                    <a:lnTo>
                      <a:pt x="56" y="81"/>
                    </a:lnTo>
                    <a:lnTo>
                      <a:pt x="44" y="80"/>
                    </a:lnTo>
                    <a:lnTo>
                      <a:pt x="33" y="75"/>
                    </a:lnTo>
                    <a:lnTo>
                      <a:pt x="28" y="73"/>
                    </a:lnTo>
                    <a:lnTo>
                      <a:pt x="17" y="66"/>
                    </a:lnTo>
                    <a:lnTo>
                      <a:pt x="10" y="52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1210" y="1528"/>
                <a:ext cx="52" cy="30"/>
              </a:xfrm>
              <a:custGeom>
                <a:rect b="b" l="l" r="r" t="t"/>
                <a:pathLst>
                  <a:path extrusionOk="0" h="30" w="52">
                    <a:moveTo>
                      <a:pt x="0" y="29"/>
                    </a:moveTo>
                    <a:lnTo>
                      <a:pt x="15" y="28"/>
                    </a:lnTo>
                    <a:lnTo>
                      <a:pt x="21" y="25"/>
                    </a:lnTo>
                    <a:lnTo>
                      <a:pt x="30" y="23"/>
                    </a:lnTo>
                    <a:lnTo>
                      <a:pt x="38" y="17"/>
                    </a:lnTo>
                    <a:lnTo>
                      <a:pt x="44" y="9"/>
                    </a:lnTo>
                    <a:lnTo>
                      <a:pt x="51" y="0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1028" y="1274"/>
                <a:ext cx="277" cy="255"/>
              </a:xfrm>
              <a:custGeom>
                <a:rect b="b" l="l" r="r" t="t"/>
                <a:pathLst>
                  <a:path extrusionOk="0" h="255" w="277">
                    <a:moveTo>
                      <a:pt x="47" y="254"/>
                    </a:moveTo>
                    <a:lnTo>
                      <a:pt x="58" y="249"/>
                    </a:lnTo>
                    <a:lnTo>
                      <a:pt x="61" y="232"/>
                    </a:lnTo>
                    <a:lnTo>
                      <a:pt x="63" y="210"/>
                    </a:lnTo>
                    <a:lnTo>
                      <a:pt x="52" y="165"/>
                    </a:lnTo>
                    <a:lnTo>
                      <a:pt x="46" y="139"/>
                    </a:lnTo>
                    <a:lnTo>
                      <a:pt x="80" y="140"/>
                    </a:lnTo>
                    <a:lnTo>
                      <a:pt x="125" y="138"/>
                    </a:lnTo>
                    <a:lnTo>
                      <a:pt x="139" y="123"/>
                    </a:lnTo>
                    <a:lnTo>
                      <a:pt x="163" y="106"/>
                    </a:lnTo>
                    <a:lnTo>
                      <a:pt x="199" y="110"/>
                    </a:lnTo>
                    <a:lnTo>
                      <a:pt x="234" y="91"/>
                    </a:lnTo>
                    <a:lnTo>
                      <a:pt x="238" y="111"/>
                    </a:lnTo>
                    <a:lnTo>
                      <a:pt x="253" y="119"/>
                    </a:lnTo>
                    <a:lnTo>
                      <a:pt x="268" y="144"/>
                    </a:lnTo>
                    <a:lnTo>
                      <a:pt x="276" y="139"/>
                    </a:lnTo>
                    <a:lnTo>
                      <a:pt x="276" y="122"/>
                    </a:lnTo>
                    <a:lnTo>
                      <a:pt x="272" y="95"/>
                    </a:lnTo>
                    <a:lnTo>
                      <a:pt x="265" y="74"/>
                    </a:lnTo>
                    <a:lnTo>
                      <a:pt x="252" y="58"/>
                    </a:lnTo>
                    <a:lnTo>
                      <a:pt x="254" y="30"/>
                    </a:lnTo>
                    <a:lnTo>
                      <a:pt x="254" y="14"/>
                    </a:lnTo>
                    <a:lnTo>
                      <a:pt x="235" y="17"/>
                    </a:lnTo>
                    <a:lnTo>
                      <a:pt x="214" y="17"/>
                    </a:lnTo>
                    <a:lnTo>
                      <a:pt x="202" y="13"/>
                    </a:lnTo>
                    <a:lnTo>
                      <a:pt x="188" y="0"/>
                    </a:lnTo>
                    <a:lnTo>
                      <a:pt x="175" y="12"/>
                    </a:lnTo>
                    <a:lnTo>
                      <a:pt x="164" y="17"/>
                    </a:lnTo>
                    <a:lnTo>
                      <a:pt x="140" y="19"/>
                    </a:lnTo>
                    <a:lnTo>
                      <a:pt x="119" y="23"/>
                    </a:lnTo>
                    <a:lnTo>
                      <a:pt x="95" y="32"/>
                    </a:lnTo>
                    <a:lnTo>
                      <a:pt x="76" y="44"/>
                    </a:lnTo>
                    <a:lnTo>
                      <a:pt x="52" y="66"/>
                    </a:lnTo>
                    <a:lnTo>
                      <a:pt x="38" y="70"/>
                    </a:lnTo>
                    <a:lnTo>
                      <a:pt x="25" y="82"/>
                    </a:lnTo>
                    <a:lnTo>
                      <a:pt x="14" y="93"/>
                    </a:lnTo>
                    <a:lnTo>
                      <a:pt x="9" y="110"/>
                    </a:lnTo>
                    <a:lnTo>
                      <a:pt x="2" y="129"/>
                    </a:lnTo>
                    <a:lnTo>
                      <a:pt x="0" y="145"/>
                    </a:lnTo>
                    <a:lnTo>
                      <a:pt x="0" y="180"/>
                    </a:lnTo>
                    <a:lnTo>
                      <a:pt x="9" y="217"/>
                    </a:lnTo>
                    <a:lnTo>
                      <a:pt x="47" y="254"/>
                    </a:lnTo>
                  </a:path>
                </a:pathLst>
              </a:custGeom>
              <a:solidFill>
                <a:srgbClr val="C060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0" name="Google Shape;340;p24"/>
            <p:cNvSpPr/>
            <p:nvPr/>
          </p:nvSpPr>
          <p:spPr>
            <a:xfrm>
              <a:off x="1289" y="1686"/>
              <a:ext cx="275" cy="689"/>
            </a:xfrm>
            <a:custGeom>
              <a:rect b="b" l="l" r="r" t="t"/>
              <a:pathLst>
                <a:path extrusionOk="0" h="689" w="275">
                  <a:moveTo>
                    <a:pt x="14" y="5"/>
                  </a:moveTo>
                  <a:lnTo>
                    <a:pt x="31" y="0"/>
                  </a:lnTo>
                  <a:lnTo>
                    <a:pt x="68" y="23"/>
                  </a:lnTo>
                  <a:lnTo>
                    <a:pt x="68" y="64"/>
                  </a:lnTo>
                  <a:lnTo>
                    <a:pt x="99" y="103"/>
                  </a:lnTo>
                  <a:lnTo>
                    <a:pt x="130" y="144"/>
                  </a:lnTo>
                  <a:lnTo>
                    <a:pt x="162" y="198"/>
                  </a:lnTo>
                  <a:lnTo>
                    <a:pt x="187" y="249"/>
                  </a:lnTo>
                  <a:lnTo>
                    <a:pt x="214" y="321"/>
                  </a:lnTo>
                  <a:lnTo>
                    <a:pt x="235" y="385"/>
                  </a:lnTo>
                  <a:lnTo>
                    <a:pt x="262" y="513"/>
                  </a:lnTo>
                  <a:lnTo>
                    <a:pt x="274" y="593"/>
                  </a:lnTo>
                  <a:lnTo>
                    <a:pt x="239" y="688"/>
                  </a:lnTo>
                  <a:lnTo>
                    <a:pt x="170" y="611"/>
                  </a:lnTo>
                  <a:lnTo>
                    <a:pt x="151" y="483"/>
                  </a:lnTo>
                  <a:lnTo>
                    <a:pt x="137" y="404"/>
                  </a:lnTo>
                  <a:lnTo>
                    <a:pt x="116" y="330"/>
                  </a:lnTo>
                  <a:lnTo>
                    <a:pt x="93" y="276"/>
                  </a:lnTo>
                  <a:lnTo>
                    <a:pt x="62" y="197"/>
                  </a:lnTo>
                  <a:lnTo>
                    <a:pt x="44" y="140"/>
                  </a:lnTo>
                  <a:lnTo>
                    <a:pt x="27" y="76"/>
                  </a:lnTo>
                  <a:lnTo>
                    <a:pt x="0" y="59"/>
                  </a:lnTo>
                  <a:lnTo>
                    <a:pt x="14" y="5"/>
                  </a:lnTo>
                </a:path>
              </a:pathLst>
            </a:custGeom>
            <a:solidFill>
              <a:srgbClr val="FF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4"/>
          <p:cNvSpPr/>
          <p:nvPr/>
        </p:nvSpPr>
        <p:spPr>
          <a:xfrm>
            <a:off x="4481514" y="5191126"/>
            <a:ext cx="1287661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Variable Type and Data Analysis</a:t>
            </a:r>
            <a:endParaRPr/>
          </a:p>
        </p:txBody>
      </p:sp>
      <p:pic>
        <p:nvPicPr>
          <p:cNvPr id="347" name="Google Shape;34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scripts and comments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 scripts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is generally better to write your code in a script, RMarkdown or other document.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 that you can easily save, edit and share your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File&gt; New File&gt; R script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 can add a comment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your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Comments act as remainders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R, use (#) icon to comment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Before we can work with our data in 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 need to first import the data into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mporting data from different file types and sources using add on 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 csv files, excel files, tab delimited files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ata files from other programs e.g., SAS.sas  files, SPSS.sav files, or STATA.dta files etc can be used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the most commonly used file types of CSV and excel files using the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(Option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&gt; Import Dataset</a:t>
            </a:r>
            <a:endParaRPr/>
          </a:p>
        </p:txBody>
      </p:sp>
      <p:sp>
        <p:nvSpPr>
          <p:cNvPr id="368" name="Google Shape;368;p28"/>
          <p:cNvSpPr txBox="1"/>
          <p:nvPr>
            <p:ph idx="2" type="body"/>
          </p:nvPr>
        </p:nvSpPr>
        <p:spPr>
          <a:xfrm>
            <a:off x="6172200" y="1143000"/>
            <a:ext cx="5181600" cy="503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Text (readr) to import csv files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Excel(readxl) to import excel files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dplyr,  tidyverse, ggpubr, ggplot2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haven packages contain functions to read in SAS, SPSS, and STATA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: Option 2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one: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working directory (SWD)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Common ways of setting SWD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 to Session&gt; Set Working Directory and choose the folder that contains your dataset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the working directory manually using the function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Setwd(“/path_to_folder/”)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R-programming and RStudio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3578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soft ware 		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Download 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The R Project for Statistical Computing</a:t>
            </a:r>
            <a:endParaRPr sz="2800">
              <a:solidFill>
                <a:srgbClr val="B3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sz="2800">
                <a:solidFill>
                  <a:srgbClr val="B3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sz="2800" u="sng">
                <a:solidFill>
                  <a:srgbClr val="B3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http://cran.r-project.org/</a:t>
            </a:r>
            <a:endParaRPr sz="2800">
              <a:solidFill>
                <a:srgbClr val="B3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updated/latest version always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RStudio software </a:t>
            </a:r>
            <a:r>
              <a:rPr lang="en-US"/>
              <a:t>			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https://www.rstudio.com/products/rstudio/download/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2692" y="1825625"/>
            <a:ext cx="1112616" cy="78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4828" y="1825625"/>
            <a:ext cx="1417443" cy="46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9012" y="4001294"/>
            <a:ext cx="3587975" cy="18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data: Path/direction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Step two: </a:t>
            </a:r>
            <a:r>
              <a:rPr lang="en-US"/>
              <a:t>use step one to create a path to a folder with your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an object/ name to your dataset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00B050"/>
                </a:solidFill>
              </a:rPr>
              <a:t>read.csv() </a:t>
            </a:r>
            <a:r>
              <a:rPr lang="en-US"/>
              <a:t>command </a:t>
            </a:r>
            <a:endParaRPr/>
          </a:p>
        </p:txBody>
      </p:sp>
      <p:pic>
        <p:nvPicPr>
          <p:cNvPr id="381" name="Google Shape;381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440" y="2377440"/>
            <a:ext cx="2880360" cy="242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</a:t>
            </a:r>
            <a:endParaRPr/>
          </a:p>
        </p:txBody>
      </p:sp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setting the working directory for Windows or Mac/Linux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Windows: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default directory structure involves a single backslash “\” but R interprets these as escape characters, so you must replace these with forward slashes “/” or two backslashes “\\”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Mac/Linux: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default directory structure already uses forward slashes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 IN R</a:t>
            </a:r>
            <a:endParaRPr/>
          </a:p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ABC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required 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 txBox="1"/>
          <p:nvPr>
            <p:ph idx="2" type="body"/>
          </p:nvPr>
        </p:nvSpPr>
        <p:spPr>
          <a:xfrm>
            <a:off x="5730135" y="1825625"/>
            <a:ext cx="56236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working directory using getwd() 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installing the various packages, remember to load them as libraries.</a:t>
            </a:r>
            <a:endParaRPr/>
          </a:p>
        </p:txBody>
      </p:sp>
      <p:pic>
        <p:nvPicPr>
          <p:cNvPr id="395" name="Google Shape;3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5" y="3208745"/>
            <a:ext cx="5333999" cy="296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in R we use the read_excel() function from readxl package</a:t>
            </a:r>
            <a:endParaRPr/>
          </a:p>
        </p:txBody>
      </p:sp>
      <p:pic>
        <p:nvPicPr>
          <p:cNvPr id="401" name="Google Shape;40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565" y="1974274"/>
            <a:ext cx="9393380" cy="40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in R we use the read_csv() function from readr package</a:t>
            </a:r>
            <a:endParaRPr/>
          </a:p>
        </p:txBody>
      </p:sp>
      <p:pic>
        <p:nvPicPr>
          <p:cNvPr id="407" name="Google Shape;40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745" y="2369126"/>
            <a:ext cx="9933709" cy="330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Features you can check  in your data</a:t>
            </a:r>
            <a:endParaRPr/>
          </a:p>
        </p:txBody>
      </p:sp>
      <p:pic>
        <p:nvPicPr>
          <p:cNvPr id="413" name="Google Shape;41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59280"/>
            <a:ext cx="979932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Comments in R (#)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Anything to the right of a comment symbol on the same line will be ignored by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136" y="2140528"/>
            <a:ext cx="10366664" cy="376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Reading data from excel to R-continued</a:t>
            </a:r>
            <a:endParaRPr/>
          </a:p>
        </p:txBody>
      </p:sp>
      <p:pic>
        <p:nvPicPr>
          <p:cNvPr id="426" name="Google Shape;42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036619"/>
            <a:ext cx="10352808" cy="352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Other important features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838200" y="1361440"/>
            <a:ext cx="10515600" cy="48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to save the R script (File &gt; save &gt; choose location to save)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Clear environment in R just type: rm(list=ls())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clear the console type: Ctrl+L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Calling  rm() removes/deletes an objects in your working environment.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ls() command # reads/lists  current objects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ctrTitle"/>
          </p:nvPr>
        </p:nvSpPr>
        <p:spPr>
          <a:xfrm>
            <a:off x="1524000" y="1122362"/>
            <a:ext cx="9144000" cy="29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Data Manipulation(DM)/</a:t>
            </a:r>
            <a:br>
              <a:rPr lang="en-US" sz="4800"/>
            </a:br>
            <a:r>
              <a:rPr lang="en-US" sz="4800"/>
              <a:t>Inspecting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R?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38200" y="1825624"/>
            <a:ext cx="10515600" cy="443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is a free statistical programming language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by either a scientist or non scientist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do not need to be a statistician to use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widely used data management, statistical analysis and graphics software program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is an open source tool used in data analysis.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Variable Type and Data Analysis</a:t>
            </a:r>
            <a:endParaRPr/>
          </a:p>
        </p:txBody>
      </p:sp>
      <p:pic>
        <p:nvPicPr>
          <p:cNvPr id="444" name="Google Shape;44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Manipulation (DM)</a:t>
            </a:r>
            <a:endParaRPr/>
          </a:p>
        </p:txBody>
      </p:sp>
      <p:sp>
        <p:nvSpPr>
          <p:cNvPr id="450" name="Google Shape;450;p41"/>
          <p:cNvSpPr txBox="1"/>
          <p:nvPr>
            <p:ph idx="1" type="body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Creating new/add  variables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Recording an existing variable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Rename columns of a data frame (df)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Subset rows/columns of a data frame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Remove  columns of df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Level of measurements in 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Dealing with missing values-Delete/remove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Merging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Descriptive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Note: </a:t>
            </a:r>
            <a:r>
              <a:rPr lang="en-US"/>
              <a:t>To perform the above operations we will use dplyr and tidyverse packages. dplyr  provide functions to make these operations more intuitive and codes more readable.</a:t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DM1: Creating new/adding  a variable(s) </a:t>
            </a:r>
            <a:endParaRPr/>
          </a:p>
        </p:txBody>
      </p:sp>
      <p:sp>
        <p:nvSpPr>
          <p:cNvPr id="456" name="Google Shape;456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the assignment operator </a:t>
            </a:r>
            <a:r>
              <a:rPr b="1" lang="en-US" sz="2800"/>
              <a:t>&lt;-</a:t>
            </a:r>
            <a:r>
              <a:rPr lang="en-US" sz="2800"/>
              <a:t> to create new variables.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A wide array of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operators</a:t>
            </a:r>
            <a:r>
              <a:rPr lang="en-US" sz="2800"/>
              <a:t> and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functions</a:t>
            </a:r>
            <a:r>
              <a:rPr lang="en-US" sz="2800"/>
              <a:t> are available here</a:t>
            </a:r>
            <a:endParaRPr/>
          </a:p>
        </p:txBody>
      </p:sp>
      <p:sp>
        <p:nvSpPr>
          <p:cNvPr id="457" name="Google Shape;457;p42"/>
          <p:cNvSpPr txBox="1"/>
          <p:nvPr>
            <p:ph idx="2" type="body"/>
          </p:nvPr>
        </p:nvSpPr>
        <p:spPr>
          <a:xfrm>
            <a:off x="5831839" y="1530985"/>
            <a:ext cx="5521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8" name="Google Shape;45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7429" y="1732252"/>
            <a:ext cx="4716010" cy="341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DM2:Recording an existing variable</a:t>
            </a:r>
            <a:br>
              <a:rPr lang="en-US"/>
            </a:br>
            <a:endParaRPr/>
          </a:p>
        </p:txBody>
      </p:sp>
      <p:sp>
        <p:nvSpPr>
          <p:cNvPr id="464" name="Google Shape;464;p43"/>
          <p:cNvSpPr txBox="1"/>
          <p:nvPr>
            <p:ph idx="2" type="body"/>
          </p:nvPr>
        </p:nvSpPr>
        <p:spPr>
          <a:xfrm>
            <a:off x="839788" y="1309255"/>
            <a:ext cx="10512424" cy="488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Converting a continuous variable into a categorical variable, e.g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two salary categories, that is, low and high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65" name="Google Shape;4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627" y="3221182"/>
            <a:ext cx="7741227" cy="252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DM3: Rename columns of a data frame</a:t>
            </a:r>
            <a:endParaRPr/>
          </a:p>
        </p:txBody>
      </p:sp>
      <p:sp>
        <p:nvSpPr>
          <p:cNvPr id="471" name="Google Shape;47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change column names using the </a:t>
            </a:r>
            <a:r>
              <a:rPr b="1"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rename() function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the R package dplyr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could rename the column “sex” to SEX in the dataset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2" name="Google Shape;4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74" y="3598325"/>
            <a:ext cx="8728362" cy="221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DM4: Subset  rows/columns of a data frame</a:t>
            </a:r>
            <a:endParaRPr/>
          </a:p>
        </p:txBody>
      </p:sp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df are accessed with “[ ]” by specifying their index, or their name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9" name="Google Shape;4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2317173"/>
            <a:ext cx="9840191" cy="37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>
            <p:ph type="title"/>
          </p:nvPr>
        </p:nvSpPr>
        <p:spPr>
          <a:xfrm>
            <a:off x="609600" y="475138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DM5: Remove/delete a column in a data frame</a:t>
            </a:r>
            <a:endParaRPr/>
          </a:p>
        </p:txBody>
      </p:sp>
      <p:sp>
        <p:nvSpPr>
          <p:cNvPr id="485" name="Google Shape;485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Delete a column you are no longer interested in.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86" name="Google Shape;4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55" y="2493818"/>
            <a:ext cx="10629900" cy="388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DM6: Level of measurements in R</a:t>
            </a:r>
            <a:endParaRPr/>
          </a:p>
        </p:txBody>
      </p:sp>
      <p:sp>
        <p:nvSpPr>
          <p:cNvPr id="492" name="Google Shape;492;p47"/>
          <p:cNvSpPr txBox="1"/>
          <p:nvPr>
            <p:ph idx="1" type="body"/>
          </p:nvPr>
        </p:nvSpPr>
        <p:spPr>
          <a:xfrm>
            <a:off x="838200" y="1517073"/>
            <a:ext cx="10248900" cy="465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en-US"/>
              <a:t>Nominal and ordinal (categorical variables)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800">
                <a:latin typeface="Times New Roman"/>
                <a:ea typeface="Times New Roman"/>
                <a:cs typeface="Times New Roman"/>
                <a:sym typeface="Times New Roman"/>
              </a:rPr>
              <a:t>as.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factor()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function for 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nominal data </a:t>
            </a:r>
            <a:endParaRPr/>
          </a:p>
          <a:p>
            <a:pPr indent="-936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df$variable of interest&lt;-as.factor(df$variable of interest)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3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salaries$rank &lt;-as.factor(salaries$rank)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3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class(df$rank)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levels(df $ rank)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DM6: Continued_Continuous variables</a:t>
            </a:r>
            <a:endParaRPr/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Scale (ratio and interval) –numerical /integer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df$variable of interest&lt;- as.numeric (df$variable of interest)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e.g.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salaries $ salary&lt;-as.numeric (salaries$salary)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class(salaries $ salary)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 Dealing with missing variables</a:t>
            </a:r>
            <a:endParaRPr/>
          </a:p>
        </p:txBody>
      </p:sp>
      <p:sp>
        <p:nvSpPr>
          <p:cNvPr id="504" name="Google Shape;504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might happen that your dataset is not complete.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nd when information is not available we call it </a:t>
            </a:r>
            <a:r>
              <a:rPr b="0" i="1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missing values</a:t>
            </a: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R the missing values are coded by the symbol NA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identify missings in your dataset the function is “is.na()”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an example in the next slide, since salaries has no missing data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 R?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language is designed for data analysis.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 has a set of tools available that makes writing code easier.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Reproducibility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Lots of libraries (ways of extending R language)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DM7:Continued</a:t>
            </a:r>
            <a:endParaRPr/>
          </a:p>
        </p:txBody>
      </p:sp>
      <p:sp>
        <p:nvSpPr>
          <p:cNvPr id="510" name="Google Shape;510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Example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11" name="Google Shape;51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4" y="2382139"/>
            <a:ext cx="5941455" cy="427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1" y="2701637"/>
            <a:ext cx="5850082" cy="386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DM7:Considering only complete cases</a:t>
            </a:r>
            <a:endParaRPr/>
          </a:p>
        </p:txBody>
      </p:sp>
      <p:pic>
        <p:nvPicPr>
          <p:cNvPr id="518" name="Google Shape;518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00" y="1752150"/>
            <a:ext cx="9541800" cy="4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DM7:Continued</a:t>
            </a:r>
            <a:endParaRPr/>
          </a:p>
        </p:txBody>
      </p:sp>
      <p:sp>
        <p:nvSpPr>
          <p:cNvPr id="524" name="Google Shape;524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just the basic way of dealing with missing values in a 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ways not mentioned here can be applied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advanced ways that can be used to impute missing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missing values are all deleted, a lot of information is lost, so imputing methods can be applied to avoid this.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838200" y="365125"/>
            <a:ext cx="10515600" cy="104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Merging datasets</a:t>
            </a:r>
            <a:endParaRPr/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1" name="Google Shape;531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2" name="Google Shape;5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2" y="1686438"/>
            <a:ext cx="5865158" cy="46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686437"/>
            <a:ext cx="60198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Merging data with  R dplyr package</a:t>
            </a:r>
            <a:endParaRPr/>
          </a:p>
        </p:txBody>
      </p:sp>
      <p:pic>
        <p:nvPicPr>
          <p:cNvPr id="539" name="Google Shape;53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2" y="1371600"/>
            <a:ext cx="11024754" cy="521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left_join()</a:t>
            </a:r>
            <a:br>
              <a:rPr b="1" i="0" lang="en-US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</p:txBody>
      </p:sp>
      <p:pic>
        <p:nvPicPr>
          <p:cNvPr id="545" name="Google Shape;545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136" y="1236518"/>
            <a:ext cx="10515600" cy="515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right_join()</a:t>
            </a:r>
            <a:endParaRPr/>
          </a:p>
        </p:txBody>
      </p:sp>
      <p:pic>
        <p:nvPicPr>
          <p:cNvPr id="551" name="Google Shape;551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2" y="1506682"/>
            <a:ext cx="10868891" cy="498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inner_join()</a:t>
            </a:r>
            <a:endParaRPr/>
          </a:p>
        </p:txBody>
      </p:sp>
      <p:pic>
        <p:nvPicPr>
          <p:cNvPr id="557" name="Google Shape;55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35" y="1527464"/>
            <a:ext cx="10380519" cy="496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full_join() </a:t>
            </a:r>
            <a:endParaRPr/>
          </a:p>
        </p:txBody>
      </p:sp>
      <p:pic>
        <p:nvPicPr>
          <p:cNvPr id="563" name="Google Shape;563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50818"/>
            <a:ext cx="10664536" cy="514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type="title"/>
          </p:nvPr>
        </p:nvSpPr>
        <p:spPr>
          <a:xfrm>
            <a:off x="838200" y="323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 Merging datasets in R_Practicals</a:t>
            </a:r>
            <a:endParaRPr/>
          </a:p>
        </p:txBody>
      </p:sp>
      <p:pic>
        <p:nvPicPr>
          <p:cNvPr id="569" name="Google Shape;569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82" y="2015836"/>
            <a:ext cx="5465617" cy="386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RSTUDIO?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4"/>
            <a:ext cx="10515600" cy="459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b="1"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r>
              <a:rPr b="0"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provides free and open source tools for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400"/>
              <a:buChar char="•"/>
            </a:pP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Often referred to as an Integrated </a:t>
            </a:r>
            <a:r>
              <a:rPr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 </a:t>
            </a:r>
            <a:r>
              <a:rPr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nvironment (IDE) for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24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features include: a console, syntax-highlighting editor, environment, history, tutorials, tools for plotting, packages, and help space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provides features to make using R and managing R much earlier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DM9: Descriptive Analysis</a:t>
            </a:r>
            <a:endParaRPr/>
          </a:p>
        </p:txBody>
      </p:sp>
      <p:pic>
        <p:nvPicPr>
          <p:cNvPr id="575" name="Google Shape;575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Descriptive analysis</a:t>
            </a:r>
            <a:endParaRPr/>
          </a:p>
        </p:txBody>
      </p:sp>
      <p:sp>
        <p:nvSpPr>
          <p:cNvPr id="581" name="Google Shape;581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table() command for categorical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Prop.table() #percentages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summary() command for scale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Measure of central tendency and dispersion</a:t>
            </a:r>
            <a:endParaRPr/>
          </a:p>
        </p:txBody>
      </p:sp>
      <p:sp>
        <p:nvSpPr>
          <p:cNvPr id="582" name="Google Shape;582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83" name="Google Shape;58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20" y="2438400"/>
            <a:ext cx="292608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idx="1" type="body"/>
          </p:nvPr>
        </p:nvSpPr>
        <p:spPr>
          <a:xfrm>
            <a:off x="1981200" y="1484313"/>
            <a:ext cx="8229600" cy="464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b="1" sz="46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Graphical methods in 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720" y="3805238"/>
            <a:ext cx="2032000" cy="118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packages for data visualization</a:t>
            </a:r>
            <a:endParaRPr/>
          </a:p>
        </p:txBody>
      </p:sp>
      <p:sp>
        <p:nvSpPr>
          <p:cNvPr id="595" name="Google Shape;595;p6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tidyverse() and ggplot2()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tidyverse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a set of packages for data tidying, manipulation, and visualization. We’ll look specifically at dplyr (manipulation) and ggplot2 (visualization) today</a:t>
            </a:r>
            <a:endParaRPr/>
          </a:p>
        </p:txBody>
      </p:sp>
      <p:sp>
        <p:nvSpPr>
          <p:cNvPr id="596" name="Google Shape;596;p6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With ggplot , Wickham adapted Leland Wilkinson’s Grammar of Graphics (1999) for the modular construction of graphs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"/>
          <p:cNvSpPr txBox="1"/>
          <p:nvPr>
            <p:ph type="title"/>
          </p:nvPr>
        </p:nvSpPr>
        <p:spPr>
          <a:xfrm>
            <a:off x="838200" y="135083"/>
            <a:ext cx="10515600" cy="124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Graphics for one scale variable (Scatterplot or Histogram)</a:t>
            </a:r>
            <a:endParaRPr/>
          </a:p>
        </p:txBody>
      </p:sp>
      <p:sp>
        <p:nvSpPr>
          <p:cNvPr id="602" name="Google Shape;602;p64"/>
          <p:cNvSpPr txBox="1"/>
          <p:nvPr>
            <p:ph idx="1" type="body"/>
          </p:nvPr>
        </p:nvSpPr>
        <p:spPr>
          <a:xfrm>
            <a:off x="838200" y="1569027"/>
            <a:ext cx="5181600" cy="460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Scatterplot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3" name="Google Shape;603;p6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04" name="Google Shape;60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1513"/>
            <a:ext cx="6226080" cy="428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080" y="2215855"/>
            <a:ext cx="5837765" cy="396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Graphics for one categorical variable</a:t>
            </a:r>
            <a:endParaRPr/>
          </a:p>
        </p:txBody>
      </p:sp>
      <p:sp>
        <p:nvSpPr>
          <p:cNvPr id="611" name="Google Shape;611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Option A: </a:t>
            </a:r>
            <a:r>
              <a:rPr lang="en-US"/>
              <a:t>rank of professor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2" name="Google Shape;612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Option B</a:t>
            </a:r>
            <a:endParaRPr/>
          </a:p>
        </p:txBody>
      </p:sp>
      <p:pic>
        <p:nvPicPr>
          <p:cNvPr id="613" name="Google Shape;6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46304"/>
            <a:ext cx="4805372" cy="4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115" y="2446304"/>
            <a:ext cx="6111770" cy="37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Exporting data from R-Continued</a:t>
            </a:r>
            <a:endParaRPr/>
          </a:p>
        </p:txBody>
      </p:sp>
      <p:pic>
        <p:nvPicPr>
          <p:cNvPr id="620" name="Google Shape;620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32708"/>
            <a:ext cx="10716490" cy="376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DATA VISUALISATION with ggplot2()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 philosophy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68"/>
          <p:cNvSpPr txBox="1"/>
          <p:nvPr>
            <p:ph idx="1" type="body"/>
          </p:nvPr>
        </p:nvSpPr>
        <p:spPr>
          <a:xfrm>
            <a:off x="1981200" y="1905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by Hadley Wickham (Rice Univ.)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Grammar of Graphics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(Wilkinson, 2005)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graphs can be constructed by combining specifications with data (Wilkinson, 2005).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specification is a structured way to describe how to build the graph from geometric objects (points, lines, etc.) projected on to scales (x, y, color, size, etc.) </a:t>
            </a:r>
            <a:endParaRPr/>
          </a:p>
        </p:txBody>
      </p:sp>
      <p:pic>
        <p:nvPicPr>
          <p:cNvPr descr="S:\research\phthalates\presentations\ClassLectures\Datavis_EPIC\screenshots\Hadley_Wickham.jpg" id="632" name="Google Shape;63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806" y="685801"/>
            <a:ext cx="1209994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 philosophy</a:t>
            </a:r>
            <a:endParaRPr/>
          </a:p>
        </p:txBody>
      </p:sp>
      <p:sp>
        <p:nvSpPr>
          <p:cNvPr id="638" name="Google Shape;638;p69"/>
          <p:cNvSpPr txBox="1"/>
          <p:nvPr>
            <p:ph idx="1" type="body"/>
          </p:nvPr>
        </p:nvSpPr>
        <p:spPr>
          <a:xfrm>
            <a:off x="1981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you can describe the content of the graph with the grammar, you don’t need to know the name of a particular type of plot…</a:t>
            </a:r>
            <a:endParaRPr/>
          </a:p>
          <a:p>
            <a:pPr indent="0" lvl="2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Dot plot, forest plot, Manhattan plot are just special cases of this formal grammar.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 sz="2400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 plotting system with good defaults for a large set of components that can be combined in flexible and creative ways…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Difference between R and RStudio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programming language used for statistical computing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lang="en-US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can write a program and run the code independently of any other computer program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4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may be used without RStudio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uses the </a:t>
            </a: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language to develop statistical programs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lang="en-US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 be used alongside R in order to properly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may not be used without 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Building a plot in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</a:t>
            </a:r>
            <a:endParaRPr/>
          </a:p>
        </p:txBody>
      </p:sp>
      <p:sp>
        <p:nvSpPr>
          <p:cNvPr id="644" name="Google Shape;644;p70"/>
          <p:cNvSpPr txBox="1"/>
          <p:nvPr>
            <p:ph idx="1" type="body"/>
          </p:nvPr>
        </p:nvSpPr>
        <p:spPr>
          <a:xfrm>
            <a:off x="1676400" y="1600201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68275" lvl="0" marL="1682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visualize (a data frame)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map variables to 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 attributes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etric objects – what you see (points, bars, etc)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map values from data to aesthetic space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ts val="2800"/>
              <a:buNone/>
            </a:pP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5" name="Google Shape;645;p70"/>
          <p:cNvSpPr txBox="1"/>
          <p:nvPr/>
        </p:nvSpPr>
        <p:spPr>
          <a:xfrm>
            <a:off x="8458200" y="6553201"/>
            <a:ext cx="1905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Wickham 2009</a:t>
            </a:r>
            <a:endParaRPr/>
          </a:p>
        </p:txBody>
      </p:sp>
      <p:grpSp>
        <p:nvGrpSpPr>
          <p:cNvPr id="646" name="Google Shape;646;p70"/>
          <p:cNvGrpSpPr/>
          <p:nvPr/>
        </p:nvGrpSpPr>
        <p:grpSpPr>
          <a:xfrm>
            <a:off x="3029550" y="3810000"/>
            <a:ext cx="6477000" cy="1219200"/>
            <a:chOff x="1066800" y="1066800"/>
            <a:chExt cx="6477000" cy="1219200"/>
          </a:xfrm>
        </p:grpSpPr>
        <p:sp>
          <p:nvSpPr>
            <p:cNvPr id="647" name="Google Shape;647;p70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lt1">
                <a:alpha val="73725"/>
              </a:scheme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0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3C84"/>
                  </a:solidFill>
                  <a:latin typeface="Calibri"/>
                  <a:ea typeface="Calibri"/>
                  <a:cs typeface="Calibri"/>
                  <a:sym typeface="Calibri"/>
                </a:rPr>
                <a:t>ggplot(salaries) + geom_point(aes(x = years.service, y = salary))</a:t>
              </a:r>
              <a:endParaRPr/>
            </a:p>
          </p:txBody>
        </p:sp>
        <p:cxnSp>
          <p:nvCxnSpPr>
            <p:cNvPr id="649" name="Google Shape;649;p70"/>
            <p:cNvCxnSpPr/>
            <p:nvPr/>
          </p:nvCxnSpPr>
          <p:spPr>
            <a:xfrm rot="-5400000">
              <a:off x="1905000" y="1600200"/>
              <a:ext cx="3810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0" name="Google Shape;650;p70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cxnSp>
          <p:nvCxnSpPr>
            <p:cNvPr id="651" name="Google Shape;651;p70"/>
            <p:cNvCxnSpPr/>
            <p:nvPr/>
          </p:nvCxnSpPr>
          <p:spPr>
            <a:xfrm rot="-5400000">
              <a:off x="2857500" y="1638300"/>
              <a:ext cx="3810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2" name="Google Shape;652;p70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Aesthetics map variables to scales</a:t>
              </a:r>
              <a:endParaRPr/>
            </a:p>
          </p:txBody>
        </p:sp>
        <p:cxnSp>
          <p:nvCxnSpPr>
            <p:cNvPr id="653" name="Google Shape;653;p70"/>
            <p:cNvCxnSpPr/>
            <p:nvPr/>
          </p:nvCxnSpPr>
          <p:spPr>
            <a:xfrm rot="-5400000">
              <a:off x="4343400" y="1524000"/>
              <a:ext cx="2286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4" name="Google Shape;654;p70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Geometric objects to display</a:t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"/>
          <p:cNvSpPr txBox="1"/>
          <p:nvPr>
            <p:ph type="title"/>
          </p:nvPr>
        </p:nvSpPr>
        <p:spPr>
          <a:xfrm>
            <a:off x="838200" y="92205"/>
            <a:ext cx="10515600" cy="76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basic ggplot2 graph</a:t>
            </a:r>
            <a:endParaRPr/>
          </a:p>
        </p:txBody>
      </p:sp>
      <p:pic>
        <p:nvPicPr>
          <p:cNvPr id="660" name="Google Shape;660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793" y="1825625"/>
            <a:ext cx="6152413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71"/>
          <p:cNvGrpSpPr/>
          <p:nvPr/>
        </p:nvGrpSpPr>
        <p:grpSpPr>
          <a:xfrm>
            <a:off x="3029550" y="1066800"/>
            <a:ext cx="6477000" cy="990600"/>
            <a:chOff x="1066800" y="1066800"/>
            <a:chExt cx="6477000" cy="1219200"/>
          </a:xfrm>
        </p:grpSpPr>
        <p:sp>
          <p:nvSpPr>
            <p:cNvPr id="662" name="Google Shape;662;p71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lt1">
                <a:alpha val="73725"/>
              </a:scheme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1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3C84"/>
                  </a:solidFill>
                  <a:latin typeface="Calibri"/>
                  <a:ea typeface="Calibri"/>
                  <a:cs typeface="Calibri"/>
                  <a:sym typeface="Calibri"/>
                </a:rPr>
                <a:t>ggplot(salaries) + geom_point(aes(x = years.service, y = salary))</a:t>
              </a:r>
              <a:endParaRPr/>
            </a:p>
          </p:txBody>
        </p:sp>
        <p:cxnSp>
          <p:nvCxnSpPr>
            <p:cNvPr id="664" name="Google Shape;664;p71"/>
            <p:cNvCxnSpPr/>
            <p:nvPr/>
          </p:nvCxnSpPr>
          <p:spPr>
            <a:xfrm rot="-5400000">
              <a:off x="1905000" y="1600200"/>
              <a:ext cx="3810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5" name="Google Shape;665;p71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cxnSp>
          <p:nvCxnSpPr>
            <p:cNvPr id="666" name="Google Shape;666;p71"/>
            <p:cNvCxnSpPr/>
            <p:nvPr/>
          </p:nvCxnSpPr>
          <p:spPr>
            <a:xfrm rot="-5400000">
              <a:off x="2857500" y="1638300"/>
              <a:ext cx="3810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7" name="Google Shape;667;p71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Aesthetics map variables to scales</a:t>
              </a:r>
              <a:endParaRPr/>
            </a:p>
          </p:txBody>
        </p:sp>
        <p:cxnSp>
          <p:nvCxnSpPr>
            <p:cNvPr id="668" name="Google Shape;668;p71"/>
            <p:cNvCxnSpPr/>
            <p:nvPr/>
          </p:nvCxnSpPr>
          <p:spPr>
            <a:xfrm rot="-5400000">
              <a:off x="4343400" y="1524000"/>
              <a:ext cx="2286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9" name="Google Shape;669;p71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Geometric objects to display</a:t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 the parts of speech</a:t>
            </a:r>
            <a:br>
              <a:rPr lang="en-US"/>
            </a:b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thetics</a:t>
            </a:r>
            <a:endParaRPr/>
          </a:p>
        </p:txBody>
      </p:sp>
      <p:sp>
        <p:nvSpPr>
          <p:cNvPr id="675" name="Google Shape;675;p72"/>
          <p:cNvSpPr txBox="1"/>
          <p:nvPr>
            <p:ph idx="1" type="body"/>
          </p:nvPr>
        </p:nvSpPr>
        <p:spPr>
          <a:xfrm>
            <a:off x="1676400" y="1600200"/>
            <a:ext cx="883920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thetics map variables in the data to visual properties of geoms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aesthetics include: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position (the first two by default),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color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linetype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(depending on the geom)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Done within a call to aes(x, y, 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done in a call to ggplot(), mappings inherited by all geoms by default: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 sz="2400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ggplot(salaries, aes(x = years.service, y = salary)) + geom_point()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you can add, override, or remove these for subsequent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Installing R and Rstudio (Option B)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 to R project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CRAN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(Comprehensive R Archive Network)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the link to download in 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Select the R download for your operating system (Windows/Mac/Linux)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Note: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can 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nstall R and RStudio directly by typing it in Google URLs</a:t>
            </a:r>
            <a:endParaRPr/>
          </a:p>
        </p:txBody>
      </p:sp>
      <p:sp>
        <p:nvSpPr>
          <p:cNvPr id="143" name="Google Shape;143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RStudio</a:t>
            </a:r>
            <a:endParaRPr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 to RStudio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the menu, go to Products &gt; RStudio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download RStudio Desktop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the download for your operating system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 and RSTUDIO workspace</a:t>
            </a:r>
            <a:endParaRPr/>
          </a:p>
        </p:txBody>
      </p:sp>
      <p:pic>
        <p:nvPicPr>
          <p:cNvPr id="149" name="Google Shape;14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1402080"/>
            <a:ext cx="10347959" cy="50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2021-05-12T09:16:53Z</dcterms:created>
  <dc:creator>Hellen Namawejje</dc:creator>
</cp:coreProperties>
</file>