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1"/>
  </p:notesMasterIdLst>
  <p:sldIdLst>
    <p:sldId id="256" r:id="rId2"/>
    <p:sldId id="440" r:id="rId3"/>
    <p:sldId id="441" r:id="rId4"/>
    <p:sldId id="431" r:id="rId5"/>
    <p:sldId id="400" r:id="rId6"/>
    <p:sldId id="401" r:id="rId7"/>
    <p:sldId id="402" r:id="rId8"/>
    <p:sldId id="403" r:id="rId9"/>
    <p:sldId id="404" r:id="rId10"/>
    <p:sldId id="436" r:id="rId11"/>
    <p:sldId id="435" r:id="rId12"/>
    <p:sldId id="438" r:id="rId13"/>
    <p:sldId id="405" r:id="rId14"/>
    <p:sldId id="406" r:id="rId15"/>
    <p:sldId id="443" r:id="rId16"/>
    <p:sldId id="444" r:id="rId17"/>
    <p:sldId id="447" r:id="rId18"/>
    <p:sldId id="445" r:id="rId19"/>
    <p:sldId id="446" r:id="rId20"/>
    <p:sldId id="432" r:id="rId21"/>
    <p:sldId id="407" r:id="rId22"/>
    <p:sldId id="448" r:id="rId23"/>
    <p:sldId id="449" r:id="rId24"/>
    <p:sldId id="452" r:id="rId25"/>
    <p:sldId id="450" r:id="rId26"/>
    <p:sldId id="451" r:id="rId27"/>
    <p:sldId id="453" r:id="rId28"/>
    <p:sldId id="433" r:id="rId29"/>
    <p:sldId id="45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810"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36C2FB-5F4A-46B7-9D7A-F256A98CD08E}" type="datetimeFigureOut">
              <a:rPr lang="en-US" smtClean="0"/>
              <a:t>3/25/2022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9FF276-6701-4D7D-99C6-030F594F7C48}" type="slidenum">
              <a:rPr lang="en-US" smtClean="0"/>
              <a:t>‹#›</a:t>
            </a:fld>
            <a:endParaRPr lang="en-US"/>
          </a:p>
        </p:txBody>
      </p:sp>
    </p:spTree>
    <p:extLst>
      <p:ext uri="{BB962C8B-B14F-4D97-AF65-F5344CB8AC3E}">
        <p14:creationId xmlns:p14="http://schemas.microsoft.com/office/powerpoint/2010/main" val="3935250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F63D2-F8A5-4A00-A8B6-DE73587E1BDB}"/>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14074BEC-FC46-48DE-80AF-49EF507EA8F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DBAC6F28-5A17-4CC0-A32B-8E30FBC69F4C}"/>
              </a:ext>
            </a:extLst>
          </p:cNvPr>
          <p:cNvSpPr>
            <a:spLocks noGrp="1"/>
          </p:cNvSpPr>
          <p:nvPr>
            <p:ph type="dt" sz="half" idx="10"/>
          </p:nvPr>
        </p:nvSpPr>
        <p:spPr/>
        <p:txBody>
          <a:bodyPr/>
          <a:lstStyle/>
          <a:p>
            <a:fld id="{7194CCB4-820E-435B-BF81-B0B184905C74}" type="datetimeFigureOut">
              <a:rPr lang="en-GB" smtClean="0"/>
              <a:t>25/03/2022</a:t>
            </a:fld>
            <a:endParaRPr lang="en-GB"/>
          </a:p>
        </p:txBody>
      </p:sp>
      <p:sp>
        <p:nvSpPr>
          <p:cNvPr id="5" name="Footer Placeholder 4">
            <a:extLst>
              <a:ext uri="{FF2B5EF4-FFF2-40B4-BE49-F238E27FC236}">
                <a16:creationId xmlns:a16="http://schemas.microsoft.com/office/drawing/2014/main" id="{90A4C915-A555-48E2-AD0A-99D630F04A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02D2DA-7341-4FD1-8EDE-AD0634756C6B}"/>
              </a:ext>
            </a:extLst>
          </p:cNvPr>
          <p:cNvSpPr>
            <a:spLocks noGrp="1"/>
          </p:cNvSpPr>
          <p:nvPr>
            <p:ph type="sldNum" sz="quarter" idx="12"/>
          </p:nvPr>
        </p:nvSpPr>
        <p:spPr/>
        <p:txBody>
          <a:bodyPr/>
          <a:lstStyle/>
          <a:p>
            <a:fld id="{547943C0-1DAE-4910-ACAF-4B9E3C1951F4}" type="slidenum">
              <a:rPr lang="en-GB" smtClean="0"/>
              <a:t>‹#›</a:t>
            </a:fld>
            <a:endParaRPr lang="en-GB"/>
          </a:p>
        </p:txBody>
      </p:sp>
    </p:spTree>
    <p:extLst>
      <p:ext uri="{BB962C8B-B14F-4D97-AF65-F5344CB8AC3E}">
        <p14:creationId xmlns:p14="http://schemas.microsoft.com/office/powerpoint/2010/main" val="2433254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70BF1-5E18-4466-B7E9-4FC3B4D07C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C9210E-53AA-4F58-AB44-AAE196C134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102703-057D-48FB-BD27-70F3AA8C55DD}"/>
              </a:ext>
            </a:extLst>
          </p:cNvPr>
          <p:cNvSpPr>
            <a:spLocks noGrp="1"/>
          </p:cNvSpPr>
          <p:nvPr>
            <p:ph type="dt" sz="half" idx="10"/>
          </p:nvPr>
        </p:nvSpPr>
        <p:spPr/>
        <p:txBody>
          <a:bodyPr/>
          <a:lstStyle/>
          <a:p>
            <a:fld id="{7194CCB4-820E-435B-BF81-B0B184905C74}" type="datetimeFigureOut">
              <a:rPr lang="en-GB" smtClean="0"/>
              <a:t>25/03/2022</a:t>
            </a:fld>
            <a:endParaRPr lang="en-GB"/>
          </a:p>
        </p:txBody>
      </p:sp>
      <p:sp>
        <p:nvSpPr>
          <p:cNvPr id="5" name="Footer Placeholder 4">
            <a:extLst>
              <a:ext uri="{FF2B5EF4-FFF2-40B4-BE49-F238E27FC236}">
                <a16:creationId xmlns:a16="http://schemas.microsoft.com/office/drawing/2014/main" id="{7D28B8BE-E965-4472-A49B-5E870821C9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F506C0-C62C-45EC-AC71-C0C8318C85F0}"/>
              </a:ext>
            </a:extLst>
          </p:cNvPr>
          <p:cNvSpPr>
            <a:spLocks noGrp="1"/>
          </p:cNvSpPr>
          <p:nvPr>
            <p:ph type="sldNum" sz="quarter" idx="12"/>
          </p:nvPr>
        </p:nvSpPr>
        <p:spPr/>
        <p:txBody>
          <a:bodyPr/>
          <a:lstStyle/>
          <a:p>
            <a:fld id="{547943C0-1DAE-4910-ACAF-4B9E3C1951F4}" type="slidenum">
              <a:rPr lang="en-GB" smtClean="0"/>
              <a:t>‹#›</a:t>
            </a:fld>
            <a:endParaRPr lang="en-GB"/>
          </a:p>
        </p:txBody>
      </p:sp>
    </p:spTree>
    <p:extLst>
      <p:ext uri="{BB962C8B-B14F-4D97-AF65-F5344CB8AC3E}">
        <p14:creationId xmlns:p14="http://schemas.microsoft.com/office/powerpoint/2010/main" val="1569493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34CEE8-6869-42A5-9C15-B07E1E6257AD}"/>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41E46E-F64D-4041-9DFA-C37AC21C09D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49B274-3F63-4F0B-BC6E-A912E909FB11}"/>
              </a:ext>
            </a:extLst>
          </p:cNvPr>
          <p:cNvSpPr>
            <a:spLocks noGrp="1"/>
          </p:cNvSpPr>
          <p:nvPr>
            <p:ph type="dt" sz="half" idx="10"/>
          </p:nvPr>
        </p:nvSpPr>
        <p:spPr/>
        <p:txBody>
          <a:bodyPr/>
          <a:lstStyle/>
          <a:p>
            <a:fld id="{7194CCB4-820E-435B-BF81-B0B184905C74}" type="datetimeFigureOut">
              <a:rPr lang="en-GB" smtClean="0"/>
              <a:t>25/03/2022</a:t>
            </a:fld>
            <a:endParaRPr lang="en-GB"/>
          </a:p>
        </p:txBody>
      </p:sp>
      <p:sp>
        <p:nvSpPr>
          <p:cNvPr id="5" name="Footer Placeholder 4">
            <a:extLst>
              <a:ext uri="{FF2B5EF4-FFF2-40B4-BE49-F238E27FC236}">
                <a16:creationId xmlns:a16="http://schemas.microsoft.com/office/drawing/2014/main" id="{8497EC4D-3034-4600-9F25-D05364C5FB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61D656-2958-41A8-BC47-7FCE16763ACC}"/>
              </a:ext>
            </a:extLst>
          </p:cNvPr>
          <p:cNvSpPr>
            <a:spLocks noGrp="1"/>
          </p:cNvSpPr>
          <p:nvPr>
            <p:ph type="sldNum" sz="quarter" idx="12"/>
          </p:nvPr>
        </p:nvSpPr>
        <p:spPr/>
        <p:txBody>
          <a:bodyPr/>
          <a:lstStyle/>
          <a:p>
            <a:fld id="{547943C0-1DAE-4910-ACAF-4B9E3C1951F4}" type="slidenum">
              <a:rPr lang="en-GB" smtClean="0"/>
              <a:t>‹#›</a:t>
            </a:fld>
            <a:endParaRPr lang="en-GB"/>
          </a:p>
        </p:txBody>
      </p:sp>
    </p:spTree>
    <p:extLst>
      <p:ext uri="{BB962C8B-B14F-4D97-AF65-F5344CB8AC3E}">
        <p14:creationId xmlns:p14="http://schemas.microsoft.com/office/powerpoint/2010/main" val="174276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31389-A368-4C47-AA44-184D32134B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7A95A0-7EBF-44C7-B829-96BE077FD3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A84B3D-8881-4263-A3E5-2F8F73AC1AF0}"/>
              </a:ext>
            </a:extLst>
          </p:cNvPr>
          <p:cNvSpPr>
            <a:spLocks noGrp="1"/>
          </p:cNvSpPr>
          <p:nvPr>
            <p:ph type="dt" sz="half" idx="10"/>
          </p:nvPr>
        </p:nvSpPr>
        <p:spPr/>
        <p:txBody>
          <a:bodyPr/>
          <a:lstStyle/>
          <a:p>
            <a:fld id="{7194CCB4-820E-435B-BF81-B0B184905C74}" type="datetimeFigureOut">
              <a:rPr lang="en-GB" smtClean="0"/>
              <a:t>25/03/2022</a:t>
            </a:fld>
            <a:endParaRPr lang="en-GB"/>
          </a:p>
        </p:txBody>
      </p:sp>
      <p:sp>
        <p:nvSpPr>
          <p:cNvPr id="5" name="Footer Placeholder 4">
            <a:extLst>
              <a:ext uri="{FF2B5EF4-FFF2-40B4-BE49-F238E27FC236}">
                <a16:creationId xmlns:a16="http://schemas.microsoft.com/office/drawing/2014/main" id="{40795A87-5722-4034-AD8B-FC41FB95D1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BB90E6-CD23-4BC2-8C34-DE52B3B27DA9}"/>
              </a:ext>
            </a:extLst>
          </p:cNvPr>
          <p:cNvSpPr>
            <a:spLocks noGrp="1"/>
          </p:cNvSpPr>
          <p:nvPr>
            <p:ph type="sldNum" sz="quarter" idx="12"/>
          </p:nvPr>
        </p:nvSpPr>
        <p:spPr/>
        <p:txBody>
          <a:bodyPr/>
          <a:lstStyle/>
          <a:p>
            <a:fld id="{547943C0-1DAE-4910-ACAF-4B9E3C1951F4}" type="slidenum">
              <a:rPr lang="en-GB" smtClean="0"/>
              <a:t>‹#›</a:t>
            </a:fld>
            <a:endParaRPr lang="en-GB"/>
          </a:p>
        </p:txBody>
      </p:sp>
    </p:spTree>
    <p:extLst>
      <p:ext uri="{BB962C8B-B14F-4D97-AF65-F5344CB8AC3E}">
        <p14:creationId xmlns:p14="http://schemas.microsoft.com/office/powerpoint/2010/main" val="3638566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47529-2C5B-4382-992C-A89CAF1E2452}"/>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8F2535BC-9C77-437C-81CE-E0E0B6F4FBE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FFEE7F-3EBD-4162-AC47-A92E5D0F585C}"/>
              </a:ext>
            </a:extLst>
          </p:cNvPr>
          <p:cNvSpPr>
            <a:spLocks noGrp="1"/>
          </p:cNvSpPr>
          <p:nvPr>
            <p:ph type="dt" sz="half" idx="10"/>
          </p:nvPr>
        </p:nvSpPr>
        <p:spPr/>
        <p:txBody>
          <a:bodyPr/>
          <a:lstStyle/>
          <a:p>
            <a:fld id="{7194CCB4-820E-435B-BF81-B0B184905C74}" type="datetimeFigureOut">
              <a:rPr lang="en-GB" smtClean="0"/>
              <a:t>25/03/2022</a:t>
            </a:fld>
            <a:endParaRPr lang="en-GB"/>
          </a:p>
        </p:txBody>
      </p:sp>
      <p:sp>
        <p:nvSpPr>
          <p:cNvPr id="5" name="Footer Placeholder 4">
            <a:extLst>
              <a:ext uri="{FF2B5EF4-FFF2-40B4-BE49-F238E27FC236}">
                <a16:creationId xmlns:a16="http://schemas.microsoft.com/office/drawing/2014/main" id="{E1B6D72A-4AA5-475C-B30A-7CC8DDB06BA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63DAF3-4B94-48F5-86D5-561A6F462AE7}"/>
              </a:ext>
            </a:extLst>
          </p:cNvPr>
          <p:cNvSpPr>
            <a:spLocks noGrp="1"/>
          </p:cNvSpPr>
          <p:nvPr>
            <p:ph type="sldNum" sz="quarter" idx="12"/>
          </p:nvPr>
        </p:nvSpPr>
        <p:spPr/>
        <p:txBody>
          <a:bodyPr/>
          <a:lstStyle/>
          <a:p>
            <a:fld id="{547943C0-1DAE-4910-ACAF-4B9E3C1951F4}" type="slidenum">
              <a:rPr lang="en-GB" smtClean="0"/>
              <a:t>‹#›</a:t>
            </a:fld>
            <a:endParaRPr lang="en-GB"/>
          </a:p>
        </p:txBody>
      </p:sp>
    </p:spTree>
    <p:extLst>
      <p:ext uri="{BB962C8B-B14F-4D97-AF65-F5344CB8AC3E}">
        <p14:creationId xmlns:p14="http://schemas.microsoft.com/office/powerpoint/2010/main" val="2869696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EC0C0-68F3-45F8-A772-4C37DC7784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DD2A3E-A151-46B5-9FAA-8667992E0C6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B8E088-28E3-40A4-8120-4B5B96E5D7F2}"/>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6D29E0-4E60-44BD-856F-1EAAD6D9549D}"/>
              </a:ext>
            </a:extLst>
          </p:cNvPr>
          <p:cNvSpPr>
            <a:spLocks noGrp="1"/>
          </p:cNvSpPr>
          <p:nvPr>
            <p:ph type="dt" sz="half" idx="10"/>
          </p:nvPr>
        </p:nvSpPr>
        <p:spPr/>
        <p:txBody>
          <a:bodyPr/>
          <a:lstStyle/>
          <a:p>
            <a:fld id="{7194CCB4-820E-435B-BF81-B0B184905C74}" type="datetimeFigureOut">
              <a:rPr lang="en-GB" smtClean="0"/>
              <a:t>25/03/2022</a:t>
            </a:fld>
            <a:endParaRPr lang="en-GB"/>
          </a:p>
        </p:txBody>
      </p:sp>
      <p:sp>
        <p:nvSpPr>
          <p:cNvPr id="6" name="Footer Placeholder 5">
            <a:extLst>
              <a:ext uri="{FF2B5EF4-FFF2-40B4-BE49-F238E27FC236}">
                <a16:creationId xmlns:a16="http://schemas.microsoft.com/office/drawing/2014/main" id="{5FB23027-08CE-4D79-ACC2-D29CBE6789D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611E2F-AFCE-4228-A89E-5D4663B76D9E}"/>
              </a:ext>
            </a:extLst>
          </p:cNvPr>
          <p:cNvSpPr>
            <a:spLocks noGrp="1"/>
          </p:cNvSpPr>
          <p:nvPr>
            <p:ph type="sldNum" sz="quarter" idx="12"/>
          </p:nvPr>
        </p:nvSpPr>
        <p:spPr/>
        <p:txBody>
          <a:bodyPr/>
          <a:lstStyle/>
          <a:p>
            <a:fld id="{547943C0-1DAE-4910-ACAF-4B9E3C1951F4}" type="slidenum">
              <a:rPr lang="en-GB" smtClean="0"/>
              <a:t>‹#›</a:t>
            </a:fld>
            <a:endParaRPr lang="en-GB"/>
          </a:p>
        </p:txBody>
      </p:sp>
    </p:spTree>
    <p:extLst>
      <p:ext uri="{BB962C8B-B14F-4D97-AF65-F5344CB8AC3E}">
        <p14:creationId xmlns:p14="http://schemas.microsoft.com/office/powerpoint/2010/main" val="181425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1F8B3-CF8F-45A3-98CE-6A76CDA9506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2AB59C-B52D-446B-BF82-55AAAE9B19CB}"/>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5AF70BB-9B31-4B0D-9EB4-3CF45EAE3DC9}"/>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8741C1-65CE-41DE-A1D6-6B8F1C70ED8F}"/>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5FD892E-99DE-40B6-87C3-402A1179A896}"/>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7DC032-BE72-48E9-A6A3-67AB801D4B94}"/>
              </a:ext>
            </a:extLst>
          </p:cNvPr>
          <p:cNvSpPr>
            <a:spLocks noGrp="1"/>
          </p:cNvSpPr>
          <p:nvPr>
            <p:ph type="dt" sz="half" idx="10"/>
          </p:nvPr>
        </p:nvSpPr>
        <p:spPr/>
        <p:txBody>
          <a:bodyPr/>
          <a:lstStyle/>
          <a:p>
            <a:fld id="{7194CCB4-820E-435B-BF81-B0B184905C74}" type="datetimeFigureOut">
              <a:rPr lang="en-GB" smtClean="0"/>
              <a:t>25/03/2022</a:t>
            </a:fld>
            <a:endParaRPr lang="en-GB"/>
          </a:p>
        </p:txBody>
      </p:sp>
      <p:sp>
        <p:nvSpPr>
          <p:cNvPr id="8" name="Footer Placeholder 7">
            <a:extLst>
              <a:ext uri="{FF2B5EF4-FFF2-40B4-BE49-F238E27FC236}">
                <a16:creationId xmlns:a16="http://schemas.microsoft.com/office/drawing/2014/main" id="{B3C1725F-6FDD-4C0A-929A-BF3B41D6841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C4F1628-AD27-46D0-9ED3-42F5281521C9}"/>
              </a:ext>
            </a:extLst>
          </p:cNvPr>
          <p:cNvSpPr>
            <a:spLocks noGrp="1"/>
          </p:cNvSpPr>
          <p:nvPr>
            <p:ph type="sldNum" sz="quarter" idx="12"/>
          </p:nvPr>
        </p:nvSpPr>
        <p:spPr/>
        <p:txBody>
          <a:bodyPr/>
          <a:lstStyle/>
          <a:p>
            <a:fld id="{547943C0-1DAE-4910-ACAF-4B9E3C1951F4}" type="slidenum">
              <a:rPr lang="en-GB" smtClean="0"/>
              <a:t>‹#›</a:t>
            </a:fld>
            <a:endParaRPr lang="en-GB"/>
          </a:p>
        </p:txBody>
      </p:sp>
    </p:spTree>
    <p:extLst>
      <p:ext uri="{BB962C8B-B14F-4D97-AF65-F5344CB8AC3E}">
        <p14:creationId xmlns:p14="http://schemas.microsoft.com/office/powerpoint/2010/main" val="1133807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0A5E-0225-4B4F-B24C-7D333D0726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75E668-5D32-4A65-94E3-1104A1E5A7ED}"/>
              </a:ext>
            </a:extLst>
          </p:cNvPr>
          <p:cNvSpPr>
            <a:spLocks noGrp="1"/>
          </p:cNvSpPr>
          <p:nvPr>
            <p:ph type="dt" sz="half" idx="10"/>
          </p:nvPr>
        </p:nvSpPr>
        <p:spPr/>
        <p:txBody>
          <a:bodyPr/>
          <a:lstStyle/>
          <a:p>
            <a:fld id="{7194CCB4-820E-435B-BF81-B0B184905C74}" type="datetimeFigureOut">
              <a:rPr lang="en-GB" smtClean="0"/>
              <a:t>25/03/2022</a:t>
            </a:fld>
            <a:endParaRPr lang="en-GB"/>
          </a:p>
        </p:txBody>
      </p:sp>
      <p:sp>
        <p:nvSpPr>
          <p:cNvPr id="4" name="Footer Placeholder 3">
            <a:extLst>
              <a:ext uri="{FF2B5EF4-FFF2-40B4-BE49-F238E27FC236}">
                <a16:creationId xmlns:a16="http://schemas.microsoft.com/office/drawing/2014/main" id="{AB186CF4-9ED3-4256-B0C0-6A7D1670085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402A125-C012-42D3-8DEF-0C5B30020FA5}"/>
              </a:ext>
            </a:extLst>
          </p:cNvPr>
          <p:cNvSpPr>
            <a:spLocks noGrp="1"/>
          </p:cNvSpPr>
          <p:nvPr>
            <p:ph type="sldNum" sz="quarter" idx="12"/>
          </p:nvPr>
        </p:nvSpPr>
        <p:spPr/>
        <p:txBody>
          <a:bodyPr/>
          <a:lstStyle/>
          <a:p>
            <a:fld id="{547943C0-1DAE-4910-ACAF-4B9E3C1951F4}" type="slidenum">
              <a:rPr lang="en-GB" smtClean="0"/>
              <a:t>‹#›</a:t>
            </a:fld>
            <a:endParaRPr lang="en-GB"/>
          </a:p>
        </p:txBody>
      </p:sp>
    </p:spTree>
    <p:extLst>
      <p:ext uri="{BB962C8B-B14F-4D97-AF65-F5344CB8AC3E}">
        <p14:creationId xmlns:p14="http://schemas.microsoft.com/office/powerpoint/2010/main" val="1040464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8F8CF2-F8B1-4849-83CF-C38705A2EEAF}"/>
              </a:ext>
            </a:extLst>
          </p:cNvPr>
          <p:cNvSpPr>
            <a:spLocks noGrp="1"/>
          </p:cNvSpPr>
          <p:nvPr>
            <p:ph type="dt" sz="half" idx="10"/>
          </p:nvPr>
        </p:nvSpPr>
        <p:spPr/>
        <p:txBody>
          <a:bodyPr/>
          <a:lstStyle/>
          <a:p>
            <a:fld id="{7194CCB4-820E-435B-BF81-B0B184905C74}" type="datetimeFigureOut">
              <a:rPr lang="en-GB" smtClean="0"/>
              <a:t>25/03/2022</a:t>
            </a:fld>
            <a:endParaRPr lang="en-GB"/>
          </a:p>
        </p:txBody>
      </p:sp>
      <p:sp>
        <p:nvSpPr>
          <p:cNvPr id="3" name="Footer Placeholder 2">
            <a:extLst>
              <a:ext uri="{FF2B5EF4-FFF2-40B4-BE49-F238E27FC236}">
                <a16:creationId xmlns:a16="http://schemas.microsoft.com/office/drawing/2014/main" id="{E8D6A84C-C972-4BEF-9DEE-D4985020DD7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49ECE5B-DE9B-4E48-8F53-C5944C134411}"/>
              </a:ext>
            </a:extLst>
          </p:cNvPr>
          <p:cNvSpPr>
            <a:spLocks noGrp="1"/>
          </p:cNvSpPr>
          <p:nvPr>
            <p:ph type="sldNum" sz="quarter" idx="12"/>
          </p:nvPr>
        </p:nvSpPr>
        <p:spPr/>
        <p:txBody>
          <a:bodyPr/>
          <a:lstStyle/>
          <a:p>
            <a:fld id="{547943C0-1DAE-4910-ACAF-4B9E3C1951F4}" type="slidenum">
              <a:rPr lang="en-GB" smtClean="0"/>
              <a:t>‹#›</a:t>
            </a:fld>
            <a:endParaRPr lang="en-GB"/>
          </a:p>
        </p:txBody>
      </p:sp>
    </p:spTree>
    <p:extLst>
      <p:ext uri="{BB962C8B-B14F-4D97-AF65-F5344CB8AC3E}">
        <p14:creationId xmlns:p14="http://schemas.microsoft.com/office/powerpoint/2010/main" val="4103253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44CA6-6B1C-4516-A6EA-D9B5B8E5AFF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871A0855-2B9E-41B4-AFBE-306B7B62B3E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7FDAA3-321E-4D99-BC38-89DC8259013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CAA778E-474C-482E-B044-D014155FFA7F}"/>
              </a:ext>
            </a:extLst>
          </p:cNvPr>
          <p:cNvSpPr>
            <a:spLocks noGrp="1"/>
          </p:cNvSpPr>
          <p:nvPr>
            <p:ph type="dt" sz="half" idx="10"/>
          </p:nvPr>
        </p:nvSpPr>
        <p:spPr/>
        <p:txBody>
          <a:bodyPr/>
          <a:lstStyle/>
          <a:p>
            <a:fld id="{7194CCB4-820E-435B-BF81-B0B184905C74}" type="datetimeFigureOut">
              <a:rPr lang="en-GB" smtClean="0"/>
              <a:t>25/03/2022</a:t>
            </a:fld>
            <a:endParaRPr lang="en-GB"/>
          </a:p>
        </p:txBody>
      </p:sp>
      <p:sp>
        <p:nvSpPr>
          <p:cNvPr id="6" name="Footer Placeholder 5">
            <a:extLst>
              <a:ext uri="{FF2B5EF4-FFF2-40B4-BE49-F238E27FC236}">
                <a16:creationId xmlns:a16="http://schemas.microsoft.com/office/drawing/2014/main" id="{B68419D6-3817-4335-B38A-93F3E22838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148499B-8F49-44FA-B88A-C9992D831A19}"/>
              </a:ext>
            </a:extLst>
          </p:cNvPr>
          <p:cNvSpPr>
            <a:spLocks noGrp="1"/>
          </p:cNvSpPr>
          <p:nvPr>
            <p:ph type="sldNum" sz="quarter" idx="12"/>
          </p:nvPr>
        </p:nvSpPr>
        <p:spPr/>
        <p:txBody>
          <a:bodyPr/>
          <a:lstStyle/>
          <a:p>
            <a:fld id="{547943C0-1DAE-4910-ACAF-4B9E3C1951F4}" type="slidenum">
              <a:rPr lang="en-GB" smtClean="0"/>
              <a:t>‹#›</a:t>
            </a:fld>
            <a:endParaRPr lang="en-GB"/>
          </a:p>
        </p:txBody>
      </p:sp>
    </p:spTree>
    <p:extLst>
      <p:ext uri="{BB962C8B-B14F-4D97-AF65-F5344CB8AC3E}">
        <p14:creationId xmlns:p14="http://schemas.microsoft.com/office/powerpoint/2010/main" val="808409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85B12-D92F-4BDA-95A9-8D2C4B3944C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4445DB9F-9B76-463B-B44F-460D456BD43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B8E5F616-F1C9-48FE-98B2-24B8048073C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28787D9-9976-485D-9E82-C0AC140FC446}"/>
              </a:ext>
            </a:extLst>
          </p:cNvPr>
          <p:cNvSpPr>
            <a:spLocks noGrp="1"/>
          </p:cNvSpPr>
          <p:nvPr>
            <p:ph type="dt" sz="half" idx="10"/>
          </p:nvPr>
        </p:nvSpPr>
        <p:spPr/>
        <p:txBody>
          <a:bodyPr/>
          <a:lstStyle/>
          <a:p>
            <a:fld id="{7194CCB4-820E-435B-BF81-B0B184905C74}" type="datetimeFigureOut">
              <a:rPr lang="en-GB" smtClean="0"/>
              <a:t>25/03/2022</a:t>
            </a:fld>
            <a:endParaRPr lang="en-GB"/>
          </a:p>
        </p:txBody>
      </p:sp>
      <p:sp>
        <p:nvSpPr>
          <p:cNvPr id="6" name="Footer Placeholder 5">
            <a:extLst>
              <a:ext uri="{FF2B5EF4-FFF2-40B4-BE49-F238E27FC236}">
                <a16:creationId xmlns:a16="http://schemas.microsoft.com/office/drawing/2014/main" id="{586A62CF-4F4C-458D-AD8C-44FC79471E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B2763F7-B6EF-4949-9036-8EE8C0DCCA8B}"/>
              </a:ext>
            </a:extLst>
          </p:cNvPr>
          <p:cNvSpPr>
            <a:spLocks noGrp="1"/>
          </p:cNvSpPr>
          <p:nvPr>
            <p:ph type="sldNum" sz="quarter" idx="12"/>
          </p:nvPr>
        </p:nvSpPr>
        <p:spPr/>
        <p:txBody>
          <a:bodyPr/>
          <a:lstStyle/>
          <a:p>
            <a:fld id="{547943C0-1DAE-4910-ACAF-4B9E3C1951F4}" type="slidenum">
              <a:rPr lang="en-GB" smtClean="0"/>
              <a:t>‹#›</a:t>
            </a:fld>
            <a:endParaRPr lang="en-GB"/>
          </a:p>
        </p:txBody>
      </p:sp>
    </p:spTree>
    <p:extLst>
      <p:ext uri="{BB962C8B-B14F-4D97-AF65-F5344CB8AC3E}">
        <p14:creationId xmlns:p14="http://schemas.microsoft.com/office/powerpoint/2010/main" val="532154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6AFB4D-3EB6-4988-A33B-22212A1978A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00DF09-41AF-4F80-AFB1-F6BA7A2DD20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EA71F7-9FB3-429A-90E6-1F45EF273D4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194CCB4-820E-435B-BF81-B0B184905C74}" type="datetimeFigureOut">
              <a:rPr lang="en-GB" smtClean="0"/>
              <a:t>25/03/2022</a:t>
            </a:fld>
            <a:endParaRPr lang="en-GB"/>
          </a:p>
        </p:txBody>
      </p:sp>
      <p:sp>
        <p:nvSpPr>
          <p:cNvPr id="5" name="Footer Placeholder 4">
            <a:extLst>
              <a:ext uri="{FF2B5EF4-FFF2-40B4-BE49-F238E27FC236}">
                <a16:creationId xmlns:a16="http://schemas.microsoft.com/office/drawing/2014/main" id="{F9388DF3-9098-4301-9922-B8FA63BB71C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A9E7338-7A72-475A-9605-64B225D8101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47943C0-1DAE-4910-ACAF-4B9E3C1951F4}" type="slidenum">
              <a:rPr lang="en-GB" smtClean="0"/>
              <a:t>‹#›</a:t>
            </a:fld>
            <a:endParaRPr lang="en-GB"/>
          </a:p>
        </p:txBody>
      </p:sp>
    </p:spTree>
    <p:extLst>
      <p:ext uri="{BB962C8B-B14F-4D97-AF65-F5344CB8AC3E}">
        <p14:creationId xmlns:p14="http://schemas.microsoft.com/office/powerpoint/2010/main" val="56945685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7605464" cy="2387600"/>
          </a:xfrm>
        </p:spPr>
        <p:txBody>
          <a:bodyPr>
            <a:normAutofit fontScale="90000"/>
          </a:bodyPr>
          <a:lstStyle/>
          <a:p>
            <a:pPr marL="0" indent="0" algn="ctr">
              <a:buNone/>
            </a:pPr>
            <a:r>
              <a:rPr lang="en-US" sz="6000" dirty="0">
                <a:latin typeface="Times New Roman" panose="02020603050405020304" pitchFamily="18" charset="0"/>
                <a:cs typeface="Times New Roman" panose="02020603050405020304" pitchFamily="18" charset="0"/>
              </a:rPr>
              <a:t>ANALYSIS OF CATEGORICAL DATA</a:t>
            </a:r>
          </a:p>
        </p:txBody>
      </p:sp>
      <p:sp>
        <p:nvSpPr>
          <p:cNvPr id="3" name="Subtitle 2"/>
          <p:cNvSpPr>
            <a:spLocks noGrp="1"/>
          </p:cNvSpPr>
          <p:nvPr>
            <p:ph type="subTitle" idx="1"/>
          </p:nvPr>
        </p:nvSpPr>
        <p:spPr/>
        <p:txBody>
          <a:bodyPr>
            <a:normAutofit/>
          </a:bodyPr>
          <a:lstStyle/>
          <a:p>
            <a:r>
              <a:rPr lang="en-GB" sz="2400" dirty="0">
                <a:latin typeface="Times New Roman" panose="02020603050405020304" pitchFamily="18" charset="0"/>
                <a:cs typeface="Times New Roman" panose="02020603050405020304" pitchFamily="18" charset="0"/>
              </a:rPr>
              <a:t>Assoc. Prof. Susan </a:t>
            </a:r>
            <a:r>
              <a:rPr lang="en-GB" sz="2400" dirty="0" err="1">
                <a:latin typeface="Times New Roman" panose="02020603050405020304" pitchFamily="18" charset="0"/>
                <a:cs typeface="Times New Roman" panose="02020603050405020304" pitchFamily="18" charset="0"/>
              </a:rPr>
              <a:t>Balaba</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Tumwebaze</a:t>
            </a:r>
            <a:endParaRPr lang="en-GB" sz="2400" dirty="0">
              <a:latin typeface="Times New Roman" panose="02020603050405020304" pitchFamily="18" charset="0"/>
              <a:cs typeface="Times New Roman" panose="02020603050405020304" pitchFamily="18" charset="0"/>
            </a:endParaRPr>
          </a:p>
          <a:p>
            <a:r>
              <a:rPr lang="en-GB" sz="2400" dirty="0" err="1">
                <a:latin typeface="Times New Roman" panose="02020603050405020304" pitchFamily="18" charset="0"/>
                <a:cs typeface="Times New Roman" panose="02020603050405020304" pitchFamily="18" charset="0"/>
              </a:rPr>
              <a:t>Dr.</a:t>
            </a:r>
            <a:r>
              <a:rPr lang="en-GB" sz="2400" dirty="0">
                <a:latin typeface="Times New Roman" panose="02020603050405020304" pitchFamily="18" charset="0"/>
                <a:cs typeface="Times New Roman" panose="02020603050405020304" pitchFamily="18" charset="0"/>
              </a:rPr>
              <a:t> Thomas L. </a:t>
            </a:r>
            <a:r>
              <a:rPr lang="en-GB" sz="2400" dirty="0" err="1">
                <a:latin typeface="Times New Roman" panose="02020603050405020304" pitchFamily="18" charset="0"/>
                <a:cs typeface="Times New Roman" panose="02020603050405020304" pitchFamily="18" charset="0"/>
              </a:rPr>
              <a:t>Odong</a:t>
            </a:r>
            <a:endParaRPr lang="en-GB" sz="2400" dirty="0">
              <a:latin typeface="Times New Roman" panose="02020603050405020304" pitchFamily="18" charset="0"/>
              <a:cs typeface="Times New Roman" panose="02020603050405020304" pitchFamily="18" charset="0"/>
            </a:endParaRPr>
          </a:p>
          <a:p>
            <a:r>
              <a:rPr lang="en-GB" sz="2400" dirty="0" err="1">
                <a:latin typeface="Times New Roman" panose="02020603050405020304" pitchFamily="18" charset="0"/>
                <a:cs typeface="Times New Roman" panose="02020603050405020304" pitchFamily="18" charset="0"/>
              </a:rPr>
              <a:t>Dr.</a:t>
            </a:r>
            <a:r>
              <a:rPr lang="en-GB" sz="2400" dirty="0">
                <a:latin typeface="Times New Roman" panose="02020603050405020304" pitchFamily="18" charset="0"/>
                <a:cs typeface="Times New Roman" panose="02020603050405020304" pitchFamily="18" charset="0"/>
              </a:rPr>
              <a:t> Hellen Namawejje</a:t>
            </a:r>
          </a:p>
        </p:txBody>
      </p:sp>
    </p:spTree>
    <p:extLst>
      <p:ext uri="{BB962C8B-B14F-4D97-AF65-F5344CB8AC3E}">
        <p14:creationId xmlns:p14="http://schemas.microsoft.com/office/powerpoint/2010/main" val="2476506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1BED3-ACBD-4D9A-B0ED-DA0EC2B3EF4F}"/>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Expected Frequencies</a:t>
            </a:r>
          </a:p>
        </p:txBody>
      </p:sp>
      <p:sp>
        <p:nvSpPr>
          <p:cNvPr id="3" name="Content Placeholder 2">
            <a:extLst>
              <a:ext uri="{FF2B5EF4-FFF2-40B4-BE49-F238E27FC236}">
                <a16:creationId xmlns:a16="http://schemas.microsoft.com/office/drawing/2014/main" id="{B5C91D06-C662-4F17-B4F3-5EDF772982B7}"/>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Expected frequency is obtained by multiplying the product of the “marginal probabilities by n, the total number of observations.</a:t>
            </a:r>
          </a:p>
          <a:p>
            <a:endParaRPr lang="en-US" dirty="0"/>
          </a:p>
        </p:txBody>
      </p:sp>
      <p:pic>
        <p:nvPicPr>
          <p:cNvPr id="5" name="Picture 4">
            <a:extLst>
              <a:ext uri="{FF2B5EF4-FFF2-40B4-BE49-F238E27FC236}">
                <a16:creationId xmlns:a16="http://schemas.microsoft.com/office/drawing/2014/main" id="{EF8ED204-9968-47CA-8360-E4FC88CEC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4151" y="3011720"/>
            <a:ext cx="6675698" cy="1977561"/>
          </a:xfrm>
          <a:prstGeom prst="rect">
            <a:avLst/>
          </a:prstGeom>
        </p:spPr>
      </p:pic>
    </p:spTree>
    <p:extLst>
      <p:ext uri="{BB962C8B-B14F-4D97-AF65-F5344CB8AC3E}">
        <p14:creationId xmlns:p14="http://schemas.microsoft.com/office/powerpoint/2010/main" val="3548313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6F298C-3C6E-4583-8753-34110FFF7ED7}"/>
              </a:ext>
            </a:extLst>
          </p:cNvPr>
          <p:cNvSpPr>
            <a:spLocks noGrp="1"/>
          </p:cNvSpPr>
          <p:nvPr>
            <p:ph idx="1"/>
          </p:nvPr>
        </p:nvSpPr>
        <p:spPr>
          <a:xfrm>
            <a:off x="628650" y="836712"/>
            <a:ext cx="7886700" cy="5340251"/>
          </a:xfrm>
        </p:spPr>
        <p:txBody>
          <a:bodyPr/>
          <a:lstStyle/>
          <a:p>
            <a:pPr eaLnBrk="1" hangingPunct="1">
              <a:defRPr/>
            </a:pPr>
            <a:endParaRPr lang="en-US" sz="2400" dirty="0">
              <a:latin typeface="Times New Roman" panose="02020603050405020304" pitchFamily="18" charset="0"/>
              <a:cs typeface="Times New Roman" panose="02020603050405020304" pitchFamily="18" charset="0"/>
            </a:endParaRPr>
          </a:p>
          <a:p>
            <a:pPr marL="0" indent="0" eaLnBrk="1" hangingPunct="1">
              <a:buNone/>
              <a:defRPr/>
            </a:pPr>
            <a:r>
              <a:rPr lang="en-US" sz="2400" i="1" dirty="0">
                <a:latin typeface="Times New Roman" panose="02020603050405020304" pitchFamily="18" charset="0"/>
                <a:cs typeface="Times New Roman" panose="02020603050405020304" pitchFamily="18" charset="0"/>
              </a:rPr>
              <a:t>Step Three:</a:t>
            </a:r>
          </a:p>
          <a:p>
            <a:pPr eaLnBrk="1" hangingPunct="1">
              <a:defRPr/>
            </a:pPr>
            <a:r>
              <a:rPr lang="en-US" sz="2400" dirty="0">
                <a:latin typeface="Times New Roman" panose="02020603050405020304" pitchFamily="18" charset="0"/>
                <a:cs typeface="Times New Roman" panose="02020603050405020304" pitchFamily="18" charset="0"/>
              </a:rPr>
              <a:t>Calculate the deviations for each cell of the table (Observed frequency-Expected).</a:t>
            </a:r>
          </a:p>
          <a:p>
            <a:pPr eaLnBrk="1" hangingPunct="1">
              <a:defRPr/>
            </a:pPr>
            <a:endParaRPr lang="en-US" sz="2400" dirty="0">
              <a:latin typeface="Times New Roman" panose="02020603050405020304" pitchFamily="18" charset="0"/>
              <a:cs typeface="Times New Roman" panose="02020603050405020304" pitchFamily="18" charset="0"/>
            </a:endParaRPr>
          </a:p>
          <a:p>
            <a:pPr eaLnBrk="1" hangingPunct="1">
              <a:defRPr/>
            </a:pPr>
            <a:endParaRPr lang="en-US" sz="2400" dirty="0">
              <a:latin typeface="Times New Roman" panose="02020603050405020304" pitchFamily="18" charset="0"/>
              <a:cs typeface="Times New Roman" panose="02020603050405020304" pitchFamily="18" charset="0"/>
            </a:endParaRPr>
          </a:p>
          <a:p>
            <a:pPr marL="0" indent="0" eaLnBrk="1" hangingPunct="1">
              <a:buNone/>
              <a:defRPr/>
            </a:pPr>
            <a:r>
              <a:rPr lang="en-US" sz="2400" i="1" dirty="0">
                <a:latin typeface="Times New Roman" panose="02020603050405020304" pitchFamily="18" charset="0"/>
                <a:cs typeface="Times New Roman" panose="02020603050405020304" pitchFamily="18" charset="0"/>
              </a:rPr>
              <a:t>Step Four:</a:t>
            </a:r>
          </a:p>
          <a:p>
            <a:pPr eaLnBrk="1" hangingPunct="1">
              <a:defRPr/>
            </a:pPr>
            <a:r>
              <a:rPr lang="en-US" sz="2400" dirty="0">
                <a:latin typeface="Times New Roman" panose="02020603050405020304" pitchFamily="18" charset="0"/>
                <a:cs typeface="Times New Roman" panose="02020603050405020304" pitchFamily="18" charset="0"/>
              </a:rPr>
              <a:t>Calculate the chi-square statistic (X</a:t>
            </a:r>
            <a:r>
              <a:rPr lang="en-US" sz="2400" baseline="30000" dirty="0">
                <a:latin typeface="Times New Roman" panose="02020603050405020304" pitchFamily="18" charset="0"/>
                <a:cs typeface="Times New Roman" panose="02020603050405020304" pitchFamily="18" charset="0"/>
              </a:rPr>
              <a:t>2)</a:t>
            </a:r>
          </a:p>
          <a:p>
            <a:pPr eaLnBrk="1" hangingPunct="1">
              <a:defRPr/>
            </a:pPr>
            <a:endParaRPr lang="en-US" sz="2400" baseline="30000" dirty="0">
              <a:latin typeface="Times New Roman" panose="02020603050405020304" pitchFamily="18" charset="0"/>
              <a:cs typeface="Times New Roman" panose="02020603050405020304" pitchFamily="18" charset="0"/>
            </a:endParaRPr>
          </a:p>
          <a:p>
            <a:pPr eaLnBrk="1" hangingPunct="1">
              <a:defRPr/>
            </a:pPr>
            <a:r>
              <a:rPr lang="en-US" sz="2400" dirty="0">
                <a:latin typeface="Times New Roman" panose="02020603050405020304" pitchFamily="18" charset="0"/>
                <a:cs typeface="Times New Roman" panose="02020603050405020304" pitchFamily="18" charset="0"/>
              </a:rPr>
              <a:t>X</a:t>
            </a:r>
            <a:r>
              <a:rPr lang="en-US" sz="2400" baseline="30000" dirty="0">
                <a:latin typeface="Times New Roman" panose="02020603050405020304" pitchFamily="18" charset="0"/>
                <a:cs typeface="Times New Roman" panose="02020603050405020304" pitchFamily="18" charset="0"/>
              </a:rPr>
              <a:t>2</a:t>
            </a:r>
            <a:r>
              <a:rPr lang="en-US" sz="2400" baseline="300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sz="2400" dirty="0">
                <a:effectLst>
                  <a:outerShdw blurRad="38100" dist="38100" dir="2700000" algn="tl">
                    <a:srgbClr val="C0C0C0"/>
                  </a:outerShdw>
                </a:effectLst>
                <a:latin typeface="Times New Roman" panose="02020603050405020304" pitchFamily="18" charset="0"/>
                <a:cs typeface="Times New Roman" panose="02020603050405020304" pitchFamily="18" charset="0"/>
              </a:rPr>
              <a:t> = ∑{(O-E)SQ}/E for all cells</a:t>
            </a: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52552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CEA80-615E-4948-83DA-A51CE6610B53}"/>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Chi-</a:t>
            </a:r>
            <a:r>
              <a:rPr lang="en-US" sz="4000" dirty="0" err="1">
                <a:latin typeface="Times New Roman" panose="02020603050405020304" pitchFamily="18" charset="0"/>
                <a:cs typeface="Times New Roman" panose="02020603050405020304" pitchFamily="18" charset="0"/>
              </a:rPr>
              <a:t>Square_Test</a:t>
            </a:r>
            <a:r>
              <a:rPr lang="en-US" sz="4000" dirty="0">
                <a:latin typeface="Times New Roman" panose="02020603050405020304" pitchFamily="18" charset="0"/>
                <a:cs typeface="Times New Roman" panose="02020603050405020304" pitchFamily="18" charset="0"/>
              </a:rPr>
              <a:t> statistics</a:t>
            </a:r>
          </a:p>
        </p:txBody>
      </p:sp>
      <p:pic>
        <p:nvPicPr>
          <p:cNvPr id="5" name="Content Placeholder 4">
            <a:extLst>
              <a:ext uri="{FF2B5EF4-FFF2-40B4-BE49-F238E27FC236}">
                <a16:creationId xmlns:a16="http://schemas.microsoft.com/office/drawing/2014/main" id="{2ED45C18-0FD1-4232-9C0E-C85D810D18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5565" y="1840231"/>
            <a:ext cx="6812870" cy="3083930"/>
          </a:xfrm>
        </p:spPr>
      </p:pic>
    </p:spTree>
    <p:extLst>
      <p:ext uri="{BB962C8B-B14F-4D97-AF65-F5344CB8AC3E}">
        <p14:creationId xmlns:p14="http://schemas.microsoft.com/office/powerpoint/2010/main" val="3237794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Title 1">
            <a:extLst>
              <a:ext uri="{FF2B5EF4-FFF2-40B4-BE49-F238E27FC236}">
                <a16:creationId xmlns:a16="http://schemas.microsoft.com/office/drawing/2014/main" id="{7E2638C1-E615-4499-B024-CFD31EFBC33D}"/>
              </a:ext>
            </a:extLst>
          </p:cNvPr>
          <p:cNvSpPr>
            <a:spLocks noGrp="1" noChangeArrowheads="1"/>
          </p:cNvSpPr>
          <p:nvPr>
            <p:ph type="title" idx="4294967295"/>
          </p:nvPr>
        </p:nvSpPr>
        <p:spPr/>
        <p:txBody>
          <a:bodyPr anchor="ctr">
            <a:normAutofit/>
          </a:bodyPr>
          <a:lstStyle/>
          <a:p>
            <a:pPr eaLnBrk="1" hangingPunct="1"/>
            <a:r>
              <a:rPr lang="en-US" altLang="en-US" sz="4000" dirty="0">
                <a:latin typeface="Times New Roman" panose="02020603050405020304" pitchFamily="18" charset="0"/>
                <a:cs typeface="Times New Roman" panose="02020603050405020304" pitchFamily="18" charset="0"/>
              </a:rPr>
              <a:t>Test for independence</a:t>
            </a:r>
          </a:p>
        </p:txBody>
      </p:sp>
      <p:sp>
        <p:nvSpPr>
          <p:cNvPr id="259075" name="Content Placeholder 2">
            <a:extLst>
              <a:ext uri="{FF2B5EF4-FFF2-40B4-BE49-F238E27FC236}">
                <a16:creationId xmlns:a16="http://schemas.microsoft.com/office/drawing/2014/main" id="{AC503C8F-E571-474D-9F37-26F6333D5725}"/>
              </a:ext>
            </a:extLst>
          </p:cNvPr>
          <p:cNvSpPr>
            <a:spLocks noGrp="1" noChangeArrowheads="1"/>
          </p:cNvSpPr>
          <p:nvPr>
            <p:ph idx="4294967295"/>
          </p:nvPr>
        </p:nvSpPr>
        <p:spPr/>
        <p:txBody>
          <a:bodyPr>
            <a:normAutofit/>
          </a:bodyPr>
          <a:lstStyle/>
          <a:p>
            <a:pPr marL="0" indent="0" eaLnBrk="1" hangingPunct="1">
              <a:buNone/>
            </a:pPr>
            <a:r>
              <a:rPr lang="en-US" altLang="en-US" sz="2400" dirty="0">
                <a:latin typeface="Times New Roman" panose="02020603050405020304" pitchFamily="18" charset="0"/>
                <a:cs typeface="Times New Roman" panose="02020603050405020304" pitchFamily="18" charset="0"/>
              </a:rPr>
              <a:t>Degrees of freedom= (r-1)(c-1)</a:t>
            </a:r>
          </a:p>
          <a:p>
            <a:pPr eaLnBrk="1" hangingPunct="1"/>
            <a:r>
              <a:rPr lang="en-US" altLang="en-US" sz="2400" dirty="0">
                <a:latin typeface="Times New Roman" panose="02020603050405020304" pitchFamily="18" charset="0"/>
                <a:cs typeface="Times New Roman" panose="02020603050405020304" pitchFamily="18" charset="0"/>
              </a:rPr>
              <a:t>=(2-1)(3-1)=2</a:t>
            </a:r>
          </a:p>
          <a:p>
            <a:pPr eaLnBrk="1" hangingPunct="1"/>
            <a:endParaRPr lang="en-US" altLang="en-US" sz="2400" dirty="0">
              <a:latin typeface="Times New Roman" panose="02020603050405020304" pitchFamily="18" charset="0"/>
              <a:cs typeface="Times New Roman" panose="02020603050405020304" pitchFamily="18" charset="0"/>
            </a:endParaRPr>
          </a:p>
          <a:p>
            <a:pPr eaLnBrk="1" hangingPunct="1"/>
            <a:endParaRPr lang="en-US" altLang="en-US" sz="2400" dirty="0">
              <a:latin typeface="Times New Roman" panose="02020603050405020304" pitchFamily="18" charset="0"/>
              <a:cs typeface="Times New Roman" panose="02020603050405020304" pitchFamily="18" charset="0"/>
            </a:endParaRPr>
          </a:p>
          <a:p>
            <a:pPr eaLnBrk="1" hangingPunct="1"/>
            <a:r>
              <a:rPr lang="en-US" altLang="en-US" sz="2400" dirty="0">
                <a:latin typeface="Times New Roman" panose="02020603050405020304" pitchFamily="18" charset="0"/>
                <a:cs typeface="Times New Roman" panose="02020603050405020304" pitchFamily="18" charset="0"/>
              </a:rPr>
              <a:t>Chi-square (X</a:t>
            </a:r>
            <a:r>
              <a:rPr lang="en-US" altLang="en-US" sz="2400" baseline="30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for this example =  17.66 on 2 df</a:t>
            </a:r>
          </a:p>
          <a:p>
            <a:pPr eaLnBrk="1" hangingPunct="1"/>
            <a:endParaRPr lang="en-US" altLang="en-US" sz="2400" dirty="0">
              <a:latin typeface="Times New Roman" panose="02020603050405020304" pitchFamily="18" charset="0"/>
              <a:cs typeface="Times New Roman" panose="02020603050405020304" pitchFamily="18" charset="0"/>
            </a:endParaRPr>
          </a:p>
          <a:p>
            <a:pPr eaLnBrk="1" hangingPunct="1"/>
            <a:endParaRPr lang="en-US" altLang="en-US" sz="2400" dirty="0">
              <a:latin typeface="Times New Roman" panose="02020603050405020304" pitchFamily="18" charset="0"/>
              <a:cs typeface="Times New Roman" panose="02020603050405020304" pitchFamily="18" charset="0"/>
            </a:endParaRPr>
          </a:p>
          <a:p>
            <a:pPr eaLnBrk="1" hangingPunct="1"/>
            <a:r>
              <a:rPr lang="en-US" altLang="en-US" sz="2400" dirty="0">
                <a:latin typeface="Times New Roman" panose="02020603050405020304" pitchFamily="18" charset="0"/>
                <a:cs typeface="Times New Roman" panose="02020603050405020304" pitchFamily="18" charset="0"/>
              </a:rPr>
              <a:t>Tabulated chi-square (X</a:t>
            </a:r>
            <a:r>
              <a:rPr lang="en-US" altLang="en-US" sz="2400" baseline="30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5.99  on 2 degrees of freedom at </a:t>
            </a:r>
            <a:r>
              <a:rPr lang="el-GR" altLang="en-US" sz="2400" dirty="0">
                <a:latin typeface="Times New Roman" panose="02020603050405020304" pitchFamily="18" charset="0"/>
                <a:cs typeface="Times New Roman" panose="02020603050405020304" pitchFamily="18" charset="0"/>
              </a:rPr>
              <a:t>α</a:t>
            </a:r>
            <a:r>
              <a:rPr lang="en-US" altLang="en-US" sz="2400" dirty="0">
                <a:latin typeface="Times New Roman" panose="02020603050405020304" pitchFamily="18" charset="0"/>
                <a:cs typeface="Times New Roman" panose="02020603050405020304" pitchFamily="18" charset="0"/>
              </a:rPr>
              <a:t>=0.05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Title 1">
            <a:extLst>
              <a:ext uri="{FF2B5EF4-FFF2-40B4-BE49-F238E27FC236}">
                <a16:creationId xmlns:a16="http://schemas.microsoft.com/office/drawing/2014/main" id="{5921B3FE-2EC2-4D50-AC14-8EE5276D5355}"/>
              </a:ext>
            </a:extLst>
          </p:cNvPr>
          <p:cNvSpPr>
            <a:spLocks noGrp="1" noChangeArrowheads="1"/>
          </p:cNvSpPr>
          <p:nvPr>
            <p:ph type="title" idx="4294967295"/>
          </p:nvPr>
        </p:nvSpPr>
        <p:spPr/>
        <p:txBody>
          <a:bodyPr anchor="ctr">
            <a:normAutofit/>
          </a:bodyPr>
          <a:lstStyle/>
          <a:p>
            <a:pPr eaLnBrk="1" hangingPunct="1"/>
            <a:r>
              <a:rPr lang="en-US" altLang="en-US" sz="4000" dirty="0">
                <a:latin typeface="Times New Roman" panose="02020603050405020304" pitchFamily="18" charset="0"/>
                <a:cs typeface="Times New Roman" panose="02020603050405020304" pitchFamily="18" charset="0"/>
              </a:rPr>
              <a:t>Test for independence</a:t>
            </a:r>
          </a:p>
        </p:txBody>
      </p:sp>
      <p:sp>
        <p:nvSpPr>
          <p:cNvPr id="260099" name="Content Placeholder 2">
            <a:extLst>
              <a:ext uri="{FF2B5EF4-FFF2-40B4-BE49-F238E27FC236}">
                <a16:creationId xmlns:a16="http://schemas.microsoft.com/office/drawing/2014/main" id="{113C5B5B-46BA-4004-BF52-A827FDB2EB3B}"/>
              </a:ext>
            </a:extLst>
          </p:cNvPr>
          <p:cNvSpPr>
            <a:spLocks noGrp="1" noChangeArrowheads="1"/>
          </p:cNvSpPr>
          <p:nvPr>
            <p:ph idx="4294967295"/>
          </p:nvPr>
        </p:nvSpPr>
        <p:spPr/>
        <p:txBody>
          <a:bodyPr/>
          <a:lstStyle/>
          <a:p>
            <a:pPr marL="0" indent="0" eaLnBrk="1" hangingPunct="1">
              <a:buNone/>
            </a:pPr>
            <a:r>
              <a:rPr lang="en-US" altLang="en-US" sz="2400" dirty="0">
                <a:latin typeface="Times New Roman" panose="02020603050405020304" pitchFamily="18" charset="0"/>
                <a:cs typeface="Times New Roman" panose="02020603050405020304" pitchFamily="18" charset="0"/>
              </a:rPr>
              <a:t>Conclusions</a:t>
            </a:r>
          </a:p>
          <a:p>
            <a:pPr marL="0" indent="0" eaLnBrk="1" hangingPunct="1">
              <a:buNone/>
            </a:pPr>
            <a:endParaRPr lang="en-US" altLang="en-US" sz="2400" dirty="0">
              <a:latin typeface="Times New Roman" panose="02020603050405020304" pitchFamily="18" charset="0"/>
              <a:cs typeface="Times New Roman" panose="02020603050405020304" pitchFamily="18" charset="0"/>
            </a:endParaRPr>
          </a:p>
          <a:p>
            <a:pPr marL="0" indent="0" eaLnBrk="1" hangingPunct="1">
              <a:buNone/>
            </a:pPr>
            <a:endParaRPr lang="en-US" altLang="en-US" sz="2400" dirty="0">
              <a:latin typeface="Times New Roman" panose="02020603050405020304" pitchFamily="18" charset="0"/>
              <a:cs typeface="Times New Roman" panose="02020603050405020304" pitchFamily="18" charset="0"/>
            </a:endParaRPr>
          </a:p>
          <a:p>
            <a:pPr eaLnBrk="1" hangingPunct="1"/>
            <a:r>
              <a:rPr lang="en-US" altLang="en-US" sz="2400" dirty="0">
                <a:latin typeface="Times New Roman" panose="02020603050405020304" pitchFamily="18" charset="0"/>
                <a:cs typeface="Times New Roman" panose="02020603050405020304" pitchFamily="18" charset="0"/>
              </a:rPr>
              <a:t>Reject Ho if X</a:t>
            </a:r>
            <a:r>
              <a:rPr lang="en-US" altLang="en-US" sz="2400" baseline="30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–calculated is &gt; than X</a:t>
            </a:r>
            <a:r>
              <a:rPr lang="en-US" altLang="en-US" sz="2400" baseline="30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-critical values</a:t>
            </a:r>
          </a:p>
          <a:p>
            <a:pPr eaLnBrk="1" hangingPunct="1"/>
            <a:endParaRPr lang="en-US" altLang="en-US" sz="2400" dirty="0">
              <a:latin typeface="Times New Roman" panose="02020603050405020304" pitchFamily="18" charset="0"/>
              <a:cs typeface="Times New Roman" panose="02020603050405020304" pitchFamily="18" charset="0"/>
            </a:endParaRPr>
          </a:p>
          <a:p>
            <a:pPr eaLnBrk="1" hangingPunct="1"/>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9922F-FEE4-415A-964C-5F5CB5F746B3}"/>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In general</a:t>
            </a:r>
          </a:p>
        </p:txBody>
      </p:sp>
      <p:sp>
        <p:nvSpPr>
          <p:cNvPr id="3" name="Content Placeholder 2">
            <a:extLst>
              <a:ext uri="{FF2B5EF4-FFF2-40B4-BE49-F238E27FC236}">
                <a16:creationId xmlns:a16="http://schemas.microsoft.com/office/drawing/2014/main" id="{AA6CCAEB-F217-46F7-A060-A7C5715446D8}"/>
              </a:ext>
            </a:extLst>
          </p:cNvPr>
          <p:cNvSpPr>
            <a:spLocks noGrp="1"/>
          </p:cNvSpPr>
          <p:nvPr>
            <p:ph idx="1"/>
          </p:nvPr>
        </p:nvSpPr>
        <p:spPr>
          <a:xfrm>
            <a:off x="628650" y="1825624"/>
            <a:ext cx="7886700" cy="4667249"/>
          </a:xfrm>
        </p:spPr>
        <p:txBody>
          <a:bodyPr/>
          <a:lstStyle/>
          <a:p>
            <a:r>
              <a:rPr lang="en-US" sz="2400" dirty="0">
                <a:latin typeface="Times New Roman" panose="02020603050405020304" pitchFamily="18" charset="0"/>
                <a:cs typeface="Times New Roman" panose="02020603050405020304" pitchFamily="18" charset="0"/>
              </a:rPr>
              <a:t>Ho: No association ( No independence)</a:t>
            </a:r>
          </a:p>
          <a:p>
            <a:r>
              <a:rPr lang="en-US" sz="2400" dirty="0">
                <a:latin typeface="Times New Roman" panose="02020603050405020304" pitchFamily="18" charset="0"/>
                <a:cs typeface="Times New Roman" panose="02020603050405020304" pitchFamily="18" charset="0"/>
              </a:rPr>
              <a:t>H1: There is an association (Independence)</a:t>
            </a:r>
          </a:p>
          <a:p>
            <a:pPr marL="0" indent="0">
              <a:buNone/>
            </a:pPr>
            <a:endParaRPr lang="en-US" sz="2400" dirty="0">
              <a:latin typeface="Times New Roman" panose="02020603050405020304" pitchFamily="18" charset="0"/>
              <a:cs typeface="Times New Roman" panose="02020603050405020304" pitchFamily="18" charset="0"/>
            </a:endParaRPr>
          </a:p>
          <a:p>
            <a:pPr marL="0" indent="0" eaLnBrk="1" hangingPunct="1">
              <a:buNone/>
            </a:pPr>
            <a:r>
              <a:rPr lang="en-US" altLang="en-US" sz="2400" dirty="0">
                <a:latin typeface="Times New Roman" panose="02020603050405020304" pitchFamily="18" charset="0"/>
                <a:cs typeface="Times New Roman" panose="02020603050405020304" pitchFamily="18" charset="0"/>
              </a:rPr>
              <a:t>Note:</a:t>
            </a:r>
          </a:p>
          <a:p>
            <a:pPr marL="0" indent="0" eaLnBrk="1" hangingPunct="1">
              <a:buNone/>
            </a:pPr>
            <a:endParaRPr lang="en-US" altLang="en-US" sz="2400" dirty="0">
              <a:latin typeface="Times New Roman" panose="02020603050405020304" pitchFamily="18" charset="0"/>
              <a:cs typeface="Times New Roman" panose="02020603050405020304" pitchFamily="18" charset="0"/>
            </a:endParaRPr>
          </a:p>
          <a:p>
            <a:pPr marL="0" indent="0" eaLnBrk="1" hangingPunct="1">
              <a:buNone/>
            </a:pPr>
            <a:r>
              <a:rPr lang="en-US" altLang="en-US" sz="2400" dirty="0">
                <a:latin typeface="Times New Roman" panose="02020603050405020304" pitchFamily="18" charset="0"/>
                <a:cs typeface="Times New Roman" panose="02020603050405020304" pitchFamily="18" charset="0"/>
              </a:rPr>
              <a:t>Depending on the set significance level (5%, 1%)</a:t>
            </a:r>
          </a:p>
          <a:p>
            <a:pPr marL="0" indent="0" eaLnBrk="1" hangingPunct="1">
              <a:buNone/>
            </a:pPr>
            <a:endParaRPr lang="en-US" altLang="en-US" sz="2400" dirty="0">
              <a:latin typeface="Times New Roman" panose="02020603050405020304" pitchFamily="18" charset="0"/>
              <a:cs typeface="Times New Roman" panose="02020603050405020304" pitchFamily="18" charset="0"/>
            </a:endParaRPr>
          </a:p>
          <a:p>
            <a:pPr eaLnBrk="1" hangingPunct="1"/>
            <a:r>
              <a:rPr lang="en-US" altLang="en-US" sz="2400" dirty="0">
                <a:latin typeface="Times New Roman" panose="02020603050405020304" pitchFamily="18" charset="0"/>
                <a:cs typeface="Times New Roman" panose="02020603050405020304" pitchFamily="18" charset="0"/>
              </a:rPr>
              <a:t>When the Chi-square  Table value (Critical value) is less than the calculated, Reject Ho.</a:t>
            </a:r>
          </a:p>
          <a:p>
            <a:pPr eaLnBrk="1" hangingPunct="1"/>
            <a:endParaRPr lang="en-US" altLang="en-US" sz="2400" dirty="0">
              <a:latin typeface="Times New Roman" panose="02020603050405020304" pitchFamily="18" charset="0"/>
              <a:cs typeface="Times New Roman" panose="02020603050405020304" pitchFamily="18" charset="0"/>
            </a:endParaRPr>
          </a:p>
          <a:p>
            <a:pPr marL="0" indent="0" eaLnBrk="1" hangingPunct="1">
              <a:buNone/>
            </a:pPr>
            <a:r>
              <a:rPr lang="en-US" altLang="en-US" sz="2400" dirty="0">
                <a:latin typeface="Times New Roman" panose="02020603050405020304" pitchFamily="18" charset="0"/>
                <a:cs typeface="Times New Roman" panose="02020603050405020304" pitchFamily="18" charset="0"/>
              </a:rPr>
              <a:t>i.e., Table value&lt;Calculated, Reject Ho. </a:t>
            </a:r>
          </a:p>
          <a:p>
            <a:endParaRPr lang="en-US" dirty="0"/>
          </a:p>
        </p:txBody>
      </p:sp>
    </p:spTree>
    <p:extLst>
      <p:ext uri="{BB962C8B-B14F-4D97-AF65-F5344CB8AC3E}">
        <p14:creationId xmlns:p14="http://schemas.microsoft.com/office/powerpoint/2010/main" val="214484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5568A-DBD5-4148-9010-BBDB94E9C782}"/>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Example</a:t>
            </a:r>
          </a:p>
        </p:txBody>
      </p:sp>
      <p:pic>
        <p:nvPicPr>
          <p:cNvPr id="5" name="Content Placeholder 4">
            <a:extLst>
              <a:ext uri="{FF2B5EF4-FFF2-40B4-BE49-F238E27FC236}">
                <a16:creationId xmlns:a16="http://schemas.microsoft.com/office/drawing/2014/main" id="{86E5DBBD-AC10-4544-8CD9-50AF3A14AB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412776"/>
            <a:ext cx="7759774" cy="4392488"/>
          </a:xfrm>
        </p:spPr>
      </p:pic>
    </p:spTree>
    <p:extLst>
      <p:ext uri="{BB962C8B-B14F-4D97-AF65-F5344CB8AC3E}">
        <p14:creationId xmlns:p14="http://schemas.microsoft.com/office/powerpoint/2010/main" val="2102074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E3BC8-1D75-4464-96CD-68EC12C67921}"/>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Hypothesis</a:t>
            </a:r>
          </a:p>
        </p:txBody>
      </p:sp>
      <p:sp>
        <p:nvSpPr>
          <p:cNvPr id="3" name="Content Placeholder 2">
            <a:extLst>
              <a:ext uri="{FF2B5EF4-FFF2-40B4-BE49-F238E27FC236}">
                <a16:creationId xmlns:a16="http://schemas.microsoft.com/office/drawing/2014/main" id="{4720923F-2CE2-4B2A-84F0-2D154F936F11}"/>
              </a:ext>
            </a:extLst>
          </p:cNvPr>
          <p:cNvSpPr>
            <a:spLocks noGrp="1"/>
          </p:cNvSpPr>
          <p:nvPr>
            <p:ph idx="1"/>
          </p:nvPr>
        </p:nvSpPr>
        <p:spPr/>
        <p:txBody>
          <a:bodyPr/>
          <a:lstStyle/>
          <a:p>
            <a:endParaRPr lang="en-US" dirty="0"/>
          </a:p>
          <a:p>
            <a:endParaRPr lang="en-US" dirty="0"/>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H0: No association between offences and areas of the city</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H1: Association between offences and areas of the city</a:t>
            </a:r>
          </a:p>
        </p:txBody>
      </p:sp>
    </p:spTree>
    <p:extLst>
      <p:ext uri="{BB962C8B-B14F-4D97-AF65-F5344CB8AC3E}">
        <p14:creationId xmlns:p14="http://schemas.microsoft.com/office/powerpoint/2010/main" val="3935395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07BC-2566-4849-AE32-6A9A832C4FF9}"/>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Observed and expected counts/frequencies</a:t>
            </a:r>
          </a:p>
        </p:txBody>
      </p:sp>
      <p:pic>
        <p:nvPicPr>
          <p:cNvPr id="5" name="Content Placeholder 4">
            <a:extLst>
              <a:ext uri="{FF2B5EF4-FFF2-40B4-BE49-F238E27FC236}">
                <a16:creationId xmlns:a16="http://schemas.microsoft.com/office/drawing/2014/main" id="{0DE14001-A11B-4C66-A5FE-B89C0CA3D2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772816"/>
            <a:ext cx="7992888" cy="4464496"/>
          </a:xfrm>
        </p:spPr>
      </p:pic>
    </p:spTree>
    <p:extLst>
      <p:ext uri="{BB962C8B-B14F-4D97-AF65-F5344CB8AC3E}">
        <p14:creationId xmlns:p14="http://schemas.microsoft.com/office/powerpoint/2010/main" val="408926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0D401C1-C664-4F15-9159-652C74F4FD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836712"/>
            <a:ext cx="8280919" cy="5328592"/>
          </a:xfrm>
        </p:spPr>
      </p:pic>
    </p:spTree>
    <p:extLst>
      <p:ext uri="{BB962C8B-B14F-4D97-AF65-F5344CB8AC3E}">
        <p14:creationId xmlns:p14="http://schemas.microsoft.com/office/powerpoint/2010/main" val="612306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4EE98-3B49-4591-88BA-64E788F3434A}"/>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Chi-square test of independence </a:t>
            </a:r>
          </a:p>
        </p:txBody>
      </p:sp>
      <p:sp>
        <p:nvSpPr>
          <p:cNvPr id="3" name="Content Placeholder 2">
            <a:extLst>
              <a:ext uri="{FF2B5EF4-FFF2-40B4-BE49-F238E27FC236}">
                <a16:creationId xmlns:a16="http://schemas.microsoft.com/office/drawing/2014/main" id="{7C85D61A-6475-457C-9FED-58D751B7A26D}"/>
              </a:ext>
            </a:extLst>
          </p:cNvPr>
          <p:cNvSpPr>
            <a:spLocks noGrp="1"/>
          </p:cNvSpPr>
          <p:nvPr>
            <p:ph idx="1"/>
          </p:nvPr>
        </p:nvSpPr>
        <p:spPr/>
        <p:txBody>
          <a:bodyPr>
            <a:normAutofit/>
          </a:bodyPr>
          <a:lstStyle/>
          <a:p>
            <a:pPr marL="0" indent="0">
              <a:buNone/>
            </a:pPr>
            <a:endParaRPr lang="en-US" dirty="0">
              <a:solidFill>
                <a:srgbClr val="333333"/>
              </a:solidFill>
              <a:latin typeface="-apple-system"/>
            </a:endParaRPr>
          </a:p>
          <a:p>
            <a:r>
              <a:rPr lang="en-US" sz="2400" dirty="0">
                <a:latin typeface="Times New Roman" panose="02020603050405020304" pitchFamily="18" charset="0"/>
                <a:cs typeface="Times New Roman" panose="02020603050405020304" pitchFamily="18" charset="0"/>
              </a:rPr>
              <a:t>The chi-square is used to test the independence between two categorical variables</a:t>
            </a:r>
          </a:p>
          <a:p>
            <a:endParaRPr lang="en-US" sz="2400" dirty="0">
              <a:latin typeface="Times New Roman" panose="02020603050405020304" pitchFamily="18" charset="0"/>
              <a:cs typeface="Times New Roman" panose="02020603050405020304" pitchFamily="18" charset="0"/>
            </a:endParaRPr>
          </a:p>
          <a:p>
            <a:r>
              <a:rPr lang="en-US" sz="2400" dirty="0">
                <a:solidFill>
                  <a:srgbClr val="333333"/>
                </a:solidFill>
                <a:latin typeface="Times New Roman" panose="02020603050405020304" pitchFamily="18" charset="0"/>
                <a:cs typeface="Times New Roman" panose="02020603050405020304" pitchFamily="18" charset="0"/>
              </a:rPr>
              <a:t>U</a:t>
            </a:r>
            <a:r>
              <a:rPr lang="en-US" sz="2400" b="0" i="0" dirty="0">
                <a:solidFill>
                  <a:srgbClr val="333333"/>
                </a:solidFill>
                <a:effectLst/>
                <a:latin typeface="Times New Roman" panose="02020603050405020304" pitchFamily="18" charset="0"/>
                <a:cs typeface="Times New Roman" panose="02020603050405020304" pitchFamily="18" charset="0"/>
              </a:rPr>
              <a:t>sed to compare multiple observed proportions to multiple expected proportions, in a situation where the  variable has </a:t>
            </a:r>
            <a:r>
              <a:rPr lang="en-US" sz="2400" b="1" i="0" dirty="0">
                <a:solidFill>
                  <a:srgbClr val="333333"/>
                </a:solidFill>
                <a:effectLst/>
                <a:latin typeface="Times New Roman" panose="02020603050405020304" pitchFamily="18" charset="0"/>
                <a:cs typeface="Times New Roman" panose="02020603050405020304" pitchFamily="18" charset="0"/>
              </a:rPr>
              <a:t>two or more categories</a:t>
            </a:r>
            <a:r>
              <a:rPr lang="en-US" sz="2400" b="0" i="0" dirty="0">
                <a:solidFill>
                  <a:srgbClr val="333333"/>
                </a:solidFill>
                <a:effectLst/>
                <a:latin typeface="Times New Roman" panose="02020603050405020304" pitchFamily="18" charset="0"/>
                <a:cs typeface="Times New Roman" panose="02020603050405020304" pitchFamily="18" charset="0"/>
              </a:rPr>
              <a:t>.</a:t>
            </a:r>
          </a:p>
          <a:p>
            <a:endParaRPr lang="en-US" sz="2400" b="0" i="0" dirty="0">
              <a:solidFill>
                <a:srgbClr val="333333"/>
              </a:solidFill>
              <a:effectLst/>
              <a:latin typeface="Times New Roman" panose="02020603050405020304" pitchFamily="18" charset="0"/>
              <a:cs typeface="Times New Roman" panose="02020603050405020304" pitchFamily="18" charset="0"/>
            </a:endParaRPr>
          </a:p>
          <a:p>
            <a:r>
              <a:rPr lang="en-US" sz="2400" dirty="0">
                <a:solidFill>
                  <a:srgbClr val="333333"/>
                </a:solidFill>
                <a:latin typeface="Times New Roman" panose="02020603050405020304" pitchFamily="18" charset="0"/>
                <a:cs typeface="Times New Roman" panose="02020603050405020304" pitchFamily="18" charset="0"/>
              </a:rPr>
              <a:t>Question: what is observed proportions/frequency and expected proportions/frequency?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340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Title 1">
            <a:extLst>
              <a:ext uri="{FF2B5EF4-FFF2-40B4-BE49-F238E27FC236}">
                <a16:creationId xmlns:a16="http://schemas.microsoft.com/office/drawing/2014/main" id="{7AD7FACD-8FA1-4A3B-91AA-1855CA4EC982}"/>
              </a:ext>
            </a:extLst>
          </p:cNvPr>
          <p:cNvSpPr>
            <a:spLocks noGrp="1" noChangeArrowheads="1"/>
          </p:cNvSpPr>
          <p:nvPr>
            <p:ph type="title" idx="4294967295"/>
          </p:nvPr>
        </p:nvSpPr>
        <p:spPr/>
        <p:txBody>
          <a:bodyPr anchor="ctr">
            <a:normAutofit/>
          </a:bodyPr>
          <a:lstStyle/>
          <a:p>
            <a:pPr eaLnBrk="1" hangingPunct="1"/>
            <a:r>
              <a:rPr lang="en-US" altLang="en-US" sz="4000" dirty="0">
                <a:latin typeface="Times New Roman" panose="02020603050405020304" pitchFamily="18" charset="0"/>
                <a:cs typeface="Times New Roman" panose="02020603050405020304" pitchFamily="18" charset="0"/>
              </a:rPr>
              <a:t>Test of </a:t>
            </a:r>
            <a:r>
              <a:rPr lang="en-US" altLang="en-US" sz="4000" dirty="0" err="1">
                <a:latin typeface="Times New Roman" panose="02020603050405020304" pitchFamily="18" charset="0"/>
                <a:cs typeface="Times New Roman" panose="02020603050405020304" pitchFamily="18" charset="0"/>
              </a:rPr>
              <a:t>independence_exercise</a:t>
            </a:r>
            <a:endParaRPr lang="en-US" altLang="en-US" sz="4000" dirty="0">
              <a:latin typeface="Times New Roman" panose="02020603050405020304" pitchFamily="18" charset="0"/>
              <a:cs typeface="Times New Roman" panose="02020603050405020304" pitchFamily="18" charset="0"/>
            </a:endParaRPr>
          </a:p>
        </p:txBody>
      </p:sp>
      <p:sp>
        <p:nvSpPr>
          <p:cNvPr id="261123" name="Content Placeholder 2">
            <a:extLst>
              <a:ext uri="{FF2B5EF4-FFF2-40B4-BE49-F238E27FC236}">
                <a16:creationId xmlns:a16="http://schemas.microsoft.com/office/drawing/2014/main" id="{AC2A32C9-2906-4BD8-9791-1B681E228273}"/>
              </a:ext>
            </a:extLst>
          </p:cNvPr>
          <p:cNvSpPr>
            <a:spLocks noGrp="1" noChangeArrowheads="1"/>
          </p:cNvSpPr>
          <p:nvPr>
            <p:ph idx="4294967295"/>
          </p:nvPr>
        </p:nvSpPr>
        <p:spPr/>
        <p:txBody>
          <a:bodyPr/>
          <a:lstStyle/>
          <a:p>
            <a:pPr marL="273050" indent="-273050" eaLnBrk="1" hangingPunct="1">
              <a:buClr>
                <a:srgbClr val="0BD0D9"/>
              </a:buClr>
              <a:buSzPct val="95000"/>
              <a:buFont typeface="Wingdings" panose="05000000000000000000" pitchFamily="2" charset="2"/>
              <a:buNone/>
            </a:pPr>
            <a:r>
              <a:rPr lang="en-US" altLang="en-US" sz="2400" dirty="0">
                <a:solidFill>
                  <a:srgbClr val="000000"/>
                </a:solidFill>
                <a:latin typeface="Times New Roman" panose="02020603050405020304" pitchFamily="18" charset="0"/>
                <a:cs typeface="Times New Roman" panose="02020603050405020304" pitchFamily="18" charset="0"/>
              </a:rPr>
              <a:t>Consider an example on seed segregation</a:t>
            </a:r>
          </a:p>
          <a:p>
            <a:pPr marL="273050" indent="-273050" eaLnBrk="1" hangingPunct="1">
              <a:buClr>
                <a:srgbClr val="0BD0D9"/>
              </a:buClr>
              <a:buSzPct val="95000"/>
              <a:buFont typeface="Wingdings" panose="05000000000000000000" pitchFamily="2" charset="2"/>
              <a:buNone/>
            </a:pP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dirty="0" err="1">
                <a:solidFill>
                  <a:srgbClr val="FF0000"/>
                </a:solidFill>
                <a:latin typeface="Times New Roman" panose="02020603050405020304" pitchFamily="18" charset="0"/>
                <a:cs typeface="Times New Roman" panose="02020603050405020304" pitchFamily="18" charset="0"/>
              </a:rPr>
              <a:t>Colour</a:t>
            </a:r>
            <a:endParaRPr lang="en-US" altLang="en-US" sz="2400" dirty="0">
              <a:solidFill>
                <a:srgbClr val="FF0000"/>
              </a:solidFill>
              <a:latin typeface="Times New Roman" panose="02020603050405020304" pitchFamily="18" charset="0"/>
              <a:cs typeface="Times New Roman" panose="02020603050405020304" pitchFamily="18" charset="0"/>
            </a:endParaRPr>
          </a:p>
          <a:p>
            <a:pPr marL="273050" indent="-273050" eaLnBrk="1" hangingPunct="1">
              <a:buClr>
                <a:srgbClr val="0BD0D9"/>
              </a:buClr>
              <a:buSzPct val="95000"/>
              <a:buFont typeface="Wingdings" panose="05000000000000000000" pitchFamily="2" charset="2"/>
              <a:buNone/>
            </a:pPr>
            <a:r>
              <a:rPr lang="en-US" altLang="en-US" sz="2400" dirty="0">
                <a:solidFill>
                  <a:srgbClr val="000000"/>
                </a:solidFill>
                <a:latin typeface="Times New Roman" panose="02020603050405020304" pitchFamily="18" charset="0"/>
                <a:cs typeface="Times New Roman" panose="02020603050405020304" pitchFamily="18" charset="0"/>
              </a:rPr>
              <a:t>                                 Yellow      Green</a:t>
            </a:r>
          </a:p>
          <a:p>
            <a:pPr marL="273050" indent="-273050" eaLnBrk="1" hangingPunct="1">
              <a:buClr>
                <a:srgbClr val="0BD0D9"/>
              </a:buClr>
              <a:buSzPct val="95000"/>
              <a:buFont typeface="Wingdings" panose="05000000000000000000" pitchFamily="2" charset="2"/>
              <a:buNone/>
            </a:pPr>
            <a:r>
              <a:rPr lang="en-US" altLang="en-US" sz="2400" dirty="0">
                <a:solidFill>
                  <a:srgbClr val="00B0F0"/>
                </a:solidFill>
                <a:latin typeface="Times New Roman" panose="02020603050405020304" pitchFamily="18" charset="0"/>
                <a:cs typeface="Times New Roman" panose="02020603050405020304" pitchFamily="18" charset="0"/>
              </a:rPr>
              <a:t>Shape</a:t>
            </a:r>
            <a:r>
              <a:rPr lang="en-US" altLang="en-US" sz="2400" dirty="0">
                <a:solidFill>
                  <a:srgbClr val="0000CC"/>
                </a:solidFill>
                <a:latin typeface="Times New Roman" panose="02020603050405020304" pitchFamily="18" charset="0"/>
                <a:cs typeface="Times New Roman" panose="02020603050405020304" pitchFamily="18" charset="0"/>
              </a:rPr>
              <a:t> </a:t>
            </a:r>
            <a:r>
              <a:rPr lang="en-US" altLang="en-US" sz="2400" dirty="0">
                <a:solidFill>
                  <a:srgbClr val="000000"/>
                </a:solidFill>
                <a:latin typeface="Times New Roman" panose="02020603050405020304" pitchFamily="18" charset="0"/>
                <a:cs typeface="Times New Roman" panose="02020603050405020304" pitchFamily="18" charset="0"/>
              </a:rPr>
              <a:t>    Round        315              108</a:t>
            </a:r>
          </a:p>
          <a:p>
            <a:pPr marL="273050" indent="-273050" eaLnBrk="1" hangingPunct="1">
              <a:buClr>
                <a:srgbClr val="0BD0D9"/>
              </a:buClr>
              <a:buSzPct val="95000"/>
              <a:buFont typeface="Wingdings" panose="05000000000000000000" pitchFamily="2" charset="2"/>
              <a:buNone/>
            </a:pPr>
            <a:r>
              <a:rPr lang="en-US" altLang="en-US" sz="2400" dirty="0">
                <a:solidFill>
                  <a:srgbClr val="000000"/>
                </a:solidFill>
                <a:latin typeface="Times New Roman" panose="02020603050405020304" pitchFamily="18" charset="0"/>
                <a:cs typeface="Times New Roman" panose="02020603050405020304" pitchFamily="18" charset="0"/>
              </a:rPr>
              <a:t>               Wrinkled    101              32</a:t>
            </a:r>
          </a:p>
          <a:p>
            <a:pPr marL="273050" indent="-273050" eaLnBrk="1" hangingPunct="1">
              <a:buClr>
                <a:srgbClr val="0BD0D9"/>
              </a:buClr>
              <a:buSzPct val="95000"/>
              <a:buFont typeface="Wingdings" panose="05000000000000000000" pitchFamily="2" charset="2"/>
              <a:buNone/>
            </a:pPr>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400" b="1" i="1" dirty="0">
                <a:solidFill>
                  <a:srgbClr val="000000"/>
                </a:solidFill>
                <a:latin typeface="Times New Roman" panose="02020603050405020304" pitchFamily="18" charset="0"/>
                <a:cs typeface="Times New Roman" panose="02020603050405020304" pitchFamily="18" charset="0"/>
              </a:rPr>
              <a:t>Hypothesis</a:t>
            </a:r>
          </a:p>
          <a:p>
            <a:pPr marL="273050" indent="-273050" eaLnBrk="1" hangingPunct="1">
              <a:buClr>
                <a:srgbClr val="0BD0D9"/>
              </a:buClr>
              <a:buSzPct val="95000"/>
              <a:buFont typeface="Wingdings" panose="05000000000000000000" pitchFamily="2" charset="2"/>
              <a:buNone/>
            </a:pPr>
            <a:r>
              <a:rPr lang="en-US" altLang="en-US" sz="2400" b="1" dirty="0">
                <a:solidFill>
                  <a:srgbClr val="000000"/>
                </a:solidFill>
                <a:latin typeface="Times New Roman" panose="02020603050405020304" pitchFamily="18" charset="0"/>
                <a:cs typeface="Times New Roman" panose="02020603050405020304" pitchFamily="18" charset="0"/>
              </a:rPr>
              <a:t>Ho</a:t>
            </a:r>
            <a:r>
              <a:rPr lang="en-US" altLang="en-US" sz="2400" dirty="0">
                <a:solidFill>
                  <a:srgbClr val="000000"/>
                </a:solidFill>
                <a:latin typeface="Times New Roman" panose="02020603050405020304" pitchFamily="18" charset="0"/>
                <a:cs typeface="Times New Roman" panose="02020603050405020304" pitchFamily="18" charset="0"/>
              </a:rPr>
              <a:t>: The </a:t>
            </a:r>
            <a:r>
              <a:rPr lang="en-US" altLang="en-US" sz="2400" dirty="0" err="1">
                <a:solidFill>
                  <a:srgbClr val="000000"/>
                </a:solidFill>
                <a:latin typeface="Times New Roman" panose="02020603050405020304" pitchFamily="18" charset="0"/>
                <a:cs typeface="Times New Roman" panose="02020603050405020304" pitchFamily="18" charset="0"/>
              </a:rPr>
              <a:t>colour</a:t>
            </a:r>
            <a:r>
              <a:rPr lang="en-US" altLang="en-US" sz="2400" dirty="0">
                <a:solidFill>
                  <a:srgbClr val="000000"/>
                </a:solidFill>
                <a:latin typeface="Times New Roman" panose="02020603050405020304" pitchFamily="18" charset="0"/>
                <a:cs typeface="Times New Roman" panose="02020603050405020304" pitchFamily="18" charset="0"/>
              </a:rPr>
              <a:t> of the seed is independent of the shape </a:t>
            </a:r>
          </a:p>
          <a:p>
            <a:pPr marL="273050" indent="-273050" eaLnBrk="1" hangingPunct="1">
              <a:buClr>
                <a:srgbClr val="0BD0D9"/>
              </a:buClr>
              <a:buSzPct val="95000"/>
              <a:buFont typeface="Wingdings" panose="05000000000000000000" pitchFamily="2" charset="2"/>
              <a:buNone/>
            </a:pPr>
            <a:r>
              <a:rPr lang="en-US" altLang="en-US" sz="2400" b="1" dirty="0">
                <a:solidFill>
                  <a:srgbClr val="000000"/>
                </a:solidFill>
                <a:latin typeface="Times New Roman" panose="02020603050405020304" pitchFamily="18" charset="0"/>
                <a:cs typeface="Times New Roman" panose="02020603050405020304" pitchFamily="18" charset="0"/>
              </a:rPr>
              <a:t>Ha</a:t>
            </a:r>
            <a:r>
              <a:rPr lang="en-US" altLang="en-US" sz="2400" dirty="0">
                <a:solidFill>
                  <a:srgbClr val="000000"/>
                </a:solidFill>
                <a:latin typeface="Times New Roman" panose="02020603050405020304" pitchFamily="18" charset="0"/>
                <a:cs typeface="Times New Roman" panose="02020603050405020304" pitchFamily="18" charset="0"/>
              </a:rPr>
              <a:t>: The </a:t>
            </a:r>
            <a:r>
              <a:rPr lang="en-US" altLang="en-US" sz="2400" dirty="0" err="1">
                <a:solidFill>
                  <a:srgbClr val="000000"/>
                </a:solidFill>
                <a:latin typeface="Times New Roman" panose="02020603050405020304" pitchFamily="18" charset="0"/>
                <a:cs typeface="Times New Roman" panose="02020603050405020304" pitchFamily="18" charset="0"/>
              </a:rPr>
              <a:t>colour</a:t>
            </a:r>
            <a:r>
              <a:rPr lang="en-US" altLang="en-US" sz="2400" dirty="0">
                <a:solidFill>
                  <a:srgbClr val="000000"/>
                </a:solidFill>
                <a:latin typeface="Times New Roman" panose="02020603050405020304" pitchFamily="18" charset="0"/>
                <a:cs typeface="Times New Roman" panose="02020603050405020304" pitchFamily="18" charset="0"/>
              </a:rPr>
              <a:t> of the seed is NOT independent of the shape</a:t>
            </a:r>
          </a:p>
          <a:p>
            <a:pPr marL="273050" indent="-273050" eaLnBrk="1" hangingPunct="1">
              <a:buClr>
                <a:srgbClr val="0BD0D9"/>
              </a:buClr>
              <a:buSzPct val="95000"/>
              <a:buFont typeface="Wingdings" panose="05000000000000000000" pitchFamily="2" charset="2"/>
              <a:buNone/>
            </a:pPr>
            <a:endParaRPr lang="en-US" altLang="en-US" sz="2400" dirty="0">
              <a:solidFill>
                <a:srgbClr val="000000"/>
              </a:solidFill>
              <a:latin typeface="Times New Roman" panose="02020603050405020304" pitchFamily="18" charset="0"/>
              <a:cs typeface="Times New Roman" panose="02020603050405020304" pitchFamily="18" charset="0"/>
            </a:endParaRPr>
          </a:p>
          <a:p>
            <a:pPr marL="273050" indent="-273050" eaLnBrk="1" hangingPunct="1"/>
            <a:r>
              <a:rPr lang="en-US" altLang="en-US" sz="2400" dirty="0">
                <a:latin typeface="Times New Roman" panose="02020603050405020304" pitchFamily="18" charset="0"/>
                <a:cs typeface="Times New Roman" panose="02020603050405020304" pitchFamily="18" charset="0"/>
              </a:rPr>
              <a:t>Chi-square value= 0.116, df=1</a:t>
            </a:r>
          </a:p>
          <a:p>
            <a:pPr marL="273050" indent="-273050" eaLnBrk="1" hangingPunct="1"/>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Title 1">
            <a:extLst>
              <a:ext uri="{FF2B5EF4-FFF2-40B4-BE49-F238E27FC236}">
                <a16:creationId xmlns:a16="http://schemas.microsoft.com/office/drawing/2014/main" id="{6D8849E1-8E3C-42C3-93B1-D5C12FBE6FE7}"/>
              </a:ext>
            </a:extLst>
          </p:cNvPr>
          <p:cNvSpPr>
            <a:spLocks noGrp="1" noChangeArrowheads="1"/>
          </p:cNvSpPr>
          <p:nvPr>
            <p:ph type="title" idx="4294967295"/>
          </p:nvPr>
        </p:nvSpPr>
        <p:spPr/>
        <p:txBody>
          <a:bodyPr anchor="ctr">
            <a:normAutofit/>
          </a:bodyPr>
          <a:lstStyle/>
          <a:p>
            <a:pPr eaLnBrk="1" hangingPunct="1"/>
            <a:r>
              <a:rPr lang="en-US" altLang="en-US" sz="4000" dirty="0">
                <a:latin typeface="Times New Roman" panose="02020603050405020304" pitchFamily="18" charset="0"/>
                <a:cs typeface="Times New Roman" panose="02020603050405020304" pitchFamily="18" charset="0"/>
              </a:rPr>
              <a:t>X</a:t>
            </a:r>
            <a:r>
              <a:rPr lang="en-US" altLang="en-US" sz="4000" baseline="30000" dirty="0">
                <a:latin typeface="Times New Roman" panose="02020603050405020304" pitchFamily="18" charset="0"/>
                <a:cs typeface="Times New Roman" panose="02020603050405020304" pitchFamily="18" charset="0"/>
              </a:rPr>
              <a:t>2</a:t>
            </a:r>
            <a:r>
              <a:rPr lang="en-US" altLang="en-US" sz="4000" dirty="0">
                <a:latin typeface="Times New Roman" panose="02020603050405020304" pitchFamily="18" charset="0"/>
                <a:cs typeface="Times New Roman" panose="02020603050405020304" pitchFamily="18" charset="0"/>
              </a:rPr>
              <a:t>  -Test for goodness of fit</a:t>
            </a:r>
          </a:p>
        </p:txBody>
      </p:sp>
      <p:sp>
        <p:nvSpPr>
          <p:cNvPr id="262147" name="Content Placeholder 2">
            <a:extLst>
              <a:ext uri="{FF2B5EF4-FFF2-40B4-BE49-F238E27FC236}">
                <a16:creationId xmlns:a16="http://schemas.microsoft.com/office/drawing/2014/main" id="{0727FD5E-E055-4B19-B2ED-541DC5845FBE}"/>
              </a:ext>
            </a:extLst>
          </p:cNvPr>
          <p:cNvSpPr>
            <a:spLocks noGrp="1" noChangeArrowheads="1"/>
          </p:cNvSpPr>
          <p:nvPr>
            <p:ph idx="4294967295"/>
          </p:nvPr>
        </p:nvSpPr>
        <p:spPr/>
        <p:txBody>
          <a:bodyPr>
            <a:normAutofit/>
          </a:bodyPr>
          <a:lstStyle/>
          <a:p>
            <a:pPr eaLnBrk="1" hangingPunct="1"/>
            <a:r>
              <a:rPr lang="en-US" altLang="en-US" sz="2400" dirty="0">
                <a:latin typeface="Times New Roman" panose="02020603050405020304" pitchFamily="18" charset="0"/>
                <a:cs typeface="Times New Roman" panose="02020603050405020304" pitchFamily="18" charset="0"/>
              </a:rPr>
              <a:t>Used to test if the hypothesized proportions given by the null hypothesis fits the data.</a:t>
            </a:r>
          </a:p>
          <a:p>
            <a:pPr eaLnBrk="1" hangingPunct="1"/>
            <a:endParaRPr lang="en-US" altLang="en-US" sz="2400" dirty="0">
              <a:latin typeface="Times New Roman" panose="02020603050405020304" pitchFamily="18" charset="0"/>
              <a:cs typeface="Times New Roman" panose="02020603050405020304" pitchFamily="18" charset="0"/>
            </a:endParaRPr>
          </a:p>
          <a:p>
            <a:pPr eaLnBrk="1" hangingPunct="1"/>
            <a:r>
              <a:rPr lang="en-US" altLang="en-US" sz="2400" dirty="0">
                <a:latin typeface="Times New Roman" panose="02020603050405020304" pitchFamily="18" charset="0"/>
                <a:cs typeface="Times New Roman" panose="02020603050405020304" pitchFamily="18" charset="0"/>
              </a:rPr>
              <a:t>Example suppose a random sample of size n is classified into k categories or cells</a:t>
            </a:r>
          </a:p>
          <a:p>
            <a:pPr eaLnBrk="1" hangingPunct="1"/>
            <a:endParaRPr lang="en-US" altLang="en-US" sz="2400" dirty="0">
              <a:latin typeface="Times New Roman" panose="02020603050405020304" pitchFamily="18" charset="0"/>
              <a:cs typeface="Times New Roman" panose="02020603050405020304" pitchFamily="18" charset="0"/>
            </a:endParaRPr>
          </a:p>
          <a:p>
            <a:pPr eaLnBrk="1" hangingPunct="1"/>
            <a:r>
              <a:rPr lang="en-US" altLang="en-US" sz="2400" dirty="0">
                <a:latin typeface="Times New Roman" panose="02020603050405020304" pitchFamily="18" charset="0"/>
                <a:cs typeface="Times New Roman" panose="02020603050405020304" pitchFamily="18" charset="0"/>
              </a:rPr>
              <a:t>Use X</a:t>
            </a:r>
            <a:r>
              <a:rPr lang="en-US" altLang="en-US" sz="2400" baseline="30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-test for goodness of fit on k-1 degrees of freedom.</a:t>
            </a:r>
          </a:p>
          <a:p>
            <a:pPr eaLnBrk="1" hangingPunct="1"/>
            <a:endParaRPr lang="en-US" altLang="en-US" sz="2400" dirty="0">
              <a:latin typeface="Times New Roman" panose="02020603050405020304" pitchFamily="18" charset="0"/>
              <a:cs typeface="Times New Roman" panose="02020603050405020304" pitchFamily="18" charset="0"/>
            </a:endParaRPr>
          </a:p>
          <a:p>
            <a:pPr eaLnBrk="1" hangingPunct="1"/>
            <a:r>
              <a:rPr lang="en-US" altLang="en-US" sz="2400" dirty="0">
                <a:latin typeface="Times New Roman" panose="02020603050405020304" pitchFamily="18" charset="0"/>
                <a:cs typeface="Times New Roman" panose="02020603050405020304" pitchFamily="18" charset="0"/>
              </a:rPr>
              <a:t>See pages 508-509</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B1D36-2A11-4CB1-867B-0AAACD71E559}"/>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Formula: Goodness of fit test statistic</a:t>
            </a:r>
          </a:p>
        </p:txBody>
      </p:sp>
      <p:pic>
        <p:nvPicPr>
          <p:cNvPr id="5" name="Content Placeholder 4">
            <a:extLst>
              <a:ext uri="{FF2B5EF4-FFF2-40B4-BE49-F238E27FC236}">
                <a16:creationId xmlns:a16="http://schemas.microsoft.com/office/drawing/2014/main" id="{1B3795D5-030E-49A5-9C7B-367849F26C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5372" y="1836510"/>
            <a:ext cx="6353255" cy="4351338"/>
          </a:xfrm>
        </p:spPr>
      </p:pic>
    </p:spTree>
    <p:extLst>
      <p:ext uri="{BB962C8B-B14F-4D97-AF65-F5344CB8AC3E}">
        <p14:creationId xmlns:p14="http://schemas.microsoft.com/office/powerpoint/2010/main" val="2807670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F0CAB-3524-430B-86B7-92BF32AF3030}"/>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Formula: Expected frequencies in goodness of fit</a:t>
            </a:r>
          </a:p>
        </p:txBody>
      </p:sp>
      <p:pic>
        <p:nvPicPr>
          <p:cNvPr id="5" name="Content Placeholder 4">
            <a:extLst>
              <a:ext uri="{FF2B5EF4-FFF2-40B4-BE49-F238E27FC236}">
                <a16:creationId xmlns:a16="http://schemas.microsoft.com/office/drawing/2014/main" id="{0DE2B39B-173D-4E2C-8981-D9FD8E63A3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3538" y="1825625"/>
            <a:ext cx="5616923" cy="4351338"/>
          </a:xfrm>
        </p:spPr>
      </p:pic>
    </p:spTree>
    <p:extLst>
      <p:ext uri="{BB962C8B-B14F-4D97-AF65-F5344CB8AC3E}">
        <p14:creationId xmlns:p14="http://schemas.microsoft.com/office/powerpoint/2010/main" val="2219706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BE687-B34E-4B31-8002-44F14B75FB35}"/>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Example One</a:t>
            </a:r>
          </a:p>
        </p:txBody>
      </p:sp>
      <p:pic>
        <p:nvPicPr>
          <p:cNvPr id="5" name="Content Placeholder 4">
            <a:extLst>
              <a:ext uri="{FF2B5EF4-FFF2-40B4-BE49-F238E27FC236}">
                <a16:creationId xmlns:a16="http://schemas.microsoft.com/office/drawing/2014/main" id="{7FA498B9-056B-45A7-80ED-EA7B07BF9D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484784"/>
            <a:ext cx="7886699" cy="4896543"/>
          </a:xfrm>
        </p:spPr>
      </p:pic>
    </p:spTree>
    <p:extLst>
      <p:ext uri="{BB962C8B-B14F-4D97-AF65-F5344CB8AC3E}">
        <p14:creationId xmlns:p14="http://schemas.microsoft.com/office/powerpoint/2010/main" val="414163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A02D58A-436C-4D75-883C-989AF5CD88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1" y="548680"/>
            <a:ext cx="8064896" cy="5976664"/>
          </a:xfrm>
        </p:spPr>
      </p:pic>
    </p:spTree>
    <p:extLst>
      <p:ext uri="{BB962C8B-B14F-4D97-AF65-F5344CB8AC3E}">
        <p14:creationId xmlns:p14="http://schemas.microsoft.com/office/powerpoint/2010/main" val="979939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85B38-B479-4315-9E00-4159632505F9}"/>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Example Two</a:t>
            </a:r>
          </a:p>
        </p:txBody>
      </p:sp>
      <p:pic>
        <p:nvPicPr>
          <p:cNvPr id="5" name="Content Placeholder 4">
            <a:extLst>
              <a:ext uri="{FF2B5EF4-FFF2-40B4-BE49-F238E27FC236}">
                <a16:creationId xmlns:a16="http://schemas.microsoft.com/office/drawing/2014/main" id="{599AF9EF-1D6B-47F8-9833-F5AC848E2A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412776"/>
            <a:ext cx="7886700" cy="5080098"/>
          </a:xfrm>
        </p:spPr>
      </p:pic>
    </p:spTree>
    <p:extLst>
      <p:ext uri="{BB962C8B-B14F-4D97-AF65-F5344CB8AC3E}">
        <p14:creationId xmlns:p14="http://schemas.microsoft.com/office/powerpoint/2010/main" val="578770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87C576A-F4FA-477F-BEE6-BF8A031E06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980728"/>
            <a:ext cx="7543750" cy="3168352"/>
          </a:xfrm>
        </p:spPr>
      </p:pic>
      <p:pic>
        <p:nvPicPr>
          <p:cNvPr id="7" name="Picture 6">
            <a:extLst>
              <a:ext uri="{FF2B5EF4-FFF2-40B4-BE49-F238E27FC236}">
                <a16:creationId xmlns:a16="http://schemas.microsoft.com/office/drawing/2014/main" id="{BDA22E4C-A198-4E68-B6FE-CFEF5DED6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4365104"/>
            <a:ext cx="8047806" cy="2016224"/>
          </a:xfrm>
          <a:prstGeom prst="rect">
            <a:avLst/>
          </a:prstGeom>
        </p:spPr>
      </p:pic>
    </p:spTree>
    <p:extLst>
      <p:ext uri="{BB962C8B-B14F-4D97-AF65-F5344CB8AC3E}">
        <p14:creationId xmlns:p14="http://schemas.microsoft.com/office/powerpoint/2010/main" val="2679704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Title 1">
            <a:extLst>
              <a:ext uri="{FF2B5EF4-FFF2-40B4-BE49-F238E27FC236}">
                <a16:creationId xmlns:a16="http://schemas.microsoft.com/office/drawing/2014/main" id="{1C0C4739-058D-469E-87F7-1D905452A3BD}"/>
              </a:ext>
            </a:extLst>
          </p:cNvPr>
          <p:cNvSpPr>
            <a:spLocks noGrp="1" noChangeArrowheads="1"/>
          </p:cNvSpPr>
          <p:nvPr>
            <p:ph type="title" idx="4294967295"/>
          </p:nvPr>
        </p:nvSpPr>
        <p:spPr/>
        <p:txBody>
          <a:bodyPr anchor="ctr">
            <a:normAutofit/>
          </a:bodyPr>
          <a:lstStyle/>
          <a:p>
            <a:pPr eaLnBrk="1" hangingPunct="1"/>
            <a:r>
              <a:rPr lang="en-US" altLang="en-US" sz="4000" dirty="0">
                <a:latin typeface="Times New Roman" panose="02020603050405020304" pitchFamily="18" charset="0"/>
                <a:cs typeface="Times New Roman" panose="02020603050405020304" pitchFamily="18" charset="0"/>
              </a:rPr>
              <a:t>Test of goodness of </a:t>
            </a:r>
            <a:r>
              <a:rPr lang="en-US" altLang="en-US" sz="4000" dirty="0" err="1">
                <a:latin typeface="Times New Roman" panose="02020603050405020304" pitchFamily="18" charset="0"/>
                <a:cs typeface="Times New Roman" panose="02020603050405020304" pitchFamily="18" charset="0"/>
              </a:rPr>
              <a:t>fit_exercise</a:t>
            </a:r>
            <a:endParaRPr lang="en-US" altLang="en-US" sz="4000" dirty="0">
              <a:latin typeface="Times New Roman" panose="02020603050405020304" pitchFamily="18" charset="0"/>
              <a:cs typeface="Times New Roman" panose="02020603050405020304" pitchFamily="18" charset="0"/>
            </a:endParaRPr>
          </a:p>
        </p:txBody>
      </p:sp>
      <p:sp>
        <p:nvSpPr>
          <p:cNvPr id="263171" name="Content Placeholder 2">
            <a:extLst>
              <a:ext uri="{FF2B5EF4-FFF2-40B4-BE49-F238E27FC236}">
                <a16:creationId xmlns:a16="http://schemas.microsoft.com/office/drawing/2014/main" id="{3EA6E829-BEF4-4C4B-8AAD-7089945C144F}"/>
              </a:ext>
            </a:extLst>
          </p:cNvPr>
          <p:cNvSpPr>
            <a:spLocks noGrp="1" noChangeArrowheads="1"/>
          </p:cNvSpPr>
          <p:nvPr>
            <p:ph idx="4294967295"/>
          </p:nvPr>
        </p:nvSpPr>
        <p:spPr>
          <a:xfrm>
            <a:off x="628650" y="1412776"/>
            <a:ext cx="7886700" cy="5184576"/>
          </a:xfrm>
        </p:spPr>
        <p:txBody>
          <a:bodyPr/>
          <a:lstStyle/>
          <a:p>
            <a:pPr eaLnBrk="1" hangingPunct="1">
              <a:buFontTx/>
              <a:buNone/>
            </a:pPr>
            <a:r>
              <a:rPr lang="en-US" altLang="en-US" sz="2400" dirty="0">
                <a:solidFill>
                  <a:srgbClr val="000000"/>
                </a:solidFill>
                <a:latin typeface="Times New Roman" panose="02020603050405020304" pitchFamily="18" charset="0"/>
                <a:cs typeface="Times New Roman" panose="02020603050405020304" pitchFamily="18" charset="0"/>
              </a:rPr>
              <a:t>Consider a random sample of 90 blood samples </a:t>
            </a:r>
          </a:p>
          <a:p>
            <a:pPr eaLnBrk="1" hangingPunct="1">
              <a:buFontTx/>
              <a:buNone/>
            </a:pPr>
            <a:r>
              <a:rPr lang="en-US" altLang="en-US" sz="2400" dirty="0">
                <a:solidFill>
                  <a:srgbClr val="000000"/>
                </a:solidFill>
                <a:latin typeface="Times New Roman" panose="02020603050405020304" pitchFamily="18" charset="0"/>
                <a:cs typeface="Times New Roman" panose="02020603050405020304" pitchFamily="18" charset="0"/>
              </a:rPr>
              <a:t>     Group:         O    A     B      AB</a:t>
            </a:r>
          </a:p>
          <a:p>
            <a:pPr eaLnBrk="1" hangingPunct="1">
              <a:buFontTx/>
              <a:buNone/>
            </a:pPr>
            <a:r>
              <a:rPr lang="en-US" altLang="en-US" sz="2400" dirty="0">
                <a:solidFill>
                  <a:srgbClr val="000000"/>
                </a:solidFill>
                <a:latin typeface="Times New Roman" panose="02020603050405020304" pitchFamily="18" charset="0"/>
                <a:cs typeface="Times New Roman" panose="02020603050405020304" pitchFamily="18" charset="0"/>
              </a:rPr>
              <a:t>    Number:      41    27    17      7</a:t>
            </a:r>
          </a:p>
          <a:p>
            <a:pPr eaLnBrk="1" hangingPunct="1">
              <a:buFontTx/>
              <a:buNone/>
            </a:pPr>
            <a:r>
              <a:rPr lang="en-US" altLang="en-US" sz="2400" dirty="0">
                <a:solidFill>
                  <a:srgbClr val="000000"/>
                </a:solidFill>
                <a:latin typeface="Times New Roman" panose="02020603050405020304" pitchFamily="18" charset="0"/>
                <a:cs typeface="Times New Roman" panose="02020603050405020304" pitchFamily="18" charset="0"/>
              </a:rPr>
              <a:t>  Suppose the distribution of blood groups within the population is known to be </a:t>
            </a:r>
          </a:p>
          <a:p>
            <a:pPr eaLnBrk="1" hangingPunct="1">
              <a:buFontTx/>
              <a:buNone/>
            </a:pPr>
            <a:r>
              <a:rPr lang="en-US" altLang="en-US" sz="2400" dirty="0">
                <a:solidFill>
                  <a:srgbClr val="000000"/>
                </a:solidFill>
                <a:latin typeface="Times New Roman" panose="02020603050405020304" pitchFamily="18" charset="0"/>
                <a:cs typeface="Times New Roman" panose="02020603050405020304" pitchFamily="18" charset="0"/>
              </a:rPr>
              <a:t>      Group:             O          A         B        AB</a:t>
            </a:r>
          </a:p>
          <a:p>
            <a:pPr eaLnBrk="1" hangingPunct="1">
              <a:buFontTx/>
              <a:buNone/>
            </a:pPr>
            <a:r>
              <a:rPr lang="en-US" altLang="en-US" sz="2400" dirty="0">
                <a:solidFill>
                  <a:srgbClr val="000000"/>
                </a:solidFill>
                <a:latin typeface="Times New Roman" panose="02020603050405020304" pitchFamily="18" charset="0"/>
                <a:cs typeface="Times New Roman" panose="02020603050405020304" pitchFamily="18" charset="0"/>
              </a:rPr>
              <a:t>    Proportion:   0.454    0.365    0.116    0.065</a:t>
            </a:r>
          </a:p>
          <a:p>
            <a:pPr eaLnBrk="1" hangingPunct="1">
              <a:buFontTx/>
              <a:buNone/>
            </a:pPr>
            <a:endParaRPr lang="en-US" altLang="en-US" sz="2400" dirty="0">
              <a:solidFill>
                <a:srgbClr val="000000"/>
              </a:solidFill>
              <a:latin typeface="Times New Roman" panose="02020603050405020304" pitchFamily="18" charset="0"/>
              <a:cs typeface="Times New Roman" panose="02020603050405020304" pitchFamily="18" charset="0"/>
            </a:endParaRPr>
          </a:p>
          <a:p>
            <a:pPr eaLnBrk="1" hangingPunct="1">
              <a:buFontTx/>
              <a:buNone/>
            </a:pPr>
            <a:r>
              <a:rPr lang="en-US" altLang="en-US" sz="2400" dirty="0">
                <a:solidFill>
                  <a:srgbClr val="000000"/>
                </a:solidFill>
                <a:latin typeface="Times New Roman" panose="02020603050405020304" pitchFamily="18" charset="0"/>
                <a:cs typeface="Times New Roman" panose="02020603050405020304" pitchFamily="18" charset="0"/>
              </a:rPr>
              <a:t>Want to test</a:t>
            </a:r>
          </a:p>
          <a:p>
            <a:pPr eaLnBrk="1" hangingPunct="1">
              <a:buFontTx/>
              <a:buNone/>
            </a:pPr>
            <a:r>
              <a:rPr lang="en-US" altLang="en-US" sz="2400" dirty="0">
                <a:solidFill>
                  <a:srgbClr val="000000"/>
                </a:solidFill>
                <a:latin typeface="Times New Roman" panose="02020603050405020304" pitchFamily="18" charset="0"/>
                <a:cs typeface="Times New Roman" panose="02020603050405020304" pitchFamily="18" charset="0"/>
              </a:rPr>
              <a:t>Ho: P</a:t>
            </a:r>
            <a:r>
              <a:rPr lang="en-US" altLang="en-US" sz="2400" baseline="-25000" dirty="0">
                <a:solidFill>
                  <a:srgbClr val="000000"/>
                </a:solidFill>
                <a:latin typeface="Times New Roman" panose="02020603050405020304" pitchFamily="18" charset="0"/>
                <a:cs typeface="Times New Roman" panose="02020603050405020304" pitchFamily="18" charset="0"/>
              </a:rPr>
              <a:t>1</a:t>
            </a:r>
            <a:r>
              <a:rPr lang="en-US" altLang="en-US" sz="2400" dirty="0">
                <a:solidFill>
                  <a:srgbClr val="000000"/>
                </a:solidFill>
                <a:latin typeface="Times New Roman" panose="02020603050405020304" pitchFamily="18" charset="0"/>
                <a:cs typeface="Times New Roman" panose="02020603050405020304" pitchFamily="18" charset="0"/>
              </a:rPr>
              <a:t> =0.454, P</a:t>
            </a:r>
            <a:r>
              <a:rPr lang="en-US" altLang="en-US" sz="2400" baseline="-25000" dirty="0">
                <a:solidFill>
                  <a:srgbClr val="000000"/>
                </a:solidFill>
                <a:latin typeface="Times New Roman" panose="02020603050405020304" pitchFamily="18" charset="0"/>
                <a:cs typeface="Times New Roman" panose="02020603050405020304" pitchFamily="18" charset="0"/>
              </a:rPr>
              <a:t>2</a:t>
            </a:r>
            <a:r>
              <a:rPr lang="en-US" altLang="en-US" sz="2400" dirty="0">
                <a:solidFill>
                  <a:srgbClr val="000000"/>
                </a:solidFill>
                <a:latin typeface="Times New Roman" panose="02020603050405020304" pitchFamily="18" charset="0"/>
                <a:cs typeface="Times New Roman" panose="02020603050405020304" pitchFamily="18" charset="0"/>
              </a:rPr>
              <a:t>=0.365, P</a:t>
            </a:r>
            <a:r>
              <a:rPr lang="en-US" altLang="en-US" sz="2400" baseline="-25000" dirty="0">
                <a:solidFill>
                  <a:srgbClr val="000000"/>
                </a:solidFill>
                <a:latin typeface="Times New Roman" panose="02020603050405020304" pitchFamily="18" charset="0"/>
                <a:cs typeface="Times New Roman" panose="02020603050405020304" pitchFamily="18" charset="0"/>
              </a:rPr>
              <a:t>3</a:t>
            </a:r>
            <a:r>
              <a:rPr lang="en-US" altLang="en-US" sz="2400" dirty="0">
                <a:solidFill>
                  <a:srgbClr val="000000"/>
                </a:solidFill>
                <a:latin typeface="Times New Roman" panose="02020603050405020304" pitchFamily="18" charset="0"/>
                <a:cs typeface="Times New Roman" panose="02020603050405020304" pitchFamily="18" charset="0"/>
              </a:rPr>
              <a:t>=0.116, P</a:t>
            </a:r>
            <a:r>
              <a:rPr lang="en-US" altLang="en-US" sz="2400" baseline="-25000" dirty="0">
                <a:solidFill>
                  <a:srgbClr val="000000"/>
                </a:solidFill>
                <a:latin typeface="Times New Roman" panose="02020603050405020304" pitchFamily="18" charset="0"/>
                <a:cs typeface="Times New Roman" panose="02020603050405020304" pitchFamily="18" charset="0"/>
              </a:rPr>
              <a:t>4</a:t>
            </a:r>
            <a:r>
              <a:rPr lang="en-US" altLang="en-US" sz="2400" dirty="0">
                <a:solidFill>
                  <a:srgbClr val="000000"/>
                </a:solidFill>
                <a:latin typeface="Times New Roman" panose="02020603050405020304" pitchFamily="18" charset="0"/>
                <a:cs typeface="Times New Roman" panose="02020603050405020304" pitchFamily="18" charset="0"/>
              </a:rPr>
              <a:t>=0.065</a:t>
            </a:r>
          </a:p>
          <a:p>
            <a:pPr eaLnBrk="1" hangingPunct="1"/>
            <a:endParaRPr lang="en-US" alt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D3F7E2-9A9B-4CF8-83D0-391D6601ACCE}"/>
              </a:ext>
            </a:extLst>
          </p:cNvPr>
          <p:cNvSpPr>
            <a:spLocks noGrp="1"/>
          </p:cNvSpPr>
          <p:nvPr>
            <p:ph idx="1"/>
          </p:nvPr>
        </p:nvSpPr>
        <p:spPr/>
        <p:txBody>
          <a:bodyPr/>
          <a:lstStyle/>
          <a:p>
            <a:endParaRPr lang="en-US" sz="2000" dirty="0">
              <a:latin typeface="Times New Roman" panose="02020603050405020304" pitchFamily="18" charset="0"/>
              <a:cs typeface="Times New Roman" panose="02020603050405020304" pitchFamily="18" charset="0"/>
            </a:endParaRPr>
          </a:p>
          <a:p>
            <a:pPr marL="0" indent="0" algn="ctr">
              <a:buNone/>
            </a:pPr>
            <a:r>
              <a:rPr lang="en-US" sz="3600" dirty="0">
                <a:latin typeface="Times New Roman" panose="02020603050405020304" pitchFamily="18" charset="0"/>
                <a:cs typeface="Times New Roman" panose="02020603050405020304" pitchFamily="18" charset="0"/>
              </a:rPr>
              <a:t>Practical</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lgn="ctr">
              <a:buNone/>
            </a:pPr>
            <a:r>
              <a:rPr lang="en-US" sz="3600" dirty="0">
                <a:latin typeface="Times New Roman" panose="02020603050405020304" pitchFamily="18" charset="0"/>
                <a:cs typeface="Times New Roman" panose="02020603050405020304" pitchFamily="18" charset="0"/>
              </a:rPr>
              <a:t>Analysis of Categorical data in R</a:t>
            </a:r>
          </a:p>
          <a:p>
            <a:endParaRPr lang="en-US" dirty="0"/>
          </a:p>
        </p:txBody>
      </p:sp>
    </p:spTree>
    <p:extLst>
      <p:ext uri="{BB962C8B-B14F-4D97-AF65-F5344CB8AC3E}">
        <p14:creationId xmlns:p14="http://schemas.microsoft.com/office/powerpoint/2010/main" val="3438779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4DB47-2FAD-41A7-8438-C4E7D2C8B4E3}"/>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Contingency table/Cross-tabulation</a:t>
            </a:r>
          </a:p>
        </p:txBody>
      </p:sp>
      <p:sp>
        <p:nvSpPr>
          <p:cNvPr id="3" name="Content Placeholder 2">
            <a:extLst>
              <a:ext uri="{FF2B5EF4-FFF2-40B4-BE49-F238E27FC236}">
                <a16:creationId xmlns:a16="http://schemas.microsoft.com/office/drawing/2014/main" id="{0660AB5B-1F76-402A-B85A-A19012AC93DA}"/>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data are in the form of frequencies (counts)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observations are organized in cross-tabulated categories, these are the observed frequencies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We need to compute the total rows and columns</a:t>
            </a:r>
          </a:p>
          <a:p>
            <a:endParaRPr lang="en-US" dirty="0"/>
          </a:p>
          <a:p>
            <a:endParaRPr lang="en-US" dirty="0"/>
          </a:p>
        </p:txBody>
      </p:sp>
      <p:pic>
        <p:nvPicPr>
          <p:cNvPr id="5" name="Picture 4">
            <a:extLst>
              <a:ext uri="{FF2B5EF4-FFF2-40B4-BE49-F238E27FC236}">
                <a16:creationId xmlns:a16="http://schemas.microsoft.com/office/drawing/2014/main" id="{7D3D9EA7-AD5E-41B7-88E2-92FBB8934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 y="3429001"/>
            <a:ext cx="3710940" cy="1657350"/>
          </a:xfrm>
          <a:prstGeom prst="rect">
            <a:avLst/>
          </a:prstGeom>
        </p:spPr>
      </p:pic>
      <p:pic>
        <p:nvPicPr>
          <p:cNvPr id="7" name="Picture 6">
            <a:extLst>
              <a:ext uri="{FF2B5EF4-FFF2-40B4-BE49-F238E27FC236}">
                <a16:creationId xmlns:a16="http://schemas.microsoft.com/office/drawing/2014/main" id="{B5F53CCF-F07D-4469-B26B-C5DBE55AA6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6841" y="3429000"/>
            <a:ext cx="3139440" cy="1657350"/>
          </a:xfrm>
          <a:prstGeom prst="rect">
            <a:avLst/>
          </a:prstGeom>
        </p:spPr>
      </p:pic>
    </p:spTree>
    <p:extLst>
      <p:ext uri="{BB962C8B-B14F-4D97-AF65-F5344CB8AC3E}">
        <p14:creationId xmlns:p14="http://schemas.microsoft.com/office/powerpoint/2010/main" val="313630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Title 1">
            <a:extLst>
              <a:ext uri="{FF2B5EF4-FFF2-40B4-BE49-F238E27FC236}">
                <a16:creationId xmlns:a16="http://schemas.microsoft.com/office/drawing/2014/main" id="{731E90D1-2DC1-4A25-8513-649F12092E7A}"/>
              </a:ext>
            </a:extLst>
          </p:cNvPr>
          <p:cNvSpPr>
            <a:spLocks noGrp="1" noChangeArrowheads="1"/>
          </p:cNvSpPr>
          <p:nvPr>
            <p:ph type="title" idx="4294967295"/>
          </p:nvPr>
        </p:nvSpPr>
        <p:spPr/>
        <p:txBody>
          <a:bodyPr anchor="ctr">
            <a:normAutofit/>
          </a:bodyPr>
          <a:lstStyle/>
          <a:p>
            <a:pPr eaLnBrk="1" hangingPunct="1"/>
            <a:r>
              <a:rPr lang="en-US" altLang="en-US" sz="4000" dirty="0">
                <a:latin typeface="Times New Roman" panose="02020603050405020304" pitchFamily="18" charset="0"/>
                <a:cs typeface="Times New Roman" panose="02020603050405020304" pitchFamily="18" charset="0"/>
              </a:rPr>
              <a:t>Chi-square test</a:t>
            </a:r>
          </a:p>
        </p:txBody>
      </p:sp>
      <p:sp>
        <p:nvSpPr>
          <p:cNvPr id="252931" name="Content Placeholder 2">
            <a:extLst>
              <a:ext uri="{FF2B5EF4-FFF2-40B4-BE49-F238E27FC236}">
                <a16:creationId xmlns:a16="http://schemas.microsoft.com/office/drawing/2014/main" id="{089B1190-FB22-4FA4-9F82-A2DA3C33167F}"/>
              </a:ext>
            </a:extLst>
          </p:cNvPr>
          <p:cNvSpPr>
            <a:spLocks noGrp="1" noChangeArrowheads="1"/>
          </p:cNvSpPr>
          <p:nvPr>
            <p:ph idx="4294967295"/>
          </p:nvPr>
        </p:nvSpPr>
        <p:spPr>
          <a:xfrm>
            <a:off x="628650" y="1825624"/>
            <a:ext cx="7886700" cy="4667249"/>
          </a:xfrm>
        </p:spPr>
        <p:txBody>
          <a:bodyPr>
            <a:normAutofit lnSpcReduction="10000"/>
          </a:bodyPr>
          <a:lstStyle/>
          <a:p>
            <a:pPr eaLnBrk="1" hangingPunct="1">
              <a:buFont typeface="Wingdings 2" panose="05020102010507070707" pitchFamily="18" charset="2"/>
              <a:buNone/>
            </a:pPr>
            <a:r>
              <a:rPr lang="en-US" altLang="en-US" sz="2400" b="1" dirty="0">
                <a:solidFill>
                  <a:srgbClr val="000000"/>
                </a:solidFill>
                <a:latin typeface="Times New Roman" panose="02020603050405020304" pitchFamily="18" charset="0"/>
                <a:cs typeface="Times New Roman" panose="02020603050405020304" pitchFamily="18" charset="0"/>
              </a:rPr>
              <a:t>Areas </a:t>
            </a:r>
            <a:r>
              <a:rPr lang="en-US" altLang="en-US" sz="2400" dirty="0">
                <a:solidFill>
                  <a:srgbClr val="000000"/>
                </a:solidFill>
                <a:latin typeface="Times New Roman" panose="02020603050405020304" pitchFamily="18" charset="0"/>
                <a:cs typeface="Times New Roman" panose="02020603050405020304" pitchFamily="18" charset="0"/>
              </a:rPr>
              <a:t>in which the Chi-square test for significance is commonly applied are:</a:t>
            </a:r>
          </a:p>
          <a:p>
            <a:pPr eaLnBrk="1" hangingPunct="1">
              <a:buFont typeface="Wingdings 2" panose="05020102010507070707" pitchFamily="18" charset="2"/>
              <a:buNone/>
            </a:pPr>
            <a:endParaRPr lang="en-US" altLang="en-US" sz="2400" dirty="0">
              <a:solidFill>
                <a:srgbClr val="000000"/>
              </a:solidFill>
              <a:latin typeface="Times New Roman" panose="02020603050405020304" pitchFamily="18" charset="0"/>
              <a:cs typeface="Times New Roman" panose="02020603050405020304" pitchFamily="18" charset="0"/>
            </a:endParaRPr>
          </a:p>
          <a:p>
            <a:pPr eaLnBrk="1" hangingPunct="1"/>
            <a:r>
              <a:rPr lang="en-US" altLang="en-US" sz="2400" dirty="0">
                <a:solidFill>
                  <a:srgbClr val="000000"/>
                </a:solidFill>
                <a:latin typeface="Times New Roman" panose="02020603050405020304" pitchFamily="18" charset="0"/>
                <a:cs typeface="Times New Roman" panose="02020603050405020304" pitchFamily="18" charset="0"/>
              </a:rPr>
              <a:t>Tests for independence of association</a:t>
            </a:r>
          </a:p>
          <a:p>
            <a:pPr eaLnBrk="1" hangingPunct="1"/>
            <a:endParaRPr lang="en-US" altLang="en-US" sz="2400" dirty="0">
              <a:solidFill>
                <a:srgbClr val="000000"/>
              </a:solidFill>
              <a:latin typeface="Times New Roman" panose="02020603050405020304" pitchFamily="18" charset="0"/>
              <a:cs typeface="Times New Roman" panose="02020603050405020304" pitchFamily="18" charset="0"/>
            </a:endParaRPr>
          </a:p>
          <a:p>
            <a:pPr eaLnBrk="1" hangingPunct="1"/>
            <a:r>
              <a:rPr lang="en-US" altLang="en-US" sz="2400" dirty="0">
                <a:solidFill>
                  <a:srgbClr val="000000"/>
                </a:solidFill>
                <a:latin typeface="Times New Roman" panose="02020603050405020304" pitchFamily="18" charset="0"/>
                <a:cs typeface="Times New Roman" panose="02020603050405020304" pitchFamily="18" charset="0"/>
              </a:rPr>
              <a:t>Tests for equality of proportions in more than two populations</a:t>
            </a:r>
          </a:p>
          <a:p>
            <a:pPr eaLnBrk="1" hangingPunct="1"/>
            <a:endParaRPr lang="en-US" altLang="en-US" sz="2400" dirty="0">
              <a:solidFill>
                <a:srgbClr val="000000"/>
              </a:solidFill>
              <a:latin typeface="Times New Roman" panose="02020603050405020304" pitchFamily="18" charset="0"/>
              <a:cs typeface="Times New Roman" panose="02020603050405020304" pitchFamily="18" charset="0"/>
            </a:endParaRPr>
          </a:p>
          <a:p>
            <a:pPr eaLnBrk="1" hangingPunct="1"/>
            <a:r>
              <a:rPr lang="en-US" altLang="en-US" sz="2400" dirty="0">
                <a:solidFill>
                  <a:srgbClr val="000000"/>
                </a:solidFill>
                <a:latin typeface="Times New Roman" panose="02020603050405020304" pitchFamily="18" charset="0"/>
                <a:cs typeface="Times New Roman" panose="02020603050405020304" pitchFamily="18" charset="0"/>
              </a:rPr>
              <a:t>Tests for goodness-of-fit</a:t>
            </a:r>
          </a:p>
          <a:p>
            <a:pPr eaLnBrk="1" hangingPunct="1"/>
            <a:endParaRPr lang="en-US" altLang="en-US" sz="2400" dirty="0">
              <a:solidFill>
                <a:srgbClr val="000000"/>
              </a:solidFill>
              <a:latin typeface="Times New Roman" panose="02020603050405020304" pitchFamily="18" charset="0"/>
              <a:cs typeface="Times New Roman" panose="02020603050405020304" pitchFamily="18" charset="0"/>
            </a:endParaRPr>
          </a:p>
          <a:p>
            <a:pPr eaLnBrk="1" hangingPunct="1"/>
            <a:r>
              <a:rPr lang="en-US" altLang="en-US" sz="2400" dirty="0">
                <a:latin typeface="Times New Roman" panose="02020603050405020304" pitchFamily="18" charset="0"/>
                <a:cs typeface="Times New Roman" panose="02020603050405020304" pitchFamily="18" charset="0"/>
              </a:rPr>
              <a:t>The Chi-square test statistic measures the extent to which the observed and expected frequencies differ.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Title 1">
            <a:extLst>
              <a:ext uri="{FF2B5EF4-FFF2-40B4-BE49-F238E27FC236}">
                <a16:creationId xmlns:a16="http://schemas.microsoft.com/office/drawing/2014/main" id="{E20E4B4C-55CB-4984-A27B-CD7E13AE67B4}"/>
              </a:ext>
            </a:extLst>
          </p:cNvPr>
          <p:cNvSpPr>
            <a:spLocks noGrp="1" noChangeArrowheads="1"/>
          </p:cNvSpPr>
          <p:nvPr>
            <p:ph type="title" idx="4294967295"/>
          </p:nvPr>
        </p:nvSpPr>
        <p:spPr/>
        <p:txBody>
          <a:bodyPr anchor="ctr">
            <a:normAutofit/>
          </a:bodyPr>
          <a:lstStyle/>
          <a:p>
            <a:pPr eaLnBrk="1" hangingPunct="1"/>
            <a:r>
              <a:rPr lang="en-US" altLang="en-US" sz="4000" dirty="0">
                <a:latin typeface="Times New Roman" panose="02020603050405020304" pitchFamily="18" charset="0"/>
                <a:cs typeface="Times New Roman" panose="02020603050405020304" pitchFamily="18" charset="0"/>
              </a:rPr>
              <a:t>Analysis of Categorical data</a:t>
            </a:r>
          </a:p>
        </p:txBody>
      </p:sp>
      <p:sp>
        <p:nvSpPr>
          <p:cNvPr id="253955" name="Content Placeholder 2">
            <a:extLst>
              <a:ext uri="{FF2B5EF4-FFF2-40B4-BE49-F238E27FC236}">
                <a16:creationId xmlns:a16="http://schemas.microsoft.com/office/drawing/2014/main" id="{E8DEAE01-E16A-4051-8FCC-18CA79965A66}"/>
              </a:ext>
            </a:extLst>
          </p:cNvPr>
          <p:cNvSpPr>
            <a:spLocks noGrp="1" noChangeArrowheads="1"/>
          </p:cNvSpPr>
          <p:nvPr>
            <p:ph idx="4294967295"/>
          </p:nvPr>
        </p:nvSpPr>
        <p:spPr/>
        <p:txBody>
          <a:bodyPr>
            <a:normAutofit/>
          </a:bodyPr>
          <a:lstStyle/>
          <a:p>
            <a:pPr eaLnBrk="1" hangingPunct="1"/>
            <a:r>
              <a:rPr lang="en-US" altLang="en-US" sz="2400" dirty="0">
                <a:latin typeface="Times New Roman" panose="02020603050405020304" pitchFamily="18" charset="0"/>
                <a:cs typeface="Times New Roman" panose="02020603050405020304" pitchFamily="18" charset="0"/>
              </a:rPr>
              <a:t>Categorical data refers to observations that are classified into categories so that the data set consists of frequency counts for each category.</a:t>
            </a:r>
          </a:p>
          <a:p>
            <a:pPr eaLnBrk="1" hangingPunct="1"/>
            <a:endParaRPr lang="en-US" altLang="en-US" sz="2400" dirty="0">
              <a:latin typeface="Times New Roman" panose="02020603050405020304" pitchFamily="18" charset="0"/>
              <a:cs typeface="Times New Roman" panose="02020603050405020304" pitchFamily="18" charset="0"/>
            </a:endParaRPr>
          </a:p>
          <a:p>
            <a:pPr eaLnBrk="1" hangingPunct="1"/>
            <a:endParaRPr lang="en-US" altLang="en-US" sz="2400" dirty="0">
              <a:latin typeface="Times New Roman" panose="02020603050405020304" pitchFamily="18" charset="0"/>
              <a:cs typeface="Times New Roman" panose="02020603050405020304" pitchFamily="18" charset="0"/>
            </a:endParaRPr>
          </a:p>
          <a:p>
            <a:pPr eaLnBrk="1" hangingPunct="1"/>
            <a:endParaRPr lang="en-US" altLang="en-US" sz="2400" dirty="0">
              <a:latin typeface="Times New Roman" panose="02020603050405020304" pitchFamily="18" charset="0"/>
              <a:cs typeface="Times New Roman" panose="02020603050405020304" pitchFamily="18" charset="0"/>
            </a:endParaRPr>
          </a:p>
          <a:p>
            <a:pPr eaLnBrk="1" hangingPunct="1"/>
            <a:r>
              <a:rPr lang="en-US" altLang="en-US" sz="2400" dirty="0">
                <a:latin typeface="Times New Roman" panose="02020603050405020304" pitchFamily="18" charset="0"/>
                <a:cs typeface="Times New Roman" panose="02020603050405020304" pitchFamily="18" charset="0"/>
              </a:rPr>
              <a:t>It is desirable to know whether the classification of an individual according to one system is independent of its classification by the other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Title 1">
            <a:extLst>
              <a:ext uri="{FF2B5EF4-FFF2-40B4-BE49-F238E27FC236}">
                <a16:creationId xmlns:a16="http://schemas.microsoft.com/office/drawing/2014/main" id="{2247DE27-67C6-4BE0-B11F-55781DB9399F}"/>
              </a:ext>
            </a:extLst>
          </p:cNvPr>
          <p:cNvSpPr>
            <a:spLocks noGrp="1" noChangeArrowheads="1"/>
          </p:cNvSpPr>
          <p:nvPr>
            <p:ph type="title" idx="4294967295"/>
          </p:nvPr>
        </p:nvSpPr>
        <p:spPr/>
        <p:txBody>
          <a:bodyPr anchor="ctr">
            <a:normAutofit/>
          </a:bodyPr>
          <a:lstStyle/>
          <a:p>
            <a:pPr eaLnBrk="1" hangingPunct="1"/>
            <a:r>
              <a:rPr lang="en-US" altLang="en-US" sz="4000" dirty="0">
                <a:latin typeface="Times New Roman" panose="02020603050405020304" pitchFamily="18" charset="0"/>
                <a:cs typeface="Times New Roman" panose="02020603050405020304" pitchFamily="18" charset="0"/>
              </a:rPr>
              <a:t>Analysis of Categorical data</a:t>
            </a:r>
          </a:p>
        </p:txBody>
      </p:sp>
      <p:sp>
        <p:nvSpPr>
          <p:cNvPr id="254979" name="Content Placeholder 2">
            <a:extLst>
              <a:ext uri="{FF2B5EF4-FFF2-40B4-BE49-F238E27FC236}">
                <a16:creationId xmlns:a16="http://schemas.microsoft.com/office/drawing/2014/main" id="{7A786688-F67F-487C-BFF1-C02912D4B704}"/>
              </a:ext>
            </a:extLst>
          </p:cNvPr>
          <p:cNvSpPr>
            <a:spLocks noGrp="1" noChangeArrowheads="1"/>
          </p:cNvSpPr>
          <p:nvPr>
            <p:ph idx="4294967295"/>
          </p:nvPr>
        </p:nvSpPr>
        <p:spPr/>
        <p:txBody>
          <a:bodyPr>
            <a:normAutofit/>
          </a:bodyPr>
          <a:lstStyle/>
          <a:p>
            <a:pPr eaLnBrk="1" hangingPunct="1"/>
            <a:r>
              <a:rPr lang="en-US" altLang="en-US" sz="2400" dirty="0">
                <a:latin typeface="Times New Roman" panose="02020603050405020304" pitchFamily="18" charset="0"/>
                <a:cs typeface="Times New Roman" panose="02020603050405020304" pitchFamily="18" charset="0"/>
              </a:rPr>
              <a:t>For example in the independence of species and infection can  be interpreted to mean that there is no difference in infection rate between species (i.e., infection rate does not depend on species).</a:t>
            </a:r>
          </a:p>
          <a:p>
            <a:pPr eaLnBrk="1" hangingPunct="1"/>
            <a:endParaRPr lang="en-US" altLang="en-US" sz="2400" dirty="0">
              <a:latin typeface="Times New Roman" panose="02020603050405020304" pitchFamily="18" charset="0"/>
              <a:cs typeface="Times New Roman" panose="02020603050405020304" pitchFamily="18" charset="0"/>
            </a:endParaRPr>
          </a:p>
          <a:p>
            <a:pPr eaLnBrk="1" hangingPunct="1"/>
            <a:endParaRPr lang="en-US" altLang="en-US" sz="2400" dirty="0">
              <a:latin typeface="Times New Roman" panose="02020603050405020304" pitchFamily="18" charset="0"/>
              <a:cs typeface="Times New Roman" panose="02020603050405020304" pitchFamily="18" charset="0"/>
            </a:endParaRPr>
          </a:p>
          <a:p>
            <a:pPr eaLnBrk="1" hangingPunct="1"/>
            <a:r>
              <a:rPr lang="en-US" altLang="en-US" sz="2400" dirty="0">
                <a:latin typeface="Times New Roman" panose="02020603050405020304" pitchFamily="18" charset="0"/>
                <a:cs typeface="Times New Roman" panose="02020603050405020304" pitchFamily="18" charset="0"/>
              </a:rPr>
              <a:t>The hypothesis that two or more classifications are independent can be tested by chi-square.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Title 1">
            <a:extLst>
              <a:ext uri="{FF2B5EF4-FFF2-40B4-BE49-F238E27FC236}">
                <a16:creationId xmlns:a16="http://schemas.microsoft.com/office/drawing/2014/main" id="{600F932A-2FC7-4EC0-9AED-AB6BFD8A0325}"/>
              </a:ext>
            </a:extLst>
          </p:cNvPr>
          <p:cNvSpPr>
            <a:spLocks noGrp="1" noChangeArrowheads="1"/>
          </p:cNvSpPr>
          <p:nvPr>
            <p:ph type="title" idx="4294967295"/>
          </p:nvPr>
        </p:nvSpPr>
        <p:spPr/>
        <p:txBody>
          <a:bodyPr anchor="ctr">
            <a:normAutofit/>
          </a:bodyPr>
          <a:lstStyle/>
          <a:p>
            <a:pPr eaLnBrk="1" hangingPunct="1"/>
            <a:r>
              <a:rPr lang="en-US" altLang="en-US" sz="4000" dirty="0">
                <a:latin typeface="Times New Roman" panose="02020603050405020304" pitchFamily="18" charset="0"/>
                <a:cs typeface="Times New Roman" panose="02020603050405020304" pitchFamily="18" charset="0"/>
              </a:rPr>
              <a:t>Analysis of Categorical data</a:t>
            </a:r>
          </a:p>
        </p:txBody>
      </p:sp>
      <p:sp>
        <p:nvSpPr>
          <p:cNvPr id="256003" name="Content Placeholder 2">
            <a:extLst>
              <a:ext uri="{FF2B5EF4-FFF2-40B4-BE49-F238E27FC236}">
                <a16:creationId xmlns:a16="http://schemas.microsoft.com/office/drawing/2014/main" id="{E03E816F-E712-4077-B8D1-69D3E89020CF}"/>
              </a:ext>
            </a:extLst>
          </p:cNvPr>
          <p:cNvSpPr>
            <a:spLocks noGrp="1" noChangeArrowheads="1"/>
          </p:cNvSpPr>
          <p:nvPr>
            <p:ph idx="4294967295"/>
          </p:nvPr>
        </p:nvSpPr>
        <p:spPr/>
        <p:txBody>
          <a:bodyPr/>
          <a:lstStyle/>
          <a:p>
            <a:pPr eaLnBrk="1" hangingPunct="1"/>
            <a:endParaRPr lang="en-US" altLang="en-US" sz="2400" dirty="0">
              <a:latin typeface="Times New Roman" panose="02020603050405020304" pitchFamily="18" charset="0"/>
              <a:cs typeface="Times New Roman" panose="02020603050405020304" pitchFamily="18" charset="0"/>
            </a:endParaRPr>
          </a:p>
          <a:p>
            <a:pPr eaLnBrk="1" hangingPunct="1"/>
            <a:endParaRPr lang="en-US" altLang="en-US" sz="2400" dirty="0">
              <a:latin typeface="Times New Roman" panose="02020603050405020304" pitchFamily="18" charset="0"/>
              <a:cs typeface="Times New Roman" panose="02020603050405020304" pitchFamily="18" charset="0"/>
            </a:endParaRPr>
          </a:p>
          <a:p>
            <a:pPr eaLnBrk="1" hangingPunct="1"/>
            <a:r>
              <a:rPr lang="en-US" altLang="en-US" sz="2400" dirty="0">
                <a:latin typeface="Times New Roman" panose="02020603050405020304" pitchFamily="18" charset="0"/>
                <a:cs typeface="Times New Roman" panose="02020603050405020304" pitchFamily="18" charset="0"/>
              </a:rPr>
              <a:t>Example: A batch of 1500 wooden stakes were divided at random into three groups of 500 each. Each group received a different termite-repellent treatment. The treated stakes were driven in the ground at locations selected at random. Two years later the stakes were examined for termites and data are </a:t>
            </a:r>
            <a:r>
              <a:rPr lang="en-US" altLang="en-US" sz="2400" dirty="0" err="1">
                <a:latin typeface="Times New Roman" panose="02020603050405020304" pitchFamily="18" charset="0"/>
                <a:cs typeface="Times New Roman" panose="02020603050405020304" pitchFamily="18" charset="0"/>
              </a:rPr>
              <a:t>summarised</a:t>
            </a:r>
            <a:r>
              <a:rPr lang="en-US" altLang="en-US" sz="2400" dirty="0">
                <a:latin typeface="Times New Roman" panose="02020603050405020304" pitchFamily="18" charset="0"/>
                <a:cs typeface="Times New Roman" panose="02020603050405020304" pitchFamily="18" charset="0"/>
              </a:rPr>
              <a:t> below</a:t>
            </a:r>
          </a:p>
          <a:p>
            <a:pPr eaLnBrk="1" hangingPunct="1"/>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itle 1">
            <a:extLst>
              <a:ext uri="{FF2B5EF4-FFF2-40B4-BE49-F238E27FC236}">
                <a16:creationId xmlns:a16="http://schemas.microsoft.com/office/drawing/2014/main" id="{F9E88290-1D55-4478-8A8D-8B04018AC27E}"/>
              </a:ext>
            </a:extLst>
          </p:cNvPr>
          <p:cNvSpPr>
            <a:spLocks noGrp="1" noChangeArrowheads="1"/>
          </p:cNvSpPr>
          <p:nvPr>
            <p:ph type="title" idx="4294967295"/>
          </p:nvPr>
        </p:nvSpPr>
        <p:spPr/>
        <p:txBody>
          <a:bodyPr anchor="ctr">
            <a:normAutofit/>
          </a:bodyPr>
          <a:lstStyle/>
          <a:p>
            <a:pPr eaLnBrk="1" hangingPunct="1"/>
            <a:r>
              <a:rPr lang="en-US" altLang="en-US" sz="4000" dirty="0">
                <a:latin typeface="Times New Roman" panose="02020603050405020304" pitchFamily="18" charset="0"/>
                <a:cs typeface="Times New Roman" panose="02020603050405020304" pitchFamily="18" charset="0"/>
              </a:rPr>
              <a:t>Analysis of Categorical data</a:t>
            </a:r>
          </a:p>
        </p:txBody>
      </p:sp>
      <p:graphicFrame>
        <p:nvGraphicFramePr>
          <p:cNvPr id="175141" name="Group 37">
            <a:extLst>
              <a:ext uri="{FF2B5EF4-FFF2-40B4-BE49-F238E27FC236}">
                <a16:creationId xmlns:a16="http://schemas.microsoft.com/office/drawing/2014/main" id="{01EB7AAE-2C42-4355-942B-28EE43A4113C}"/>
              </a:ext>
            </a:extLst>
          </p:cNvPr>
          <p:cNvGraphicFramePr>
            <a:graphicFrameLocks noGrp="1"/>
          </p:cNvGraphicFramePr>
          <p:nvPr>
            <p:ph idx="4294967295"/>
            <p:extLst>
              <p:ext uri="{D42A27DB-BD31-4B8C-83A1-F6EECF244321}">
                <p14:modId xmlns:p14="http://schemas.microsoft.com/office/powerpoint/2010/main" val="1552362183"/>
              </p:ext>
            </p:extLst>
          </p:nvPr>
        </p:nvGraphicFramePr>
        <p:xfrm>
          <a:off x="602010" y="1772816"/>
          <a:ext cx="7772400" cy="2011504"/>
        </p:xfrm>
        <a:graphic>
          <a:graphicData uri="http://schemas.openxmlformats.org/drawingml/2006/table">
            <a:tbl>
              <a:tblPr/>
              <a:tblGrid>
                <a:gridCol w="1554162">
                  <a:extLst>
                    <a:ext uri="{9D8B030D-6E8A-4147-A177-3AD203B41FA5}">
                      <a16:colId xmlns:a16="http://schemas.microsoft.com/office/drawing/2014/main" val="20000"/>
                    </a:ext>
                  </a:extLst>
                </a:gridCol>
                <a:gridCol w="1555750">
                  <a:extLst>
                    <a:ext uri="{9D8B030D-6E8A-4147-A177-3AD203B41FA5}">
                      <a16:colId xmlns:a16="http://schemas.microsoft.com/office/drawing/2014/main" val="20001"/>
                    </a:ext>
                  </a:extLst>
                </a:gridCol>
                <a:gridCol w="1552575">
                  <a:extLst>
                    <a:ext uri="{9D8B030D-6E8A-4147-A177-3AD203B41FA5}">
                      <a16:colId xmlns:a16="http://schemas.microsoft.com/office/drawing/2014/main" val="20002"/>
                    </a:ext>
                  </a:extLst>
                </a:gridCol>
                <a:gridCol w="1555750">
                  <a:extLst>
                    <a:ext uri="{9D8B030D-6E8A-4147-A177-3AD203B41FA5}">
                      <a16:colId xmlns:a16="http://schemas.microsoft.com/office/drawing/2014/main" val="20003"/>
                    </a:ext>
                  </a:extLst>
                </a:gridCol>
                <a:gridCol w="1554163">
                  <a:extLst>
                    <a:ext uri="{9D8B030D-6E8A-4147-A177-3AD203B41FA5}">
                      <a16:colId xmlns:a16="http://schemas.microsoft.com/office/drawing/2014/main" val="20004"/>
                    </a:ext>
                  </a:extLst>
                </a:gridCol>
              </a:tblGrid>
              <a:tr h="293684">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Tx/>
                        <a:buNone/>
                        <a:tabLst/>
                      </a:pPr>
                      <a:r>
                        <a:rPr kumimoji="0" lang="en-US" sz="1800" b="1" i="0" u="none" strike="noStrike" cap="none" normalizeH="0" baseline="0">
                          <a:ln>
                            <a:noFill/>
                          </a:ln>
                          <a:solidFill>
                            <a:srgbClr val="FFFFFF"/>
                          </a:solidFill>
                          <a:effectLst/>
                          <a:latin typeface="Tahoma" charset="0"/>
                        </a:rPr>
                        <a:t>Groups</a:t>
                      </a:r>
                    </a:p>
                  </a:txBody>
                  <a:tcPr marT="45698" marB="4569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Tx/>
                        <a:buNone/>
                        <a:tabLst/>
                      </a:pPr>
                      <a:r>
                        <a:rPr kumimoji="0" lang="en-US" sz="1800" b="1" i="0" u="none" strike="noStrike" cap="none" normalizeH="0" baseline="0" dirty="0">
                          <a:ln>
                            <a:noFill/>
                          </a:ln>
                          <a:solidFill>
                            <a:srgbClr val="FFFFFF"/>
                          </a:solidFill>
                          <a:effectLst/>
                          <a:latin typeface="Tahoma" charset="0"/>
                        </a:rPr>
                        <a:t>Group 1</a:t>
                      </a:r>
                    </a:p>
                  </a:txBody>
                  <a:tcPr marT="45698" marB="4569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Tx/>
                        <a:buNone/>
                        <a:tabLst/>
                      </a:pPr>
                      <a:r>
                        <a:rPr kumimoji="0" lang="en-US" sz="1800" b="1" i="0" u="none" strike="noStrike" cap="none" normalizeH="0" baseline="0">
                          <a:ln>
                            <a:noFill/>
                          </a:ln>
                          <a:solidFill>
                            <a:srgbClr val="FFFFFF"/>
                          </a:solidFill>
                          <a:effectLst/>
                          <a:latin typeface="Tahoma" charset="0"/>
                        </a:rPr>
                        <a:t>Group 2</a:t>
                      </a:r>
                    </a:p>
                  </a:txBody>
                  <a:tcPr marT="45698" marB="4569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Tx/>
                        <a:buNone/>
                        <a:tabLst/>
                      </a:pPr>
                      <a:r>
                        <a:rPr kumimoji="0" lang="en-US" sz="1800" b="1" i="0" u="none" strike="noStrike" cap="none" normalizeH="0" baseline="0">
                          <a:ln>
                            <a:noFill/>
                          </a:ln>
                          <a:solidFill>
                            <a:srgbClr val="FFFFFF"/>
                          </a:solidFill>
                          <a:effectLst/>
                          <a:latin typeface="Tahoma" charset="0"/>
                        </a:rPr>
                        <a:t>Group3</a:t>
                      </a:r>
                    </a:p>
                  </a:txBody>
                  <a:tcPr marT="45698" marB="4569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Tx/>
                        <a:buNone/>
                        <a:tabLst/>
                      </a:pPr>
                      <a:r>
                        <a:rPr kumimoji="0" lang="en-US" sz="1800" b="1" i="0" u="none" strike="noStrike" cap="none" normalizeH="0" baseline="0">
                          <a:ln>
                            <a:noFill/>
                          </a:ln>
                          <a:solidFill>
                            <a:srgbClr val="FFFFFF"/>
                          </a:solidFill>
                          <a:effectLst/>
                          <a:latin typeface="Tahoma" charset="0"/>
                        </a:rPr>
                        <a:t>Subtotals </a:t>
                      </a:r>
                    </a:p>
                  </a:txBody>
                  <a:tcPr marT="45698" marB="4569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39989">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Tx/>
                        <a:buNone/>
                        <a:tabLst/>
                      </a:pPr>
                      <a:r>
                        <a:rPr kumimoji="0" lang="en-US" sz="1800" b="0" i="0" u="none" strike="noStrike" cap="none" normalizeH="0" baseline="0">
                          <a:ln>
                            <a:noFill/>
                          </a:ln>
                          <a:solidFill>
                            <a:srgbClr val="000000"/>
                          </a:solidFill>
                          <a:effectLst/>
                          <a:latin typeface="Tahoma" charset="0"/>
                        </a:rPr>
                        <a:t>Attached by termites</a:t>
                      </a:r>
                    </a:p>
                  </a:txBody>
                  <a:tcPr marT="45698" marB="4569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Tx/>
                        <a:buNone/>
                        <a:tabLst/>
                      </a:pPr>
                      <a:r>
                        <a:rPr kumimoji="0" lang="en-US" sz="1800" b="0" i="0" u="none" strike="noStrike" cap="none" normalizeH="0" baseline="0">
                          <a:ln>
                            <a:noFill/>
                          </a:ln>
                          <a:solidFill>
                            <a:srgbClr val="000000"/>
                          </a:solidFill>
                          <a:effectLst/>
                          <a:latin typeface="Tahoma" charset="0"/>
                        </a:rPr>
                        <a:t>193</a:t>
                      </a:r>
                    </a:p>
                  </a:txBody>
                  <a:tcPr marT="45698" marB="4569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Tx/>
                        <a:buNone/>
                        <a:tabLst/>
                      </a:pPr>
                      <a:r>
                        <a:rPr kumimoji="0" lang="en-US" sz="1800" b="0" i="0" u="none" strike="noStrike" cap="none" normalizeH="0" baseline="0">
                          <a:ln>
                            <a:noFill/>
                          </a:ln>
                          <a:solidFill>
                            <a:srgbClr val="000000"/>
                          </a:solidFill>
                          <a:effectLst/>
                          <a:latin typeface="Tahoma" charset="0"/>
                        </a:rPr>
                        <a:t>148</a:t>
                      </a:r>
                    </a:p>
                  </a:txBody>
                  <a:tcPr marT="45698" marB="4569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Tx/>
                        <a:buNone/>
                        <a:tabLst/>
                      </a:pPr>
                      <a:r>
                        <a:rPr kumimoji="0" lang="en-US" sz="1800" b="0" i="0" u="none" strike="noStrike" cap="none" normalizeH="0" baseline="0">
                          <a:ln>
                            <a:noFill/>
                          </a:ln>
                          <a:solidFill>
                            <a:srgbClr val="000000"/>
                          </a:solidFill>
                          <a:effectLst/>
                          <a:latin typeface="Tahoma" charset="0"/>
                        </a:rPr>
                        <a:t>210</a:t>
                      </a:r>
                    </a:p>
                  </a:txBody>
                  <a:tcPr marT="45698" marB="4569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Tx/>
                        <a:buNone/>
                        <a:tabLst/>
                      </a:pPr>
                      <a:r>
                        <a:rPr kumimoji="0" lang="en-US" sz="1800" b="0" i="0" u="none" strike="noStrike" cap="none" normalizeH="0" baseline="0">
                          <a:ln>
                            <a:noFill/>
                          </a:ln>
                          <a:solidFill>
                            <a:srgbClr val="000000"/>
                          </a:solidFill>
                          <a:effectLst/>
                          <a:latin typeface="Tahoma" charset="0"/>
                        </a:rPr>
                        <a:t>551</a:t>
                      </a:r>
                    </a:p>
                  </a:txBody>
                  <a:tcPr marT="45698" marB="4569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39989">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Tx/>
                        <a:buNone/>
                        <a:tabLst/>
                      </a:pPr>
                      <a:r>
                        <a:rPr kumimoji="0" lang="en-US" sz="1800" b="0" i="0" u="none" strike="noStrike" cap="none" normalizeH="0" baseline="0">
                          <a:ln>
                            <a:noFill/>
                          </a:ln>
                          <a:solidFill>
                            <a:srgbClr val="000000"/>
                          </a:solidFill>
                          <a:effectLst/>
                          <a:latin typeface="Tahoma" charset="0"/>
                        </a:rPr>
                        <a:t>Not attached by termites</a:t>
                      </a:r>
                    </a:p>
                  </a:txBody>
                  <a:tcPr marT="45698" marB="4569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Tx/>
                        <a:buNone/>
                        <a:tabLst/>
                      </a:pPr>
                      <a:r>
                        <a:rPr kumimoji="0" lang="en-US" sz="1800" b="0" i="0" u="none" strike="noStrike" cap="none" normalizeH="0" baseline="0">
                          <a:ln>
                            <a:noFill/>
                          </a:ln>
                          <a:solidFill>
                            <a:srgbClr val="000000"/>
                          </a:solidFill>
                          <a:effectLst/>
                          <a:latin typeface="Tahoma" charset="0"/>
                        </a:rPr>
                        <a:t>307</a:t>
                      </a:r>
                    </a:p>
                  </a:txBody>
                  <a:tcPr marT="45698" marB="4569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Tx/>
                        <a:buNone/>
                        <a:tabLst/>
                      </a:pPr>
                      <a:r>
                        <a:rPr kumimoji="0" lang="en-US" sz="1800" b="0" i="0" u="none" strike="noStrike" cap="none" normalizeH="0" baseline="0">
                          <a:ln>
                            <a:noFill/>
                          </a:ln>
                          <a:solidFill>
                            <a:srgbClr val="000000"/>
                          </a:solidFill>
                          <a:effectLst/>
                          <a:latin typeface="Tahoma" charset="0"/>
                        </a:rPr>
                        <a:t>352</a:t>
                      </a:r>
                    </a:p>
                  </a:txBody>
                  <a:tcPr marT="45698" marB="4569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Tx/>
                        <a:buNone/>
                        <a:tabLst/>
                      </a:pPr>
                      <a:r>
                        <a:rPr kumimoji="0" lang="en-US" sz="1800" b="0" i="0" u="none" strike="noStrike" cap="none" normalizeH="0" baseline="0">
                          <a:ln>
                            <a:noFill/>
                          </a:ln>
                          <a:solidFill>
                            <a:srgbClr val="000000"/>
                          </a:solidFill>
                          <a:effectLst/>
                          <a:latin typeface="Tahoma" charset="0"/>
                        </a:rPr>
                        <a:t>290</a:t>
                      </a:r>
                    </a:p>
                  </a:txBody>
                  <a:tcPr marT="45698" marB="4569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Tx/>
                        <a:buNone/>
                        <a:tabLst/>
                      </a:pPr>
                      <a:r>
                        <a:rPr kumimoji="0" lang="en-US" sz="1800" b="0" i="0" u="none" strike="noStrike" cap="none" normalizeH="0" baseline="0">
                          <a:ln>
                            <a:noFill/>
                          </a:ln>
                          <a:solidFill>
                            <a:srgbClr val="000000"/>
                          </a:solidFill>
                          <a:effectLst/>
                          <a:latin typeface="Tahoma" charset="0"/>
                        </a:rPr>
                        <a:t>949</a:t>
                      </a:r>
                    </a:p>
                  </a:txBody>
                  <a:tcPr marT="45698" marB="4569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65692">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Tx/>
                        <a:buNone/>
                        <a:tabLst/>
                      </a:pPr>
                      <a:r>
                        <a:rPr kumimoji="0" lang="en-US" sz="1800" b="0" i="0" u="none" strike="noStrike" cap="none" normalizeH="0" baseline="0">
                          <a:ln>
                            <a:noFill/>
                          </a:ln>
                          <a:solidFill>
                            <a:srgbClr val="000000"/>
                          </a:solidFill>
                          <a:effectLst/>
                          <a:latin typeface="Tahoma" charset="0"/>
                        </a:rPr>
                        <a:t>Subtotals</a:t>
                      </a:r>
                    </a:p>
                  </a:txBody>
                  <a:tcPr marT="45698" marB="4569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Tx/>
                        <a:buNone/>
                        <a:tabLst/>
                      </a:pPr>
                      <a:r>
                        <a:rPr kumimoji="0" lang="en-US" sz="1800" b="0" i="0" u="none" strike="noStrike" cap="none" normalizeH="0" baseline="0">
                          <a:ln>
                            <a:noFill/>
                          </a:ln>
                          <a:solidFill>
                            <a:srgbClr val="000000"/>
                          </a:solidFill>
                          <a:effectLst/>
                          <a:latin typeface="Tahoma" charset="0"/>
                        </a:rPr>
                        <a:t>500</a:t>
                      </a:r>
                    </a:p>
                  </a:txBody>
                  <a:tcPr marT="45698" marB="4569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Tx/>
                        <a:buNone/>
                        <a:tabLst/>
                      </a:pPr>
                      <a:r>
                        <a:rPr kumimoji="0" lang="en-US" sz="1800" b="0" i="0" u="none" strike="noStrike" cap="none" normalizeH="0" baseline="0">
                          <a:ln>
                            <a:noFill/>
                          </a:ln>
                          <a:solidFill>
                            <a:srgbClr val="000000"/>
                          </a:solidFill>
                          <a:effectLst/>
                          <a:latin typeface="Tahoma" charset="0"/>
                        </a:rPr>
                        <a:t>500</a:t>
                      </a:r>
                    </a:p>
                  </a:txBody>
                  <a:tcPr marT="45698" marB="4569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Tx/>
                        <a:buNone/>
                        <a:tabLst/>
                      </a:pPr>
                      <a:r>
                        <a:rPr kumimoji="0" lang="en-US" sz="1800" b="0" i="0" u="none" strike="noStrike" cap="none" normalizeH="0" baseline="0">
                          <a:ln>
                            <a:noFill/>
                          </a:ln>
                          <a:solidFill>
                            <a:srgbClr val="000000"/>
                          </a:solidFill>
                          <a:effectLst/>
                          <a:latin typeface="Tahoma" charset="0"/>
                        </a:rPr>
                        <a:t>500</a:t>
                      </a:r>
                    </a:p>
                  </a:txBody>
                  <a:tcPr marT="45698" marB="4569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Tx/>
                        <a:buNone/>
                        <a:tabLst/>
                      </a:pPr>
                      <a:r>
                        <a:rPr kumimoji="0" lang="en-US" sz="1800" b="0" i="0" u="none" strike="noStrike" cap="none" normalizeH="0" baseline="0" dirty="0">
                          <a:ln>
                            <a:noFill/>
                          </a:ln>
                          <a:solidFill>
                            <a:srgbClr val="000000"/>
                          </a:solidFill>
                          <a:effectLst/>
                          <a:latin typeface="Tahoma" charset="0"/>
                        </a:rPr>
                        <a:t>1500</a:t>
                      </a:r>
                    </a:p>
                  </a:txBody>
                  <a:tcPr marT="45698" marB="4569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bl>
          </a:graphicData>
        </a:graphic>
      </p:graphicFrame>
      <p:sp>
        <p:nvSpPr>
          <p:cNvPr id="257059" name="TextBox 4">
            <a:extLst>
              <a:ext uri="{FF2B5EF4-FFF2-40B4-BE49-F238E27FC236}">
                <a16:creationId xmlns:a16="http://schemas.microsoft.com/office/drawing/2014/main" id="{E2D858C9-F133-4A99-8F0E-EE27DA0B9A39}"/>
              </a:ext>
            </a:extLst>
          </p:cNvPr>
          <p:cNvSpPr txBox="1">
            <a:spLocks noChangeArrowheads="1"/>
          </p:cNvSpPr>
          <p:nvPr/>
        </p:nvSpPr>
        <p:spPr bwMode="auto">
          <a:xfrm>
            <a:off x="304800" y="4343400"/>
            <a:ext cx="79248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dirty="0">
                <a:latin typeface="Times New Roman" panose="02020603050405020304" pitchFamily="18" charset="0"/>
                <a:cs typeface="Times New Roman" panose="02020603050405020304" pitchFamily="18" charset="0"/>
              </a:rPr>
              <a:t>The frequency counts that arise from a classification of sample observation according to two or more characteristics are called cross-tabulated data or contingency table.</a:t>
            </a:r>
          </a:p>
          <a:p>
            <a:pPr eaLnBrk="1" hangingPunct="1">
              <a:spcBef>
                <a:spcPct val="0"/>
              </a:spcBef>
              <a:buClrTx/>
              <a:buSzTx/>
              <a:buFontTx/>
              <a:buNone/>
            </a:pPr>
            <a:endParaRPr lang="en-US" altLang="en-US" sz="2400" dirty="0">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400" dirty="0">
                <a:latin typeface="Times New Roman" panose="02020603050405020304" pitchFamily="18" charset="0"/>
                <a:cs typeface="Times New Roman" panose="02020603050405020304" pitchFamily="18" charset="0"/>
              </a:rPr>
              <a:t>The above contingency table has 2 rows and 3columns which results in a 2 X 3 contingency table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Title 1">
            <a:extLst>
              <a:ext uri="{FF2B5EF4-FFF2-40B4-BE49-F238E27FC236}">
                <a16:creationId xmlns:a16="http://schemas.microsoft.com/office/drawing/2014/main" id="{DAE14C43-C1EA-450F-A1BF-AFA7C97EA6E7}"/>
              </a:ext>
            </a:extLst>
          </p:cNvPr>
          <p:cNvSpPr>
            <a:spLocks noGrp="1" noChangeArrowheads="1"/>
          </p:cNvSpPr>
          <p:nvPr>
            <p:ph type="title" idx="4294967295"/>
          </p:nvPr>
        </p:nvSpPr>
        <p:spPr/>
        <p:txBody>
          <a:bodyPr anchor="ctr">
            <a:normAutofit/>
          </a:bodyPr>
          <a:lstStyle/>
          <a:p>
            <a:pPr eaLnBrk="1" hangingPunct="1"/>
            <a:r>
              <a:rPr lang="en-US" altLang="en-US" sz="4000" dirty="0">
                <a:latin typeface="Times New Roman" panose="02020603050405020304" pitchFamily="18" charset="0"/>
                <a:cs typeface="Times New Roman" panose="02020603050405020304" pitchFamily="18" charset="0"/>
              </a:rPr>
              <a:t>Test for independence</a:t>
            </a:r>
          </a:p>
        </p:txBody>
      </p:sp>
      <p:sp>
        <p:nvSpPr>
          <p:cNvPr id="5" name="Content Placeholder 4">
            <a:extLst>
              <a:ext uri="{FF2B5EF4-FFF2-40B4-BE49-F238E27FC236}">
                <a16:creationId xmlns:a16="http://schemas.microsoft.com/office/drawing/2014/main" id="{867BBF6C-00C4-4CE5-9459-F35C4AFA70F9}"/>
              </a:ext>
            </a:extLst>
          </p:cNvPr>
          <p:cNvSpPr>
            <a:spLocks noGrp="1"/>
          </p:cNvSpPr>
          <p:nvPr>
            <p:ph idx="4294967295"/>
          </p:nvPr>
        </p:nvSpPr>
        <p:spPr/>
        <p:txBody>
          <a:bodyPr>
            <a:normAutofit/>
          </a:bodyPr>
          <a:lstStyle/>
          <a:p>
            <a:pPr marL="0" indent="0" eaLnBrk="1" hangingPunct="1">
              <a:buNone/>
              <a:defRPr/>
            </a:pPr>
            <a:r>
              <a:rPr lang="en-US" sz="2400" i="1" dirty="0">
                <a:latin typeface="Times New Roman" panose="02020603050405020304" pitchFamily="18" charset="0"/>
                <a:cs typeface="Times New Roman" panose="02020603050405020304" pitchFamily="18" charset="0"/>
              </a:rPr>
              <a:t>Step One: </a:t>
            </a:r>
            <a:r>
              <a:rPr lang="en-US" sz="2400" dirty="0">
                <a:latin typeface="Times New Roman" panose="02020603050405020304" pitchFamily="18" charset="0"/>
                <a:cs typeface="Times New Roman" panose="02020603050405020304" pitchFamily="18" charset="0"/>
              </a:rPr>
              <a:t>Hypothesis </a:t>
            </a:r>
          </a:p>
          <a:p>
            <a:pPr eaLnBrk="1" hangingPunct="1">
              <a:defRPr/>
            </a:pPr>
            <a:r>
              <a:rPr lang="en-US" sz="2400" dirty="0">
                <a:latin typeface="Times New Roman" panose="02020603050405020304" pitchFamily="18" charset="0"/>
                <a:cs typeface="Times New Roman" panose="02020603050405020304" pitchFamily="18" charset="0"/>
              </a:rPr>
              <a:t>H0: two classifications are independent (no association)</a:t>
            </a:r>
          </a:p>
          <a:p>
            <a:pPr eaLnBrk="1" hangingPunct="1">
              <a:defRPr/>
            </a:pPr>
            <a:endParaRPr lang="en-US" sz="2400" dirty="0">
              <a:latin typeface="Times New Roman" panose="02020603050405020304" pitchFamily="18" charset="0"/>
              <a:cs typeface="Times New Roman" panose="02020603050405020304" pitchFamily="18" charset="0"/>
            </a:endParaRPr>
          </a:p>
          <a:p>
            <a:pPr eaLnBrk="1" hangingPunct="1">
              <a:defRPr/>
            </a:pPr>
            <a:r>
              <a:rPr lang="en-US" sz="2400" dirty="0">
                <a:latin typeface="Times New Roman" panose="02020603050405020304" pitchFamily="18" charset="0"/>
                <a:cs typeface="Times New Roman" panose="02020603050405020304" pitchFamily="18" charset="0"/>
              </a:rPr>
              <a:t>H1: the two classifications are not independent (association)</a:t>
            </a:r>
          </a:p>
          <a:p>
            <a:pPr eaLnBrk="1" hangingPunct="1">
              <a:defRPr/>
            </a:pPr>
            <a:endParaRPr lang="en-US" sz="2400" dirty="0">
              <a:latin typeface="Times New Roman" panose="02020603050405020304" pitchFamily="18" charset="0"/>
              <a:cs typeface="Times New Roman" panose="02020603050405020304" pitchFamily="18" charset="0"/>
            </a:endParaRPr>
          </a:p>
          <a:p>
            <a:pPr marL="0" indent="0" eaLnBrk="1" hangingPunct="1">
              <a:buNone/>
              <a:defRPr/>
            </a:pPr>
            <a:r>
              <a:rPr lang="en-US" sz="2400" i="1" dirty="0">
                <a:latin typeface="Times New Roman" panose="02020603050405020304" pitchFamily="18" charset="0"/>
                <a:cs typeface="Times New Roman" panose="02020603050405020304" pitchFamily="18" charset="0"/>
              </a:rPr>
              <a:t>Step Two:</a:t>
            </a:r>
          </a:p>
          <a:p>
            <a:pPr eaLnBrk="1" hangingPunct="1">
              <a:defRPr/>
            </a:pPr>
            <a:endParaRPr lang="en-US" sz="2400" dirty="0">
              <a:latin typeface="Times New Roman" panose="02020603050405020304" pitchFamily="18" charset="0"/>
              <a:cs typeface="Times New Roman" panose="02020603050405020304" pitchFamily="18" charset="0"/>
            </a:endParaRPr>
          </a:p>
          <a:p>
            <a:pPr eaLnBrk="1" hangingPunct="1">
              <a:defRPr/>
            </a:pPr>
            <a:r>
              <a:rPr lang="en-US" sz="2400" dirty="0">
                <a:latin typeface="Times New Roman" panose="02020603050405020304" pitchFamily="18" charset="0"/>
                <a:cs typeface="Times New Roman" panose="02020603050405020304" pitchFamily="18" charset="0"/>
              </a:rPr>
              <a:t>Calculate the expected values= (row total*column total)/grand total</a:t>
            </a:r>
          </a:p>
          <a:p>
            <a:pPr eaLnBrk="1" hangingPunct="1">
              <a:defRPr/>
            </a:pPr>
            <a:endParaRPr lang="en-US" sz="2400" dirty="0">
              <a:latin typeface="Times New Roman" panose="02020603050405020304" pitchFamily="18" charset="0"/>
              <a:cs typeface="Times New Roman" panose="02020603050405020304" pitchFamily="18" charset="0"/>
            </a:endParaRPr>
          </a:p>
          <a:p>
            <a:pPr eaLnBrk="1" hangingPunct="1">
              <a:defRPr/>
            </a:pPr>
            <a:endParaRPr lang="en-US" sz="2400" dirty="0"/>
          </a:p>
          <a:p>
            <a:pPr eaLnBrk="1" hangingPunct="1">
              <a:defRPr/>
            </a:pPr>
            <a:endParaRPr lang="en-US" sz="2400" dirty="0"/>
          </a:p>
          <a:p>
            <a:pPr eaLnBrk="1" hangingPunct="1">
              <a:defRPr/>
            </a:pPr>
            <a:endParaRPr lang="en-US" sz="2400" dirty="0"/>
          </a:p>
          <a:p>
            <a:pPr eaLnBrk="1" hangingPunct="1">
              <a:defRPr/>
            </a:pPr>
            <a:endParaRPr lang="en-US" sz="2400" dirty="0"/>
          </a:p>
          <a:p>
            <a:pPr eaLnBrk="1" hangingPunct="1">
              <a:defRPr/>
            </a:pPr>
            <a:endParaRPr lang="en-US" sz="2800" dirty="0"/>
          </a:p>
          <a:p>
            <a:pPr eaLnBrk="1" hangingPunct="1">
              <a:defRPr/>
            </a:pPr>
            <a:endParaRPr lang="en-US" sz="2800" dirty="0"/>
          </a:p>
          <a:p>
            <a:pPr eaLnBrk="1" hangingPunct="1">
              <a:defRPr/>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1568</TotalTime>
  <Words>876</Words>
  <Application>Microsoft Office PowerPoint</Application>
  <PresentationFormat>On-screen Show (4:3)</PresentationFormat>
  <Paragraphs>169</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-apple-system</vt:lpstr>
      <vt:lpstr>Arial</vt:lpstr>
      <vt:lpstr>Calibri</vt:lpstr>
      <vt:lpstr>Calibri Light</vt:lpstr>
      <vt:lpstr>Tahoma</vt:lpstr>
      <vt:lpstr>Times New Roman</vt:lpstr>
      <vt:lpstr>Wingdings</vt:lpstr>
      <vt:lpstr>Wingdings 2</vt:lpstr>
      <vt:lpstr>Office Theme</vt:lpstr>
      <vt:lpstr>ANALYSIS OF CATEGORICAL DATA</vt:lpstr>
      <vt:lpstr>Chi-square test of independence </vt:lpstr>
      <vt:lpstr>Contingency table/Cross-tabulation</vt:lpstr>
      <vt:lpstr>Chi-square test</vt:lpstr>
      <vt:lpstr>Analysis of Categorical data</vt:lpstr>
      <vt:lpstr>Analysis of Categorical data</vt:lpstr>
      <vt:lpstr>Analysis of Categorical data</vt:lpstr>
      <vt:lpstr>Analysis of Categorical data</vt:lpstr>
      <vt:lpstr>Test for independence</vt:lpstr>
      <vt:lpstr>Expected Frequencies</vt:lpstr>
      <vt:lpstr>PowerPoint Presentation</vt:lpstr>
      <vt:lpstr>Chi-Square_Test statistics</vt:lpstr>
      <vt:lpstr>Test for independence</vt:lpstr>
      <vt:lpstr>Test for independence</vt:lpstr>
      <vt:lpstr>In general</vt:lpstr>
      <vt:lpstr>Example</vt:lpstr>
      <vt:lpstr>Hypothesis</vt:lpstr>
      <vt:lpstr>Observed and expected counts/frequencies</vt:lpstr>
      <vt:lpstr>PowerPoint Presentation</vt:lpstr>
      <vt:lpstr>Test of independence_exercise</vt:lpstr>
      <vt:lpstr>X2  -Test for goodness of fit</vt:lpstr>
      <vt:lpstr>Formula: Goodness of fit test statistic</vt:lpstr>
      <vt:lpstr>Formula: Expected frequencies in goodness of fit</vt:lpstr>
      <vt:lpstr>Example One</vt:lpstr>
      <vt:lpstr>PowerPoint Presentation</vt:lpstr>
      <vt:lpstr>Example Two</vt:lpstr>
      <vt:lpstr>PowerPoint Presentation</vt:lpstr>
      <vt:lpstr>Test of goodness of fit_exercise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building</dc:title>
  <dc:creator>Reload1</dc:creator>
  <cp:lastModifiedBy>Hellen Namawejje</cp:lastModifiedBy>
  <cp:revision>34</cp:revision>
  <dcterms:created xsi:type="dcterms:W3CDTF">2021-10-05T05:43:15Z</dcterms:created>
  <dcterms:modified xsi:type="dcterms:W3CDTF">2022-03-25T10:38:09Z</dcterms:modified>
</cp:coreProperties>
</file>