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28"/>
  </p:notesMasterIdLst>
  <p:sldIdLst>
    <p:sldId id="305" r:id="rId2"/>
    <p:sldId id="257" r:id="rId3"/>
    <p:sldId id="258" r:id="rId4"/>
    <p:sldId id="259" r:id="rId5"/>
    <p:sldId id="313" r:id="rId6"/>
    <p:sldId id="260" r:id="rId7"/>
    <p:sldId id="267" r:id="rId8"/>
    <p:sldId id="321" r:id="rId9"/>
    <p:sldId id="308" r:id="rId10"/>
    <p:sldId id="310" r:id="rId11"/>
    <p:sldId id="261" r:id="rId12"/>
    <p:sldId id="291" r:id="rId13"/>
    <p:sldId id="292" r:id="rId14"/>
    <p:sldId id="262" r:id="rId15"/>
    <p:sldId id="315" r:id="rId16"/>
    <p:sldId id="316" r:id="rId17"/>
    <p:sldId id="272" r:id="rId18"/>
    <p:sldId id="277" r:id="rId19"/>
    <p:sldId id="278" r:id="rId20"/>
    <p:sldId id="279" r:id="rId21"/>
    <p:sldId id="281" r:id="rId22"/>
    <p:sldId id="326" r:id="rId23"/>
    <p:sldId id="319" r:id="rId24"/>
    <p:sldId id="327" r:id="rId25"/>
    <p:sldId id="302" r:id="rId26"/>
    <p:sldId id="32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C49AE-CDE1-46EF-92AB-799693AF1A2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5ED0-9DB8-4C7D-9ED3-F2216049D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D8D6FDDE-F3B1-4743-B5C7-2064D5569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24838A-FCEE-4D03-9ADF-C9CA74B39191}" type="slidenum">
              <a:rPr lang="en-US" alt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7F7DC09-FC26-49DC-8D11-0D8C03FC2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CE75277-A0BE-4F2E-895D-AB26544C7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35998CC5-AC4A-4BE5-A4F9-52FDC9EAA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1C9A67-86DA-46BE-A5EA-98B7C6A4F1D9}" type="slidenum">
              <a:rPr lang="en-US" alt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046953C4-4C22-446E-AF60-53F9FDF55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D6EBEC5-1A1F-4FAA-B0E7-2E6874968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DC50E9B8-1484-422F-8526-0920344E5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97CAE0-D83D-46C6-98E7-F4BEE171627B}" type="slidenum">
              <a:rPr lang="en-US" alt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6F793106-5180-4E3B-9A97-515DD4E5C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DEEF4CC-8CDF-4ABC-880E-A464B1661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389759BC-E8CB-4BF7-A574-AF9A4C146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28580A-75AA-4710-A9CA-63A09F2C218C}" type="slidenum">
              <a:rPr lang="en-US" alt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559F1DA-BD8D-4BC5-8AC1-CFD772936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89396BE-6581-4246-B575-76D00B7D0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6698B5BE-AA02-404D-832E-DDFCEABD4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46CBE0-85CD-4A2B-BE34-19A0E73E9614}" type="slidenum">
              <a:rPr lang="en-US" alt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43D95B7-0E4A-4570-A3AF-3AC83837A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8E85A1C-A5BD-4339-9FDE-8872DDD0A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Sometimes a study fixes the number of cases and controls, e.g., 500 lung cancer patients and 500 persons without lung cancer. We can then estimate </a:t>
            </a:r>
            <a:r>
              <a:rPr lang="en-US" altLang="en-US" dirty="0" err="1">
                <a:latin typeface="Times New Roman" panose="02020603050405020304" pitchFamily="18" charset="0"/>
              </a:rPr>
              <a:t>Pr</a:t>
            </a:r>
            <a:r>
              <a:rPr lang="en-US" altLang="en-US" dirty="0">
                <a:latin typeface="Times New Roman" panose="02020603050405020304" pitchFamily="18" charset="0"/>
              </a:rPr>
              <a:t>{</a:t>
            </a:r>
            <a:r>
              <a:rPr lang="en-US" altLang="en-US" dirty="0" err="1">
                <a:latin typeface="Times New Roman" panose="02020603050405020304" pitchFamily="18" charset="0"/>
              </a:rPr>
              <a:t>smoker|lung</a:t>
            </a:r>
            <a:r>
              <a:rPr lang="en-US" altLang="en-US" dirty="0">
                <a:latin typeface="Times New Roman" panose="02020603050405020304" pitchFamily="18" charset="0"/>
              </a:rPr>
              <a:t> cancer} but we cannot estimate </a:t>
            </a:r>
            <a:r>
              <a:rPr lang="en-US" altLang="en-US" dirty="0" err="1">
                <a:latin typeface="Times New Roman" panose="02020603050405020304" pitchFamily="18" charset="0"/>
              </a:rPr>
              <a:t>Pr</a:t>
            </a:r>
            <a:r>
              <a:rPr lang="en-US" altLang="en-US" dirty="0">
                <a:latin typeface="Times New Roman" panose="02020603050405020304" pitchFamily="18" charset="0"/>
              </a:rPr>
              <a:t>{lung </a:t>
            </a:r>
            <a:r>
              <a:rPr lang="en-US" altLang="en-US" dirty="0" err="1">
                <a:latin typeface="Times New Roman" panose="02020603050405020304" pitchFamily="18" charset="0"/>
              </a:rPr>
              <a:t>cancer|smoker</a:t>
            </a:r>
            <a:r>
              <a:rPr lang="en-US" altLang="en-US" dirty="0">
                <a:latin typeface="Times New Roman" panose="02020603050405020304" pitchFamily="18" charset="0"/>
              </a:rPr>
              <a:t>} which is what a RR wants as input. But we can find the 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A1FB-5486-4D5E-AD8D-C7B54EC2A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B0574-0120-482E-BB8C-AD11E501F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82FB9-D48A-4635-BF6C-02CC35A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90AF-E0AE-42B5-8E2E-0DEAE03E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E653C-A483-4935-A73D-59113E1D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1EDA-B3DC-475A-8679-73A6CAE1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897F8-7736-47CC-811C-EF7BA05B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3404-F108-46FF-9CAA-0BE22A60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0A0D-E20A-4DF3-94E4-0CA2BC01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27AD-E688-4F1B-BA42-FEA5EF30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2C3FE-28BD-4DE5-B4B9-A4FCC20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63CD9-5236-46DA-86EF-C69E4798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D412-F581-4795-B934-F8F487CC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73D1-B891-418A-9F62-EEC93B58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85BC-7637-4724-9D80-6AB85DBB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D970-0166-4E6D-859B-E40BCD62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265E5-8E3E-49DF-B694-9C1642C4DA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3FDF-386A-46CF-9D16-7B3DA9054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44B62-CE37-40BA-A4ED-369FCDE0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AE0F-FF66-4DEB-B596-86579FBC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29FA-3621-4BA8-BC50-ED2B0D96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5502864-BC86-4589-AF2D-CCB698B532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9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1FC2-7376-48F9-AAC9-2EBFF44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651D-18AB-4183-BB35-D23F3908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3C8A-0674-4DC7-8AF3-16B10A23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18BE-731C-4F5C-B80E-04EA2AB5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D007-17DE-4E59-9B70-F9A9DCD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5D17-6D8D-4230-8B7E-D7EDD7F8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BB1D-1F87-48B2-843B-D1C4ADB2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E4A3-315E-413D-BAFF-B9B0ED94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6F50-9361-4590-89D6-F17A7E22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B98E-7B9C-4A12-B741-BC0E55E4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12F-40E3-4E47-AD28-F53772BF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D4F0-9CD9-45A2-AC0C-9234521AF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2BBE-0D12-49C1-B6B4-2A3DC8DB1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E192-2EE9-41BB-B6B4-1BFE110C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3C6DD-2C94-442D-99AB-D7929C27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F0AE3-908B-4701-A7F6-7D3E5D48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573-FBC6-4102-A33F-FD9D3AD9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7535-672A-4BF4-BF93-6A21FD05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97FB2-022B-40EB-9BB5-528BD9A0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120E2-C467-46C5-A22F-3A6E8153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36BE9-9D57-4211-AE51-E3BF6F4E3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3E4CE-3A48-4582-8572-CF481B54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61A48-B152-422A-8EEA-C37E7118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68EF1-6A5C-4A08-A5A5-4222EF4E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842C-9D66-4CBE-8961-ECC3B53A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54FA0-9AB8-4B1C-B58F-05B44B0E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4C22F-509C-422E-AFA7-3ABD0276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867E-A32E-4258-BA9E-C3B30ACD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4A8D2-4993-4D5B-97E0-5CE1F454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FC4B8-4802-41F3-9B10-5F4B8F7E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DDF45-B04F-42A4-981E-F414C1BE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4BA9-A14E-4BDF-8BB8-9531AE83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3535-7326-4C2F-9CD7-1C58F735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5A11-89DA-4146-B73B-A883F127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8FAE-E1E8-4DCE-9F67-3DF03E27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681B-C289-4A99-882A-30BE5B80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ACC9F-4B73-43A9-8404-93EA3B97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640B-2CAF-4632-9B56-FACE71B1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30F8F-B984-4CA3-A3F0-D87D956F2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D04BF-F0AE-47E1-AD69-B68323CD3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E6DA3-6117-4250-9989-C8EFBDC7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EDC1D-1A94-4BD4-9F3B-5E54EE16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B826-0CE8-4366-9A65-6B6D9C1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A7F3A-0427-4033-AD5D-37C3DF4C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97F0-3CD4-436A-8150-AEE0CF50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F629-3D43-4450-8831-5F465CB1B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B41F-4BF8-44C4-A1F3-FF2AAEEBC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069E1-8FB0-4CB3-B588-F61AEE927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72CE-C3D4-4CD2-A40D-F28CA786A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397" y="753035"/>
            <a:ext cx="7772400" cy="26759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Models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147A5-AAE3-48AA-83B9-76A09644A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397" y="3886200"/>
            <a:ext cx="8261873" cy="1752600"/>
          </a:xfrm>
        </p:spPr>
        <p:txBody>
          <a:bodyPr>
            <a:normAutofit lnSpcReduction="10000"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Assoc. Prof. Susan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Tumwebaze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Thomas L.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Hellen Namawejje</a:t>
            </a:r>
          </a:p>
          <a:p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99702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F3F5AF5-7523-461C-8579-0840D0DA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Autofit/>
          </a:bodyPr>
          <a:lstStyle/>
          <a:p>
            <a:r>
              <a:rPr lang="el-GR" altLang="en-US" sz="4000" dirty="0">
                <a:solidFill>
                  <a:srgbClr val="012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4000" dirty="0">
                <a:solidFill>
                  <a:srgbClr val="012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Proportion of </a:t>
            </a:r>
            <a:r>
              <a:rPr lang="ja-JP" altLang="en-US" sz="4000" dirty="0">
                <a:solidFill>
                  <a:srgbClr val="012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4000" dirty="0">
                <a:solidFill>
                  <a:srgbClr val="012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ja-JP" altLang="en-US" sz="4000" dirty="0">
                <a:solidFill>
                  <a:srgbClr val="012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en-US" sz="4000" dirty="0">
              <a:solidFill>
                <a:srgbClr val="012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" name="TextBox 2">
            <a:extLst>
              <a:ext uri="{FF2B5EF4-FFF2-40B4-BE49-F238E27FC236}">
                <a16:creationId xmlns:a16="http://schemas.microsoft.com/office/drawing/2014/main" id="{72B39B8B-56F7-47C6-B393-AFCED3E2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In ordinary regression the model predicts the </a:t>
            </a:r>
            <a:r>
              <a:rPr lang="en-US" altLang="en-US" i="1" dirty="0">
                <a:solidFill>
                  <a:srgbClr val="0125FF"/>
                </a:solidFill>
                <a:latin typeface="Times New Roman" panose="02020603050405020304" pitchFamily="18" charset="0"/>
              </a:rPr>
              <a:t>mean</a:t>
            </a:r>
            <a:r>
              <a:rPr lang="en-US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 Y for any combination of predictors.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296AB-5F8B-423F-91A1-35193CBA7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8964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What’</a:t>
            </a:r>
            <a:r>
              <a:rPr lang="en-US" altLang="ja-JP" dirty="0">
                <a:solidFill>
                  <a:srgbClr val="0125FF"/>
                </a:solidFill>
                <a:latin typeface="Times New Roman" panose="02020603050405020304" pitchFamily="18" charset="0"/>
              </a:rPr>
              <a:t>s the </a:t>
            </a:r>
            <a:r>
              <a:rPr lang="ja-JP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ja-JP" dirty="0">
                <a:solidFill>
                  <a:srgbClr val="0125FF"/>
                </a:solidFill>
                <a:latin typeface="Times New Roman" panose="02020603050405020304" pitchFamily="18" charset="0"/>
              </a:rPr>
              <a:t>mean</a:t>
            </a:r>
            <a:r>
              <a:rPr lang="ja-JP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ja-JP" dirty="0">
                <a:solidFill>
                  <a:srgbClr val="0125FF"/>
                </a:solidFill>
                <a:latin typeface="Times New Roman" panose="02020603050405020304" pitchFamily="18" charset="0"/>
              </a:rPr>
              <a:t> of a 0/1 indicator variable?</a:t>
            </a:r>
            <a:endParaRPr lang="en-US" altLang="en-US" dirty="0">
              <a:solidFill>
                <a:srgbClr val="0125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DBAAB38-CC4F-4B5C-921C-48641A0C3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743200"/>
          <a:ext cx="8556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921000" imgH="393700" progId="Equation.3">
                  <p:embed/>
                </p:oleObj>
              </mc:Choice>
              <mc:Fallback>
                <p:oleObj name="Equation" r:id="rId3" imgW="2921000" imgH="3937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FDBAAB38-CC4F-4B5C-921C-48641A0C3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8556625" cy="115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C1C80-2C10-4A67-9141-8B4906203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Goal of logistic regression: Predict the </a:t>
            </a:r>
            <a:r>
              <a:rPr lang="ja-JP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ja-JP" dirty="0">
                <a:solidFill>
                  <a:srgbClr val="0125FF"/>
                </a:solidFill>
                <a:latin typeface="Times New Roman" panose="02020603050405020304" pitchFamily="18" charset="0"/>
              </a:rPr>
              <a:t>true</a:t>
            </a:r>
            <a:r>
              <a:rPr lang="ja-JP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ja-JP" dirty="0">
                <a:solidFill>
                  <a:srgbClr val="0125FF"/>
                </a:solidFill>
                <a:latin typeface="Times New Roman" panose="02020603050405020304" pitchFamily="18" charset="0"/>
              </a:rPr>
              <a:t> proportion of success, </a:t>
            </a:r>
          </a:p>
          <a:p>
            <a:r>
              <a:rPr lang="el-GR" altLang="ja-JP" dirty="0">
                <a:solidFill>
                  <a:srgbClr val="0125FF"/>
                </a:solidFill>
                <a:latin typeface="Times New Roman" panose="02020603050405020304" pitchFamily="18" charset="0"/>
              </a:rPr>
              <a:t>π</a:t>
            </a:r>
            <a:r>
              <a:rPr lang="en-US" altLang="ja-JP" dirty="0">
                <a:solidFill>
                  <a:srgbClr val="0125FF"/>
                </a:solidFill>
                <a:latin typeface="Times New Roman" panose="02020603050405020304" pitchFamily="18" charset="0"/>
              </a:rPr>
              <a:t>, at any value of the predictor. </a:t>
            </a:r>
            <a:endParaRPr lang="en-US" altLang="en-US" dirty="0">
              <a:solidFill>
                <a:srgbClr val="0125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0CD46DF1-C543-4661-8676-4B5DB2493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1534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rgbClr val="0125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Binary Logistic Regression Model</a:t>
            </a: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DEFCED51-F650-4D9E-8C20-32BBC366A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609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Binary response</a:t>
            </a:r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5BDD78BD-A329-4530-A84A-3F5C48BED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609600"/>
            <a:ext cx="5067300" cy="6461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Quantitative predictor</a:t>
            </a:r>
          </a:p>
        </p:txBody>
      </p:sp>
      <p:sp>
        <p:nvSpPr>
          <p:cNvPr id="234501" name="Text Box 5">
            <a:extLst>
              <a:ext uri="{FF2B5EF4-FFF2-40B4-BE49-F238E27FC236}">
                <a16:creationId xmlns:a16="http://schemas.microsoft.com/office/drawing/2014/main" id="{349B1BC1-175E-4747-B5CC-14AA29DCE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295400"/>
            <a:ext cx="8402637" cy="646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l-GR" altLang="en-US" sz="3600" i="1" dirty="0">
                <a:solidFill>
                  <a:srgbClr val="FFFF66"/>
                </a:solidFill>
                <a:latin typeface="Times New Roman" panose="02020603050405020304" pitchFamily="18" charset="0"/>
              </a:rPr>
              <a:t>π</a:t>
            </a:r>
            <a:r>
              <a:rPr lang="en-US" altLang="en-US" sz="3600" dirty="0">
                <a:solidFill>
                  <a:srgbClr val="FFFF66"/>
                </a:solidFill>
                <a:latin typeface="Times New Roman" panose="02020603050405020304" pitchFamily="18" charset="0"/>
              </a:rPr>
              <a:t> = proportion of 1</a:t>
            </a:r>
            <a:r>
              <a:rPr lang="ja-JP" altLang="en-US" sz="3600" dirty="0">
                <a:solidFill>
                  <a:srgbClr val="FFFF66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ja-JP" sz="3600" dirty="0">
                <a:solidFill>
                  <a:srgbClr val="FFFF66"/>
                </a:solidFill>
                <a:latin typeface="Times New Roman" panose="02020603050405020304" pitchFamily="18" charset="0"/>
              </a:rPr>
              <a:t>s (</a:t>
            </a:r>
            <a:r>
              <a:rPr lang="en-US" altLang="ja-JP" sz="3600" dirty="0" err="1">
                <a:solidFill>
                  <a:srgbClr val="FFFF66"/>
                </a:solidFill>
                <a:latin typeface="Times New Roman" panose="02020603050405020304" pitchFamily="18" charset="0"/>
              </a:rPr>
              <a:t>yes,success</a:t>
            </a:r>
            <a:r>
              <a:rPr lang="en-US" altLang="ja-JP" sz="3600" dirty="0">
                <a:solidFill>
                  <a:srgbClr val="FFFF66"/>
                </a:solidFill>
                <a:latin typeface="Times New Roman" panose="02020603050405020304" pitchFamily="18" charset="0"/>
              </a:rPr>
              <a:t>) at any X</a:t>
            </a:r>
            <a:endParaRPr lang="en-US" altLang="en-US" sz="360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4502" name="Object 2">
            <a:extLst>
              <a:ext uri="{FF2B5EF4-FFF2-40B4-BE49-F238E27FC236}">
                <a16:creationId xmlns:a16="http://schemas.microsoft.com/office/drawing/2014/main" id="{EDCBF807-C2A0-4C21-A51A-10E93CC0B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3163" y="3168650"/>
          <a:ext cx="3770312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927100" imgH="457200" progId="Equation.DSMT4">
                  <p:embed/>
                </p:oleObj>
              </mc:Choice>
              <mc:Fallback>
                <p:oleObj name="Equation" r:id="rId3" imgW="927100" imgH="457200" progId="Equation.DSMT4">
                  <p:embed/>
                  <p:pic>
                    <p:nvPicPr>
                      <p:cNvPr id="234502" name="Object 2">
                        <a:extLst>
                          <a:ext uri="{FF2B5EF4-FFF2-40B4-BE49-F238E27FC236}">
                            <a16:creationId xmlns:a16="http://schemas.microsoft.com/office/drawing/2014/main" id="{EDCBF807-C2A0-4C21-A51A-10E93CC0B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168650"/>
                        <a:ext cx="3770312" cy="1862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3" name="Text Box 7">
            <a:extLst>
              <a:ext uri="{FF2B5EF4-FFF2-40B4-BE49-F238E27FC236}">
                <a16:creationId xmlns:a16="http://schemas.microsoft.com/office/drawing/2014/main" id="{B81B0463-1F5F-49F4-976B-6DE97469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981200"/>
            <a:ext cx="944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125FF"/>
                </a:solidFill>
                <a:latin typeface="Times New Roman" panose="02020603050405020304" pitchFamily="18" charset="0"/>
              </a:rPr>
              <a:t>Equivalent forms of the logistic regression model:</a:t>
            </a:r>
          </a:p>
        </p:txBody>
      </p:sp>
      <p:sp>
        <p:nvSpPr>
          <p:cNvPr id="234504" name="Text Box 8">
            <a:extLst>
              <a:ext uri="{FF2B5EF4-FFF2-40B4-BE49-F238E27FC236}">
                <a16:creationId xmlns:a16="http://schemas.microsoft.com/office/drawing/2014/main" id="{80F81B71-2F84-4B6A-B95D-766D8D479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9530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 dirty="0">
                <a:solidFill>
                  <a:srgbClr val="0125FF"/>
                </a:solidFill>
                <a:latin typeface="Times New Roman" panose="02020603050405020304" pitchFamily="18" charset="0"/>
              </a:rPr>
              <a:t>What does this look like?</a:t>
            </a:r>
          </a:p>
        </p:txBody>
      </p:sp>
      <p:graphicFrame>
        <p:nvGraphicFramePr>
          <p:cNvPr id="250883" name="Object 3">
            <a:extLst>
              <a:ext uri="{FF2B5EF4-FFF2-40B4-BE49-F238E27FC236}">
                <a16:creationId xmlns:a16="http://schemas.microsoft.com/office/drawing/2014/main" id="{DC3AAFBD-03B9-4432-9537-9F633F57B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3" y="3252788"/>
          <a:ext cx="462756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250883" name="Object 3">
                        <a:extLst>
                          <a:ext uri="{FF2B5EF4-FFF2-40B4-BE49-F238E27FC236}">
                            <a16:creationId xmlns:a16="http://schemas.microsoft.com/office/drawing/2014/main" id="{DC3AAFBD-03B9-4432-9537-9F633F57B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252788"/>
                        <a:ext cx="4627562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7F805F-ADBC-4A37-A010-1C981E23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667000"/>
            <a:ext cx="2611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0125FF"/>
                </a:solidFill>
                <a:latin typeface="Times New Roman" panose="02020603050405020304" pitchFamily="18" charset="0"/>
              </a:rPr>
              <a:t>Logit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02EA7-5327-4054-A1D7-7D61EFD2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2617788"/>
            <a:ext cx="3297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0125FF"/>
                </a:solidFill>
                <a:latin typeface="Times New Roman" panose="02020603050405020304" pitchFamily="18" charset="0"/>
              </a:rPr>
              <a:t>Probability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BC8E7-9D14-4609-8181-A2C5A8210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665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N.B.: This is natural log (aka </a:t>
            </a:r>
            <a:r>
              <a:rPr lang="ja-JP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ja-JP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ln</a:t>
            </a:r>
            <a:r>
              <a:rPr lang="ja-JP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ja-JP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)</a:t>
            </a:r>
            <a:endParaRPr lang="en-US" altLang="en-US" sz="3600" dirty="0">
              <a:solidFill>
                <a:srgbClr val="0125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58B33E-D7BB-43E5-92FB-9C2168EC524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-76200" y="4810125"/>
            <a:ext cx="1371600" cy="152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nimBg="1" autoUpdateAnimBg="0"/>
      <p:bldP spid="234500" grpId="0" animBg="1" autoUpdateAnimBg="0"/>
      <p:bldP spid="234501" grpId="0" animBg="1" autoUpdateAnimBg="0"/>
      <p:bldP spid="234503" grpId="0" autoUpdateAnimBg="0"/>
      <p:bldP spid="234504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A704B68E-BA5E-4A71-8993-DE1C2AAD0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153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solidFill>
                  <a:srgbClr val="0125FF"/>
                </a:solidFill>
                <a:latin typeface="Times New Roman" panose="02020603050405020304" pitchFamily="18" charset="0"/>
              </a:rPr>
              <a:t>Binary Logistic Regression Model</a:t>
            </a:r>
          </a:p>
        </p:txBody>
      </p:sp>
      <p:sp>
        <p:nvSpPr>
          <p:cNvPr id="80898" name="Text Box 3">
            <a:extLst>
              <a:ext uri="{FF2B5EF4-FFF2-40B4-BE49-F238E27FC236}">
                <a16:creationId xmlns:a16="http://schemas.microsoft.com/office/drawing/2014/main" id="{AFB6CE01-B47A-4A44-AAF0-61E6E268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55650"/>
            <a:ext cx="35052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Binary response</a:t>
            </a:r>
          </a:p>
        </p:txBody>
      </p:sp>
      <p:sp>
        <p:nvSpPr>
          <p:cNvPr id="80899" name="Text Box 4">
            <a:extLst>
              <a:ext uri="{FF2B5EF4-FFF2-40B4-BE49-F238E27FC236}">
                <a16:creationId xmlns:a16="http://schemas.microsoft.com/office/drawing/2014/main" id="{603C3B76-BFAB-4968-935C-54A9556AA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75565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Single predictor</a:t>
            </a:r>
          </a:p>
        </p:txBody>
      </p:sp>
      <p:sp>
        <p:nvSpPr>
          <p:cNvPr id="80900" name="Text Box 5">
            <a:extLst>
              <a:ext uri="{FF2B5EF4-FFF2-40B4-BE49-F238E27FC236}">
                <a16:creationId xmlns:a16="http://schemas.microsoft.com/office/drawing/2014/main" id="{76BD63EE-E449-4BB6-9A70-7578E11A7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1450"/>
            <a:ext cx="8610600" cy="646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l-GR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π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proportion of 1</a:t>
            </a:r>
            <a:r>
              <a:rPr lang="ja-JP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ja-JP" sz="3600">
                <a:solidFill>
                  <a:srgbClr val="FFFF66"/>
                </a:solidFill>
                <a:latin typeface="Times New Roman" panose="02020603050405020304" pitchFamily="18" charset="0"/>
              </a:rPr>
              <a:t>s (yes, success) at any </a:t>
            </a:r>
            <a:r>
              <a:rPr lang="en-US" altLang="ja-JP" sz="3600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endParaRPr lang="en-US" altLang="en-US" sz="3600" i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0901" name="Object 2">
            <a:extLst>
              <a:ext uri="{FF2B5EF4-FFF2-40B4-BE49-F238E27FC236}">
                <a16:creationId xmlns:a16="http://schemas.microsoft.com/office/drawing/2014/main" id="{7FB4D70C-3069-46A5-92B6-49024C066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038600"/>
          <a:ext cx="27876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4" imgW="914400" imgH="419100" progId="Equation.3">
                  <p:embed/>
                </p:oleObj>
              </mc:Choice>
              <mc:Fallback>
                <p:oleObj name="Equation" r:id="rId4" imgW="914400" imgH="419100" progId="Equation.3">
                  <p:embed/>
                  <p:pic>
                    <p:nvPicPr>
                      <p:cNvPr id="80901" name="Object 2">
                        <a:extLst>
                          <a:ext uri="{FF2B5EF4-FFF2-40B4-BE49-F238E27FC236}">
                            <a16:creationId xmlns:a16="http://schemas.microsoft.com/office/drawing/2014/main" id="{7FB4D70C-3069-46A5-92B6-49024C066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38600"/>
                        <a:ext cx="2787650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7">
            <a:extLst>
              <a:ext uri="{FF2B5EF4-FFF2-40B4-BE49-F238E27FC236}">
                <a16:creationId xmlns:a16="http://schemas.microsoft.com/office/drawing/2014/main" id="{5D0D83B0-273D-49C4-B634-A683D041A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8" y="2133600"/>
            <a:ext cx="9525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400" dirty="0">
                <a:solidFill>
                  <a:srgbClr val="0125FF"/>
                </a:solidFill>
                <a:latin typeface="Times New Roman" panose="02020603050405020304" pitchFamily="18" charset="0"/>
              </a:rPr>
              <a:t>Equivalent forms of the logistic regression model:</a:t>
            </a:r>
          </a:p>
        </p:txBody>
      </p:sp>
      <p:graphicFrame>
        <p:nvGraphicFramePr>
          <p:cNvPr id="80903" name="Object 3">
            <a:extLst>
              <a:ext uri="{FF2B5EF4-FFF2-40B4-BE49-F238E27FC236}">
                <a16:creationId xmlns:a16="http://schemas.microsoft.com/office/drawing/2014/main" id="{2C7221C0-35A5-443D-A408-8FFDF562F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895600"/>
          <a:ext cx="29527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6" imgW="1397000" imgH="431800" progId="Equation.3">
                  <p:embed/>
                </p:oleObj>
              </mc:Choice>
              <mc:Fallback>
                <p:oleObj name="Equation" r:id="rId6" imgW="1397000" imgH="431800" progId="Equation.3">
                  <p:embed/>
                  <p:pic>
                    <p:nvPicPr>
                      <p:cNvPr id="80903" name="Object 3">
                        <a:extLst>
                          <a:ext uri="{FF2B5EF4-FFF2-40B4-BE49-F238E27FC236}">
                            <a16:creationId xmlns:a16="http://schemas.microsoft.com/office/drawing/2014/main" id="{2C7221C0-35A5-443D-A408-8FFDF562F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2952750" cy="91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Box 9">
            <a:extLst>
              <a:ext uri="{FF2B5EF4-FFF2-40B4-BE49-F238E27FC236}">
                <a16:creationId xmlns:a16="http://schemas.microsoft.com/office/drawing/2014/main" id="{B4B30A26-D998-4A42-B532-E5A39B4D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046413"/>
            <a:ext cx="274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0125FF"/>
                </a:solidFill>
                <a:latin typeface="Times New Roman" panose="02020603050405020304" pitchFamily="18" charset="0"/>
              </a:rPr>
              <a:t>Logit form</a:t>
            </a:r>
          </a:p>
        </p:txBody>
      </p:sp>
      <p:sp>
        <p:nvSpPr>
          <p:cNvPr id="80905" name="TextBox 10">
            <a:extLst>
              <a:ext uri="{FF2B5EF4-FFF2-40B4-BE49-F238E27FC236}">
                <a16:creationId xmlns:a16="http://schemas.microsoft.com/office/drawing/2014/main" id="{317459A1-AD19-4E83-A8F1-CD3946E42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350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Probability form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3">
            <a:extLst>
              <a:ext uri="{FF2B5EF4-FFF2-40B4-BE49-F238E27FC236}">
                <a16:creationId xmlns:a16="http://schemas.microsoft.com/office/drawing/2014/main" id="{6C26C363-D128-4155-A80A-257B968C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35052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Binary response</a:t>
            </a:r>
          </a:p>
        </p:txBody>
      </p:sp>
      <p:sp>
        <p:nvSpPr>
          <p:cNvPr id="82946" name="Text Box 4">
            <a:extLst>
              <a:ext uri="{FF2B5EF4-FFF2-40B4-BE49-F238E27FC236}">
                <a16:creationId xmlns:a16="http://schemas.microsoft.com/office/drawing/2014/main" id="{3E317938-335F-4A2E-B702-EF774503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7620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Single predictor</a:t>
            </a:r>
          </a:p>
        </p:txBody>
      </p:sp>
      <p:graphicFrame>
        <p:nvGraphicFramePr>
          <p:cNvPr id="82947" name="Object 2">
            <a:extLst>
              <a:ext uri="{FF2B5EF4-FFF2-40B4-BE49-F238E27FC236}">
                <a16:creationId xmlns:a16="http://schemas.microsoft.com/office/drawing/2014/main" id="{4FB4B999-E8AB-4D2E-994D-D0FF7E7F1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565650"/>
          <a:ext cx="27876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4" imgW="914400" imgH="419100" progId="Equation.3">
                  <p:embed/>
                </p:oleObj>
              </mc:Choice>
              <mc:Fallback>
                <p:oleObj name="Equation" r:id="rId4" imgW="914400" imgH="419100" progId="Equation.3">
                  <p:embed/>
                  <p:pic>
                    <p:nvPicPr>
                      <p:cNvPr id="82947" name="Object 2">
                        <a:extLst>
                          <a:ext uri="{FF2B5EF4-FFF2-40B4-BE49-F238E27FC236}">
                            <a16:creationId xmlns:a16="http://schemas.microsoft.com/office/drawing/2014/main" id="{4FB4B999-E8AB-4D2E-994D-D0FF7E7F10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65650"/>
                        <a:ext cx="2787650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3">
            <a:extLst>
              <a:ext uri="{FF2B5EF4-FFF2-40B4-BE49-F238E27FC236}">
                <a16:creationId xmlns:a16="http://schemas.microsoft.com/office/drawing/2014/main" id="{9E8A45FA-B168-452D-A2EB-2FC9B5427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0"/>
          <a:ext cx="29527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6" imgW="1397000" imgH="431800" progId="Equation.3">
                  <p:embed/>
                </p:oleObj>
              </mc:Choice>
              <mc:Fallback>
                <p:oleObj name="Equation" r:id="rId6" imgW="1397000" imgH="431800" progId="Equation.3">
                  <p:embed/>
                  <p:pic>
                    <p:nvPicPr>
                      <p:cNvPr id="82948" name="Object 3">
                        <a:extLst>
                          <a:ext uri="{FF2B5EF4-FFF2-40B4-BE49-F238E27FC236}">
                            <a16:creationId xmlns:a16="http://schemas.microsoft.com/office/drawing/2014/main" id="{9E8A45FA-B168-452D-A2EB-2FC9B5427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2952750" cy="91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Box 9">
            <a:extLst>
              <a:ext uri="{FF2B5EF4-FFF2-40B4-BE49-F238E27FC236}">
                <a16:creationId xmlns:a16="http://schemas.microsoft.com/office/drawing/2014/main" id="{890384BE-5744-4EED-895D-082C4617C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0125FF"/>
                </a:solidFill>
                <a:latin typeface="Times New Roman" panose="02020603050405020304" pitchFamily="18" charset="0"/>
              </a:rPr>
              <a:t>Logit form</a:t>
            </a:r>
          </a:p>
        </p:txBody>
      </p:sp>
      <p:sp>
        <p:nvSpPr>
          <p:cNvPr id="82950" name="TextBox 10">
            <a:extLst>
              <a:ext uri="{FF2B5EF4-FFF2-40B4-BE49-F238E27FC236}">
                <a16:creationId xmlns:a16="http://schemas.microsoft.com/office/drawing/2014/main" id="{4FA9B36E-018D-42B2-B2C2-9CDDDF016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00600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0125FF"/>
                </a:solidFill>
                <a:latin typeface="Times New Roman" panose="02020603050405020304" pitchFamily="18" charset="0"/>
              </a:rPr>
              <a:t>Probability form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B4535EA-EC56-423F-965E-3A21DD90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762000"/>
            <a:ext cx="5638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600" i="1" baseline="-25000">
                <a:solidFill>
                  <a:srgbClr val="FFFF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,X</a:t>
            </a:r>
            <a:r>
              <a:rPr lang="en-US" altLang="en-US" sz="3600" i="1" baseline="-25000">
                <a:solidFill>
                  <a:srgbClr val="FFFF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,…,X</a:t>
            </a:r>
            <a:r>
              <a:rPr lang="en-US" altLang="en-US" sz="3600" i="1" baseline="-25000">
                <a:solidFill>
                  <a:srgbClr val="FFFF66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Multiple predictors</a:t>
            </a:r>
          </a:p>
        </p:txBody>
      </p:sp>
      <p:sp>
        <p:nvSpPr>
          <p:cNvPr id="82952" name="Text Box 5">
            <a:extLst>
              <a:ext uri="{FF2B5EF4-FFF2-40B4-BE49-F238E27FC236}">
                <a16:creationId xmlns:a16="http://schemas.microsoft.com/office/drawing/2014/main" id="{F98E1CA5-0DCB-4A92-943F-C96946B5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382000" cy="646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l-GR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π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proportion of 1</a:t>
            </a:r>
            <a:r>
              <a:rPr lang="ja-JP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ja-JP" sz="3600">
                <a:solidFill>
                  <a:srgbClr val="FFFF66"/>
                </a:solidFill>
                <a:latin typeface="Times New Roman" panose="02020603050405020304" pitchFamily="18" charset="0"/>
              </a:rPr>
              <a:t>s (yes, success) at any </a:t>
            </a:r>
            <a:r>
              <a:rPr lang="en-US" altLang="ja-JP" sz="3600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endParaRPr lang="en-US" altLang="en-US" sz="3600" i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D9B653F2-2EEB-45B5-971A-608CD0BA5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9448800" cy="646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l-GR" altLang="en-US" sz="3600" i="1">
                <a:solidFill>
                  <a:srgbClr val="FFFF66"/>
                </a:solidFill>
                <a:latin typeface="Times New Roman" panose="02020603050405020304" pitchFamily="18" charset="0"/>
              </a:rPr>
              <a:t>π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= proportion of 1</a:t>
            </a:r>
            <a:r>
              <a:rPr lang="ja-JP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ja-JP" sz="3600">
                <a:solidFill>
                  <a:srgbClr val="FFFF66"/>
                </a:solidFill>
                <a:latin typeface="Times New Roman" panose="02020603050405020304" pitchFamily="18" charset="0"/>
              </a:rPr>
              <a:t>s at any </a:t>
            </a:r>
            <a:r>
              <a:rPr lang="en-US" altLang="ja-JP" sz="3600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ja-JP" sz="3600" i="1" baseline="-25000">
                <a:solidFill>
                  <a:srgbClr val="FFFF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3600" i="1">
                <a:solidFill>
                  <a:srgbClr val="FFFF66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ja-JP" sz="3600" i="1" baseline="-25000">
                <a:solidFill>
                  <a:srgbClr val="FFFF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3600" i="1">
                <a:solidFill>
                  <a:srgbClr val="FFFF66"/>
                </a:solidFill>
                <a:latin typeface="Times New Roman" panose="02020603050405020304" pitchFamily="18" charset="0"/>
              </a:rPr>
              <a:t>, …, x</a:t>
            </a:r>
            <a:r>
              <a:rPr lang="en-US" altLang="ja-JP" sz="3600" i="1" baseline="-25000">
                <a:solidFill>
                  <a:srgbClr val="FFFF66"/>
                </a:solidFill>
                <a:latin typeface="Times New Roman" panose="02020603050405020304" pitchFamily="18" charset="0"/>
              </a:rPr>
              <a:t>k</a:t>
            </a:r>
            <a:endParaRPr lang="en-US" altLang="en-US" sz="3600" i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557AB0C7-9686-470A-8807-ED59439C7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0"/>
          <a:ext cx="5557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8" imgW="2628900" imgH="431800" progId="Equation.3">
                  <p:embed/>
                </p:oleObj>
              </mc:Choice>
              <mc:Fallback>
                <p:oleObj name="Equation" r:id="rId8" imgW="2628900" imgH="431800" progId="Equation.3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557AB0C7-9686-470A-8807-ED59439C7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55578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EA417260-C64E-46BF-9687-C1BD9B161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572000"/>
          <a:ext cx="49180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10" imgW="1612900" imgH="419100" progId="Equation.3">
                  <p:embed/>
                </p:oleObj>
              </mc:Choice>
              <mc:Fallback>
                <p:oleObj name="Equation" r:id="rId10" imgW="1612900" imgH="41910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EA417260-C64E-46BF-9687-C1BD9B161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0"/>
                        <a:ext cx="4918075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4282C753-1EDE-4EC3-98E6-C5879887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925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kern="0" dirty="0">
                <a:solidFill>
                  <a:srgbClr val="0125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Binary Logistic Regression Model</a:t>
            </a:r>
          </a:p>
        </p:txBody>
      </p:sp>
      <p:sp>
        <p:nvSpPr>
          <p:cNvPr id="82957" name="Text Box 7">
            <a:extLst>
              <a:ext uri="{FF2B5EF4-FFF2-40B4-BE49-F238E27FC236}">
                <a16:creationId xmlns:a16="http://schemas.microsoft.com/office/drawing/2014/main" id="{5DFDBF28-A82F-4A8C-A906-E203AC90F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0"/>
            <a:ext cx="9525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400">
                <a:solidFill>
                  <a:srgbClr val="0125FF"/>
                </a:solidFill>
                <a:latin typeface="Times New Roman" panose="02020603050405020304" pitchFamily="18" charset="0"/>
              </a:rPr>
              <a:t>Equivalent forms of the logistic regression model: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4" name="Picture 4">
            <a:extLst>
              <a:ext uri="{FF2B5EF4-FFF2-40B4-BE49-F238E27FC236}">
                <a16:creationId xmlns:a16="http://schemas.microsoft.com/office/drawing/2014/main" id="{0DE68192-510C-4652-AD91-ACB4FFCD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05542"/>
            <a:ext cx="8275638" cy="535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DD035363-A3FA-40D9-B5D1-F16882CF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461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Logit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FC81BB0-21F4-40F2-BAEA-19CF1B83C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0125FF"/>
                </a:solidFill>
                <a:latin typeface="Times New Roman" panose="02020603050405020304" pitchFamily="18" charset="0"/>
              </a:rPr>
              <a:t>Odds</a:t>
            </a:r>
          </a:p>
        </p:txBody>
      </p:sp>
      <p:sp>
        <p:nvSpPr>
          <p:cNvPr id="265223" name="Text Box 7">
            <a:extLst>
              <a:ext uri="{FF2B5EF4-FFF2-40B4-BE49-F238E27FC236}">
                <a16:creationId xmlns:a16="http://schemas.microsoft.com/office/drawing/2014/main" id="{9649B82D-CF46-466C-88CE-94EC667D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3688"/>
            <a:ext cx="7086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The logistic model assumes a linear relationship between the </a:t>
            </a:r>
            <a:r>
              <a:rPr lang="en-US" altLang="en-US" sz="3600" i="1" dirty="0">
                <a:solidFill>
                  <a:srgbClr val="0125FF"/>
                </a:solidFill>
                <a:latin typeface="Times New Roman" panose="02020603050405020304" pitchFamily="18" charset="0"/>
              </a:rPr>
              <a:t>predictors</a:t>
            </a:r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600" i="1" dirty="0">
                <a:solidFill>
                  <a:srgbClr val="0125FF"/>
                </a:solidFill>
                <a:latin typeface="Times New Roman" panose="02020603050405020304" pitchFamily="18" charset="0"/>
              </a:rPr>
              <a:t>log(odds).</a:t>
            </a:r>
          </a:p>
        </p:txBody>
      </p:sp>
      <p:graphicFrame>
        <p:nvGraphicFramePr>
          <p:cNvPr id="265224" name="Object 8">
            <a:extLst>
              <a:ext uri="{FF2B5EF4-FFF2-40B4-BE49-F238E27FC236}">
                <a16:creationId xmlns:a16="http://schemas.microsoft.com/office/drawing/2014/main" id="{0331EF94-48E1-4687-8819-7429CA8D2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8692"/>
              </p:ext>
            </p:extLst>
          </p:nvPr>
        </p:nvGraphicFramePr>
        <p:xfrm>
          <a:off x="2914650" y="1526949"/>
          <a:ext cx="43053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1435100" imgH="482600" progId="Equation.DSMT4">
                  <p:embed/>
                </p:oleObj>
              </mc:Choice>
              <mc:Fallback>
                <p:oleObj name="Equation" r:id="rId4" imgW="1435100" imgH="482600" progId="Equation.DSMT4">
                  <p:embed/>
                  <p:pic>
                    <p:nvPicPr>
                      <p:cNvPr id="265224" name="Object 8">
                        <a:extLst>
                          <a:ext uri="{FF2B5EF4-FFF2-40B4-BE49-F238E27FC236}">
                            <a16:creationId xmlns:a16="http://schemas.microsoft.com/office/drawing/2014/main" id="{0331EF94-48E1-4687-8819-7429CA8D2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526949"/>
                        <a:ext cx="4305300" cy="1446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5" name="Text Box 9">
            <a:extLst>
              <a:ext uri="{FF2B5EF4-FFF2-40B4-BE49-F238E27FC236}">
                <a16:creationId xmlns:a16="http://schemas.microsoft.com/office/drawing/2014/main" id="{C6A9E2BF-4519-4668-846E-AC4730EA7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09119"/>
            <a:ext cx="152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7200" dirty="0">
                <a:solidFill>
                  <a:srgbClr val="0125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⇒</a:t>
            </a:r>
          </a:p>
        </p:txBody>
      </p:sp>
      <p:sp>
        <p:nvSpPr>
          <p:cNvPr id="48133" name="Text Box 10">
            <a:extLst>
              <a:ext uri="{FF2B5EF4-FFF2-40B4-BE49-F238E27FC236}">
                <a16:creationId xmlns:a16="http://schemas.microsoft.com/office/drawing/2014/main" id="{919DD1AD-E4A3-4556-92BF-10E471566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97719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Logit form of the model:</a:t>
            </a:r>
          </a:p>
        </p:txBody>
      </p:sp>
      <p:graphicFrame>
        <p:nvGraphicFramePr>
          <p:cNvPr id="265229" name="Object 13">
            <a:extLst>
              <a:ext uri="{FF2B5EF4-FFF2-40B4-BE49-F238E27FC236}">
                <a16:creationId xmlns:a16="http://schemas.microsoft.com/office/drawing/2014/main" id="{ED8516D6-807A-49CE-9480-A8DEEE7A6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6556"/>
              </p:ext>
            </p:extLst>
          </p:nvPr>
        </p:nvGraphicFramePr>
        <p:xfrm>
          <a:off x="2732542" y="5052786"/>
          <a:ext cx="42703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6" imgW="1358900" imgH="419100" progId="Equation.3">
                  <p:embed/>
                </p:oleObj>
              </mc:Choice>
              <mc:Fallback>
                <p:oleObj name="Equation" r:id="rId6" imgW="1358900" imgH="419100" progId="Equation.3">
                  <p:embed/>
                  <p:pic>
                    <p:nvPicPr>
                      <p:cNvPr id="265229" name="Object 13">
                        <a:extLst>
                          <a:ext uri="{FF2B5EF4-FFF2-40B4-BE49-F238E27FC236}">
                            <a16:creationId xmlns:a16="http://schemas.microsoft.com/office/drawing/2014/main" id="{ED8516D6-807A-49CE-9480-A8DEEE7A6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542" y="5052786"/>
                        <a:ext cx="4270375" cy="1314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3" grpId="0" autoUpdateAnimBg="0"/>
      <p:bldP spid="2652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33CEE221-D497-48E2-A5AE-3290C1FC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Odds Ratio</a:t>
            </a:r>
          </a:p>
        </p:txBody>
      </p:sp>
      <p:graphicFrame>
        <p:nvGraphicFramePr>
          <p:cNvPr id="50179" name="Object 5">
            <a:extLst>
              <a:ext uri="{FF2B5EF4-FFF2-40B4-BE49-F238E27FC236}">
                <a16:creationId xmlns:a16="http://schemas.microsoft.com/office/drawing/2014/main" id="{767605C8-5A6D-4124-A763-1C488EC3FE3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83954"/>
              </p:ext>
            </p:extLst>
          </p:nvPr>
        </p:nvGraphicFramePr>
        <p:xfrm>
          <a:off x="1152525" y="3429000"/>
          <a:ext cx="533558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4" imgW="1651000" imgH="431800" progId="Equation.3">
                  <p:embed/>
                </p:oleObj>
              </mc:Choice>
              <mc:Fallback>
                <p:oleObj name="Equation" r:id="rId4" imgW="1651000" imgH="431800" progId="Equation.3">
                  <p:embed/>
                  <p:pic>
                    <p:nvPicPr>
                      <p:cNvPr id="50179" name="Object 5">
                        <a:extLst>
                          <a:ext uri="{FF2B5EF4-FFF2-40B4-BE49-F238E27FC236}">
                            <a16:creationId xmlns:a16="http://schemas.microsoft.com/office/drawing/2014/main" id="{767605C8-5A6D-4124-A763-1C488EC3FE3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429000"/>
                        <a:ext cx="5335588" cy="1395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Text Box 4">
            <a:extLst>
              <a:ext uri="{FF2B5EF4-FFF2-40B4-BE49-F238E27FC236}">
                <a16:creationId xmlns:a16="http://schemas.microsoft.com/office/drawing/2014/main" id="{2FB635DB-0A8F-46C0-80D2-BAD824A5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51" y="1083383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A common way to compare two groups is to look at the </a:t>
            </a:r>
            <a:r>
              <a:rPr lang="en-US" altLang="en-US" sz="3600" i="1" dirty="0">
                <a:solidFill>
                  <a:srgbClr val="0125FF"/>
                </a:solidFill>
                <a:latin typeface="Times New Roman" panose="02020603050405020304" pitchFamily="18" charset="0"/>
              </a:rPr>
              <a:t>ratio </a:t>
            </a:r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of their odds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Odds Ratio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odds ratio greater than 1 indicates that the condition or event is more likely to occur in the first group.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odds ratio less than 1 indicates that the condition or event is less likely to occur in the first group.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3" name="Picture 1" descr="try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600200"/>
            <a:ext cx="704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from bounded to unbounded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</p:txBody>
      </p:sp>
      <p:pic>
        <p:nvPicPr>
          <p:cNvPr id="3" name="Picture 1" descr="try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Logistic regression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dirty="0"/>
              <a:t>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basics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-Some statistical test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-Logistic regression</a:t>
            </a:r>
          </a:p>
          <a:p>
            <a:pPr lvl="0">
              <a:buFont typeface="Wingdings" panose="05000000000000000000" pitchFamily="2" charset="2"/>
              <a:buChar char="q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-Interpretation of results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057" y="1825625"/>
                <a:ext cx="8621485" cy="4749346"/>
              </a:xfrm>
            </p:spPr>
            <p:txBody>
              <a:bodyPr/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estimated regression coefficients</a:t>
                </a:r>
              </a:p>
              <a:p>
                <a:pPr marL="0" lv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variable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uptake of e-commerce (either Yes/No)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Explanatory variable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gender (Male=0; Female=1)</a:t>
                </a:r>
              </a:p>
              <a:p>
                <a:pPr marL="0" lv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log odds of uptake of e-commerce among male students</a:t>
                </a:r>
              </a:p>
              <a:p>
                <a:pPr marL="0" lvl="0" indent="0">
                  <a:buNone/>
                </a:pP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log odds of uptake of e-commerce among female students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1825625"/>
                <a:ext cx="8621485" cy="4749346"/>
              </a:xfrm>
              <a:blipFill>
                <a:blip r:embed="rId2"/>
                <a:stretch>
                  <a:fillRect l="-1060" t="-1795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ontinue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i="1" dirty="0"/>
              <a:t>Note:</a:t>
            </a:r>
          </a:p>
          <a:p>
            <a:pPr marL="0" lvl="0" indent="0" algn="ctr">
              <a:buNone/>
            </a:pPr>
            <a:endParaRPr lang="en-US" sz="2400" dirty="0"/>
          </a:p>
          <a:p>
            <a:pPr marL="0" lvl="0" indent="0" algn="just">
              <a:buNone/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odds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get </a:t>
            </a:r>
            <a:r>
              <a:rPr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odds ratio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(OR)</a:t>
            </a:r>
            <a:r>
              <a:rPr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an </a:t>
            </a:r>
            <a:r>
              <a:rPr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exponentiation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value of the log odds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D14D-35F9-4346-A17F-34F07900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Relationship between Treatment and Pain relief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BFFC-3A85-4003-831D-A47799E9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free/Pain relief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groups:  Yes/No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TMS or Placebo as treatment  for migraines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groups:  TMS / Placebo</a:t>
            </a:r>
          </a:p>
        </p:txBody>
      </p:sp>
    </p:spTree>
    <p:extLst>
      <p:ext uri="{BB962C8B-B14F-4D97-AF65-F5344CB8AC3E}">
        <p14:creationId xmlns:p14="http://schemas.microsoft.com/office/powerpoint/2010/main" val="336136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1FC2D8EE-1F61-41AB-9BC3-8D80F459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03188"/>
            <a:ext cx="7772400" cy="979489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TMS for Migraines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66D97A-9F6D-4F77-A83D-53679C20C6C4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116013"/>
          <a:ext cx="6096000" cy="1828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Pain Free?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Placebo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D735E30D-A85C-4B83-AE29-0C3028F4D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19390"/>
              </p:ext>
            </p:extLst>
          </p:nvPr>
        </p:nvGraphicFramePr>
        <p:xfrm>
          <a:off x="1963738" y="3438412"/>
          <a:ext cx="393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D735E30D-A85C-4B83-AE29-0C3028F4D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438412"/>
                        <a:ext cx="39370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CBAD896B-B3FF-4F64-B898-1A2ADFEB1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14705"/>
              </p:ext>
            </p:extLst>
          </p:nvPr>
        </p:nvGraphicFramePr>
        <p:xfrm>
          <a:off x="2809648" y="4704897"/>
          <a:ext cx="294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5" imgW="1473200" imgH="393700" progId="Equation.3">
                  <p:embed/>
                </p:oleObj>
              </mc:Choice>
              <mc:Fallback>
                <p:oleObj name="Equation" r:id="rId5" imgW="1473200" imgH="393700" progId="Equation.3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CBAD896B-B3FF-4F64-B898-1A2ADFEB1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648" y="4704897"/>
                        <a:ext cx="2946400" cy="78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36A20-B606-45D1-9509-2BFD9EA37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2143"/>
                <a:ext cx="7886700" cy="5904820"/>
              </a:xfrm>
            </p:spPr>
            <p:txBody>
              <a:bodyPr>
                <a:normAutofit/>
              </a:bodyPr>
              <a:lstStyle/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Odds Ratio (OR)=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𝑂𝑑𝑑𝑠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𝑇𝑀𝑆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𝑝𝑎𝑖𝑛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𝑟𝑒𝑙𝑖𝑒𝑓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𝑂𝑑𝑑𝑠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𝑃𝑙𝑎𝑐𝑒𝑏𝑜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𝑝𝑎𝑖𝑛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𝑟𝑒𝑙𝑖𝑒𝑓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0.639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0.282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=2.27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 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odds of using TMS for pain relief is 2.27 times the odds of using placebo for pain relief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 2: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TMs treatment is 2.27 more likely to relieve pain than placebo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36A20-B606-45D1-9509-2BFD9EA37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2143"/>
                <a:ext cx="7886700" cy="5904820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4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B14C8235-2A59-4D0C-B54C-45F26AC8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9303"/>
            <a:ext cx="8305800" cy="609600"/>
          </a:xfrm>
        </p:spPr>
        <p:txBody>
          <a:bodyPr>
            <a:noAutofit/>
          </a:bodyPr>
          <a:lstStyle/>
          <a:p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Logistic Regression for TMS data</a:t>
            </a:r>
          </a:p>
        </p:txBody>
      </p:sp>
      <p:sp>
        <p:nvSpPr>
          <p:cNvPr id="55298" name="TextBox 3">
            <a:extLst>
              <a:ext uri="{FF2B5EF4-FFF2-40B4-BE49-F238E27FC236}">
                <a16:creationId xmlns:a16="http://schemas.microsoft.com/office/drawing/2014/main" id="{ECB1091C-D443-418F-954E-B4EF62E7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09663"/>
            <a:ext cx="8610600" cy="354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lmod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Yes,No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)~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Group,family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binomial,data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=TMS)</a:t>
            </a: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summary(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lmod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-1.2657     0.2414  -5.243 1.58e-07 ***</a:t>
            </a:r>
          </a:p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GroupTMS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0.8184     0.3167   2.584  0.00977 ** </a:t>
            </a: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0.001 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0.01 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0.05 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0.1 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binomial family taken to be 1)</a:t>
            </a:r>
          </a:p>
          <a:p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6.8854  on 1  degrees of freedom</a:t>
            </a: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0.0000  on 0  degrees of freedom</a:t>
            </a:r>
          </a:p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AIC: 13.701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45188-5474-48CB-A9D5-D302BADC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29" y="5227977"/>
            <a:ext cx="6051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Note: e</a:t>
            </a:r>
            <a:r>
              <a:rPr lang="en-US" altLang="en-US" sz="3600" baseline="30000" dirty="0">
                <a:solidFill>
                  <a:srgbClr val="0125FF"/>
                </a:solidFill>
                <a:latin typeface="Times New Roman" panose="02020603050405020304" pitchFamily="18" charset="0"/>
              </a:rPr>
              <a:t>0.8184 </a:t>
            </a:r>
            <a:r>
              <a:rPr lang="en-US" altLang="en-US" sz="3600" dirty="0">
                <a:solidFill>
                  <a:srgbClr val="0125FF"/>
                </a:solidFill>
                <a:latin typeface="Times New Roman" panose="02020603050405020304" pitchFamily="18" charset="0"/>
              </a:rPr>
              <a:t>= 2.27 = odds ratio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355E0D-4707-4AF5-9E96-B607C4422F8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237456" y="3842317"/>
            <a:ext cx="2514600" cy="158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9">
            <a:extLst>
              <a:ext uri="{FF2B5EF4-FFF2-40B4-BE49-F238E27FC236}">
                <a16:creationId xmlns:a16="http://schemas.microsoft.com/office/drawing/2014/main" id="{53C7BA4F-13C7-4856-9EEB-9ED0D071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0"/>
            <a:ext cx="1371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162D-9F3D-4128-9581-9A1D0CA3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043492"/>
            <a:ext cx="7704667" cy="495632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move to R and RStudio </a:t>
            </a:r>
          </a:p>
        </p:txBody>
      </p:sp>
    </p:spTree>
    <p:extLst>
      <p:ext uri="{BB962C8B-B14F-4D97-AF65-F5344CB8AC3E}">
        <p14:creationId xmlns:p14="http://schemas.microsoft.com/office/powerpoint/2010/main" val="410513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26029"/>
                <a:ext cx="7886700" cy="4750934"/>
              </a:xfrm>
            </p:spPr>
            <p:txBody>
              <a:bodyPr>
                <a:normAutofit fontScale="92500"/>
              </a:bodyPr>
              <a:lstStyle/>
              <a:p>
                <a:pPr lvl="1"/>
                <a:r>
                  <a:rPr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Probability: 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chance that something/an event will happen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Probabilities always range between 0 and 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odds: 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that an event will occur divided by the probability that the event will not occur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probability of an event occurring is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probability of the event not occurring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If the probability of an event is 0.8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(80%)</m:t>
                    </m:r>
                  </m:oMath>
                </a14:m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probability that the event will not occur is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(1−0.8)=0.2(20%)</m:t>
                    </m:r>
                  </m:oMath>
                </a14:m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26029"/>
                <a:ext cx="7886700" cy="4750934"/>
              </a:xfrm>
              <a:blipFill>
                <a:blip r:embed="rId2"/>
                <a:stretch>
                  <a:fillRect t="-1540" b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Basics 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ontinued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q"/>
                </a:pPr>
                <a:r>
                  <a:rPr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odds of event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(Probability of the event will occur)/(probability that the event will not occur)</a:t>
                </a:r>
                <a14:m>
                  <m:oMath xmlns:m="http://schemas.openxmlformats.org/officeDocument/2006/math">
                    <m:r>
                      <a:rPr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sz="36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sz="36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600">
                            <a:latin typeface="Cambria Math" panose="02040503050406030204" pitchFamily="18" charset="0"/>
                          </a:rPr>
                          <m:t>0.8</m:t>
                        </m:r>
                      </m:num>
                      <m:den>
                        <m:r>
                          <a:rPr sz="3600">
                            <a:latin typeface="Cambria Math" panose="02040503050406030204" pitchFamily="18" charset="0"/>
                          </a:rPr>
                          <m:t>0.2</m:t>
                        </m:r>
                      </m:den>
                    </m:f>
                    <m:r>
                      <a:rPr sz="360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 4 to 1)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q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q"/>
                </a:pPr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q"/>
                </a:pPr>
                <a:r>
                  <a:rPr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If there is an 80% chance of rain one day, then there is a 20% chance it will not rain as well. The odds are 80 to 20. Otherwise put, it is four times more likely that it will rain than stay sunny.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5CF5AF78-0665-42B0-A066-75363AE05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en-US" sz="3600">
                <a:solidFill>
                  <a:srgbClr val="0125FF"/>
                </a:solidFill>
                <a:latin typeface="Times New Roman" panose="02020603050405020304" pitchFamily="18" charset="0"/>
              </a:rPr>
              <a:t>Odds</a:t>
            </a:r>
          </a:p>
        </p:txBody>
      </p:sp>
      <p:sp>
        <p:nvSpPr>
          <p:cNvPr id="216067" name="Text Box 3">
            <a:extLst>
              <a:ext uri="{FF2B5EF4-FFF2-40B4-BE49-F238E27FC236}">
                <a16:creationId xmlns:a16="http://schemas.microsoft.com/office/drawing/2014/main" id="{12F8F104-6F1F-41BC-90BB-61167A3D9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7772400" cy="2133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Definition:</a:t>
            </a:r>
            <a:r>
              <a:rPr lang="en-US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 </a:t>
            </a:r>
          </a:p>
          <a:p>
            <a:endParaRPr lang="en-US" altLang="en-US" sz="360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endParaRPr lang="en-US" altLang="en-US" sz="36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068" name="Object 4">
                <a:extLst>
                  <a:ext uri="{FF2B5EF4-FFF2-40B4-BE49-F238E27FC236}">
                    <a16:creationId xmlns:a16="http://schemas.microsoft.com/office/drawing/2014/main" id="{D73992D3-0F01-4D11-9DFC-D73A22086ED0}"/>
                  </a:ext>
                </a:extLst>
              </p:cNvPr>
              <p:cNvSpPr txBox="1"/>
              <p:nvPr/>
            </p:nvSpPr>
            <p:spPr bwMode="auto">
              <a:xfrm>
                <a:off x="787400" y="1295400"/>
                <a:ext cx="1152525" cy="1277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6068" name="Object 4">
                <a:extLst>
                  <a:ext uri="{FF2B5EF4-FFF2-40B4-BE49-F238E27FC236}">
                    <a16:creationId xmlns:a16="http://schemas.microsoft.com/office/drawing/2014/main" id="{D73992D3-0F01-4D11-9DFC-D73A2208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400" y="1295400"/>
                <a:ext cx="1152525" cy="1277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6069" name="Object 5">
            <a:extLst>
              <a:ext uri="{FF2B5EF4-FFF2-40B4-BE49-F238E27FC236}">
                <a16:creationId xmlns:a16="http://schemas.microsoft.com/office/drawing/2014/main" id="{8B759D92-1B5B-41FE-8A20-ADCA7BABD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95400"/>
          <a:ext cx="186531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609600" imgH="419100" progId="Equation.3">
                  <p:embed/>
                </p:oleObj>
              </mc:Choice>
              <mc:Fallback>
                <p:oleObj name="Equation" r:id="rId5" imgW="609600" imgH="419100" progId="Equation.3">
                  <p:embed/>
                  <p:pic>
                    <p:nvPicPr>
                      <p:cNvPr id="216069" name="Object 5">
                        <a:extLst>
                          <a:ext uri="{FF2B5EF4-FFF2-40B4-BE49-F238E27FC236}">
                            <a16:creationId xmlns:a16="http://schemas.microsoft.com/office/drawing/2014/main" id="{8B759D92-1B5B-41FE-8A20-ADCA7BABD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1865313" cy="1282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Text Box 6">
            <a:extLst>
              <a:ext uri="{FF2B5EF4-FFF2-40B4-BE49-F238E27FC236}">
                <a16:creationId xmlns:a16="http://schemas.microsoft.com/office/drawing/2014/main" id="{05DA59BE-A4C1-47DE-B14A-0A3A9AEE8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4000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rgbClr val="FFFF66"/>
                </a:solidFill>
                <a:latin typeface="Times New Roman" panose="02020603050405020304" pitchFamily="18" charset="0"/>
              </a:rPr>
              <a:t>is the </a:t>
            </a: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odds</a:t>
            </a:r>
            <a:r>
              <a:rPr lang="en-US" altLang="en-US" sz="3600" dirty="0">
                <a:solidFill>
                  <a:srgbClr val="FFFF66"/>
                </a:solidFill>
                <a:latin typeface="Times New Roman" panose="02020603050405020304" pitchFamily="18" charset="0"/>
              </a:rPr>
              <a:t> of Yes.</a:t>
            </a:r>
          </a:p>
        </p:txBody>
      </p:sp>
      <p:graphicFrame>
        <p:nvGraphicFramePr>
          <p:cNvPr id="216077" name="Object 13">
            <a:extLst>
              <a:ext uri="{FF2B5EF4-FFF2-40B4-BE49-F238E27FC236}">
                <a16:creationId xmlns:a16="http://schemas.microsoft.com/office/drawing/2014/main" id="{369DD556-455D-495D-AF0C-63A8B9CA6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101975"/>
          <a:ext cx="69151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7" imgW="1777229" imgH="393529" progId="Equation.3">
                  <p:embed/>
                </p:oleObj>
              </mc:Choice>
              <mc:Fallback>
                <p:oleObj name="Equation" r:id="rId7" imgW="1777229" imgH="393529" progId="Equation.3">
                  <p:embed/>
                  <p:pic>
                    <p:nvPicPr>
                      <p:cNvPr id="216077" name="Object 13">
                        <a:extLst>
                          <a:ext uri="{FF2B5EF4-FFF2-40B4-BE49-F238E27FC236}">
                            <a16:creationId xmlns:a16="http://schemas.microsoft.com/office/drawing/2014/main" id="{369DD556-455D-495D-AF0C-63A8B9CA6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01975"/>
                        <a:ext cx="691515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nimBg="1" autoUpdateAnimBg="0"/>
      <p:bldP spid="21607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Basics 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inue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dirty="0"/>
              <a:t>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 that has the highest odds is considered the “favorite.” If the odds are low, it means that event is not likely to occur.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odds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uptake is the probability that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price is high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probability that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price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high( low)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statistical test</a:t>
            </a:r>
          </a:p>
        </p:txBody>
      </p:sp>
      <p:pic>
        <p:nvPicPr>
          <p:cNvPr id="3" name="Picture 1" descr="try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600200"/>
            <a:ext cx="787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24285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statistical test that can be performed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4BA932-B1CE-49F4-83D0-C090304A1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logistic regression?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E57033E-8AE4-452F-AE9A-79D25EB619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419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important research topics for which the dependent variable is "limited."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is a type of regression analysis where the dependent variable is a dummy variable: coded 0 (did not vote) or 1(did vote)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5299BB8A-6EE3-452A-B97A-8154C3546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sz="4000" dirty="0">
                <a:solidFill>
                  <a:srgbClr val="0125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0125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Categorical Response Variables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D9D23F47-19AF-4A1A-A9CC-81402D7AE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Examples:</a:t>
            </a: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E4A4C4B7-CAC9-4670-88AE-AD6DD1946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50950"/>
            <a:ext cx="548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Whether or not a person smokes</a:t>
            </a:r>
          </a:p>
        </p:txBody>
      </p:sp>
      <p:graphicFrame>
        <p:nvGraphicFramePr>
          <p:cNvPr id="245765" name="Object 5">
            <a:extLst>
              <a:ext uri="{FF2B5EF4-FFF2-40B4-BE49-F238E27FC236}">
                <a16:creationId xmlns:a16="http://schemas.microsoft.com/office/drawing/2014/main" id="{20AB0581-83C1-4FF4-A7D3-AEE9EDD1B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8650" y="946150"/>
          <a:ext cx="343535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231900" imgH="457200" progId="Equation.3">
                  <p:embed/>
                </p:oleObj>
              </mc:Choice>
              <mc:Fallback>
                <p:oleObj name="Equation" r:id="rId3" imgW="1231900" imgH="457200" progId="Equation.3">
                  <p:embed/>
                  <p:pic>
                    <p:nvPicPr>
                      <p:cNvPr id="245765" name="Object 5">
                        <a:extLst>
                          <a:ext uri="{FF2B5EF4-FFF2-40B4-BE49-F238E27FC236}">
                            <a16:creationId xmlns:a16="http://schemas.microsoft.com/office/drawing/2014/main" id="{20AB0581-83C1-4FF4-A7D3-AEE9EDD1B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946150"/>
                        <a:ext cx="3435350" cy="127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>
            <a:extLst>
              <a:ext uri="{FF2B5EF4-FFF2-40B4-BE49-F238E27FC236}">
                <a16:creationId xmlns:a16="http://schemas.microsoft.com/office/drawing/2014/main" id="{9C49E2FB-597F-4336-AA41-8D18EB1A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5101"/>
            <a:ext cx="548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125FF"/>
                </a:solidFill>
                <a:latin typeface="Times New Roman" panose="02020603050405020304" pitchFamily="18" charset="0"/>
              </a:rPr>
              <a:t>Success of a medical treatment</a:t>
            </a:r>
          </a:p>
        </p:txBody>
      </p:sp>
      <p:graphicFrame>
        <p:nvGraphicFramePr>
          <p:cNvPr id="245767" name="Object 7">
            <a:extLst>
              <a:ext uri="{FF2B5EF4-FFF2-40B4-BE49-F238E27FC236}">
                <a16:creationId xmlns:a16="http://schemas.microsoft.com/office/drawing/2014/main" id="{01D55FCB-7699-4837-93DF-6D1C58EBD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393950"/>
          <a:ext cx="24796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889000" imgH="457200" progId="Equation.3">
                  <p:embed/>
                </p:oleObj>
              </mc:Choice>
              <mc:Fallback>
                <p:oleObj name="Equation" r:id="rId5" imgW="889000" imgH="457200" progId="Equation.3">
                  <p:embed/>
                  <p:pic>
                    <p:nvPicPr>
                      <p:cNvPr id="245767" name="Object 7">
                        <a:extLst>
                          <a:ext uri="{FF2B5EF4-FFF2-40B4-BE49-F238E27FC236}">
                            <a16:creationId xmlns:a16="http://schemas.microsoft.com/office/drawing/2014/main" id="{01D55FCB-7699-4837-93DF-6D1C58EBD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93950"/>
                        <a:ext cx="2479675" cy="127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7DFFC8EF-A8BB-45D4-AEBE-2773C739E34E}"/>
              </a:ext>
            </a:extLst>
          </p:cNvPr>
          <p:cNvGrpSpPr>
            <a:grpSpLocks/>
          </p:cNvGrpSpPr>
          <p:nvPr/>
        </p:nvGrpSpPr>
        <p:grpSpPr bwMode="auto">
          <a:xfrm>
            <a:off x="1564922" y="1708150"/>
            <a:ext cx="4607278" cy="1111250"/>
            <a:chOff x="988" y="1728"/>
            <a:chExt cx="2612" cy="768"/>
          </a:xfrm>
        </p:grpSpPr>
        <p:sp>
          <p:nvSpPr>
            <p:cNvPr id="18444" name="Text Box 11">
              <a:extLst>
                <a:ext uri="{FF2B5EF4-FFF2-40B4-BE49-F238E27FC236}">
                  <a16:creationId xmlns:a16="http://schemas.microsoft.com/office/drawing/2014/main" id="{36FFE65A-DAD5-482E-97A5-F1B41E81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1978"/>
              <a:ext cx="1968" cy="44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3600" dirty="0">
                  <a:latin typeface="Times New Roman" panose="02020603050405020304" pitchFamily="18" charset="0"/>
                </a:rPr>
                <a:t>Binary Response</a:t>
              </a:r>
            </a:p>
          </p:txBody>
        </p:sp>
        <p:sp>
          <p:nvSpPr>
            <p:cNvPr id="18445" name="Line 12">
              <a:extLst>
                <a:ext uri="{FF2B5EF4-FFF2-40B4-BE49-F238E27FC236}">
                  <a16:creationId xmlns:a16="http://schemas.microsoft.com/office/drawing/2014/main" id="{A7FA1171-0749-4947-85F7-6102ED35C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28"/>
              <a:ext cx="62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6" name="Line 13">
              <a:extLst>
                <a:ext uri="{FF2B5EF4-FFF2-40B4-BE49-F238E27FC236}">
                  <a16:creationId xmlns:a16="http://schemas.microsoft.com/office/drawing/2014/main" id="{F98E62BE-4700-4F0B-B5F1-CA517DD3B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112"/>
              <a:ext cx="67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  <p:bldP spid="245764" grpId="0" autoUpdateAnimBg="0"/>
      <p:bldP spid="24576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1117</Words>
  <Application>Microsoft Office PowerPoint</Application>
  <PresentationFormat>On-screen Show (4:3)</PresentationFormat>
  <Paragraphs>171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Equation</vt:lpstr>
      <vt:lpstr>Generalized Linear Models   Logistic Model</vt:lpstr>
      <vt:lpstr>Overview on Logistic regression</vt:lpstr>
      <vt:lpstr>Understanding Basics</vt:lpstr>
      <vt:lpstr>Understanding Basics continued</vt:lpstr>
      <vt:lpstr>Odds</vt:lpstr>
      <vt:lpstr>Understanding Basics continued</vt:lpstr>
      <vt:lpstr>Some statistical test</vt:lpstr>
      <vt:lpstr>Why use logistic regression?</vt:lpstr>
      <vt:lpstr> Categorical Response Variables</vt:lpstr>
      <vt:lpstr>π = Proportion of “Success”</vt:lpstr>
      <vt:lpstr>Binary Logistic Regression Model</vt:lpstr>
      <vt:lpstr>Binary Logistic Regression Model</vt:lpstr>
      <vt:lpstr>PowerPoint Presentation</vt:lpstr>
      <vt:lpstr>Logit Function</vt:lpstr>
      <vt:lpstr>Odds</vt:lpstr>
      <vt:lpstr>Odds Ratio</vt:lpstr>
      <vt:lpstr>Odds Ratio</vt:lpstr>
      <vt:lpstr>Logistic regression</vt:lpstr>
      <vt:lpstr>Simple Logistic regression </vt:lpstr>
      <vt:lpstr>Simple Logistic regression Continued</vt:lpstr>
      <vt:lpstr>Simple Logistic regression continued</vt:lpstr>
      <vt:lpstr>Example 1: Relationship between Treatment and Pain relief</vt:lpstr>
      <vt:lpstr>Example: TMS for Migraines</vt:lpstr>
      <vt:lpstr>PowerPoint Presentation</vt:lpstr>
      <vt:lpstr>Logistic Regression for TMS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COMMERCIALIZING OF ENTREPRENEURSHIP VENTURES USING E-COMMERCE (CEVEC): EVIDENCE FROM MAKERERE UNIVERSITY, UGANDA</dc:title>
  <dc:creator>CEVEC TEAM</dc:creator>
  <cp:keywords/>
  <cp:lastModifiedBy>Hellen Namawejje</cp:lastModifiedBy>
  <cp:revision>23</cp:revision>
  <dcterms:created xsi:type="dcterms:W3CDTF">2020-06-15T22:12:20Z</dcterms:created>
  <dcterms:modified xsi:type="dcterms:W3CDTF">2022-02-15T15:37:29Z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6/16/2020</vt:lpwstr>
  </property>
  <property fmtid="{D5CDD505-2E9C-101B-9397-08002B2CF9AE}" pid="3" name="output">
    <vt:lpwstr>powerpoint_presentation</vt:lpwstr>
  </property>
</Properties>
</file>