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1pPr>
    <a:lvl2pPr marL="0" marR="0" indent="457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2pPr>
    <a:lvl3pPr marL="0" marR="0" indent="914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3pPr>
    <a:lvl4pPr marL="0" marR="0" indent="1371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4pPr>
    <a:lvl5pPr marL="0" marR="0" indent="18288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5pPr>
    <a:lvl6pPr marL="0" marR="0" indent="22860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6pPr>
    <a:lvl7pPr marL="0" marR="0" indent="27432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7pPr>
    <a:lvl8pPr marL="0" marR="0" indent="32004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8pPr>
    <a:lvl9pPr marL="0" marR="0" indent="365760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2">
              <a:hueOff val="-357243"/>
              <a:satOff val="7293"/>
              <a:lumOff val="8906"/>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D5D5D5"/>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3">
              <a:satOff val="1412"/>
              <a:lumOff val="16412"/>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atOff val="1412"/>
                  <a:lumOff val="16412"/>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6E937E"/>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wholeTbl>
    <a:band2H>
      <a:tcTxStyle b="def" i="def"/>
      <a:tcStyle>
        <a:tcBdr/>
        <a:fill>
          <a:solidFill>
            <a:srgbClr val="FFF171"/>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A51B"/>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E1A84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4">
              <a:hueOff val="103425"/>
              <a:satOff val="-7243"/>
              <a:lumOff val="9921"/>
            </a:schemeClr>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chemeClr val="accent5"/>
          </a:solidFill>
        </a:fill>
      </a:tcStyle>
    </a:band2H>
    <a:firstCol>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lumOff val="-14283"/>
            </a:schemeClr>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5">
                  <a:lumOff val="-14283"/>
                </a:schemeClr>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chemeClr val="accent5">
              <a:satOff val="-6299"/>
              <a:lumOff val="-32309"/>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wholeTbl>
    <a:band2H>
      <a:tcTxStyle b="def" i="def"/>
      <a:tcStyle>
        <a:tcBdr/>
        <a:fill>
          <a:solidFill>
            <a:srgbClr val="EDEEEE"/>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5D5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6500" y="12268950"/>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12"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13"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14" name="Slide Number"/>
          <p:cNvSpPr txBox="1"/>
          <p:nvPr>
            <p:ph type="sldNum" sz="quarter" idx="2"/>
          </p:nvPr>
        </p:nvSpPr>
        <p:spPr>
          <a:xfrm>
            <a:off x="23558499" y="12460720"/>
            <a:ext cx="388621" cy="42926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100" name="Slide Title"/>
          <p:cNvSpPr txBox="1"/>
          <p:nvPr>
            <p:ph type="title" hasCustomPrompt="1"/>
          </p:nvPr>
        </p:nvSpPr>
        <p:spPr>
          <a:prstGeom prst="rect">
            <a:avLst/>
          </a:prstGeom>
        </p:spPr>
        <p:txBody>
          <a:bodyPr/>
          <a:lstStyle/>
          <a:p>
            <a:pPr/>
            <a:r>
              <a:t>Slide 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Agenda Subtitle</a:t>
            </a:r>
          </a:p>
        </p:txBody>
      </p:sp>
      <p:sp>
        <p:nvSpPr>
          <p:cNvPr id="109" name="Body Level One…"/>
          <p:cNvSpPr txBox="1"/>
          <p:nvPr>
            <p:ph type="body" idx="1" hasCustomPrompt="1"/>
          </p:nvPr>
        </p:nvSpPr>
        <p:spPr>
          <a:prstGeom prst="rect">
            <a:avLst/>
          </a:prstGeom>
        </p:spPr>
        <p:txBody>
          <a:bodyPr/>
          <a:lstStyle>
            <a:lvl1pPr marL="0" indent="0">
              <a:spcBef>
                <a:spcPts val="6000"/>
              </a:spcBef>
              <a:buSzTx/>
              <a:buNone/>
              <a:defRPr sz="5000"/>
            </a:lvl1pPr>
            <a:lvl2pPr marL="0" indent="457200">
              <a:spcBef>
                <a:spcPts val="6000"/>
              </a:spcBef>
              <a:buSzTx/>
              <a:buNone/>
              <a:defRPr sz="5000"/>
            </a:lvl2pPr>
            <a:lvl3pPr marL="0" indent="914400">
              <a:spcBef>
                <a:spcPts val="6000"/>
              </a:spcBef>
              <a:buSzTx/>
              <a:buNone/>
              <a:defRPr sz="5000"/>
            </a:lvl3pPr>
            <a:lvl4pPr marL="0" indent="1371600">
              <a:spcBef>
                <a:spcPts val="6000"/>
              </a:spcBef>
              <a:buSzTx/>
              <a:buNone/>
              <a:defRPr sz="5000"/>
            </a:lvl4pPr>
            <a:lvl5pPr marL="0" indent="1828800">
              <a:spcBef>
                <a:spcPts val="6000"/>
              </a:spcBef>
              <a:buSzTx/>
              <a:buNone/>
              <a:defRPr sz="5000"/>
            </a:lvl5pPr>
          </a:lstStyle>
          <a:p>
            <a:pPr/>
            <a:r>
              <a:t>Agenda Topics</a:t>
            </a:r>
          </a:p>
          <a:p>
            <a:pPr lvl="1"/>
            <a:r>
              <a:t/>
            </a:r>
          </a:p>
          <a:p>
            <a:pPr lvl="2"/>
            <a:r>
              <a:t/>
            </a:r>
          </a:p>
          <a:p>
            <a:pPr lvl="3"/>
            <a:r>
              <a:t/>
            </a:r>
          </a:p>
          <a:p>
            <a:pPr lvl="4"/>
            <a:r>
              <a:t/>
            </a:r>
          </a:p>
        </p:txBody>
      </p:sp>
      <p:sp>
        <p:nvSpPr>
          <p:cNvPr id="110" name="Agenda Title"/>
          <p:cNvSpPr txBox="1"/>
          <p:nvPr>
            <p:ph type="title" hasCustomPrompt="1"/>
          </p:nvPr>
        </p:nvSpPr>
        <p:spPr>
          <a:prstGeom prst="rect">
            <a:avLst/>
          </a:prstGeom>
        </p:spPr>
        <p:txBody>
          <a:bodyPr/>
          <a:lstStyle/>
          <a:p>
            <a:pPr/>
            <a:r>
              <a:t>Agenda Title</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191000"/>
            <a:ext cx="21971000" cy="4089400"/>
          </a:xfrm>
          <a:prstGeom prst="rect">
            <a:avLst/>
          </a:prstGeom>
        </p:spPr>
        <p:txBody>
          <a:bodyPr anchor="ctr"/>
          <a:lstStyle>
            <a:lvl1pPr marL="0" indent="0" algn="ctr" defTabSz="2438400">
              <a:lnSpc>
                <a:spcPct val="90000"/>
              </a:lnSpc>
              <a:spcBef>
                <a:spcPts val="0"/>
              </a:spcBef>
              <a:buSzTx/>
              <a:buNone/>
              <a:defRPr spc="-119" sz="12000">
                <a:latin typeface="+mn-lt"/>
                <a:ea typeface="+mn-ea"/>
                <a:cs typeface="+mn-cs"/>
                <a:sym typeface="Produkt Extralight"/>
              </a:defRPr>
            </a:lvl1pPr>
            <a:lvl2pPr marL="0" indent="457200" algn="ctr" defTabSz="2438400">
              <a:lnSpc>
                <a:spcPct val="90000"/>
              </a:lnSpc>
              <a:spcBef>
                <a:spcPts val="0"/>
              </a:spcBef>
              <a:buSzTx/>
              <a:buNone/>
              <a:defRPr spc="-119" sz="12000">
                <a:latin typeface="+mn-lt"/>
                <a:ea typeface="+mn-ea"/>
                <a:cs typeface="+mn-cs"/>
                <a:sym typeface="Produkt Extralight"/>
              </a:defRPr>
            </a:lvl2pPr>
            <a:lvl3pPr marL="0" indent="914400" algn="ctr" defTabSz="2438400">
              <a:lnSpc>
                <a:spcPct val="90000"/>
              </a:lnSpc>
              <a:spcBef>
                <a:spcPts val="0"/>
              </a:spcBef>
              <a:buSzTx/>
              <a:buNone/>
              <a:defRPr spc="-119" sz="12000">
                <a:latin typeface="+mn-lt"/>
                <a:ea typeface="+mn-ea"/>
                <a:cs typeface="+mn-cs"/>
                <a:sym typeface="Produkt Extralight"/>
              </a:defRPr>
            </a:lvl3pPr>
            <a:lvl4pPr marL="0" indent="1371600" algn="ctr" defTabSz="2438400">
              <a:lnSpc>
                <a:spcPct val="90000"/>
              </a:lnSpc>
              <a:spcBef>
                <a:spcPts val="0"/>
              </a:spcBef>
              <a:buSzTx/>
              <a:buNone/>
              <a:defRPr spc="-119" sz="12000">
                <a:latin typeface="+mn-lt"/>
                <a:ea typeface="+mn-ea"/>
                <a:cs typeface="+mn-cs"/>
                <a:sym typeface="Produkt Extralight"/>
              </a:defRPr>
            </a:lvl4pPr>
            <a:lvl5pPr marL="0" indent="1828800" algn="ctr" defTabSz="2438400">
              <a:lnSpc>
                <a:spcPct val="90000"/>
              </a:lnSpc>
              <a:spcBef>
                <a:spcPts val="0"/>
              </a:spcBef>
              <a:buSzTx/>
              <a:buNone/>
              <a:defRPr spc="-119" sz="12000">
                <a:latin typeface="+mn-lt"/>
                <a:ea typeface="+mn-ea"/>
                <a:cs typeface="+mn-cs"/>
                <a:sym typeface="Produkt Extralight"/>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206500"/>
            <a:ext cx="21971000" cy="7353300"/>
          </a:xfrm>
          <a:prstGeom prst="rect">
            <a:avLst/>
          </a:prstGeom>
        </p:spPr>
        <p:txBody>
          <a:bodyPr anchor="b"/>
          <a:lstStyle>
            <a:lvl1pPr marL="0" indent="0" algn="ctr" defTabSz="2438400">
              <a:lnSpc>
                <a:spcPct val="90000"/>
              </a:lnSpc>
              <a:spcBef>
                <a:spcPts val="0"/>
              </a:spcBef>
              <a:buSzTx/>
              <a:buNone/>
              <a:defRPr spc="-1750" sz="35000">
                <a:latin typeface="+mn-lt"/>
                <a:ea typeface="+mn-ea"/>
                <a:cs typeface="+mn-cs"/>
                <a:sym typeface="Produkt Extralight"/>
              </a:defRPr>
            </a:lvl1pPr>
            <a:lvl2pPr marL="0" indent="457200" algn="ctr" defTabSz="2438400">
              <a:lnSpc>
                <a:spcPct val="90000"/>
              </a:lnSpc>
              <a:spcBef>
                <a:spcPts val="0"/>
              </a:spcBef>
              <a:buSzTx/>
              <a:buNone/>
              <a:defRPr spc="-1750" sz="35000">
                <a:latin typeface="+mn-lt"/>
                <a:ea typeface="+mn-ea"/>
                <a:cs typeface="+mn-cs"/>
                <a:sym typeface="Produkt Extralight"/>
              </a:defRPr>
            </a:lvl2pPr>
            <a:lvl3pPr marL="0" indent="914400" algn="ctr" defTabSz="2438400">
              <a:lnSpc>
                <a:spcPct val="90000"/>
              </a:lnSpc>
              <a:spcBef>
                <a:spcPts val="0"/>
              </a:spcBef>
              <a:buSzTx/>
              <a:buNone/>
              <a:defRPr spc="-1750" sz="35000">
                <a:latin typeface="+mn-lt"/>
                <a:ea typeface="+mn-ea"/>
                <a:cs typeface="+mn-cs"/>
                <a:sym typeface="Produkt Extralight"/>
              </a:defRPr>
            </a:lvl3pPr>
            <a:lvl4pPr marL="0" indent="1371600" algn="ctr" defTabSz="2438400">
              <a:lnSpc>
                <a:spcPct val="90000"/>
              </a:lnSpc>
              <a:spcBef>
                <a:spcPts val="0"/>
              </a:spcBef>
              <a:buSzTx/>
              <a:buNone/>
              <a:defRPr spc="-1750" sz="35000">
                <a:latin typeface="+mn-lt"/>
                <a:ea typeface="+mn-ea"/>
                <a:cs typeface="+mn-cs"/>
                <a:sym typeface="Produkt Extralight"/>
              </a:defRPr>
            </a:lvl4pPr>
            <a:lvl5pPr marL="0" indent="1828800" algn="ctr" defTabSz="2438400">
              <a:lnSpc>
                <a:spcPct val="90000"/>
              </a:lnSpc>
              <a:spcBef>
                <a:spcPts val="0"/>
              </a:spcBef>
              <a:buSzTx/>
              <a:buNone/>
              <a:defRPr spc="-1750" sz="35000">
                <a:latin typeface="+mn-lt"/>
                <a:ea typeface="+mn-ea"/>
                <a:cs typeface="+mn-cs"/>
                <a:sym typeface="Produkt Extralight"/>
              </a:defRPr>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128000"/>
            <a:ext cx="21971000" cy="1079500"/>
          </a:xfrm>
          <a:prstGeom prst="rect">
            <a:avLst/>
          </a:prstGeom>
        </p:spPr>
        <p:txBody>
          <a:bodyPr lIns="45719" tIns="45719" rIns="45719" bIns="45719"/>
          <a:lstStyle>
            <a:lvl1pPr marL="0" indent="0" algn="ctr" defTabSz="825500">
              <a:lnSpc>
                <a:spcPct val="90000"/>
              </a:lnSpc>
              <a:spcBef>
                <a:spcPts val="0"/>
              </a:spcBef>
              <a:buSzTx/>
              <a:buNone/>
              <a:defRPr spc="-55" sz="5500">
                <a:latin typeface="+mn-lt"/>
                <a:ea typeface="+mn-ea"/>
                <a:cs typeface="+mn-cs"/>
                <a:sym typeface="Produkt Extralight"/>
              </a:defRPr>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5461000" y="9563100"/>
            <a:ext cx="13728700" cy="698500"/>
          </a:xfrm>
          <a:prstGeom prst="rect">
            <a:avLst/>
          </a:prstGeom>
        </p:spPr>
        <p:txBody>
          <a:bodyPr lIns="45719" tIns="45719" rIns="45719" bIns="45719"/>
          <a:lstStyle>
            <a:lvl1pPr marL="0" indent="0" defTabSz="825500">
              <a:spcBef>
                <a:spcPts val="0"/>
              </a:spcBef>
              <a:buSzTx/>
              <a:buNone/>
              <a:defRPr sz="3600">
                <a:latin typeface="Produkt Light"/>
                <a:ea typeface="Produkt Light"/>
                <a:cs typeface="Produkt Light"/>
                <a:sym typeface="Produkt Light"/>
              </a:defRPr>
            </a:lvl1pPr>
          </a:lstStyle>
          <a:p>
            <a:pPr/>
            <a:r>
              <a:t>Attribution</a:t>
            </a:r>
          </a:p>
        </p:txBody>
      </p:sp>
      <p:sp>
        <p:nvSpPr>
          <p:cNvPr id="136" name="Body Level One…"/>
          <p:cNvSpPr txBox="1"/>
          <p:nvPr>
            <p:ph type="body" sz="quarter" idx="1" hasCustomPrompt="1"/>
          </p:nvPr>
        </p:nvSpPr>
        <p:spPr>
          <a:xfrm>
            <a:off x="5194300" y="4165600"/>
            <a:ext cx="13995400" cy="4432300"/>
          </a:xfrm>
          <a:prstGeom prst="rect">
            <a:avLst/>
          </a:prstGeom>
        </p:spPr>
        <p:txBody>
          <a:bodyPr anchor="b"/>
          <a:lstStyle>
            <a:lvl1pPr marL="254000" indent="-254000" defTabSz="2438400">
              <a:lnSpc>
                <a:spcPct val="90000"/>
              </a:lnSpc>
              <a:spcBef>
                <a:spcPts val="0"/>
              </a:spcBef>
              <a:buSzTx/>
              <a:buNone/>
              <a:defRPr spc="-93" sz="9300">
                <a:latin typeface="+mn-lt"/>
                <a:ea typeface="+mn-ea"/>
                <a:cs typeface="+mn-cs"/>
                <a:sym typeface="Produkt Extralight"/>
              </a:defRPr>
            </a:lvl1pPr>
            <a:lvl2pPr marL="254000" indent="203200" defTabSz="2438400">
              <a:lnSpc>
                <a:spcPct val="90000"/>
              </a:lnSpc>
              <a:spcBef>
                <a:spcPts val="0"/>
              </a:spcBef>
              <a:buSzTx/>
              <a:buNone/>
              <a:defRPr spc="-93" sz="9300">
                <a:latin typeface="+mn-lt"/>
                <a:ea typeface="+mn-ea"/>
                <a:cs typeface="+mn-cs"/>
                <a:sym typeface="Produkt Extralight"/>
              </a:defRPr>
            </a:lvl2pPr>
            <a:lvl3pPr marL="254000" indent="660400" defTabSz="2438400">
              <a:lnSpc>
                <a:spcPct val="90000"/>
              </a:lnSpc>
              <a:spcBef>
                <a:spcPts val="0"/>
              </a:spcBef>
              <a:buSzTx/>
              <a:buNone/>
              <a:defRPr spc="-93" sz="9300">
                <a:latin typeface="+mn-lt"/>
                <a:ea typeface="+mn-ea"/>
                <a:cs typeface="+mn-cs"/>
                <a:sym typeface="Produkt Extralight"/>
              </a:defRPr>
            </a:lvl3pPr>
            <a:lvl4pPr marL="254000" indent="1117600" defTabSz="2438400">
              <a:lnSpc>
                <a:spcPct val="90000"/>
              </a:lnSpc>
              <a:spcBef>
                <a:spcPts val="0"/>
              </a:spcBef>
              <a:buSzTx/>
              <a:buNone/>
              <a:defRPr spc="-93" sz="9300">
                <a:latin typeface="+mn-lt"/>
                <a:ea typeface="+mn-ea"/>
                <a:cs typeface="+mn-cs"/>
                <a:sym typeface="Produkt Extralight"/>
              </a:defRPr>
            </a:lvl4pPr>
            <a:lvl5pPr marL="254000" indent="1574800" defTabSz="2438400">
              <a:lnSpc>
                <a:spcPct val="90000"/>
              </a:lnSpc>
              <a:spcBef>
                <a:spcPts val="0"/>
              </a:spcBef>
              <a:buSzTx/>
              <a:buNone/>
              <a:defRPr spc="-93" sz="9300">
                <a:latin typeface="+mn-lt"/>
                <a:ea typeface="+mn-ea"/>
                <a:cs typeface="+mn-cs"/>
                <a:sym typeface="Produkt Extralight"/>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Corridor of an open-air stone building under a pink and purple sky"/>
          <p:cNvSpPr/>
          <p:nvPr>
            <p:ph type="pic" sz="quarter" idx="21"/>
          </p:nvPr>
        </p:nvSpPr>
        <p:spPr>
          <a:xfrm>
            <a:off x="1257300" y="3213100"/>
            <a:ext cx="7289800" cy="7289800"/>
          </a:xfrm>
          <a:prstGeom prst="rect">
            <a:avLst/>
          </a:prstGeom>
        </p:spPr>
        <p:txBody>
          <a:bodyPr lIns="91439" tIns="45719" rIns="91439" bIns="45719">
            <a:noAutofit/>
          </a:bodyPr>
          <a:lstStyle/>
          <a:p>
            <a:pPr/>
          </a:p>
        </p:txBody>
      </p:sp>
      <p:sp>
        <p:nvSpPr>
          <p:cNvPr id="145" name="Black and white close-up of a curved roof"/>
          <p:cNvSpPr/>
          <p:nvPr>
            <p:ph type="pic" sz="half" idx="22"/>
          </p:nvPr>
        </p:nvSpPr>
        <p:spPr>
          <a:xfrm>
            <a:off x="6577500" y="3632200"/>
            <a:ext cx="11228999" cy="6451600"/>
          </a:xfrm>
          <a:prstGeom prst="rect">
            <a:avLst/>
          </a:prstGeom>
        </p:spPr>
        <p:txBody>
          <a:bodyPr lIns="91439" tIns="45719" rIns="91439" bIns="45719">
            <a:noAutofit/>
          </a:bodyPr>
          <a:lstStyle/>
          <a:p>
            <a:pPr/>
          </a:p>
        </p:txBody>
      </p:sp>
      <p:sp>
        <p:nvSpPr>
          <p:cNvPr id="146" name="Low angle view of a metal spiral staircase"/>
          <p:cNvSpPr/>
          <p:nvPr>
            <p:ph type="pic" sz="quarter" idx="23"/>
          </p:nvPr>
        </p:nvSpPr>
        <p:spPr>
          <a:xfrm>
            <a:off x="14643100" y="3632200"/>
            <a:ext cx="9677400" cy="64516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Futuristic, white corridor with shadows"/>
          <p:cNvSpPr/>
          <p:nvPr>
            <p:ph type="pic" idx="21"/>
          </p:nvPr>
        </p:nvSpPr>
        <p:spPr>
          <a:xfrm>
            <a:off x="-38100" y="-520700"/>
            <a:ext cx="24447500" cy="1476331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Curved, white arches on a gray reflective floor"/>
          <p:cNvSpPr/>
          <p:nvPr>
            <p:ph type="pic" idx="21"/>
          </p:nvPr>
        </p:nvSpPr>
        <p:spPr>
          <a:xfrm>
            <a:off x="-76200" y="-558800"/>
            <a:ext cx="24574500" cy="14839510"/>
          </a:xfrm>
          <a:prstGeom prst="rect">
            <a:avLst/>
          </a:prstGeom>
        </p:spPr>
        <p:txBody>
          <a:bodyPr lIns="91439" tIns="45719" rIns="91439" bIns="45719">
            <a:noAutofit/>
          </a:bodyPr>
          <a:lstStyle/>
          <a:p>
            <a:pPr/>
          </a:p>
        </p:txBody>
      </p:sp>
      <p:sp>
        <p:nvSpPr>
          <p:cNvPr id="22" name="Author and Date"/>
          <p:cNvSpPr txBox="1"/>
          <p:nvPr>
            <p:ph type="body" sz="quarter" idx="22" hasCustomPrompt="1"/>
          </p:nvPr>
        </p:nvSpPr>
        <p:spPr>
          <a:xfrm>
            <a:off x="1206500" y="12268200"/>
            <a:ext cx="21971000" cy="660400"/>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pPr/>
            <a:r>
              <a:t>Author and Date</a:t>
            </a:r>
          </a:p>
        </p:txBody>
      </p:sp>
      <p:sp>
        <p:nvSpPr>
          <p:cNvPr id="23" name="Body Level One…"/>
          <p:cNvSpPr txBox="1"/>
          <p:nvPr>
            <p:ph type="body" sz="quarter" idx="1" hasCustomPrompt="1"/>
          </p:nvPr>
        </p:nvSpPr>
        <p:spPr>
          <a:xfrm>
            <a:off x="1206500" y="7353300"/>
            <a:ext cx="21971000" cy="2006600"/>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Presentation Subtitle</a:t>
            </a:r>
          </a:p>
          <a:p>
            <a:pPr lvl="1"/>
            <a:r>
              <a:t/>
            </a:r>
          </a:p>
          <a:p>
            <a:pPr lvl="2"/>
            <a:r>
              <a:t/>
            </a:r>
          </a:p>
          <a:p>
            <a:pPr lvl="3"/>
            <a:r>
              <a:t/>
            </a:r>
          </a:p>
          <a:p>
            <a:pPr lvl="4"/>
            <a:r>
              <a:t/>
            </a:r>
          </a:p>
        </p:txBody>
      </p:sp>
      <p:sp>
        <p:nvSpPr>
          <p:cNvPr id="24" name="Presentation Title"/>
          <p:cNvSpPr txBox="1"/>
          <p:nvPr>
            <p:ph type="title" hasCustomPrompt="1"/>
          </p:nvPr>
        </p:nvSpPr>
        <p:spPr>
          <a:xfrm>
            <a:off x="1206500" y="2616200"/>
            <a:ext cx="21971004" cy="4648200"/>
          </a:xfrm>
          <a:prstGeom prst="rect">
            <a:avLst/>
          </a:prstGeom>
        </p:spPr>
        <p:txBody>
          <a:bodyPr anchor="b"/>
          <a:lstStyle>
            <a:lvl1pPr defTabSz="355600">
              <a:defRPr spc="-119" sz="12000"/>
            </a:lvl1pPr>
          </a:lstStyle>
          <a:p>
            <a:pPr/>
            <a:r>
              <a:t>Presentation Title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Low angle view of a tall building with mirrored glass windows"/>
          <p:cNvSpPr/>
          <p:nvPr>
            <p:ph type="pic" idx="21"/>
          </p:nvPr>
        </p:nvSpPr>
        <p:spPr>
          <a:xfrm>
            <a:off x="8140700" y="-1"/>
            <a:ext cx="20574000" cy="13716001"/>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3335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150100"/>
            <a:ext cx="9779000" cy="5385424"/>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43" name="Slide Title"/>
          <p:cNvSpPr txBox="1"/>
          <p:nvPr>
            <p:ph type="title" hasCustomPrompt="1"/>
          </p:nvPr>
        </p:nvSpPr>
        <p:spPr>
          <a:prstGeom prst="rect">
            <a:avLst/>
          </a:prstGeom>
        </p:spPr>
        <p:txBody>
          <a:bodyPr/>
          <a:lstStyle/>
          <a:p>
            <a:pPr/>
            <a:r>
              <a:t>Slide 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Partial view of a ceiling with wood paneling"/>
          <p:cNvSpPr/>
          <p:nvPr>
            <p:ph type="pic" idx="21"/>
          </p:nvPr>
        </p:nvSpPr>
        <p:spPr>
          <a:xfrm>
            <a:off x="9588500" y="-482600"/>
            <a:ext cx="21513800" cy="14300200"/>
          </a:xfrm>
          <a:prstGeom prst="rect">
            <a:avLst/>
          </a:prstGeom>
        </p:spPr>
        <p:txBody>
          <a:bodyPr lIns="91439" tIns="45719" rIns="91439" bIns="45719">
            <a:noAutofit/>
          </a:bodyPr>
          <a:lstStyle/>
          <a:p>
            <a:pPr/>
          </a:p>
        </p:txBody>
      </p:sp>
      <p:sp>
        <p:nvSpPr>
          <p:cNvPr id="61" name="Slide Subtitle"/>
          <p:cNvSpPr txBox="1"/>
          <p:nvPr>
            <p:ph type="body" sz="quarter" idx="22"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6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6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72" name="Slide Title"/>
          <p:cNvSpPr txBox="1"/>
          <p:nvPr>
            <p:ph type="title" hasCustomPrompt="1"/>
          </p:nvPr>
        </p:nvSpPr>
        <p:spPr>
          <a:prstGeom prst="rect">
            <a:avLst/>
          </a:prstGeom>
        </p:spPr>
        <p:txBody>
          <a:bodyPr/>
          <a:lstStyle/>
          <a:p>
            <a:pPr/>
            <a:r>
              <a:t>Slide Title</a:t>
            </a:r>
          </a:p>
        </p:txBody>
      </p:sp>
      <p:sp>
        <p:nvSpPr>
          <p:cNvPr id="7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24100"/>
            <a:ext cx="9779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pPr/>
            <a:r>
              <a:t>Slide Subtitle</a:t>
            </a:r>
          </a:p>
        </p:txBody>
      </p:sp>
      <p:sp>
        <p:nvSpPr>
          <p:cNvPr id="82" name="Slide Title"/>
          <p:cNvSpPr txBox="1"/>
          <p:nvPr>
            <p:ph type="title" hasCustomPrompt="1"/>
          </p:nvPr>
        </p:nvSpPr>
        <p:spPr>
          <a:xfrm>
            <a:off x="1206500" y="635000"/>
            <a:ext cx="9779000" cy="1689100"/>
          </a:xfrm>
          <a:prstGeom prst="rect">
            <a:avLst/>
          </a:prstGeom>
        </p:spPr>
        <p:txBody>
          <a:bodyPr/>
          <a:lstStyle/>
          <a:p>
            <a:pPr/>
            <a:r>
              <a:t>Slide Title</a:t>
            </a:r>
          </a:p>
        </p:txBody>
      </p:sp>
      <p:sp>
        <p:nvSpPr>
          <p:cNvPr id="83" name="Body Level One…"/>
          <p:cNvSpPr txBox="1"/>
          <p:nvPr>
            <p:ph type="body" sz="half" idx="1" hasCustomPrompt="1"/>
          </p:nvPr>
        </p:nvSpPr>
        <p:spPr>
          <a:xfrm>
            <a:off x="1206500" y="4248504"/>
            <a:ext cx="9779000" cy="8256012"/>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3911600"/>
            <a:ext cx="21971004" cy="4648200"/>
          </a:xfrm>
          <a:prstGeom prst="rect">
            <a:avLst/>
          </a:prstGeom>
        </p:spPr>
        <p:txBody>
          <a:bodyPr anchor="ctr"/>
          <a:lstStyle>
            <a:lvl1pPr>
              <a:defRPr spc="-119" sz="12000"/>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635000"/>
            <a:ext cx="21971000" cy="16891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23558499" y="12458699"/>
            <a:ext cx="388621" cy="429261"/>
          </a:xfrm>
          <a:prstGeom prst="rect">
            <a:avLst/>
          </a:prstGeom>
          <a:ln w="12700">
            <a:miter lim="400000"/>
          </a:ln>
        </p:spPr>
        <p:txBody>
          <a:bodyPr wrap="none" lIns="50800" tIns="50800" rIns="50800" bIns="50800" anchor="b">
            <a:spAutoFit/>
          </a:bodyPr>
          <a:lstStyle>
            <a:lvl1pPr algn="r" defTabSz="584200">
              <a:spcBef>
                <a:spcPts val="0"/>
              </a:spcBef>
              <a:defRPr sz="2000">
                <a:latin typeface="Graphik"/>
                <a:ea typeface="Graphik"/>
                <a:cs typeface="Graphik"/>
                <a:sym typeface="Graphik"/>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1pPr>
      <a:lvl2pPr marL="0" marR="0" indent="457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2pPr>
      <a:lvl3pPr marL="0" marR="0" indent="914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3pPr>
      <a:lvl4pPr marL="0" marR="0" indent="1371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4pPr>
      <a:lvl5pPr marL="0" marR="0" indent="18288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5pPr>
      <a:lvl6pPr marL="0" marR="0" indent="22860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6pPr>
      <a:lvl7pPr marL="0" marR="0" indent="27432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7pPr>
      <a:lvl8pPr marL="0" marR="0" indent="32004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8pPr>
      <a:lvl9pPr marL="0" marR="0" indent="3657600" algn="l" defTabSz="2438400" rtl="0" latinLnBrk="0">
        <a:lnSpc>
          <a:spcPct val="90000"/>
        </a:lnSpc>
        <a:spcBef>
          <a:spcPts val="0"/>
        </a:spcBef>
        <a:spcAft>
          <a:spcPts val="0"/>
        </a:spcAft>
        <a:buClrTx/>
        <a:buSzTx/>
        <a:buFontTx/>
        <a:buNone/>
        <a:tabLst/>
        <a:defRPr b="0" baseline="0" cap="none" i="0" spc="-100" strike="noStrike" sz="10000" u="none">
          <a:solidFill>
            <a:schemeClr val="accent1">
              <a:satOff val="-9155"/>
              <a:lumOff val="-32673"/>
            </a:schemeClr>
          </a:solidFill>
          <a:uFillTx/>
          <a:latin typeface="+mn-lt"/>
          <a:ea typeface="+mn-ea"/>
          <a:cs typeface="+mn-cs"/>
          <a:sym typeface="Produkt Extralight"/>
        </a:defRPr>
      </a:lvl9pPr>
    </p:titleStyle>
    <p:bodyStyle>
      <a:lvl1pPr marL="457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1pPr>
      <a:lvl2pPr marL="914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2pPr>
      <a:lvl3pPr marL="1371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3pPr>
      <a:lvl4pPr marL="1828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4pPr>
      <a:lvl5pPr marL="22860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5pPr>
      <a:lvl6pPr marL="27432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6pPr>
      <a:lvl7pPr marL="32004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7pPr>
      <a:lvl8pPr marL="36576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8pPr>
      <a:lvl9pPr marL="4114800" marR="0" indent="-457200" algn="l" defTabSz="355600" rtl="0" latinLnBrk="0">
        <a:lnSpc>
          <a:spcPct val="100000"/>
        </a:lnSpc>
        <a:spcBef>
          <a:spcPts val="4700"/>
        </a:spcBef>
        <a:spcAft>
          <a:spcPts val="0"/>
        </a:spcAft>
        <a:buClrTx/>
        <a:buSzPct val="100000"/>
        <a:buFontTx/>
        <a:buChar char="•"/>
        <a:tabLst/>
        <a:defRPr b="0" baseline="0" cap="none" i="0" spc="0" strike="noStrike" sz="4000" u="none">
          <a:solidFill>
            <a:schemeClr val="accent1">
              <a:satOff val="-9155"/>
              <a:lumOff val="-32673"/>
            </a:schemeClr>
          </a:solidFill>
          <a:uFillTx/>
          <a:latin typeface="Graphik Light"/>
          <a:ea typeface="Graphik Light"/>
          <a:cs typeface="Graphik Light"/>
          <a:sym typeface="Graphik Light"/>
        </a:defRPr>
      </a:lvl9pPr>
    </p:bodyStyle>
    <p:otherStyle>
      <a:lvl1pPr marL="0" marR="0" indent="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1pPr>
      <a:lvl2pPr marL="0" marR="0" indent="457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2pPr>
      <a:lvl3pPr marL="0" marR="0" indent="914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3pPr>
      <a:lvl4pPr marL="0" marR="0" indent="1371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4pPr>
      <a:lvl5pPr marL="0" marR="0" indent="18288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5pPr>
      <a:lvl6pPr marL="0" marR="0" indent="22860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6pPr>
      <a:lvl7pPr marL="0" marR="0" indent="27432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7pPr>
      <a:lvl8pPr marL="0" marR="0" indent="32004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8pPr>
      <a:lvl9pPr marL="0" marR="0" indent="3657600" algn="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Graphi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hyperlink" Target="http://roboflow.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1" name="Santhosh. 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Santhosh. S</a:t>
            </a:r>
          </a:p>
        </p:txBody>
      </p:sp>
      <p:sp>
        <p:nvSpPr>
          <p:cNvPr id="172" name="Problem Statement 07"/>
          <p:cNvSpPr txBox="1"/>
          <p:nvPr>
            <p:ph type="subTitle" sz="quarter" idx="1"/>
          </p:nvPr>
        </p:nvSpPr>
        <p:spPr>
          <a:prstGeom prst="rect">
            <a:avLst/>
          </a:prstGeom>
        </p:spPr>
        <p:txBody>
          <a:bodyPr/>
          <a:lstStyle>
            <a:lvl1pPr>
              <a:defRPr>
                <a:solidFill>
                  <a:srgbClr val="000000"/>
                </a:solidFill>
              </a:defRPr>
            </a:lvl1pPr>
          </a:lstStyle>
          <a:p>
            <a:pPr/>
            <a:r>
              <a:t>Problem Statement 07</a:t>
            </a:r>
          </a:p>
        </p:txBody>
      </p:sp>
      <p:sp>
        <p:nvSpPr>
          <p:cNvPr id="173" name="Innovative Monitoring System for TeleICU Patients Using Video Processing and Deep Learning"/>
          <p:cNvSpPr txBox="1"/>
          <p:nvPr>
            <p:ph type="ctrTitle"/>
          </p:nvPr>
        </p:nvSpPr>
        <p:spPr>
          <a:xfrm>
            <a:off x="1206500" y="2616200"/>
            <a:ext cx="21788716" cy="4648200"/>
          </a:xfrm>
          <a:prstGeom prst="rect">
            <a:avLst/>
          </a:prstGeom>
        </p:spPr>
        <p:txBody>
          <a:bodyPr/>
          <a:lstStyle>
            <a:lvl1pPr defTabSz="2438338">
              <a:lnSpc>
                <a:spcPct val="80000"/>
              </a:lnSpc>
              <a:defRPr b="1" spc="-180" sz="9000">
                <a:solidFill>
                  <a:srgbClr val="000000"/>
                </a:solidFill>
                <a:latin typeface="Helvetica Neue"/>
                <a:ea typeface="Helvetica Neue"/>
                <a:cs typeface="Helvetica Neue"/>
                <a:sym typeface="Helvetica Neue"/>
              </a:defRPr>
            </a:lvl1pPr>
          </a:lstStyle>
          <a:p>
            <a:pPr/>
            <a:r>
              <a:t>Innovative Monitoring System for TeleICU Patients Using Video Processing and Deep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5" name="Conclusion"/>
          <p:cNvSpPr txBox="1"/>
          <p:nvPr>
            <p:ph type="title"/>
          </p:nvPr>
        </p:nvSpPr>
        <p:spPr>
          <a:prstGeom prst="rect">
            <a:avLst/>
          </a:prstGeom>
        </p:spPr>
        <p:txBody>
          <a:bodyPr/>
          <a:lstStyle>
            <a:lvl1pPr defTabSz="2316479">
              <a:defRPr spc="-95" sz="9500">
                <a:solidFill>
                  <a:srgbClr val="000000"/>
                </a:solidFill>
              </a:defRPr>
            </a:lvl1pPr>
          </a:lstStyle>
          <a:p>
            <a:pPr/>
            <a:r>
              <a:t>Conclusion</a:t>
            </a:r>
          </a:p>
        </p:txBody>
      </p:sp>
      <p:sp>
        <p:nvSpPr>
          <p:cNvPr id="216" name="Developed an innovative monitoring system for TeleICU patients using video processing and deep learning. The system leverages the YOLOv10 model for real-time detection and classification of individuals in the ICU room, coupled with an motion detection mo"/>
          <p:cNvSpPr txBox="1"/>
          <p:nvPr>
            <p:ph type="body" idx="1"/>
          </p:nvPr>
        </p:nvSpPr>
        <p:spPr>
          <a:xfrm>
            <a:off x="1206500" y="2742694"/>
            <a:ext cx="21971000" cy="9929091"/>
          </a:xfrm>
          <a:prstGeom prst="rect">
            <a:avLst/>
          </a:prstGeom>
        </p:spPr>
        <p:txBody>
          <a:bodyPr/>
          <a:lstStyle/>
          <a:p>
            <a:pPr>
              <a:defRPr>
                <a:solidFill>
                  <a:srgbClr val="000000"/>
                </a:solidFill>
              </a:defRPr>
            </a:pPr>
            <a:r>
              <a:t>Developed an innovative monitoring system for TeleICU patients using video processing and deep learning. The system leverages the YOLOv10 model for real-time detection and classification of individuals in the ICU room, coupled with an motion detection module to monitor patient activities.</a:t>
            </a:r>
          </a:p>
          <a:p>
            <a:pPr>
              <a:defRPr>
                <a:solidFill>
                  <a:srgbClr val="000000"/>
                </a:solidFill>
              </a:defRPr>
            </a:pPr>
            <a:r>
              <a:t>Flask-based web application provides a user-friendly interface for real-time monitoring, ensuring timely and accurate alerts for healthcare professionals.</a:t>
            </a:r>
          </a:p>
          <a:p>
            <a:pPr>
              <a:defRPr>
                <a:solidFill>
                  <a:srgbClr val="000000"/>
                </a:solidFill>
              </a:defRPr>
            </a:pPr>
            <a:r>
              <a:t>The system demonstrates high accuracy and efficiency, with potential for significant impact in reducing the burden on remote healthcare professionals and improving patient care.</a:t>
            </a:r>
          </a:p>
          <a:p>
            <a:pPr>
              <a:defRPr>
                <a:solidFill>
                  <a:srgbClr val="000000"/>
                </a:solidFill>
              </a:defRPr>
            </a:pPr>
            <a:r>
              <a:t>This project represents a significant step towards more efficient and comprehensive TeleICU monitoring solutions.</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18" name="THANK YOU!!"/>
          <p:cNvSpPr txBox="1"/>
          <p:nvPr>
            <p:ph type="title"/>
          </p:nvPr>
        </p:nvSpPr>
        <p:spPr>
          <a:xfrm>
            <a:off x="1206500" y="6013450"/>
            <a:ext cx="21971000" cy="1689100"/>
          </a:xfrm>
          <a:prstGeom prst="rect">
            <a:avLst/>
          </a:prstGeom>
        </p:spPr>
        <p:txBody>
          <a:bodyPr/>
          <a:lstStyle>
            <a:lvl1pPr algn="ctr">
              <a:defRPr>
                <a:solidFill>
                  <a:srgbClr val="000000"/>
                </a:solidFill>
                <a:latin typeface="Arial Rounded MT Bold"/>
                <a:ea typeface="Arial Rounded MT Bold"/>
                <a:cs typeface="Arial Rounded MT Bold"/>
                <a:sym typeface="Arial Rounded MT Bold"/>
              </a:defRPr>
            </a:lvl1pPr>
          </a:lstStyle>
          <a:p>
            <a:pPr/>
            <a:r>
              <a:t>THANK YOU!!</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75" name="Overview"/>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Overview</a:t>
            </a:r>
          </a:p>
        </p:txBody>
      </p:sp>
      <p:sp>
        <p:nvSpPr>
          <p:cNvPr id="176" name="Introduction"/>
          <p:cNvSpPr txBox="1"/>
          <p:nvPr>
            <p:ph type="title"/>
          </p:nvPr>
        </p:nvSpPr>
        <p:spPr>
          <a:xfrm>
            <a:off x="1206500" y="647700"/>
            <a:ext cx="21971000" cy="1689100"/>
          </a:xfrm>
          <a:prstGeom prst="rect">
            <a:avLst/>
          </a:prstGeom>
        </p:spPr>
        <p:txBody>
          <a:bodyPr/>
          <a:lstStyle>
            <a:lvl1pPr defTabSz="2316479">
              <a:defRPr spc="-95" sz="9500">
                <a:solidFill>
                  <a:srgbClr val="000000"/>
                </a:solidFill>
              </a:defRPr>
            </a:lvl1pPr>
          </a:lstStyle>
          <a:p>
            <a:pPr/>
            <a:r>
              <a:t>Introduction</a:t>
            </a:r>
          </a:p>
        </p:txBody>
      </p:sp>
      <p:sp>
        <p:nvSpPr>
          <p:cNvPr id="177" name="Remote monitoring of ICU Patients to reduce on-site intensivist workload.…"/>
          <p:cNvSpPr txBox="1"/>
          <p:nvPr>
            <p:ph type="body" sz="quarter" idx="1"/>
          </p:nvPr>
        </p:nvSpPr>
        <p:spPr>
          <a:xfrm>
            <a:off x="1043005" y="3630400"/>
            <a:ext cx="21971001" cy="2938160"/>
          </a:xfrm>
          <a:prstGeom prst="rect">
            <a:avLst/>
          </a:prstGeom>
        </p:spPr>
        <p:txBody>
          <a:bodyPr/>
          <a:lstStyle/>
          <a:p>
            <a:pPr>
              <a:defRPr>
                <a:solidFill>
                  <a:srgbClr val="000000"/>
                </a:solidFill>
              </a:defRPr>
            </a:pPr>
            <a:r>
              <a:t>Remote monitoring of ICU Patients to reduce on-site intensivist workload.</a:t>
            </a:r>
          </a:p>
          <a:p>
            <a:pPr>
              <a:defRPr>
                <a:solidFill>
                  <a:srgbClr val="000000"/>
                </a:solidFill>
              </a:defRPr>
            </a:pPr>
            <a:r>
              <a:t>It enables healthcare professionals to oversee multiple patients simultaneously from a remote location, potentially improving efficiency and patient outcomes.</a:t>
            </a:r>
          </a:p>
        </p:txBody>
      </p:sp>
      <p:sp>
        <p:nvSpPr>
          <p:cNvPr id="178" name="Develop a Deep Learning model to identify various individuals (intensivist, nurse, patient, and family member ) in the ICU room. Monitor patient activity when the patient is alone.…"/>
          <p:cNvSpPr txBox="1"/>
          <p:nvPr/>
        </p:nvSpPr>
        <p:spPr>
          <a:xfrm>
            <a:off x="1043005" y="8177859"/>
            <a:ext cx="21971001" cy="503457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buSzPct val="100000"/>
              <a:buChar char="•"/>
              <a:defRPr>
                <a:solidFill>
                  <a:srgbClr val="000000"/>
                </a:solidFill>
              </a:defRPr>
            </a:pPr>
            <a:r>
              <a:t>Develop a Deep Learning model to identify various individuals (intensivist, nurse, patient, and family member ) in the ICU room. Monitor patient activity when the patient is alone.</a:t>
            </a:r>
          </a:p>
          <a:p>
            <a:pPr marL="457200" indent="-457200">
              <a:buSzPct val="100000"/>
              <a:buChar char="•"/>
              <a:defRPr>
                <a:solidFill>
                  <a:srgbClr val="000000"/>
                </a:solidFill>
              </a:defRPr>
            </a:pPr>
            <a:r>
              <a:t>Implement real-time monitoring with minimal latency. Ensure high accuracy and reliability in object detection and motion recognition.</a:t>
            </a:r>
          </a:p>
        </p:txBody>
      </p:sp>
      <p:sp>
        <p:nvSpPr>
          <p:cNvPr id="179" name="Objectives"/>
          <p:cNvSpPr txBox="1"/>
          <p:nvPr/>
        </p:nvSpPr>
        <p:spPr>
          <a:xfrm>
            <a:off x="1043005" y="6871559"/>
            <a:ext cx="21971001" cy="10033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spcBef>
                <a:spcPts val="0"/>
              </a:spcBef>
              <a:defRPr sz="5500">
                <a:solidFill>
                  <a:srgbClr val="000000"/>
                </a:solidFill>
                <a:latin typeface="+mn-lt"/>
                <a:ea typeface="+mn-ea"/>
                <a:cs typeface="+mn-cs"/>
                <a:sym typeface="Produkt Extralight"/>
              </a:defRPr>
            </a:lvl1pPr>
          </a:lstStyle>
          <a:p>
            <a:pPr/>
            <a:r>
              <a:t>Objectives</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1" name="Dataset Cre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Dataset Creation</a:t>
            </a:r>
          </a:p>
        </p:txBody>
      </p:sp>
      <p:sp>
        <p:nvSpPr>
          <p:cNvPr id="182" name="Major Challenges"/>
          <p:cNvSpPr txBox="1"/>
          <p:nvPr>
            <p:ph type="title"/>
          </p:nvPr>
        </p:nvSpPr>
        <p:spPr>
          <a:prstGeom prst="rect">
            <a:avLst/>
          </a:prstGeom>
        </p:spPr>
        <p:txBody>
          <a:bodyPr/>
          <a:lstStyle>
            <a:lvl1pPr defTabSz="2316479">
              <a:defRPr spc="-95" sz="9500">
                <a:solidFill>
                  <a:srgbClr val="000000"/>
                </a:solidFill>
              </a:defRPr>
            </a:lvl1pPr>
          </a:lstStyle>
          <a:p>
            <a:pPr/>
            <a:r>
              <a:t>Major Challenges</a:t>
            </a:r>
          </a:p>
        </p:txBody>
      </p:sp>
      <p:sp>
        <p:nvSpPr>
          <p:cNvPr id="183" name="Creating a comprehensive dataset for this application is challenging due to the sensitive nature of ICU environments.The data were annotated to create a labeled dataset for training the deep learning models."/>
          <p:cNvSpPr txBox="1"/>
          <p:nvPr>
            <p:ph type="body" sz="quarter" idx="1"/>
          </p:nvPr>
        </p:nvSpPr>
        <p:spPr>
          <a:xfrm>
            <a:off x="1206500" y="3429237"/>
            <a:ext cx="21971000" cy="2160981"/>
          </a:xfrm>
          <a:prstGeom prst="rect">
            <a:avLst/>
          </a:prstGeom>
        </p:spPr>
        <p:txBody>
          <a:bodyPr/>
          <a:lstStyle>
            <a:lvl1pPr>
              <a:defRPr>
                <a:solidFill>
                  <a:srgbClr val="000000"/>
                </a:solidFill>
              </a:defRPr>
            </a:lvl1pPr>
          </a:lstStyle>
          <a:p>
            <a:pPr/>
            <a:r>
              <a:t>Creating a comprehensive dataset for this application is challenging due to the sensitive nature of ICU environments.The data were annotated to create a labeled dataset for training the deep learning models.</a:t>
            </a:r>
          </a:p>
        </p:txBody>
      </p:sp>
      <p:sp>
        <p:nvSpPr>
          <p:cNvPr id="184" name="Video Processing"/>
          <p:cNvSpPr txBox="1"/>
          <p:nvPr/>
        </p:nvSpPr>
        <p:spPr>
          <a:xfrm>
            <a:off x="1206500" y="5692054"/>
            <a:ext cx="21971000" cy="10033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spcBef>
                <a:spcPts val="0"/>
              </a:spcBef>
              <a:defRPr sz="5500">
                <a:solidFill>
                  <a:srgbClr val="000000"/>
                </a:solidFill>
                <a:latin typeface="+mn-lt"/>
                <a:ea typeface="+mn-ea"/>
                <a:cs typeface="+mn-cs"/>
                <a:sym typeface="Produkt Extralight"/>
              </a:defRPr>
            </a:lvl1pPr>
          </a:lstStyle>
          <a:p>
            <a:pPr/>
            <a:r>
              <a:t>Video Processing</a:t>
            </a:r>
          </a:p>
        </p:txBody>
      </p:sp>
      <p:sp>
        <p:nvSpPr>
          <p:cNvPr id="185" name="Processing high-quality video footage in real-time requires robust and efficient algorithms. The system needs to handle large volumes of data while maintaining low latency to provide timely alerts and updates."/>
          <p:cNvSpPr txBox="1"/>
          <p:nvPr/>
        </p:nvSpPr>
        <p:spPr>
          <a:xfrm>
            <a:off x="1206500" y="6797192"/>
            <a:ext cx="21971000" cy="2160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buSzPct val="100000"/>
              <a:buChar char="•"/>
              <a:defRPr>
                <a:solidFill>
                  <a:srgbClr val="000000"/>
                </a:solidFill>
              </a:defRPr>
            </a:lvl1pPr>
          </a:lstStyle>
          <a:p>
            <a:pPr/>
            <a:r>
              <a:t>Processing high-quality video footage in real-time requires robust and efficient algorithms. The system needs to handle large volumes of data while maintaining low latency to provide timely alerts and updates.</a:t>
            </a:r>
          </a:p>
        </p:txBody>
      </p:sp>
      <p:sp>
        <p:nvSpPr>
          <p:cNvPr id="186" name="Accuracy Requirements"/>
          <p:cNvSpPr txBox="1"/>
          <p:nvPr/>
        </p:nvSpPr>
        <p:spPr>
          <a:xfrm>
            <a:off x="1206500" y="9060009"/>
            <a:ext cx="21971000" cy="10033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spcBef>
                <a:spcPts val="0"/>
              </a:spcBef>
              <a:defRPr sz="5500">
                <a:solidFill>
                  <a:srgbClr val="000000"/>
                </a:solidFill>
                <a:latin typeface="+mn-lt"/>
                <a:ea typeface="+mn-ea"/>
                <a:cs typeface="+mn-cs"/>
                <a:sym typeface="Produkt Extralight"/>
              </a:defRPr>
            </a:lvl1pPr>
          </a:lstStyle>
          <a:p>
            <a:pPr/>
            <a:r>
              <a:t>Accuracy Requirements</a:t>
            </a:r>
          </a:p>
        </p:txBody>
      </p:sp>
      <p:sp>
        <p:nvSpPr>
          <p:cNvPr id="187" name="Given the critical nature of ICU monitoring, the system must operate with narrow error margins. Misidentifications or missed detections can have serious implications for patient care, necessitating high precision and recall in our models."/>
          <p:cNvSpPr txBox="1"/>
          <p:nvPr/>
        </p:nvSpPr>
        <p:spPr>
          <a:xfrm>
            <a:off x="1206500" y="10165147"/>
            <a:ext cx="21971000" cy="216098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marL="457200" indent="-457200">
              <a:buSzPct val="100000"/>
              <a:buChar char="•"/>
              <a:defRPr>
                <a:solidFill>
                  <a:srgbClr val="000000"/>
                </a:solidFill>
              </a:defRPr>
            </a:lvl1pPr>
          </a:lstStyle>
          <a:p>
            <a:pPr/>
            <a:r>
              <a:t>Given the critical nature of ICU monitoring, the system must operate with narrow error margins. Misidentifications or missed detections can have serious implications for patient care, necessitating high precision and recall in our models.</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89" name="Data Collection  and Preprocess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Data Collection  and Preprocessing</a:t>
            </a:r>
          </a:p>
        </p:txBody>
      </p:sp>
      <p:sp>
        <p:nvSpPr>
          <p:cNvPr id="190" name="Technical Approach"/>
          <p:cNvSpPr txBox="1"/>
          <p:nvPr>
            <p:ph type="title"/>
          </p:nvPr>
        </p:nvSpPr>
        <p:spPr>
          <a:prstGeom prst="rect">
            <a:avLst/>
          </a:prstGeom>
        </p:spPr>
        <p:txBody>
          <a:bodyPr/>
          <a:lstStyle>
            <a:lvl1pPr defTabSz="2316479">
              <a:defRPr spc="-95" sz="9500">
                <a:solidFill>
                  <a:srgbClr val="000000"/>
                </a:solidFill>
              </a:defRPr>
            </a:lvl1pPr>
          </a:lstStyle>
          <a:p>
            <a:pPr/>
            <a:r>
              <a:t>Technical Approach</a:t>
            </a:r>
          </a:p>
        </p:txBody>
      </p:sp>
      <p:sp>
        <p:nvSpPr>
          <p:cNvPr id="191" name="Obtained data through YouTube videos, search engine photos, and websites. Gathered a total of 3000 images for object detection and 5680 for motion detection without data augmentation and after data augmentation, total of 11440 images for object detection"/>
          <p:cNvSpPr txBox="1"/>
          <p:nvPr>
            <p:ph type="body" idx="1"/>
          </p:nvPr>
        </p:nvSpPr>
        <p:spPr>
          <a:xfrm>
            <a:off x="1206500" y="3781378"/>
            <a:ext cx="21971000" cy="8931611"/>
          </a:xfrm>
          <a:prstGeom prst="rect">
            <a:avLst/>
          </a:prstGeom>
        </p:spPr>
        <p:txBody>
          <a:bodyPr/>
          <a:lstStyle/>
          <a:p>
            <a:pPr marL="438911" indent="-438911" defTabSz="341375">
              <a:spcBef>
                <a:spcPts val="4500"/>
              </a:spcBef>
              <a:defRPr sz="3839">
                <a:solidFill>
                  <a:srgbClr val="000000"/>
                </a:solidFill>
              </a:defRPr>
            </a:pPr>
            <a:r>
              <a:t>Obtained data through YouTube videos, search engine photos, and websites. Gathered a total of 3000 images for object detection and 5680 for motion detection without data augmentation and after data augmentation, total of 11440 images for object detection and 21547 images for motion detection.</a:t>
            </a:r>
          </a:p>
          <a:p>
            <a:pPr marL="438911" indent="-438911" defTabSz="341375">
              <a:spcBef>
                <a:spcPts val="4500"/>
              </a:spcBef>
              <a:defRPr sz="3839">
                <a:solidFill>
                  <a:srgbClr val="000000"/>
                </a:solidFill>
              </a:defRPr>
            </a:pPr>
            <a:r>
              <a:t>The annotation is the critical component. Annotating each object and the patient's activities required a significant amount of time. Annotated 8680 images (object and motion detection data) in total, marked everything using bounding boxes in </a:t>
            </a:r>
            <a:r>
              <a:rPr u="sng">
                <a:hlinkClick r:id="rId3" invalidUrl="" action="" tgtFrame="" tooltip="" history="1" highlightClick="0" endSnd="0"/>
              </a:rPr>
              <a:t>Roboflow</a:t>
            </a:r>
            <a:r>
              <a:t>.</a:t>
            </a:r>
          </a:p>
          <a:p>
            <a:pPr marL="438911" indent="-438911" defTabSz="341375">
              <a:spcBef>
                <a:spcPts val="4500"/>
              </a:spcBef>
              <a:defRPr sz="3839">
                <a:solidFill>
                  <a:srgbClr val="000000"/>
                </a:solidFill>
              </a:defRPr>
            </a:pPr>
            <a:r>
              <a:t>Then generated two versions of the dataset. One is with data augmentation and the other is without data augmentation.</a:t>
            </a:r>
          </a:p>
          <a:p>
            <a:pPr marL="438911" indent="-438911" defTabSz="341375">
              <a:spcBef>
                <a:spcPts val="4500"/>
              </a:spcBef>
              <a:defRPr sz="3839">
                <a:solidFill>
                  <a:srgbClr val="000000"/>
                </a:solidFill>
              </a:defRPr>
            </a:pPr>
            <a:r>
              <a:t>This annotated dataset was split into training, validation, and test sets to facilitate model development and evaluation.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3" name="Model Training"/>
          <p:cNvSpPr txBox="1"/>
          <p:nvPr>
            <p:ph type="body" idx="21"/>
          </p:nvPr>
        </p:nvSpPr>
        <p:spPr>
          <a:xfrm>
            <a:off x="1206500" y="604554"/>
            <a:ext cx="21971000" cy="1003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Model Training</a:t>
            </a:r>
          </a:p>
        </p:txBody>
      </p:sp>
      <p:sp>
        <p:nvSpPr>
          <p:cNvPr id="194" name="Used the YOLOv10 (You Only Look Once) model, a state-of-the-art object detection algorithm, for identifying individuals in the ICU room and for motion detection also.…"/>
          <p:cNvSpPr txBox="1"/>
          <p:nvPr>
            <p:ph type="body" sz="half" idx="1"/>
          </p:nvPr>
        </p:nvSpPr>
        <p:spPr>
          <a:xfrm>
            <a:off x="1206500" y="1963735"/>
            <a:ext cx="21971000" cy="5396048"/>
          </a:xfrm>
          <a:prstGeom prst="rect">
            <a:avLst/>
          </a:prstGeom>
        </p:spPr>
        <p:txBody>
          <a:bodyPr/>
          <a:lstStyle/>
          <a:p>
            <a:pPr marL="411479" indent="-411479" defTabSz="320039">
              <a:spcBef>
                <a:spcPts val="4200"/>
              </a:spcBef>
              <a:defRPr sz="3600">
                <a:solidFill>
                  <a:srgbClr val="000000"/>
                </a:solidFill>
              </a:defRPr>
            </a:pPr>
            <a:r>
              <a:t>Used the YOLOv10 (You Only Look Once) model, a state-of-the-art object detection algorithm, for identifying individuals in the ICU room and for motion detection also.</a:t>
            </a:r>
          </a:p>
          <a:p>
            <a:pPr marL="411479" indent="-411479" defTabSz="320039">
              <a:spcBef>
                <a:spcPts val="4200"/>
              </a:spcBef>
              <a:defRPr sz="3600">
                <a:solidFill>
                  <a:srgbClr val="000000"/>
                </a:solidFill>
              </a:defRPr>
            </a:pPr>
            <a:r>
              <a:t>YOLOv10 is known for its real-time performance and high accuracy, making it suitable for the application. </a:t>
            </a:r>
          </a:p>
          <a:p>
            <a:pPr marL="411479" indent="-411479" defTabSz="320039">
              <a:spcBef>
                <a:spcPts val="4200"/>
              </a:spcBef>
              <a:defRPr sz="3600">
                <a:solidFill>
                  <a:srgbClr val="000000"/>
                </a:solidFill>
              </a:defRPr>
            </a:pPr>
            <a:r>
              <a:t>The model was trained on annotated dataset, with specific classes for nurse, intensivist, family member for object detection and patient, falling, walking, standing, sitting, sleeping for motion detection.</a:t>
            </a:r>
          </a:p>
        </p:txBody>
      </p:sp>
      <p:pic>
        <p:nvPicPr>
          <p:cNvPr id="195" name="latency.svg" descr="latency.svg"/>
          <p:cNvPicPr>
            <a:picLocks noChangeAspect="1"/>
          </p:cNvPicPr>
          <p:nvPr/>
        </p:nvPicPr>
        <p:blipFill>
          <a:blip r:embed="rId3">
            <a:extLst/>
          </a:blip>
          <a:stretch>
            <a:fillRect/>
          </a:stretch>
        </p:blipFill>
        <p:spPr>
          <a:xfrm>
            <a:off x="3969700" y="7412031"/>
            <a:ext cx="7194669" cy="5396048"/>
          </a:xfrm>
          <a:prstGeom prst="rect">
            <a:avLst/>
          </a:prstGeom>
          <a:ln w="12700">
            <a:miter lim="400000"/>
          </a:ln>
        </p:spPr>
      </p:pic>
      <p:pic>
        <p:nvPicPr>
          <p:cNvPr id="196" name="params.svg" descr="params.svg"/>
          <p:cNvPicPr>
            <a:picLocks noChangeAspect="1"/>
          </p:cNvPicPr>
          <p:nvPr/>
        </p:nvPicPr>
        <p:blipFill>
          <a:blip r:embed="rId4">
            <a:extLst/>
          </a:blip>
          <a:stretch>
            <a:fillRect/>
          </a:stretch>
        </p:blipFill>
        <p:spPr>
          <a:xfrm>
            <a:off x="13125378" y="7412031"/>
            <a:ext cx="7194670" cy="539604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98" name="Training Process"/>
          <p:cNvSpPr txBox="1"/>
          <p:nvPr>
            <p:ph type="body" idx="21"/>
          </p:nvPr>
        </p:nvSpPr>
        <p:spPr>
          <a:xfrm>
            <a:off x="1206500" y="978255"/>
            <a:ext cx="21971000" cy="1003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Training Process</a:t>
            </a:r>
          </a:p>
        </p:txBody>
      </p:sp>
      <p:sp>
        <p:nvSpPr>
          <p:cNvPr id="199" name="Training Set (70%): The majority of the annotated data used for training the model.…"/>
          <p:cNvSpPr txBox="1"/>
          <p:nvPr>
            <p:ph type="body" idx="1"/>
          </p:nvPr>
        </p:nvSpPr>
        <p:spPr>
          <a:xfrm>
            <a:off x="1206500" y="2379998"/>
            <a:ext cx="21971000" cy="10402239"/>
          </a:xfrm>
          <a:prstGeom prst="rect">
            <a:avLst/>
          </a:prstGeom>
        </p:spPr>
        <p:txBody>
          <a:bodyPr/>
          <a:lstStyle/>
          <a:p>
            <a:pPr>
              <a:defRPr>
                <a:solidFill>
                  <a:srgbClr val="000000"/>
                </a:solidFill>
              </a:defRPr>
            </a:pPr>
            <a:r>
              <a:t>Training Set (70%): The majority of the annotated data used for training the model.</a:t>
            </a:r>
          </a:p>
          <a:p>
            <a:pPr>
              <a:defRPr>
                <a:solidFill>
                  <a:srgbClr val="000000"/>
                </a:solidFill>
              </a:defRPr>
            </a:pPr>
            <a:r>
              <a:t>Validation Set (20%): A portion of the data used to tune hyperparameters and prevent overfitting.</a:t>
            </a:r>
          </a:p>
          <a:p>
            <a:pPr>
              <a:defRPr>
                <a:solidFill>
                  <a:srgbClr val="000000"/>
                </a:solidFill>
              </a:defRPr>
            </a:pPr>
            <a:r>
              <a:t>Test Set (10%): A separate set used to evaluate the model’s performance.</a:t>
            </a:r>
          </a:p>
          <a:p>
            <a:pPr>
              <a:defRPr>
                <a:solidFill>
                  <a:srgbClr val="000000"/>
                </a:solidFill>
              </a:defRPr>
            </a:pPr>
            <a:r>
              <a:t>Training was performed using a high-performance GPU to accelerate the process. Utilized NVIDIA Tesla T4, NVIDIA L4, and NVIDIA A10G GPUs for different models.</a:t>
            </a:r>
          </a:p>
          <a:p>
            <a:pPr>
              <a:defRPr>
                <a:solidFill>
                  <a:srgbClr val="000000"/>
                </a:solidFill>
              </a:defRPr>
            </a:pPr>
            <a:r>
              <a:t>Trained YOLOv10 nano, small, medium, and large models using a dataset without data augmentation and only YOLOv10 small model for data augmented dataset for both object detection and and motion detection.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1" name="Real-time Monitoring"/>
          <p:cNvSpPr txBox="1"/>
          <p:nvPr>
            <p:ph type="body" idx="21"/>
          </p:nvPr>
        </p:nvSpPr>
        <p:spPr>
          <a:xfrm>
            <a:off x="1206500" y="1351956"/>
            <a:ext cx="21971000" cy="1003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Real-time Monitoring</a:t>
            </a:r>
          </a:p>
        </p:txBody>
      </p:sp>
      <p:sp>
        <p:nvSpPr>
          <p:cNvPr id="202" name="To achieve real-time monitoring, developed a web application using Flask, a lightweight web framework and a normal application using PyQT5 in Python.…"/>
          <p:cNvSpPr txBox="1"/>
          <p:nvPr>
            <p:ph type="body" idx="1"/>
          </p:nvPr>
        </p:nvSpPr>
        <p:spPr>
          <a:xfrm>
            <a:off x="1206500" y="2780812"/>
            <a:ext cx="21971000" cy="7547111"/>
          </a:xfrm>
          <a:prstGeom prst="rect">
            <a:avLst/>
          </a:prstGeom>
        </p:spPr>
        <p:txBody>
          <a:bodyPr/>
          <a:lstStyle/>
          <a:p>
            <a:pPr>
              <a:defRPr>
                <a:solidFill>
                  <a:srgbClr val="000000"/>
                </a:solidFill>
              </a:defRPr>
            </a:pPr>
            <a:r>
              <a:t>To achieve real-time monitoring, developed a web application using Flask, a lightweight web framework and a normal application using PyQT5 in Python.</a:t>
            </a:r>
          </a:p>
          <a:p>
            <a:pPr>
              <a:defRPr>
                <a:solidFill>
                  <a:srgbClr val="000000"/>
                </a:solidFill>
              </a:defRPr>
            </a:pPr>
            <a:r>
              <a:t>The application processes video feeds in real-time, utilizing the trained YOLOv10 model to detect and classify individuals in the ICU room.</a:t>
            </a:r>
          </a:p>
          <a:p>
            <a:pPr>
              <a:defRPr>
                <a:solidFill>
                  <a:srgbClr val="000000"/>
                </a:solidFill>
              </a:defRPr>
            </a:pPr>
            <a:r>
              <a:t>In addition to identifying individuals, implemented an motion detection module to monitor patient activities when the patient is alone. This module analyzes the patient's movements and behaviors like sleeping, sitting, walking, standing, falling.</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4" name="Model Performa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Model Performance</a:t>
            </a:r>
          </a:p>
        </p:txBody>
      </p:sp>
      <p:sp>
        <p:nvSpPr>
          <p:cNvPr id="205" name="Result"/>
          <p:cNvSpPr txBox="1"/>
          <p:nvPr>
            <p:ph type="title"/>
          </p:nvPr>
        </p:nvSpPr>
        <p:spPr>
          <a:prstGeom prst="rect">
            <a:avLst/>
          </a:prstGeom>
        </p:spPr>
        <p:txBody>
          <a:bodyPr/>
          <a:lstStyle>
            <a:lvl1pPr defTabSz="2316479">
              <a:defRPr spc="-95" sz="9500">
                <a:solidFill>
                  <a:srgbClr val="000000"/>
                </a:solidFill>
              </a:defRPr>
            </a:lvl1pPr>
          </a:lstStyle>
          <a:p>
            <a:pPr/>
            <a:r>
              <a:t>Result</a:t>
            </a:r>
          </a:p>
        </p:txBody>
      </p:sp>
      <p:graphicFrame>
        <p:nvGraphicFramePr>
          <p:cNvPr id="206" name="Table 1"/>
          <p:cNvGraphicFramePr/>
          <p:nvPr/>
        </p:nvGraphicFramePr>
        <p:xfrm>
          <a:off x="2974035" y="6561787"/>
          <a:ext cx="18448630" cy="6704294"/>
        </p:xfrm>
        <a:graphic xmlns:a="http://schemas.openxmlformats.org/drawingml/2006/main">
          <a:graphicData uri="http://schemas.openxmlformats.org/drawingml/2006/table">
            <a:tbl>
              <a:tblPr firstCol="1" firstRow="1" lastCol="0" lastRow="0" bandCol="0" bandRow="0" rtl="0">
                <a:tableStyleId>{C7B018BB-80A7-4F77-B60F-C8B233D01FF8}</a:tableStyleId>
              </a:tblPr>
              <a:tblGrid>
                <a:gridCol w="3687185"/>
                <a:gridCol w="3687185"/>
                <a:gridCol w="3687185"/>
                <a:gridCol w="3687185"/>
                <a:gridCol w="3687185"/>
              </a:tblGrid>
              <a:tr h="669159">
                <a:tc>
                  <a:txBody>
                    <a:bodyPr/>
                    <a:lstStyle/>
                    <a:p>
                      <a:pPr algn="ctr" defTabSz="914400">
                        <a:defRPr b="0" sz="1800"/>
                      </a:pPr>
                      <a:r>
                        <a:rPr sz="3200">
                          <a:sym typeface="Graphik Semibold"/>
                        </a:rPr>
                        <a:t>Class</a:t>
                      </a:r>
                    </a:p>
                  </a:txBody>
                  <a:tcPr marL="50800" marR="50800" marT="50800" marB="50800" anchor="ctr" anchorCtr="0" horzOverflow="overflow"/>
                </a:tc>
                <a:tc>
                  <a:txBody>
                    <a:bodyPr/>
                    <a:lstStyle/>
                    <a:p>
                      <a:pPr algn="ctr" defTabSz="914400">
                        <a:defRPr b="0" sz="1800"/>
                      </a:pPr>
                      <a:r>
                        <a:rPr sz="3200">
                          <a:sym typeface="Graphik Semibold"/>
                        </a:rPr>
                        <a:t>Precision</a:t>
                      </a:r>
                    </a:p>
                  </a:txBody>
                  <a:tcPr marL="50800" marR="50800" marT="50800" marB="50800" anchor="ctr" anchorCtr="0" horzOverflow="overflow"/>
                </a:tc>
                <a:tc>
                  <a:txBody>
                    <a:bodyPr/>
                    <a:lstStyle/>
                    <a:p>
                      <a:pPr algn="ctr" defTabSz="914400">
                        <a:defRPr b="0" sz="1800"/>
                      </a:pPr>
                      <a:r>
                        <a:rPr sz="3200">
                          <a:sym typeface="Graphik Semibold"/>
                        </a:rPr>
                        <a:t>Recall</a:t>
                      </a:r>
                    </a:p>
                  </a:txBody>
                  <a:tcPr marL="50800" marR="50800" marT="50800" marB="50800" anchor="ctr" anchorCtr="0" horzOverflow="overflow"/>
                </a:tc>
                <a:tc>
                  <a:txBody>
                    <a:bodyPr/>
                    <a:lstStyle/>
                    <a:p>
                      <a:pPr algn="ctr" defTabSz="914400">
                        <a:defRPr b="0" sz="1800"/>
                      </a:pPr>
                      <a:r>
                        <a:rPr sz="3200">
                          <a:sym typeface="Graphik Semibold"/>
                        </a:rPr>
                        <a:t>mAP50</a:t>
                      </a:r>
                    </a:p>
                  </a:txBody>
                  <a:tcPr marL="50800" marR="50800" marT="50800" marB="50800" anchor="ctr" anchorCtr="0" horzOverflow="overflow"/>
                </a:tc>
                <a:tc>
                  <a:txBody>
                    <a:bodyPr/>
                    <a:lstStyle/>
                    <a:p>
                      <a:pPr algn="ctr" defTabSz="914400">
                        <a:defRPr b="0" sz="1800"/>
                      </a:pPr>
                      <a:r>
                        <a:rPr sz="3200">
                          <a:sym typeface="Graphik Semibold"/>
                        </a:rPr>
                        <a:t>mAP50-95</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Intensivist</a:t>
                      </a:r>
                    </a:p>
                  </a:txBody>
                  <a:tcPr marL="50800" marR="50800" marT="50800" marB="50800" anchor="ctr" anchorCtr="0" horzOverflow="overflow"/>
                </a:tc>
                <a:tc>
                  <a:txBody>
                    <a:bodyPr/>
                    <a:lstStyle/>
                    <a:p>
                      <a:pPr algn="ctr" defTabSz="914400">
                        <a:defRPr sz="1800"/>
                      </a:pPr>
                      <a:r>
                        <a:rPr sz="3200"/>
                        <a:t>0.802</a:t>
                      </a:r>
                    </a:p>
                  </a:txBody>
                  <a:tcPr marL="50800" marR="50800" marT="50800" marB="50800" anchor="ctr" anchorCtr="0" horzOverflow="overflow"/>
                </a:tc>
                <a:tc>
                  <a:txBody>
                    <a:bodyPr/>
                    <a:lstStyle/>
                    <a:p>
                      <a:pPr algn="ctr" defTabSz="914400">
                        <a:defRPr sz="1800"/>
                      </a:pPr>
                      <a:r>
                        <a:rPr sz="3200"/>
                        <a:t>0.711</a:t>
                      </a:r>
                    </a:p>
                  </a:txBody>
                  <a:tcPr marL="50800" marR="50800" marT="50800" marB="50800" anchor="ctr" anchorCtr="0" horzOverflow="overflow"/>
                </a:tc>
                <a:tc>
                  <a:txBody>
                    <a:bodyPr/>
                    <a:lstStyle/>
                    <a:p>
                      <a:pPr algn="ctr" defTabSz="914400">
                        <a:defRPr sz="1800"/>
                      </a:pPr>
                      <a:r>
                        <a:rPr sz="3200"/>
                        <a:t>0.82</a:t>
                      </a:r>
                    </a:p>
                  </a:txBody>
                  <a:tcPr marL="50800" marR="50800" marT="50800" marB="50800" anchor="ctr" anchorCtr="0" horzOverflow="overflow"/>
                </a:tc>
                <a:tc>
                  <a:txBody>
                    <a:bodyPr/>
                    <a:lstStyle/>
                    <a:p>
                      <a:pPr algn="ctr" defTabSz="914400">
                        <a:defRPr sz="1800"/>
                      </a:pPr>
                      <a:r>
                        <a:rPr sz="3200"/>
                        <a:t>0.519</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Nurse</a:t>
                      </a:r>
                    </a:p>
                  </a:txBody>
                  <a:tcPr marL="50800" marR="50800" marT="50800" marB="50800" anchor="ctr" anchorCtr="0" horzOverflow="overflow"/>
                </a:tc>
                <a:tc>
                  <a:txBody>
                    <a:bodyPr/>
                    <a:lstStyle/>
                    <a:p>
                      <a:pPr algn="ctr" defTabSz="914400">
                        <a:defRPr sz="1800"/>
                      </a:pPr>
                      <a:r>
                        <a:rPr sz="3200"/>
                        <a:t>0.674</a:t>
                      </a:r>
                    </a:p>
                  </a:txBody>
                  <a:tcPr marL="50800" marR="50800" marT="50800" marB="50800" anchor="ctr" anchorCtr="0" horzOverflow="overflow"/>
                </a:tc>
                <a:tc>
                  <a:txBody>
                    <a:bodyPr/>
                    <a:lstStyle/>
                    <a:p>
                      <a:pPr algn="ctr" defTabSz="914400">
                        <a:defRPr sz="1800"/>
                      </a:pPr>
                      <a:r>
                        <a:rPr sz="3200"/>
                        <a:t>0.792</a:t>
                      </a:r>
                    </a:p>
                  </a:txBody>
                  <a:tcPr marL="50800" marR="50800" marT="50800" marB="50800" anchor="ctr" anchorCtr="0" horzOverflow="overflow"/>
                </a:tc>
                <a:tc>
                  <a:txBody>
                    <a:bodyPr/>
                    <a:lstStyle/>
                    <a:p>
                      <a:pPr algn="ctr" defTabSz="914400">
                        <a:defRPr sz="1800"/>
                      </a:pPr>
                      <a:r>
                        <a:rPr sz="3200"/>
                        <a:t>0.763</a:t>
                      </a:r>
                    </a:p>
                  </a:txBody>
                  <a:tcPr marL="50800" marR="50800" marT="50800" marB="50800" anchor="ctr" anchorCtr="0" horzOverflow="overflow"/>
                </a:tc>
                <a:tc>
                  <a:txBody>
                    <a:bodyPr/>
                    <a:lstStyle/>
                    <a:p>
                      <a:pPr algn="ctr" defTabSz="914400">
                        <a:defRPr sz="1800"/>
                      </a:pPr>
                      <a:r>
                        <a:rPr sz="3200"/>
                        <a:t>0.469</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Patient</a:t>
                      </a:r>
                    </a:p>
                  </a:txBody>
                  <a:tcPr marL="50800" marR="50800" marT="50800" marB="50800" anchor="ctr" anchorCtr="0" horzOverflow="overflow"/>
                </a:tc>
                <a:tc>
                  <a:txBody>
                    <a:bodyPr/>
                    <a:lstStyle/>
                    <a:p>
                      <a:pPr algn="ctr" defTabSz="914400">
                        <a:defRPr sz="1800"/>
                      </a:pPr>
                      <a:r>
                        <a:rPr sz="3200"/>
                        <a:t>0.788</a:t>
                      </a:r>
                    </a:p>
                  </a:txBody>
                  <a:tcPr marL="50800" marR="50800" marT="50800" marB="50800" anchor="ctr" anchorCtr="0" horzOverflow="overflow"/>
                </a:tc>
                <a:tc>
                  <a:txBody>
                    <a:bodyPr/>
                    <a:lstStyle/>
                    <a:p>
                      <a:pPr algn="ctr" defTabSz="914400">
                        <a:defRPr sz="1800"/>
                      </a:pPr>
                      <a:r>
                        <a:rPr sz="3200"/>
                        <a:t>0.762</a:t>
                      </a:r>
                    </a:p>
                  </a:txBody>
                  <a:tcPr marL="50800" marR="50800" marT="50800" marB="50800" anchor="ctr" anchorCtr="0" horzOverflow="overflow"/>
                </a:tc>
                <a:tc>
                  <a:txBody>
                    <a:bodyPr/>
                    <a:lstStyle/>
                    <a:p>
                      <a:pPr algn="ctr" defTabSz="914400">
                        <a:defRPr sz="1800"/>
                      </a:pPr>
                      <a:r>
                        <a:rPr sz="3200"/>
                        <a:t>0.795</a:t>
                      </a:r>
                    </a:p>
                  </a:txBody>
                  <a:tcPr marL="50800" marR="50800" marT="50800" marB="50800" anchor="ctr" anchorCtr="0" horzOverflow="overflow"/>
                </a:tc>
                <a:tc>
                  <a:txBody>
                    <a:bodyPr/>
                    <a:lstStyle/>
                    <a:p>
                      <a:pPr algn="ctr" defTabSz="914400">
                        <a:defRPr sz="1800"/>
                      </a:pPr>
                      <a:r>
                        <a:rPr sz="3200"/>
                        <a:t>0.419</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Family Member</a:t>
                      </a:r>
                    </a:p>
                  </a:txBody>
                  <a:tcPr marL="50800" marR="50800" marT="50800" marB="50800" anchor="ctr" anchorCtr="0" horzOverflow="overflow"/>
                </a:tc>
                <a:tc>
                  <a:txBody>
                    <a:bodyPr/>
                    <a:lstStyle/>
                    <a:p>
                      <a:pPr algn="ctr" defTabSz="914400">
                        <a:defRPr sz="1800"/>
                      </a:pPr>
                      <a:r>
                        <a:rPr sz="3200"/>
                        <a:t>0.821</a:t>
                      </a:r>
                    </a:p>
                  </a:txBody>
                  <a:tcPr marL="50800" marR="50800" marT="50800" marB="50800" anchor="ctr" anchorCtr="0" horzOverflow="overflow"/>
                </a:tc>
                <a:tc>
                  <a:txBody>
                    <a:bodyPr/>
                    <a:lstStyle/>
                    <a:p>
                      <a:pPr algn="ctr" defTabSz="914400">
                        <a:defRPr sz="1800"/>
                      </a:pPr>
                      <a:r>
                        <a:rPr sz="3200"/>
                        <a:t>0.753</a:t>
                      </a:r>
                    </a:p>
                  </a:txBody>
                  <a:tcPr marL="50800" marR="50800" marT="50800" marB="50800" anchor="ctr" anchorCtr="0" horzOverflow="overflow"/>
                </a:tc>
                <a:tc>
                  <a:txBody>
                    <a:bodyPr/>
                    <a:lstStyle/>
                    <a:p>
                      <a:pPr algn="ctr" defTabSz="914400">
                        <a:defRPr sz="1800"/>
                      </a:pPr>
                      <a:r>
                        <a:rPr sz="3200"/>
                        <a:t>0.796</a:t>
                      </a:r>
                    </a:p>
                  </a:txBody>
                  <a:tcPr marL="50800" marR="50800" marT="50800" marB="50800" anchor="ctr" anchorCtr="0" horzOverflow="overflow"/>
                </a:tc>
                <a:tc>
                  <a:txBody>
                    <a:bodyPr/>
                    <a:lstStyle/>
                    <a:p>
                      <a:pPr algn="ctr" defTabSz="914400">
                        <a:defRPr sz="1800"/>
                      </a:pPr>
                      <a:r>
                        <a:rPr sz="3200"/>
                        <a:t>0.466</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Falling</a:t>
                      </a:r>
                    </a:p>
                  </a:txBody>
                  <a:tcPr marL="50800" marR="50800" marT="50800" marB="50800" anchor="ctr" anchorCtr="0" horzOverflow="overflow"/>
                </a:tc>
                <a:tc>
                  <a:txBody>
                    <a:bodyPr/>
                    <a:lstStyle/>
                    <a:p>
                      <a:pPr algn="ctr" defTabSz="914400">
                        <a:defRPr sz="1800"/>
                      </a:pPr>
                      <a:r>
                        <a:rPr sz="3200"/>
                        <a:t>0.554</a:t>
                      </a:r>
                    </a:p>
                  </a:txBody>
                  <a:tcPr marL="50800" marR="50800" marT="50800" marB="50800" anchor="ctr" anchorCtr="0" horzOverflow="overflow"/>
                </a:tc>
                <a:tc>
                  <a:txBody>
                    <a:bodyPr/>
                    <a:lstStyle/>
                    <a:p>
                      <a:pPr algn="ctr" defTabSz="914400">
                        <a:defRPr sz="1800"/>
                      </a:pPr>
                      <a:r>
                        <a:rPr sz="3200"/>
                        <a:t>0.778</a:t>
                      </a:r>
                    </a:p>
                  </a:txBody>
                  <a:tcPr marL="50800" marR="50800" marT="50800" marB="50800" anchor="ctr" anchorCtr="0" horzOverflow="overflow"/>
                </a:tc>
                <a:tc>
                  <a:txBody>
                    <a:bodyPr/>
                    <a:lstStyle/>
                    <a:p>
                      <a:pPr algn="ctr" defTabSz="914400">
                        <a:defRPr sz="1800"/>
                      </a:pPr>
                      <a:r>
                        <a:rPr sz="3200"/>
                        <a:t>0.755</a:t>
                      </a:r>
                    </a:p>
                  </a:txBody>
                  <a:tcPr marL="50800" marR="50800" marT="50800" marB="50800" anchor="ctr" anchorCtr="0" horzOverflow="overflow"/>
                </a:tc>
                <a:tc>
                  <a:txBody>
                    <a:bodyPr/>
                    <a:lstStyle/>
                    <a:p>
                      <a:pPr algn="ctr" defTabSz="914400">
                        <a:defRPr sz="1800"/>
                      </a:pPr>
                      <a:r>
                        <a:rPr sz="3200"/>
                        <a:t>0.564</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Sitting</a:t>
                      </a:r>
                    </a:p>
                  </a:txBody>
                  <a:tcPr marL="50800" marR="50800" marT="50800" marB="50800" anchor="ctr" anchorCtr="0" horzOverflow="overflow"/>
                </a:tc>
                <a:tc>
                  <a:txBody>
                    <a:bodyPr/>
                    <a:lstStyle/>
                    <a:p>
                      <a:pPr algn="ctr" defTabSz="914400">
                        <a:defRPr sz="1800"/>
                      </a:pPr>
                      <a:r>
                        <a:rPr sz="3200"/>
                        <a:t>0.903</a:t>
                      </a:r>
                    </a:p>
                  </a:txBody>
                  <a:tcPr marL="50800" marR="50800" marT="50800" marB="50800" anchor="ctr" anchorCtr="0" horzOverflow="overflow"/>
                </a:tc>
                <a:tc>
                  <a:txBody>
                    <a:bodyPr/>
                    <a:lstStyle/>
                    <a:p>
                      <a:pPr algn="ctr" defTabSz="914400">
                        <a:defRPr sz="1800"/>
                      </a:pPr>
                      <a:r>
                        <a:rPr sz="3200"/>
                        <a:t>0.599</a:t>
                      </a:r>
                    </a:p>
                  </a:txBody>
                  <a:tcPr marL="50800" marR="50800" marT="50800" marB="50800" anchor="ctr" anchorCtr="0" horzOverflow="overflow"/>
                </a:tc>
                <a:tc>
                  <a:txBody>
                    <a:bodyPr/>
                    <a:lstStyle/>
                    <a:p>
                      <a:pPr algn="ctr" defTabSz="914400">
                        <a:defRPr sz="1800"/>
                      </a:pPr>
                      <a:r>
                        <a:rPr sz="3200"/>
                        <a:t>0.798</a:t>
                      </a:r>
                    </a:p>
                  </a:txBody>
                  <a:tcPr marL="50800" marR="50800" marT="50800" marB="50800" anchor="ctr" anchorCtr="0" horzOverflow="overflow"/>
                </a:tc>
                <a:tc>
                  <a:txBody>
                    <a:bodyPr/>
                    <a:lstStyle/>
                    <a:p>
                      <a:pPr algn="ctr" defTabSz="914400">
                        <a:defRPr sz="1800"/>
                      </a:pPr>
                      <a:r>
                        <a:rPr sz="3200"/>
                        <a:t>0.457</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Sleeping</a:t>
                      </a:r>
                    </a:p>
                  </a:txBody>
                  <a:tcPr marL="50800" marR="50800" marT="50800" marB="50800" anchor="ctr" anchorCtr="0" horzOverflow="overflow"/>
                </a:tc>
                <a:tc>
                  <a:txBody>
                    <a:bodyPr/>
                    <a:lstStyle/>
                    <a:p>
                      <a:pPr algn="ctr" defTabSz="914400">
                        <a:defRPr sz="1800"/>
                      </a:pPr>
                      <a:r>
                        <a:rPr sz="3200"/>
                        <a:t>0.944</a:t>
                      </a:r>
                    </a:p>
                  </a:txBody>
                  <a:tcPr marL="50800" marR="50800" marT="50800" marB="50800" anchor="ctr" anchorCtr="0" horzOverflow="overflow"/>
                </a:tc>
                <a:tc>
                  <a:txBody>
                    <a:bodyPr/>
                    <a:lstStyle/>
                    <a:p>
                      <a:pPr algn="ctr" defTabSz="914400">
                        <a:defRPr sz="1800"/>
                      </a:pPr>
                      <a:r>
                        <a:rPr sz="3200"/>
                        <a:t>611</a:t>
                      </a:r>
                    </a:p>
                  </a:txBody>
                  <a:tcPr marL="50800" marR="50800" marT="50800" marB="50800" anchor="ctr" anchorCtr="0" horzOverflow="overflow"/>
                </a:tc>
                <a:tc>
                  <a:txBody>
                    <a:bodyPr/>
                    <a:lstStyle/>
                    <a:p>
                      <a:pPr algn="ctr" defTabSz="914400">
                        <a:defRPr sz="1800"/>
                      </a:pPr>
                      <a:r>
                        <a:rPr sz="3200"/>
                        <a:t>0.883</a:t>
                      </a:r>
                    </a:p>
                  </a:txBody>
                  <a:tcPr marL="50800" marR="50800" marT="50800" marB="50800" anchor="ctr" anchorCtr="0" horzOverflow="overflow"/>
                </a:tc>
                <a:tc>
                  <a:txBody>
                    <a:bodyPr/>
                    <a:lstStyle/>
                    <a:p>
                      <a:pPr algn="ctr" defTabSz="914400">
                        <a:defRPr sz="1800"/>
                      </a:pPr>
                      <a:r>
                        <a:rPr sz="3200"/>
                        <a:t>0.524</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Standing</a:t>
                      </a:r>
                    </a:p>
                  </a:txBody>
                  <a:tcPr marL="50800" marR="50800" marT="50800" marB="50800" anchor="ctr" anchorCtr="0" horzOverflow="overflow"/>
                </a:tc>
                <a:tc>
                  <a:txBody>
                    <a:bodyPr/>
                    <a:lstStyle/>
                    <a:p>
                      <a:pPr algn="ctr" defTabSz="914400">
                        <a:defRPr sz="1800"/>
                      </a:pPr>
                      <a:r>
                        <a:rPr sz="3200"/>
                        <a:t>0.946</a:t>
                      </a:r>
                    </a:p>
                  </a:txBody>
                  <a:tcPr marL="50800" marR="50800" marT="50800" marB="50800" anchor="ctr" anchorCtr="0" horzOverflow="overflow"/>
                </a:tc>
                <a:tc>
                  <a:txBody>
                    <a:bodyPr/>
                    <a:lstStyle/>
                    <a:p>
                      <a:pPr algn="ctr" defTabSz="914400">
                        <a:defRPr sz="1800"/>
                      </a:pPr>
                      <a:r>
                        <a:rPr sz="3200"/>
                        <a:t>0.658</a:t>
                      </a:r>
                    </a:p>
                  </a:txBody>
                  <a:tcPr marL="50800" marR="50800" marT="50800" marB="50800" anchor="ctr" anchorCtr="0" horzOverflow="overflow"/>
                </a:tc>
                <a:tc>
                  <a:txBody>
                    <a:bodyPr/>
                    <a:lstStyle/>
                    <a:p>
                      <a:pPr algn="ctr" defTabSz="914400">
                        <a:defRPr sz="1800"/>
                      </a:pPr>
                      <a:r>
                        <a:rPr sz="3200"/>
                        <a:t>0.827</a:t>
                      </a:r>
                    </a:p>
                  </a:txBody>
                  <a:tcPr marL="50800" marR="50800" marT="50800" marB="50800" anchor="ctr" anchorCtr="0" horzOverflow="overflow"/>
                </a:tc>
                <a:tc>
                  <a:txBody>
                    <a:bodyPr/>
                    <a:lstStyle/>
                    <a:p>
                      <a:pPr algn="ctr" defTabSz="914400">
                        <a:defRPr sz="1800"/>
                      </a:pPr>
                      <a:r>
                        <a:rPr sz="3200"/>
                        <a:t>0.449</a:t>
                      </a:r>
                    </a:p>
                  </a:txBody>
                  <a:tcPr marL="50800" marR="50800" marT="50800" marB="50800" anchor="ctr" anchorCtr="0" horzOverflow="overflow"/>
                </a:tc>
              </a:tr>
              <a:tr h="669159">
                <a:tc>
                  <a:txBody>
                    <a:bodyPr/>
                    <a:lstStyle/>
                    <a:p>
                      <a:pPr algn="ctr" defTabSz="914400">
                        <a:defRPr b="0" sz="1800"/>
                      </a:pPr>
                      <a:r>
                        <a:rPr sz="3200">
                          <a:latin typeface="Graphik"/>
                          <a:ea typeface="Graphik"/>
                          <a:cs typeface="Graphik"/>
                        </a:rPr>
                        <a:t>Walking</a:t>
                      </a:r>
                    </a:p>
                  </a:txBody>
                  <a:tcPr marL="50800" marR="50800" marT="50800" marB="50800" anchor="ctr" anchorCtr="0" horzOverflow="overflow"/>
                </a:tc>
                <a:tc>
                  <a:txBody>
                    <a:bodyPr/>
                    <a:lstStyle/>
                    <a:p>
                      <a:pPr algn="ctr" defTabSz="914400">
                        <a:defRPr sz="1800"/>
                      </a:pPr>
                      <a:r>
                        <a:rPr sz="3200"/>
                        <a:t>0.642</a:t>
                      </a:r>
                    </a:p>
                  </a:txBody>
                  <a:tcPr marL="50800" marR="50800" marT="50800" marB="50800" anchor="ctr" anchorCtr="0" horzOverflow="overflow"/>
                </a:tc>
                <a:tc>
                  <a:txBody>
                    <a:bodyPr/>
                    <a:lstStyle/>
                    <a:p>
                      <a:pPr algn="ctr" defTabSz="914400">
                        <a:defRPr sz="1800"/>
                      </a:pPr>
                      <a:r>
                        <a:rPr sz="3200"/>
                        <a:t>0.65</a:t>
                      </a:r>
                    </a:p>
                  </a:txBody>
                  <a:tcPr marL="50800" marR="50800" marT="50800" marB="50800" anchor="ctr" anchorCtr="0" horzOverflow="overflow"/>
                </a:tc>
                <a:tc>
                  <a:txBody>
                    <a:bodyPr/>
                    <a:lstStyle/>
                    <a:p>
                      <a:pPr algn="ctr" defTabSz="914400">
                        <a:defRPr sz="1800"/>
                      </a:pPr>
                      <a:r>
                        <a:rPr sz="3200"/>
                        <a:t>0.644</a:t>
                      </a:r>
                    </a:p>
                  </a:txBody>
                  <a:tcPr marL="50800" marR="50800" marT="50800" marB="50800" anchor="ctr" anchorCtr="0" horzOverflow="overflow"/>
                </a:tc>
                <a:tc>
                  <a:txBody>
                    <a:bodyPr/>
                    <a:lstStyle/>
                    <a:p>
                      <a:pPr algn="ctr" defTabSz="914400">
                        <a:defRPr sz="1800"/>
                      </a:pPr>
                      <a:r>
                        <a:rPr sz="3200"/>
                        <a:t>0.333</a:t>
                      </a:r>
                    </a:p>
                  </a:txBody>
                  <a:tcPr marL="50800" marR="50800" marT="50800" marB="50800" anchor="ctr" anchorCtr="0" horzOverflow="overflow"/>
                </a:tc>
              </a:tr>
            </a:tbl>
          </a:graphicData>
        </a:graphic>
      </p:graphicFrame>
      <p:sp>
        <p:nvSpPr>
          <p:cNvPr id="207" name="Object Detection - YOLOv10 Small Model - Data Augmentation…"/>
          <p:cNvSpPr txBox="1"/>
          <p:nvPr>
            <p:ph type="body" sz="quarter" idx="1"/>
          </p:nvPr>
        </p:nvSpPr>
        <p:spPr>
          <a:xfrm>
            <a:off x="1206500" y="3645390"/>
            <a:ext cx="21971000" cy="2311781"/>
          </a:xfrm>
          <a:prstGeom prst="rect">
            <a:avLst/>
          </a:prstGeom>
        </p:spPr>
        <p:txBody>
          <a:bodyPr/>
          <a:lstStyle/>
          <a:p>
            <a:pPr>
              <a:defRPr>
                <a:solidFill>
                  <a:srgbClr val="000000"/>
                </a:solidFill>
              </a:defRPr>
            </a:pPr>
            <a:r>
              <a:t>Object Detection - YOLOv10 Small Model - Data Augmentation</a:t>
            </a:r>
          </a:p>
          <a:p>
            <a:pPr>
              <a:defRPr>
                <a:solidFill>
                  <a:srgbClr val="000000"/>
                </a:solidFill>
              </a:defRPr>
            </a:pPr>
            <a:r>
              <a:t>Motion Detection - YOLOv10 Small Model - No Data Augmentation</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9" name="Dataset Limitation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r>
              <a:t>Dataset Limitations</a:t>
            </a:r>
          </a:p>
        </p:txBody>
      </p:sp>
      <p:sp>
        <p:nvSpPr>
          <p:cNvPr id="210" name="Limitations"/>
          <p:cNvSpPr txBox="1"/>
          <p:nvPr>
            <p:ph type="title"/>
          </p:nvPr>
        </p:nvSpPr>
        <p:spPr>
          <a:prstGeom prst="rect">
            <a:avLst/>
          </a:prstGeom>
        </p:spPr>
        <p:txBody>
          <a:bodyPr/>
          <a:lstStyle>
            <a:lvl1pPr defTabSz="2316479">
              <a:defRPr spc="-95" sz="9500">
                <a:solidFill>
                  <a:srgbClr val="000000"/>
                </a:solidFill>
              </a:defRPr>
            </a:lvl1pPr>
          </a:lstStyle>
          <a:p>
            <a:pPr/>
            <a:r>
              <a:t>Limitations</a:t>
            </a:r>
          </a:p>
        </p:txBody>
      </p:sp>
      <p:sp>
        <p:nvSpPr>
          <p:cNvPr id="211" name="The quality and variety of the sourced footage posed challenges. The use of publicly available videos/pictures may not fully represent the diversity and complexity of real ICU environments.…"/>
          <p:cNvSpPr txBox="1"/>
          <p:nvPr>
            <p:ph type="body" sz="half" idx="1"/>
          </p:nvPr>
        </p:nvSpPr>
        <p:spPr>
          <a:xfrm>
            <a:off x="1206500" y="3501102"/>
            <a:ext cx="21971000" cy="4149131"/>
          </a:xfrm>
          <a:prstGeom prst="rect">
            <a:avLst/>
          </a:prstGeom>
        </p:spPr>
        <p:txBody>
          <a:bodyPr/>
          <a:lstStyle/>
          <a:p>
            <a:pPr>
              <a:defRPr>
                <a:solidFill>
                  <a:srgbClr val="000000"/>
                </a:solidFill>
              </a:defRPr>
            </a:pPr>
            <a:r>
              <a:t>The quality and variety of the sourced footage posed challenges. The use of publicly available videos/pictures may not fully represent the diversity and complexity of real ICU environments.</a:t>
            </a:r>
          </a:p>
          <a:p>
            <a:pPr>
              <a:defRPr>
                <a:solidFill>
                  <a:srgbClr val="000000"/>
                </a:solidFill>
              </a:defRPr>
            </a:pPr>
            <a:r>
              <a:t>Future work should focus on collecting more diverse and realistic data to improve the model's robustness.</a:t>
            </a:r>
          </a:p>
        </p:txBody>
      </p:sp>
      <p:sp>
        <p:nvSpPr>
          <p:cNvPr id="212" name="Technical Limitations"/>
          <p:cNvSpPr txBox="1"/>
          <p:nvPr/>
        </p:nvSpPr>
        <p:spPr>
          <a:xfrm>
            <a:off x="1206500" y="7823934"/>
            <a:ext cx="21971000" cy="10033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825500">
              <a:spcBef>
                <a:spcPts val="0"/>
              </a:spcBef>
              <a:defRPr sz="5500">
                <a:solidFill>
                  <a:srgbClr val="000000"/>
                </a:solidFill>
                <a:latin typeface="+mn-lt"/>
                <a:ea typeface="+mn-ea"/>
                <a:cs typeface="+mn-cs"/>
                <a:sym typeface="Produkt Extralight"/>
              </a:defRPr>
            </a:lvl1pPr>
          </a:lstStyle>
          <a:p>
            <a:pPr/>
            <a:r>
              <a:t>Technical Limitations</a:t>
            </a:r>
          </a:p>
        </p:txBody>
      </p:sp>
      <p:sp>
        <p:nvSpPr>
          <p:cNvPr id="213" name="The larger the model size, the better the accuracy and precision, requiring advanced hardware (CPU, GPU, and RAM). So the training will be faster.…"/>
          <p:cNvSpPr txBox="1"/>
          <p:nvPr/>
        </p:nvSpPr>
        <p:spPr>
          <a:xfrm>
            <a:off x="1206500" y="9000937"/>
            <a:ext cx="21971000" cy="414913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457200" indent="-457200">
              <a:buSzPct val="100000"/>
              <a:buChar char="•"/>
              <a:defRPr>
                <a:solidFill>
                  <a:srgbClr val="000000"/>
                </a:solidFill>
              </a:defRPr>
            </a:pPr>
            <a:r>
              <a:t>The larger the model size, the better the accuracy and precision, requiring advanced hardware (CPU, GPU, and RAM). So the training will be faster.</a:t>
            </a:r>
          </a:p>
          <a:p>
            <a:pPr marL="457200" indent="-457200">
              <a:buSzPct val="100000"/>
              <a:buChar char="•"/>
              <a:defRPr>
                <a:solidFill>
                  <a:srgbClr val="000000"/>
                </a:solidFill>
              </a:defRPr>
            </a:pPr>
            <a:r>
              <a:t>Handling high-resolution video in real-time requires significant computational resources. Ensuring low latency and high accuracy simultaneously is challenging.</a:t>
            </a:r>
          </a:p>
        </p:txBody>
      </p:sp>
    </p:spTree>
  </p:cSld>
  <p:clrMapOvr>
    <a:masterClrMapping/>
  </p:clrMapOvr>
  <mc:AlternateContent xmlns:mc="http://schemas.openxmlformats.org/markup-compatibility/2006">
    <mc:Choice xmlns:p14="http://schemas.microsoft.com/office/powerpoint/2010/main" Requires="p14">
      <p:transition spd="slow" advClick="1" p14:dur="3000">
        <p:push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36_DynamicWavesLight">
  <a:themeElements>
    <a:clrScheme name="36_DynamicWavesLight">
      <a:dk1>
        <a:srgbClr val="53585F"/>
      </a:dk1>
      <a:lt1>
        <a:srgbClr val="5F3E0C"/>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6_DynamicWavesLight">
  <a:themeElements>
    <a:clrScheme name="36_DynamicWaves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36_DynamicWavesLight">
      <a:majorFont>
        <a:latin typeface="Produkt Extralight"/>
        <a:ea typeface="Produkt Extralight"/>
        <a:cs typeface="Produkt Extralight"/>
      </a:majorFont>
      <a:minorFont>
        <a:latin typeface="Produkt Extralight"/>
        <a:ea typeface="Produkt Extralight"/>
        <a:cs typeface="Produkt Extralight"/>
      </a:minorFont>
    </a:fontScheme>
    <a:fmtScheme name="36_DynamicWaves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9155"/>
            <a:lumOff val="-32673"/>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atOff val="-9155"/>
              <a:lumOff val="-32673"/>
            </a:schemeClr>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355600" rtl="0" fontAlgn="auto" latinLnBrk="0" hangingPunct="0">
          <a:lnSpc>
            <a:spcPct val="100000"/>
          </a:lnSpc>
          <a:spcBef>
            <a:spcPts val="4700"/>
          </a:spcBef>
          <a:spcAft>
            <a:spcPts val="0"/>
          </a:spcAft>
          <a:buClrTx/>
          <a:buSzTx/>
          <a:buFontTx/>
          <a:buNone/>
          <a:tabLst/>
          <a:defRPr b="0" baseline="0" cap="none" i="0" spc="0" strike="noStrike" sz="4000" u="none" kumimoji="0" normalizeH="0">
            <a:ln>
              <a:noFill/>
            </a:ln>
            <a:solidFill>
              <a:schemeClr val="accent1">
                <a:satOff val="-9155"/>
                <a:lumOff val="-32673"/>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