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emf" ContentType="image/x-emf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2.2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802" r:id="rId2"/>
  </p:sldMasterIdLst>
  <p:sldIdLst>
    <p:sldId id="259" r:id="rId3"/>
    <p:sldId id="262" r:id="rId4"/>
    <p:sldId id="265" r:id="rId5"/>
    <p:sldId id="268" r:id="rId6"/>
    <p:sldId id="271" r:id="rId7"/>
    <p:sldId id="274" r:id="rId8"/>
    <p:sldId id="277" r:id="rId9"/>
    <p:sldId id="280" r:id="rId10"/>
    <p:sldId id="283" r:id="rId11"/>
    <p:sldId id="286" r:id="rId12"/>
    <p:sldId id="289" r:id="rId13"/>
    <p:sldId id="292" r:id="rId14"/>
    <p:sldId id="295" r:id="rId15"/>
    <p:sldId id="298" r:id="rId16"/>
    <p:sldId id="301" r:id="rId17"/>
    <p:sldId id="304" r:id="rId18"/>
    <p:sldId id="307" r:id="rId19"/>
    <p:sldId id="310" r:id="rId20"/>
    <p:sldId id="313" r:id="rId21"/>
    <p:sldId id="316" r:id="rId22"/>
    <p:sldId id="319" r:id="rId23"/>
    <p:sldId id="322" r:id="rId24"/>
    <p:sldId id="325" r:id="rId25"/>
    <p:sldId id="328" r:id="rId26"/>
    <p:sldId id="331" r:id="rId27"/>
    <p:sldId id="334" r:id="rId28"/>
    <p:sldId id="337" r:id="rId29"/>
    <p:sldId id="340" r:id="rId30"/>
    <p:sldId id="343" r:id="rId31"/>
    <p:sldId id="346" r:id="rId32"/>
    <p:sldId id="349" r:id="rId33"/>
    <p:sldId id="352" r:id="rId34"/>
    <p:sldId id="355" r:id="rId35"/>
    <p:sldId id="358" r:id="rId36"/>
    <p:sldId id="361" r:id="rId37"/>
    <p:sldId id="364" r:id="rId38"/>
  </p:sldIdLst>
  <p:sldSz cx="9144000" cy="6858000" type="screen4x3"/>
  <p:notesSz cx="6858000" cy="9144000"/>
  <p:custDataLst>
    <p:tags r:id="rId3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8.xml" /><Relationship Id="rId11" Type="http://schemas.openxmlformats.org/officeDocument/2006/relationships/slide" Target="slides/slide9.xml" /><Relationship Id="rId12" Type="http://schemas.openxmlformats.org/officeDocument/2006/relationships/slide" Target="slides/slide10.xml" /><Relationship Id="rId13" Type="http://schemas.openxmlformats.org/officeDocument/2006/relationships/slide" Target="slides/slide11.xml" /><Relationship Id="rId14" Type="http://schemas.openxmlformats.org/officeDocument/2006/relationships/slide" Target="slides/slide12.xml" /><Relationship Id="rId15" Type="http://schemas.openxmlformats.org/officeDocument/2006/relationships/slide" Target="slides/slide13.xml" /><Relationship Id="rId16" Type="http://schemas.openxmlformats.org/officeDocument/2006/relationships/slide" Target="slides/slide14.xml" /><Relationship Id="rId17" Type="http://schemas.openxmlformats.org/officeDocument/2006/relationships/slide" Target="slides/slide15.xml" /><Relationship Id="rId18" Type="http://schemas.openxmlformats.org/officeDocument/2006/relationships/slide" Target="slides/slide16.xml" /><Relationship Id="rId19" Type="http://schemas.openxmlformats.org/officeDocument/2006/relationships/slide" Target="slides/slide17.xml" /><Relationship Id="rId2" Type="http://schemas.openxmlformats.org/officeDocument/2006/relationships/slideMaster" Target="slideMasters/slideMaster2.xml" /><Relationship Id="rId20" Type="http://schemas.openxmlformats.org/officeDocument/2006/relationships/slide" Target="slides/slide18.xml" /><Relationship Id="rId21" Type="http://schemas.openxmlformats.org/officeDocument/2006/relationships/slide" Target="slides/slide19.xml" /><Relationship Id="rId22" Type="http://schemas.openxmlformats.org/officeDocument/2006/relationships/slide" Target="slides/slide20.xml" /><Relationship Id="rId23" Type="http://schemas.openxmlformats.org/officeDocument/2006/relationships/slide" Target="slides/slide21.xml" /><Relationship Id="rId24" Type="http://schemas.openxmlformats.org/officeDocument/2006/relationships/slide" Target="slides/slide22.xml" /><Relationship Id="rId25" Type="http://schemas.openxmlformats.org/officeDocument/2006/relationships/slide" Target="slides/slide23.xml" /><Relationship Id="rId26" Type="http://schemas.openxmlformats.org/officeDocument/2006/relationships/slide" Target="slides/slide24.xml" /><Relationship Id="rId27" Type="http://schemas.openxmlformats.org/officeDocument/2006/relationships/slide" Target="slides/slide25.xml" /><Relationship Id="rId28" Type="http://schemas.openxmlformats.org/officeDocument/2006/relationships/slide" Target="slides/slide26.xml" /><Relationship Id="rId29" Type="http://schemas.openxmlformats.org/officeDocument/2006/relationships/slide" Target="slides/slide27.xml" /><Relationship Id="rId3" Type="http://schemas.openxmlformats.org/officeDocument/2006/relationships/slide" Target="slides/slide1.xml" /><Relationship Id="rId30" Type="http://schemas.openxmlformats.org/officeDocument/2006/relationships/slide" Target="slides/slide28.xml" /><Relationship Id="rId31" Type="http://schemas.openxmlformats.org/officeDocument/2006/relationships/slide" Target="slides/slide29.xml" /><Relationship Id="rId32" Type="http://schemas.openxmlformats.org/officeDocument/2006/relationships/slide" Target="slides/slide30.xml" /><Relationship Id="rId33" Type="http://schemas.openxmlformats.org/officeDocument/2006/relationships/slide" Target="slides/slide31.xml" /><Relationship Id="rId34" Type="http://schemas.openxmlformats.org/officeDocument/2006/relationships/slide" Target="slides/slide32.xml" /><Relationship Id="rId35" Type="http://schemas.openxmlformats.org/officeDocument/2006/relationships/slide" Target="slides/slide33.xml" /><Relationship Id="rId36" Type="http://schemas.openxmlformats.org/officeDocument/2006/relationships/slide" Target="slides/slide34.xml" /><Relationship Id="rId37" Type="http://schemas.openxmlformats.org/officeDocument/2006/relationships/slide" Target="slides/slide35.xml" /><Relationship Id="rId38" Type="http://schemas.openxmlformats.org/officeDocument/2006/relationships/slide" Target="slides/slide36.xml" /><Relationship Id="rId39" Type="http://schemas.openxmlformats.org/officeDocument/2006/relationships/tags" Target="tags/tag1.xml" /><Relationship Id="rId4" Type="http://schemas.openxmlformats.org/officeDocument/2006/relationships/slide" Target="slides/slide2.xml" /><Relationship Id="rId40" Type="http://schemas.openxmlformats.org/officeDocument/2006/relationships/presProps" Target="presProps.xml" /><Relationship Id="rId41" Type="http://schemas.openxmlformats.org/officeDocument/2006/relationships/viewProps" Target="viewProps.xml" /><Relationship Id="rId42" Type="http://schemas.openxmlformats.org/officeDocument/2006/relationships/theme" Target="theme/theme1.xml" /><Relationship Id="rId43" Type="http://schemas.openxmlformats.org/officeDocument/2006/relationships/tableStyles" Target="tableStyles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slide" Target="slides/slide6.xml" /><Relationship Id="rId9" Type="http://schemas.openxmlformats.org/officeDocument/2006/relationships/slide" Target="slides/slide7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3EB6C86-20C1-4797-A142-757F2407EDB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444AA41-646F-4B30-8023-15FCABB34CD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241E81C-C8D5-479E-ACAE-02A0898CE4C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6E57-1672-4E72-8602-2BA1C46E220A}" type="datetimeFigureOut">
              <a:rPr lang="pl-PL" smtClean="0"/>
              <a:t>29.10.2021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34125-9A65-496E-A68E-D6D5F154A47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74603515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6E57-1672-4E72-8602-2BA1C46E220A}" type="datetimeFigureOut">
              <a:rPr lang="pl-PL" smtClean="0"/>
              <a:t>29.10.2021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34125-9A65-496E-A68E-D6D5F154A47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5572787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6E57-1672-4E72-8602-2BA1C46E220A}" type="datetimeFigureOut">
              <a:rPr lang="pl-PL" smtClean="0"/>
              <a:t>29.10.2021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34125-9A65-496E-A68E-D6D5F154A47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235770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6E57-1672-4E72-8602-2BA1C46E220A}" type="datetimeFigureOut">
              <a:rPr lang="pl-PL" smtClean="0"/>
              <a:t>29.10.2021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34125-9A65-496E-A68E-D6D5F154A47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434981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6E57-1672-4E72-8602-2BA1C46E220A}" type="datetimeFigureOut">
              <a:rPr lang="pl-PL" smtClean="0"/>
              <a:t>29.10.2021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34125-9A65-496E-A68E-D6D5F154A47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2549469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6E57-1672-4E72-8602-2BA1C46E220A}" type="datetimeFigureOut">
              <a:rPr lang="pl-PL" smtClean="0"/>
              <a:t>29.10.2021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34125-9A65-496E-A68E-D6D5F154A47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3795221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6E57-1672-4E72-8602-2BA1C46E220A}" type="datetimeFigureOut">
              <a:rPr lang="pl-PL" smtClean="0"/>
              <a:t>29.10.2021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34125-9A65-496E-A68E-D6D5F154A47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05965335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6E57-1672-4E72-8602-2BA1C46E220A}" type="datetimeFigureOut">
              <a:rPr lang="pl-PL" smtClean="0"/>
              <a:t>29.10.2021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34125-9A65-496E-A68E-D6D5F154A47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2523359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2002214-93AC-4420-9758-1DE7318F586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6E57-1672-4E72-8602-2BA1C46E220A}" type="datetimeFigureOut">
              <a:rPr lang="pl-PL" smtClean="0"/>
              <a:t>29.10.2021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34125-9A65-496E-A68E-D6D5F154A47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808110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6E57-1672-4E72-8602-2BA1C46E220A}" type="datetimeFigureOut">
              <a:rPr lang="pl-PL" smtClean="0"/>
              <a:t>29.10.2021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34125-9A65-496E-A68E-D6D5F154A47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44608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6E57-1672-4E72-8602-2BA1C46E220A}" type="datetimeFigureOut">
              <a:rPr lang="pl-PL" smtClean="0"/>
              <a:t>29.10.2021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34125-9A65-496E-A68E-D6D5F154A47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7358408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dgm">
  <p:cSld name="Tytuł i diagram lub schemat organizacyjn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obiektu SmartArt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pl-PL" noProof="0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BD6F6-0B50-4203-8AC0-3509049C5D9A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176849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52E8AF-0AE5-40C7-988D-64FE82CBF47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A762417-4963-4BBF-9D37-8BE6EE1B265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40CEA51A-916D-48B9-BFFF-9FC5E035373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9B2D7D74-B62E-4D10-BFCA-24E8649DCE4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D26101D6-051D-475D-815C-C90FBABD6D9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B04E327-B897-40F4-867B-8C06498E7A6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85B090B-4932-4BCD-8BD3-0C417CEEBBA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slideLayout" Target="../slideLayouts/slideLayout23.xml" /><Relationship Id="rId13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506E57-1672-4E72-8602-2BA1C46E220A}" type="datetimeFigureOut">
              <a:rPr lang="pl-PL" smtClean="0"/>
              <a:t>29.10.2021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E34125-9A65-496E-A68E-D6D5F154A47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9901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</p:sldLayoutIdLst>
  <p:transition/>
  <p:timing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1.emf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2" Type="http://schemas.openxmlformats.org/officeDocument/2006/relationships/image" Target="../media/image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2" Type="http://schemas.openxmlformats.org/officeDocument/2006/relationships/image" Target="../media/image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2" Type="http://schemas.openxmlformats.org/officeDocument/2006/relationships/image" Target="../media/image4.png" /><Relationship Id="rId3" Type="http://schemas.openxmlformats.org/officeDocument/2006/relationships/image" Target="../media/image5.jpe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2" Type="http://schemas.openxmlformats.org/officeDocument/2006/relationships/image" Target="../media/image6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2" Type="http://schemas.openxmlformats.org/officeDocument/2006/relationships/image" Target="../media/image7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image" Target="../media/image8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image" Target="../media/image9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image" Target="../media/image10.emf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image" Target="../media/image8.png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image" Target="../media/image11.png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 /><Relationship Id="rId2" Type="http://schemas.openxmlformats.org/officeDocument/2006/relationships/image" Target="../media/image12.jpeg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image" Target="../media/image13.png" /></Relationships>
</file>

<file path=ppt/slides/_rels/slide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3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image" Target="../media/image8.png" /></Relationships>
</file>

<file path=ppt/slides/_rels/slide3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226131"/>
              </p:ext>
            </p:extLst>
          </p:nvPr>
        </p:nvGraphicFramePr>
        <p:xfrm>
          <a:off x="539552" y="548680"/>
          <a:ext cx="8136904" cy="64501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36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6064">
                <a:tc>
                  <a:txBody>
                    <a:bodyPr vert="horz" wrap="square"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l-PL" sz="2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Wykład 2.</a:t>
                      </a:r>
                      <a:r>
                        <a:rPr lang="pl-PL" sz="2800" b="1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l-PL" sz="2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Struktury organizacyjne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pl-PL" sz="2800" b="1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808" marR="58808" marT="58808" marB="5880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820">
                <a:tc>
                  <a:txBody>
                    <a:bodyPr vert="horz" wrap="square"/>
                    <a:lstStyle/>
                    <a:p>
                      <a:r>
                        <a:rPr lang="pl-PL" sz="2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Pojęcie i rodzaje organizacji </a:t>
                      </a:r>
                    </a:p>
                    <a:p>
                      <a:r>
                        <a:rPr lang="pl-PL" sz="2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Model organizacji – definicja, przegląd </a:t>
                      </a:r>
                    </a:p>
                    <a:p>
                      <a:r>
                        <a:rPr lang="pl-PL" sz="2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Podstawowe</a:t>
                      </a:r>
                      <a:r>
                        <a:rPr lang="pl-PL" sz="2800" b="1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składniki </a:t>
                      </a:r>
                      <a:r>
                        <a:rPr lang="pl-PL" sz="2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struktury organizacyjnej (jednostka, komórka,</a:t>
                      </a:r>
                      <a:r>
                        <a:rPr lang="pl-PL" sz="2800" b="1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l-PL" sz="2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stanowisko organizacyjne)</a:t>
                      </a:r>
                    </a:p>
                    <a:p>
                      <a:r>
                        <a:rPr lang="pl-PL" sz="2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Funkcje struktury organizacyjnej</a:t>
                      </a:r>
                    </a:p>
                    <a:p>
                      <a:r>
                        <a:rPr lang="pl-PL" sz="2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 Zasady i czynniki kształtowania struktury organizacyjnej</a:t>
                      </a:r>
                      <a:br>
                        <a:rPr lang="pl-PL" sz="2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l-PL" sz="2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 Przegląd współczesnych standardowych rozwiązań strukturalnych</a:t>
                      </a:r>
                      <a:br>
                        <a:rPr lang="pl-PL" sz="2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l-PL" sz="2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 Kierunki zmian rozwiązań strukturalnych w kontekście gospodarki opartej na wiedzy</a:t>
                      </a:r>
                    </a:p>
                  </a:txBody>
                  <a:tcPr marL="58808" marR="58808" marT="58808" marB="5880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1493091"/>
      </p:ext>
    </p:extLst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332657"/>
            <a:ext cx="7772400" cy="792087"/>
          </a:xfrm>
          <a:solidFill>
            <a:srgbClr val="00B050"/>
          </a:solidFill>
        </p:spPr>
        <p:txBody>
          <a:bodyPr>
            <a:noAutofit/>
          </a:bodyPr>
          <a:lstStyle/>
          <a:p>
            <a:pPr>
              <a:defRPr/>
            </a:pPr>
            <a:r>
              <a:rPr lang="pl-PL" sz="4400" b="1">
                <a:latin typeface="+mn-lt"/>
              </a:rPr>
              <a:t>Model organizacji</a:t>
            </a:r>
          </a:p>
        </p:txBody>
      </p:sp>
      <p:sp>
        <p:nvSpPr>
          <p:cNvPr id="16387" name="Podtytuł 2"/>
          <p:cNvSpPr>
            <a:spLocks noGrp="1"/>
          </p:cNvSpPr>
          <p:nvPr>
            <p:ph type="subTitle" idx="1"/>
          </p:nvPr>
        </p:nvSpPr>
        <p:spPr>
          <a:xfrm>
            <a:off x="685800" y="1412776"/>
            <a:ext cx="7772400" cy="5112643"/>
          </a:xfrm>
        </p:spPr>
        <p:txBody>
          <a:bodyPr>
            <a:normAutofit/>
          </a:bodyPr>
          <a:lstStyle/>
          <a:p>
            <a:pPr marR="0" algn="just"/>
            <a:r>
              <a:rPr lang="pl-PL" altLang="pl-PL" sz="2800"/>
              <a:t>Literatura przedmiotu wyróżnia następujące </a:t>
            </a:r>
            <a:r>
              <a:rPr lang="pl-PL" altLang="pl-PL" sz="2800" b="1">
                <a:solidFill>
                  <a:srgbClr val="0070C0"/>
                </a:solidFill>
              </a:rPr>
              <a:t>graficzno-opisowe modele organizacji</a:t>
            </a:r>
            <a:r>
              <a:rPr lang="pl-PL" altLang="pl-PL" sz="2800"/>
              <a:t>: </a:t>
            </a:r>
          </a:p>
          <a:p>
            <a:pPr marL="342900" marR="0" indent="-342900" algn="just">
              <a:buFont typeface="Arial" panose="020b0604020202020204" pitchFamily="34" charset="0"/>
              <a:buChar char="•"/>
            </a:pPr>
            <a:r>
              <a:rPr lang="pl-PL" altLang="pl-PL" sz="2800"/>
              <a:t>czteroczłonowy H. Leavitta,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l-PL" altLang="pl-PL" sz="2800"/>
              <a:t>H. Mintzberga,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l-PL" altLang="pl-PL" sz="2800"/>
              <a:t>F. Kasta i J. E. Rosenzweiga,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l-PL" altLang="pl-PL" sz="2800"/>
              <a:t>7's Th. J. Petersa i R. H. Watermana,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l-PL" altLang="pl-PL" sz="2800"/>
              <a:t>G. Morgana </a:t>
            </a:r>
          </a:p>
          <a:p>
            <a:pPr marL="342900" marR="0" indent="-342900" algn="just">
              <a:buFont typeface="Arial" panose="020b0604020202020204" pitchFamily="34" charset="0"/>
              <a:buChar char="•"/>
            </a:pPr>
            <a:endParaRPr lang="pl-PL" altLang="pl-PL" sz="2800"/>
          </a:p>
        </p:txBody>
      </p:sp>
    </p:spTree>
    <p:extLst>
      <p:ext uri="{BB962C8B-B14F-4D97-AF65-F5344CB8AC3E}">
        <p14:creationId xmlns:p14="http://schemas.microsoft.com/office/powerpoint/2010/main" val="3742303864"/>
      </p:ext>
    </p:extLst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116633"/>
            <a:ext cx="7772400" cy="792088"/>
          </a:xfr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>
            <a:lvl1pPr>
              <a:defRPr>
                <a:solidFill>
                  <a:srgbClr val="000000"/>
                </a:solidFill>
                <a:latin typeface="Calibri"/>
              </a:defRPr>
            </a:lvl1pPr>
            <a:lvl2pPr>
              <a:defRPr>
                <a:solidFill>
                  <a:srgbClr val="000000"/>
                </a:solidFill>
                <a:latin typeface="Calibri"/>
              </a:defRPr>
            </a:lvl2pPr>
            <a:lvl3pPr>
              <a:defRPr>
                <a:solidFill>
                  <a:srgbClr val="000000"/>
                </a:solidFill>
                <a:latin typeface="Calibri"/>
              </a:defRPr>
            </a:lvl3pPr>
            <a:lvl4pPr>
              <a:defRPr>
                <a:solidFill>
                  <a:srgbClr val="000000"/>
                </a:solidFill>
                <a:latin typeface="Calibri"/>
              </a:defRPr>
            </a:lvl4pPr>
            <a:lvl5pPr>
              <a:defRPr>
                <a:solidFill>
                  <a:srgbClr val="000000"/>
                </a:solidFill>
                <a:latin typeface="Calibri"/>
              </a:defRPr>
            </a:lvl5pPr>
            <a:lvl6pPr>
              <a:defRPr>
                <a:solidFill>
                  <a:srgbClr val="000000"/>
                </a:solidFill>
                <a:latin typeface="Calibri"/>
              </a:defRPr>
            </a:lvl6pPr>
            <a:lvl7pPr>
              <a:defRPr>
                <a:solidFill>
                  <a:srgbClr val="000000"/>
                </a:solidFill>
                <a:latin typeface="Calibri"/>
              </a:defRPr>
            </a:lvl7pPr>
            <a:lvl8pPr>
              <a:defRPr>
                <a:solidFill>
                  <a:srgbClr val="000000"/>
                </a:solidFill>
                <a:latin typeface="Calibri"/>
              </a:defRPr>
            </a:lvl8pPr>
            <a:lvl9pPr>
              <a:defRPr>
                <a:solidFill>
                  <a:srgbClr val="000000"/>
                </a:solidFill>
                <a:latin typeface="Calibri"/>
              </a:defRPr>
            </a:lvl9pPr>
          </a:lstStyle>
          <a:p>
            <a:pPr algn="ctr">
              <a:defRPr/>
            </a:pPr>
            <a:br>
              <a:rPr lang="pl-PL" sz="3200" b="1"/>
            </a:br>
            <a:br>
              <a:rPr lang="pl-PL" sz="3200" b="1"/>
            </a:br>
            <a:br>
              <a:rPr lang="pl-PL" sz="3200" b="1"/>
            </a:br>
            <a:br>
              <a:rPr lang="pl-PL" sz="3200" b="1"/>
            </a:br>
            <a:br>
              <a:rPr lang="pl-PL" sz="3200" b="1"/>
            </a:br>
            <a:r>
              <a:rPr lang="pl-PL" sz="3200" b="1"/>
              <a:t>Ogólny model organizacji H. J. Leavitta</a:t>
            </a:r>
            <a:endParaRPr lang="pl-PL" sz="3200" b="1"/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584" y="1196752"/>
            <a:ext cx="7705725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3779504"/>
      </p:ext>
    </p:extLst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1963" y="115888"/>
            <a:ext cx="8229600" cy="941387"/>
          </a:xfrm>
          <a:solidFill>
            <a:srgbClr val="00B050"/>
          </a:solidFill>
        </p:spPr>
        <p:txBody>
          <a:bodyPr>
            <a:normAutofit/>
          </a:bodyPr>
          <a:lstStyle/>
          <a:p>
            <a:pPr algn="ctr">
              <a:defRPr/>
            </a:pPr>
            <a:r>
              <a:rPr lang="pl-PL" sz="3600" b="1">
                <a:latin typeface="+mn-lt"/>
              </a:rPr>
              <a:t>Model organizacji H. Mintzberga</a:t>
            </a:r>
            <a:endParaRPr lang="pl-PL" sz="3600" b="1">
              <a:latin typeface="+mn-lt"/>
            </a:endParaRPr>
          </a:p>
        </p:txBody>
      </p:sp>
      <p:sp>
        <p:nvSpPr>
          <p:cNvPr id="18435" name="Symbol zastępczy obiektu SmartArt 2"/>
          <p:cNvSpPr>
            <a:spLocks noGrp="1" noTextEdit="1"/>
          </p:cNvSpPr>
          <p:nvPr>
            <p:ph type="dgm" idx="1"/>
          </p:nvPr>
        </p:nvSpPr>
        <p:spPr/>
        <p:txBody>
          <a:bodyPr/>
          <a:lstStyle/>
          <a:p/>
        </p:txBody>
      </p:sp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0825" y="1196975"/>
            <a:ext cx="8624888" cy="539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1005643"/>
      </p:ext>
    </p:extLst>
  </p:cSld>
  <p:clrMapOvr>
    <a:masterClrMapping/>
  </p:clrMapOvr>
  <p:transition spd="slow">
    <p:wipe dir="d"/>
  </p:transition>
  <p:timing/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18939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pl-PL" sz="3200" b="1">
                <a:latin typeface="+mn-lt"/>
              </a:rPr>
              <a:t>Model organizacji  </a:t>
            </a:r>
            <a:br>
              <a:rPr lang="pl-PL" sz="3200" b="1">
                <a:latin typeface="+mn-lt"/>
              </a:rPr>
            </a:br>
            <a:r>
              <a:rPr lang="pl-PL" sz="3200" b="1">
                <a:latin typeface="+mn-lt"/>
              </a:rPr>
              <a:t>F. Kasta i J. E. Rosenzweiga</a:t>
            </a:r>
          </a:p>
        </p:txBody>
      </p:sp>
      <p:sp>
        <p:nvSpPr>
          <p:cNvPr id="19459" name="Symbol zastępczy obiektu SmartArt 2"/>
          <p:cNvSpPr>
            <a:spLocks noGrp="1" noTextEdit="1"/>
          </p:cNvSpPr>
          <p:nvPr>
            <p:ph type="dgm" idx="1"/>
          </p:nvPr>
        </p:nvSpPr>
        <p:spPr/>
        <p:txBody>
          <a:bodyPr/>
          <a:lstStyle/>
          <a:p/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125" y="1557338"/>
            <a:ext cx="9010650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4596169"/>
      </p:ext>
    </p:extLst>
  </p:cSld>
  <p:clrMapOvr>
    <a:masterClrMapping/>
  </p:clrMapOvr>
  <p:transition spd="slow">
    <p:wipe dir="d"/>
  </p:transition>
  <p:timing/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46931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pl-PL" sz="3200" b="1">
                <a:latin typeface="+mn-lt"/>
              </a:rPr>
              <a:t>Model „7 S” organizacji  </a:t>
            </a:r>
            <a:br>
              <a:rPr lang="pl-PL" sz="3200" b="1">
                <a:latin typeface="+mn-lt"/>
              </a:rPr>
            </a:br>
            <a:r>
              <a:rPr lang="en-US" sz="3200" b="1">
                <a:latin typeface="+mn-lt"/>
              </a:rPr>
              <a:t>Th. J. Petersa i R. H. Watermana</a:t>
            </a:r>
            <a:endParaRPr lang="pl-PL" sz="3200" b="1">
              <a:latin typeface="+mn-lt"/>
            </a:endParaRPr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1268759"/>
            <a:ext cx="4320480" cy="5112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www.valuebasedmanagement.net/images/picture_mckinsey_7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4008" y="1484785"/>
            <a:ext cx="4248472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470102"/>
      </p:ext>
    </p:extLst>
  </p:cSld>
  <p:clrMapOvr>
    <a:masterClrMapping/>
  </p:clrMapOvr>
  <p:transition spd="slow">
    <p:wipe dir="d"/>
  </p:transition>
  <p:timing/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7950" y="277813"/>
            <a:ext cx="8785225" cy="774923"/>
          </a:xfrm>
          <a:solidFill>
            <a:srgbClr val="00B050"/>
          </a:solidFill>
        </p:spPr>
        <p:txBody>
          <a:bodyPr/>
          <a:lstStyle/>
          <a:p>
            <a:pPr algn="ctr">
              <a:defRPr/>
            </a:pPr>
            <a:r>
              <a:rPr lang="pl-PL" sz="3200" b="1">
                <a:latin typeface="+mn-lt"/>
              </a:rPr>
              <a:t>Systemowy model organizacji G. Morgana</a:t>
            </a:r>
          </a:p>
        </p:txBody>
      </p:sp>
      <p:sp>
        <p:nvSpPr>
          <p:cNvPr id="21507" name="Symbol zastępczy obiektu SmartArt 2"/>
          <p:cNvSpPr>
            <a:spLocks noGrp="1" noTextEdit="1"/>
          </p:cNvSpPr>
          <p:nvPr>
            <p:ph type="dgm" idx="1"/>
          </p:nvPr>
        </p:nvSpPr>
        <p:spPr/>
        <p:txBody>
          <a:bodyPr/>
          <a:lstStyle/>
          <a:p/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4625" y="1412875"/>
            <a:ext cx="87947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9343610"/>
      </p:ext>
    </p:extLst>
  </p:cSld>
  <p:clrMapOvr>
    <a:masterClrMapping/>
  </p:clrMapOvr>
  <p:transition spd="slow">
    <p:wipe dir="d"/>
  </p:transition>
  <p:timing/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46931"/>
          </a:xfrm>
          <a:solidFill>
            <a:srgbClr val="00B050"/>
          </a:solidFill>
        </p:spPr>
        <p:txBody>
          <a:bodyPr/>
          <a:lstStyle/>
          <a:p>
            <a:pPr algn="ctr">
              <a:defRPr/>
            </a:pPr>
            <a:r>
              <a:rPr lang="pl-PL" sz="3200" b="1">
                <a:latin typeface="+mn-lt"/>
              </a:rPr>
              <a:t>Model organizacji jako systemu otwartego</a:t>
            </a:r>
          </a:p>
        </p:txBody>
      </p:sp>
      <p:sp>
        <p:nvSpPr>
          <p:cNvPr id="22531" name="Symbol zastępczy obiektu SmartArt 2"/>
          <p:cNvSpPr>
            <a:spLocks noGrp="1" noTextEdit="1"/>
          </p:cNvSpPr>
          <p:nvPr>
            <p:ph type="dgm" idx="1"/>
          </p:nvPr>
        </p:nvSpPr>
        <p:spPr/>
        <p:txBody>
          <a:bodyPr/>
          <a:lstStyle/>
          <a:p/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375" y="1484313"/>
            <a:ext cx="9075738" cy="489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7079158"/>
      </p:ext>
    </p:extLst>
  </p:cSld>
  <p:clrMapOvr>
    <a:masterClrMapping/>
  </p:clrMapOvr>
  <p:transition spd="slow">
    <p:wipe dir="d"/>
  </p:transition>
  <p:timing/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solidFill>
            <a:srgbClr val="00B050"/>
          </a:solidFill>
        </p:spPr>
        <p:txBody>
          <a:bodyPr>
            <a:normAutofit/>
          </a:bodyPr>
          <a:lstStyle/>
          <a:p>
            <a:pPr lvl="0" algn="ctr"/>
            <a:r>
              <a:rPr lang="pl-PL" sz="2000" b="1">
                <a:latin typeface="+mn-lt"/>
              </a:rPr>
              <a:t>Konfiguracja struktury organizacyjnej przedsiębiorstwa przemysłowego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520" y="1196752"/>
            <a:ext cx="8568952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6964050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03634"/>
          </a:xfrm>
          <a:solidFill>
            <a:srgbClr val="00B050"/>
          </a:solidFill>
        </p:spPr>
        <p:txBody>
          <a:bodyPr>
            <a:normAutofit/>
          </a:bodyPr>
          <a:lstStyle/>
          <a:p>
            <a:pPr algn="ctr"/>
            <a:r>
              <a:rPr lang="pl-PL" sz="3200" b="1">
                <a:latin typeface="+mn-lt"/>
              </a:rPr>
              <a:t>Pojęcie struktury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28650" y="1484784"/>
            <a:ext cx="7886700" cy="469217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sz="2400">
                <a:cs typeface="Times New Roman" pitchFamily="18" charset="0"/>
              </a:rPr>
              <a:t>Termin </a:t>
            </a:r>
            <a:r>
              <a:rPr lang="pl-PL" sz="2400" b="1">
                <a:cs typeface="Times New Roman" pitchFamily="18" charset="0"/>
              </a:rPr>
              <a:t>struktura</a:t>
            </a:r>
            <a:r>
              <a:rPr lang="pl-PL" sz="2400">
                <a:cs typeface="Times New Roman" pitchFamily="18" charset="0"/>
              </a:rPr>
              <a:t> pochodzi od łacińskiego słowa </a:t>
            </a:r>
            <a:r>
              <a:rPr lang="pl-PL" sz="2400" b="1" i="1" err="1">
                <a:cs typeface="Times New Roman" pitchFamily="18" charset="0"/>
              </a:rPr>
              <a:t>structura</a:t>
            </a:r>
            <a:r>
              <a:rPr lang="pl-PL" sz="2400">
                <a:cs typeface="Times New Roman" pitchFamily="18" charset="0"/>
              </a:rPr>
              <a:t> i </a:t>
            </a:r>
            <a:r>
              <a:rPr lang="pl-PL" sz="2400" b="1">
                <a:cs typeface="Times New Roman" pitchFamily="18" charset="0"/>
              </a:rPr>
              <a:t>oznacza budowę</a:t>
            </a:r>
            <a:r>
              <a:rPr lang="pl-PL" sz="2400">
                <a:cs typeface="Times New Roman" pitchFamily="18" charset="0"/>
              </a:rPr>
              <a:t>, rozumianą jako rozmieszczenie elementów oraz zbiór określonych relacji zachodzących między  elementami przedmiotu złożonego (systemu) bez uwzględniania jakości tych elementów, czyli tego czym są te elementy. </a:t>
            </a:r>
          </a:p>
          <a:p>
            <a:pPr marL="0" indent="0" algn="just">
              <a:buNone/>
            </a:pPr>
            <a:r>
              <a:rPr lang="pl-PL" sz="2400" b="1"/>
              <a:t>Struktura organizacyjna </a:t>
            </a:r>
            <a:r>
              <a:rPr lang="pl-PL" sz="2400"/>
              <a:t>to ogół zależności hierarchicznych i funkcjonalnych występujących pomiędzy stanowiskami i komórkami organizacyjnymi, zgrupowanymi w jednostki organizacyjne, przyczyniający się do realizacji założonych celów organizacji. </a:t>
            </a:r>
          </a:p>
          <a:p>
            <a:pPr marL="0" indent="0" algn="just">
              <a:buNone/>
            </a:pPr>
            <a:endParaRPr lang="pl-PL" sz="2400">
              <a:cs typeface="Times New Roman" pitchFamily="18" charset="0"/>
            </a:endParaRPr>
          </a:p>
          <a:p>
            <a:pPr marL="0" indent="0" algn="just">
              <a:buNone/>
            </a:pPr>
            <a:endParaRPr lang="pl-PL" sz="2400"/>
          </a:p>
        </p:txBody>
      </p:sp>
    </p:spTree>
    <p:extLst>
      <p:ext uri="{BB962C8B-B14F-4D97-AF65-F5344CB8AC3E}">
        <p14:creationId xmlns:p14="http://schemas.microsoft.com/office/powerpoint/2010/main" val="459138916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15616" y="260648"/>
            <a:ext cx="7239000" cy="792088"/>
          </a:xfrm>
          <a:solidFill>
            <a:srgbClr val="00B050"/>
          </a:solidFill>
        </p:spPr>
        <p:txBody>
          <a:bodyPr>
            <a:normAutofit/>
          </a:bodyPr>
          <a:lstStyle/>
          <a:p>
            <a:pPr algn="ctr"/>
            <a:r>
              <a:rPr lang="pl-PL" sz="3200" b="1">
                <a:latin typeface="+mn-lt"/>
              </a:rPr>
              <a:t>Elementy struktury organizacyjnej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32520" y="1268760"/>
            <a:ext cx="7239000" cy="136815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l-PL" sz="2400"/>
              <a:t>Stanowisko organizacyjne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400"/>
              <a:t>Komórka organizacyjna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400"/>
              <a:t>Jednostka organizacyjna 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636912"/>
            <a:ext cx="7560840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7021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15602"/>
          </a:xfrm>
          <a:solidFill>
            <a:srgbClr val="00B050"/>
          </a:solidFill>
        </p:spPr>
        <p:txBody>
          <a:bodyPr>
            <a:normAutofit/>
          </a:bodyPr>
          <a:lstStyle/>
          <a:p>
            <a:pPr algn="ctr"/>
            <a:r>
              <a:rPr lang="pl-PL" sz="3600" b="1">
                <a:latin typeface="Arial Black" panose="020b0a04020102020204" pitchFamily="34" charset="0"/>
              </a:rPr>
              <a:t>Pojęcie organizacji 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28650" y="1052736"/>
            <a:ext cx="7886700" cy="547260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pl-PL" sz="3200"/>
              <a:t>System złożony z ludzi i zasobów techniczno-materiałowych, których współdziałanie jest charakteryzowane przez:</a:t>
            </a:r>
          </a:p>
          <a:p>
            <a:pPr marL="514350" lvl="0" indent="-514350" algn="just">
              <a:lnSpc>
                <a:spcPct val="100000"/>
              </a:lnSpc>
              <a:buFont typeface="+mj-lt"/>
              <a:buAutoNum type="arabicParenR"/>
            </a:pPr>
            <a:r>
              <a:rPr lang="pl-PL" sz="3200"/>
              <a:t>istnienie celów systemu,</a:t>
            </a:r>
          </a:p>
          <a:p>
            <a:pPr marL="514350" lvl="0" indent="-514350" algn="just">
              <a:lnSpc>
                <a:spcPct val="100000"/>
              </a:lnSpc>
              <a:buFont typeface="+mj-lt"/>
              <a:buAutoNum type="arabicParenR"/>
            </a:pPr>
            <a:r>
              <a:rPr lang="pl-PL" sz="3200"/>
              <a:t>zgodność pomiędzy strukturą i funkcjami systemu,</a:t>
            </a:r>
          </a:p>
          <a:p>
            <a:pPr marL="514350" lvl="0" indent="-514350" algn="just">
              <a:lnSpc>
                <a:spcPct val="100000"/>
              </a:lnSpc>
              <a:buFont typeface="+mj-lt"/>
              <a:buAutoNum type="arabicParenR"/>
            </a:pPr>
            <a:r>
              <a:rPr lang="pl-PL" sz="3200"/>
              <a:t>wzajemną zależność systemu i otoczenia,</a:t>
            </a:r>
          </a:p>
          <a:p>
            <a:pPr marL="514350" lvl="0" indent="-514350" algn="just">
              <a:lnSpc>
                <a:spcPct val="100000"/>
              </a:lnSpc>
              <a:buFont typeface="+mj-lt"/>
              <a:buAutoNum type="arabicParenR"/>
            </a:pPr>
            <a:r>
              <a:rPr lang="pl-PL" sz="3200"/>
              <a:t>wzajemne warunkowanie się elementów systemu,</a:t>
            </a:r>
          </a:p>
          <a:p>
            <a:pPr marL="514350" lvl="0" indent="-514350" algn="just">
              <a:lnSpc>
                <a:spcPct val="100000"/>
              </a:lnSpc>
              <a:buFont typeface="+mj-lt"/>
              <a:buAutoNum type="arabicParenR"/>
            </a:pPr>
            <a:r>
              <a:rPr lang="pl-PL" sz="3200"/>
              <a:t>autonomię - możliwość decydowania.</a:t>
            </a:r>
          </a:p>
        </p:txBody>
      </p:sp>
    </p:spTree>
    <p:extLst>
      <p:ext uri="{BB962C8B-B14F-4D97-AF65-F5344CB8AC3E}">
        <p14:creationId xmlns:p14="http://schemas.microsoft.com/office/powerpoint/2010/main" val="3860569785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15602"/>
          </a:xfrm>
          <a:solidFill>
            <a:srgbClr val="00B050"/>
          </a:solidFill>
        </p:spPr>
        <p:txBody>
          <a:bodyPr>
            <a:normAutofit/>
          </a:bodyPr>
          <a:lstStyle/>
          <a:p>
            <a:pPr algn="ctr"/>
            <a:r>
              <a:rPr lang="pl-PL" sz="3200" b="1">
                <a:latin typeface="+mn-lt"/>
              </a:rPr>
              <a:t>Pojęcie stanowiska 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28650" y="1196752"/>
            <a:ext cx="7886700" cy="547260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l-PL" sz="2000" b="1"/>
              <a:t>Stanowisko pracy </a:t>
            </a:r>
            <a:r>
              <a:rPr lang="pl-PL" sz="2000"/>
              <a:t>jest najmniejszym, niepodzielnym elementem organizacji, w którym odbywa się proces pracy, wyróżniający się zarówno statycznym układem elementów, jak i dynamiką pracy ludzkiej, funkcjonowaniem maszyn i urządzeń oraz oddziaływaniem czynników otoczenia.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l-PL" sz="2000" b="1"/>
              <a:t>Cechy stanowiska pracy: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arenR"/>
            </a:pPr>
            <a:r>
              <a:rPr lang="pl-PL" sz="2000"/>
              <a:t>funkcje i wynikające z nich obowiązki uprawnienia i odpowiedzialność, 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arenR"/>
            </a:pPr>
            <a:r>
              <a:rPr lang="pl-PL" sz="2000"/>
              <a:t>wyposażenie,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arenR"/>
            </a:pPr>
            <a:r>
              <a:rPr lang="pl-PL" sz="2000"/>
              <a:t>relacje zależności względem pozostałych stanowisk organizacyjnych (zależności hierarchiczne i funkcjonalne):</a:t>
            </a:r>
          </a:p>
          <a:p>
            <a:pPr lvl="0"/>
            <a:r>
              <a:rPr lang="pl-PL" sz="2000" b="1"/>
              <a:t>zależności hierarchiczne - </a:t>
            </a:r>
            <a:r>
              <a:rPr lang="pl-PL" sz="2000"/>
              <a:t>wynikające z podziału władzy, tworzące klasę zależności decyzyjnych. Dzielą się na zależności: rozkazodawcze i regulacyjne (klasa zależności pionowych, służbowych).</a:t>
            </a:r>
          </a:p>
          <a:p>
            <a:pPr lvl="0"/>
            <a:r>
              <a:rPr lang="pl-PL" sz="2000" b="1"/>
              <a:t>zależności funkcjonalne</a:t>
            </a:r>
            <a:r>
              <a:rPr lang="pl-PL" sz="2000"/>
              <a:t> - wynikające z podziału funkcji (zadań) systemu między wykonawcami. Dzielą się na: informacyjne, operacyjne i doradcze. Jest to klasa zależności poziomych (kooperacyjnych).</a:t>
            </a:r>
          </a:p>
          <a:p>
            <a:pPr marL="0" indent="0">
              <a:lnSpc>
                <a:spcPct val="100000"/>
              </a:lnSpc>
              <a:buNone/>
            </a:pPr>
            <a:endParaRPr lang="pl-PL" sz="2000"/>
          </a:p>
        </p:txBody>
      </p:sp>
    </p:spTree>
    <p:extLst>
      <p:ext uri="{BB962C8B-B14F-4D97-AF65-F5344CB8AC3E}">
        <p14:creationId xmlns:p14="http://schemas.microsoft.com/office/powerpoint/2010/main" val="1732136302"/>
      </p:ext>
    </p:extLst>
  </p:cSld>
  <p:clrMapOvr>
    <a:masterClrMapping/>
  </p:clrMapOvr>
  <p:transition/>
  <p:timing/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03634"/>
          </a:xfrm>
          <a:solidFill>
            <a:srgbClr val="00B050"/>
          </a:solidFill>
        </p:spPr>
        <p:txBody>
          <a:bodyPr>
            <a:normAutofit/>
          </a:bodyPr>
          <a:lstStyle/>
          <a:p>
            <a:pPr algn="ctr"/>
            <a:r>
              <a:rPr lang="pl-PL" b="1">
                <a:latin typeface="+mn-lt"/>
              </a:rPr>
              <a:t>Komórka organizacyjna 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28650" y="1412776"/>
            <a:ext cx="7886700" cy="476418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sz="2400"/>
              <a:t>Przez komórkę organizacyjną rozumie się grupę lub zespół stanowisk organizacyjnych, które:</a:t>
            </a:r>
          </a:p>
          <a:p>
            <a:pPr algn="just"/>
            <a:r>
              <a:rPr lang="pl-PL" sz="2400"/>
              <a:t>realizują stałe wyróżnione funkcje,</a:t>
            </a:r>
          </a:p>
          <a:p>
            <a:pPr algn="just"/>
            <a:r>
              <a:rPr lang="pl-PL" sz="2400"/>
              <a:t>jako całość znajdują się w zależności od innych systemów składowych,</a:t>
            </a:r>
          </a:p>
          <a:p>
            <a:pPr algn="just"/>
            <a:r>
              <a:rPr lang="pl-PL" sz="2400"/>
              <a:t>wyposażone są w aparaturę, nie zawsze będącą sumą wyposażenia elementów składowych stanowisk organizacyjnych,</a:t>
            </a:r>
          </a:p>
          <a:p>
            <a:pPr algn="just"/>
            <a:r>
              <a:rPr lang="pl-PL" sz="2400"/>
              <a:t>są zarządzane przez jedno- lub wieloosobowy człon kierowniczy, posiadający określony zakres zadań, odpowiedzialności i kompetencji. </a:t>
            </a:r>
          </a:p>
          <a:p>
            <a:pPr marL="0" indent="0" algn="just">
              <a:buNone/>
            </a:pPr>
            <a:endParaRPr lang="pl-PL" sz="2400"/>
          </a:p>
        </p:txBody>
      </p:sp>
    </p:spTree>
    <p:extLst>
      <p:ext uri="{BB962C8B-B14F-4D97-AF65-F5344CB8AC3E}">
        <p14:creationId xmlns:p14="http://schemas.microsoft.com/office/powerpoint/2010/main" val="2519147302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47650"/>
          </a:xfrm>
          <a:solidFill>
            <a:srgbClr val="00B050"/>
          </a:solidFill>
        </p:spPr>
        <p:txBody>
          <a:bodyPr>
            <a:normAutofit/>
          </a:bodyPr>
          <a:lstStyle/>
          <a:p>
            <a:pPr algn="ctr"/>
            <a:r>
              <a:rPr lang="pl-PL" b="1">
                <a:latin typeface="+mn-lt"/>
              </a:rPr>
              <a:t>Jednostka organizacyjna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28650" y="1628800"/>
            <a:ext cx="7886700" cy="4548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/>
              <a:t>Przez jednostkę organizacyjną określa się grupę, zespół komórek lub stanowisk organizacyjnych o cechach takich jak w komórkach organizacyjnych.</a:t>
            </a:r>
          </a:p>
          <a:p>
            <a:pPr marL="0" indent="0">
              <a:buNone/>
            </a:pPr>
            <a:r>
              <a:rPr lang="pl-PL" sz="2400" b="1"/>
              <a:t>Rodzaje jednostek:</a:t>
            </a:r>
          </a:p>
          <a:p>
            <a:pPr marL="0" indent="0">
              <a:buFontTx/>
              <a:buChar char="-"/>
            </a:pPr>
            <a:r>
              <a:rPr lang="pl-PL" sz="2400"/>
              <a:t>piony (departamenty),</a:t>
            </a:r>
          </a:p>
          <a:p>
            <a:pPr marL="0" indent="0">
              <a:buNone/>
            </a:pPr>
            <a:r>
              <a:rPr lang="pl-PL" sz="2400"/>
              <a:t>-dywizje (filie, oddziały)</a:t>
            </a:r>
          </a:p>
        </p:txBody>
      </p:sp>
    </p:spTree>
    <p:extLst>
      <p:ext uri="{BB962C8B-B14F-4D97-AF65-F5344CB8AC3E}">
        <p14:creationId xmlns:p14="http://schemas.microsoft.com/office/powerpoint/2010/main" val="978262354"/>
      </p:ext>
    </p:extLst>
  </p:cSld>
  <p:clrMapOvr>
    <a:masterClrMapping/>
  </p:clrMapOvr>
  <p:transition/>
  <p:timing/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75642"/>
          </a:xfrm>
          <a:solidFill>
            <a:srgbClr val="00B050"/>
          </a:solidFill>
        </p:spPr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pl-PL" sz="3200" b="1" err="1">
                <a:latin typeface="+mn-lt"/>
                <a:cs typeface="Aharoni" pitchFamily="2" charset="-79"/>
              </a:rPr>
              <a:t>Departamentyzacja</a:t>
            </a:r>
            <a:br>
              <a:rPr lang="pl-PL" sz="2400" b="1">
                <a:latin typeface="+mn-lt"/>
                <a:cs typeface="Aharoni" pitchFamily="2" charset="-79"/>
              </a:rPr>
            </a:br>
            <a:endParaRPr lang="pl-PL" b="1">
              <a:latin typeface="+mn-lt"/>
              <a:cs typeface="Aharoni" pitchFamily="2" charset="-79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28650" y="1556792"/>
            <a:ext cx="7886700" cy="462017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sz="2800" b="1" err="1"/>
              <a:t>Departamentyzacja</a:t>
            </a:r>
            <a:r>
              <a:rPr lang="pl-PL" sz="2800"/>
              <a:t> wykazuje tendencję do przegrupowania pod względem funkcyjnym jednostek organizacyjnych, jakimi są działy w większe jednostki. </a:t>
            </a:r>
          </a:p>
          <a:p>
            <a:pPr marL="0" indent="0" algn="just">
              <a:buNone/>
            </a:pPr>
            <a:r>
              <a:rPr lang="pl-PL" sz="2800"/>
              <a:t>Organizuje się piony mające złożoną i zwartą wewnętrzną strukturę, o dużej liczebności pracowników. </a:t>
            </a:r>
          </a:p>
          <a:p>
            <a:pPr marL="0" indent="0" algn="just">
              <a:buNone/>
            </a:pPr>
            <a:r>
              <a:rPr lang="pl-PL" sz="2800"/>
              <a:t>Rozwiązanie to ma przeciwdziałać rozproszeniu funkcji, a równocześnie sprzyjać tworzeniu dużych i silnych ośrodków decyzyjnych.</a:t>
            </a:r>
          </a:p>
          <a:p>
            <a:pPr lvl="0" algn="just">
              <a:buNone/>
            </a:pPr>
            <a:endParaRPr lang="pl-PL" sz="2800"/>
          </a:p>
        </p:txBody>
      </p:sp>
    </p:spTree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Obraz 3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67544" y="116632"/>
            <a:ext cx="8424936" cy="648072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</p:pic>
    </p:spTree>
  </p:cSld>
  <p:clrMapOvr>
    <a:masterClrMapping/>
  </p:clrMapOvr>
  <p:transition/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8805664" cy="562074"/>
          </a:xfrm>
          <a:solidFill>
            <a:srgbClr val="00B050"/>
          </a:solidFill>
        </p:spPr>
        <p:txBody>
          <a:bodyPr>
            <a:noAutofit/>
          </a:bodyPr>
          <a:lstStyle/>
          <a:p>
            <a:pPr lvl="0" algn="ctr"/>
            <a:r>
              <a:rPr lang="pl-PL" sz="2000" b="1">
                <a:latin typeface="+mn-lt"/>
              </a:rPr>
              <a:t>Struktura organizacyjna pionów scalonych przedsiębiorstwa przemysłowego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520" y="1052736"/>
            <a:ext cx="8568952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6964050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75642"/>
          </a:xfrm>
          <a:solidFill>
            <a:srgbClr val="00B050"/>
          </a:solidFill>
        </p:spPr>
        <p:txBody>
          <a:bodyPr>
            <a:noAutofit/>
          </a:bodyPr>
          <a:lstStyle/>
          <a:p>
            <a:pPr lvl="0" algn="ctr"/>
            <a:br>
              <a:rPr lang="pl-PL" sz="3600" b="1">
                <a:latin typeface="+mn-lt"/>
              </a:rPr>
            </a:br>
            <a:r>
              <a:rPr lang="pl-PL" sz="3600" b="1">
                <a:latin typeface="+mn-lt"/>
              </a:rPr>
              <a:t>Dywizjonalizacja</a:t>
            </a:r>
            <a:br>
              <a:rPr lang="pl-PL" sz="3600" b="1">
                <a:latin typeface="+mn-lt"/>
              </a:rPr>
            </a:br>
            <a:endParaRPr lang="pl-PL" sz="3600" b="1">
              <a:latin typeface="+mn-lt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28650" y="1484784"/>
            <a:ext cx="7886700" cy="469217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sz="2400" b="1" err="1"/>
              <a:t>Dywizjonalizacja </a:t>
            </a:r>
            <a:r>
              <a:rPr lang="pl-PL" sz="2400"/>
              <a:t>opiera się na przedmiotowym kryterium specjalizacji jednostek organizacyjnych. </a:t>
            </a:r>
          </a:p>
          <a:p>
            <a:pPr marL="0" indent="0" algn="just">
              <a:buNone/>
            </a:pPr>
            <a:r>
              <a:rPr lang="pl-PL" sz="2400" b="1"/>
              <a:t>Struktury dywizjonalne </a:t>
            </a:r>
            <a:r>
              <a:rPr lang="pl-PL" sz="2400"/>
              <a:t>są charakterystyczne np. dla przedsiębiorstw wielozakładowych lub tzw. koncernów poziomych, w których ma miejsce specjalizowanie się poszczególnych zakładów w wytwarzaniu określonego rodzaju produktów finalnych.</a:t>
            </a:r>
          </a:p>
          <a:p>
            <a:pPr marL="0" indent="0" algn="just">
              <a:buNone/>
            </a:pPr>
            <a:endParaRPr lang="pl-PL" sz="2400"/>
          </a:p>
        </p:txBody>
      </p:sp>
    </p:spTree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8147248" cy="660688"/>
          </a:xfrm>
          <a:solidFill>
            <a:srgbClr val="00B050"/>
          </a:solidFill>
        </p:spPr>
        <p:txBody>
          <a:bodyPr>
            <a:noAutofit/>
          </a:bodyPr>
          <a:lstStyle/>
          <a:p>
            <a:pPr algn="ctr"/>
            <a:r>
              <a:rPr lang="pl-PL" sz="2400" b="1">
                <a:latin typeface="+mn-lt"/>
              </a:rPr>
              <a:t>Przykład dywizjonalizacji w strukturze organizacyjnej 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268760"/>
            <a:ext cx="8147248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3792995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994299"/>
            <a:ext cx="8424936" cy="5616624"/>
          </a:xfrm>
          <a:prstGeom prst="rect">
            <a:avLst/>
          </a:prstGeom>
        </p:spPr>
      </p:pic>
      <p:sp>
        <p:nvSpPr>
          <p:cNvPr id="6" name="Tytuł 5"/>
          <p:cNvSpPr>
            <a:spLocks noGrp="1"/>
          </p:cNvSpPr>
          <p:nvPr>
            <p:ph type="title"/>
          </p:nvPr>
        </p:nvSpPr>
        <p:spPr>
          <a:xfrm>
            <a:off x="359532" y="130629"/>
            <a:ext cx="8388932" cy="706084"/>
          </a:xfrm>
          <a:solidFill>
            <a:srgbClr val="00B050"/>
          </a:solidFill>
        </p:spPr>
        <p:txBody>
          <a:bodyPr/>
          <a:lstStyle/>
          <a:p>
            <a:pPr algn="ctr"/>
            <a:r>
              <a:rPr lang="pl-PL" b="1">
                <a:latin typeface="+mn-lt"/>
              </a:rPr>
              <a:t>Struktura organizacyjna Nestle</a:t>
            </a:r>
          </a:p>
        </p:txBody>
      </p:sp>
    </p:spTree>
    <p:extLst>
      <p:ext uri="{BB962C8B-B14F-4D97-AF65-F5344CB8AC3E}">
        <p14:creationId xmlns:p14="http://schemas.microsoft.com/office/powerpoint/2010/main" val="541482247"/>
      </p:ext>
    </p:extLst>
  </p:cSld>
  <p:clrMapOvr>
    <a:masterClrMapping/>
  </p:clrMapOvr>
  <p:transition/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04056"/>
          </a:xfrm>
          <a:solidFill>
            <a:srgbClr val="00B050"/>
          </a:solidFill>
        </p:spPr>
        <p:txBody>
          <a:bodyPr>
            <a:normAutofit/>
          </a:bodyPr>
          <a:lstStyle/>
          <a:p>
            <a:pPr algn="ctr"/>
            <a:r>
              <a:rPr lang="pl-PL" sz="2800" b="1">
                <a:latin typeface="+mn-lt"/>
              </a:rPr>
              <a:t>Zasady budowy struktury organizacyjnej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51520" y="836712"/>
            <a:ext cx="8712968" cy="583264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l-PL" sz="2400"/>
              <a:t>1. </a:t>
            </a:r>
            <a:r>
              <a:rPr lang="pl-PL" sz="2400" b="1">
                <a:solidFill>
                  <a:srgbClr val="0070C0"/>
                </a:solidFill>
              </a:rPr>
              <a:t>Zasada celowości </a:t>
            </a:r>
            <a:r>
              <a:rPr lang="pl-PL" sz="2400"/>
              <a:t>– jasne określenie celu  całej organizacji  umożliwia  prawidłowe  określenie  celów poszczególnych jej części: jednostek, komórek, stanowisk. </a:t>
            </a:r>
          </a:p>
          <a:p>
            <a:pPr marL="0" indent="0" algn="just">
              <a:buNone/>
            </a:pPr>
            <a:r>
              <a:rPr lang="pl-PL" sz="2400"/>
              <a:t>2. </a:t>
            </a:r>
            <a:r>
              <a:rPr lang="pl-PL" sz="2400" b="1">
                <a:solidFill>
                  <a:srgbClr val="0070C0"/>
                </a:solidFill>
              </a:rPr>
              <a:t>Zasada podziału celu ogólnego i łączenia celów cząstkowych w cel ogólny </a:t>
            </a:r>
            <a:r>
              <a:rPr lang="pl-PL" sz="2400"/>
              <a:t>– przydzielenie  konkretnych celów do stanowisk  umożliwia  ich  prawidłowe grupowanie i tworzenie  komórek, jednostek, by ostatecznie stworzyć konstrukcję całej organizacji sprzyjającą realizacji celu ogólnego.</a:t>
            </a:r>
          </a:p>
          <a:p>
            <a:pPr marL="0" indent="0" algn="just" hangingPunct="0">
              <a:buNone/>
            </a:pPr>
            <a:r>
              <a:rPr lang="pl-PL" sz="2400"/>
              <a:t>3. </a:t>
            </a:r>
            <a:r>
              <a:rPr lang="pl-PL" sz="2400" b="1">
                <a:solidFill>
                  <a:srgbClr val="0070C0"/>
                </a:solidFill>
              </a:rPr>
              <a:t>Zasada specjalizacji </a:t>
            </a:r>
            <a:r>
              <a:rPr lang="pl-PL" sz="2400"/>
              <a:t>– przy grupowaniu  komórek organizacyjnych  w jednostki  winna być przestrzegana zasada  jednorodności zadań, jakie przydzielono komórkom w ramach  podziału celu ogólnego. </a:t>
            </a:r>
          </a:p>
          <a:p>
            <a:pPr marL="0" indent="0" algn="just" hangingPunct="0">
              <a:buNone/>
            </a:pPr>
            <a:r>
              <a:rPr lang="pl-PL" sz="2400" b="1">
                <a:solidFill>
                  <a:srgbClr val="0070C0"/>
                </a:solidFill>
              </a:rPr>
              <a:t>Kryteriami grupowania </a:t>
            </a:r>
            <a:r>
              <a:rPr lang="pl-PL" sz="2400"/>
              <a:t>są:  </a:t>
            </a:r>
          </a:p>
          <a:p>
            <a:pPr algn="just" hangingPunct="0">
              <a:buFontTx/>
              <a:buChar char="-"/>
            </a:pPr>
            <a:r>
              <a:rPr lang="pl-PL" sz="2400"/>
              <a:t>podobieństwo realizowanych funkcji (</a:t>
            </a:r>
            <a:r>
              <a:rPr lang="pl-PL" sz="2400" b="1" err="1">
                <a:solidFill>
                  <a:srgbClr val="0070C0"/>
                </a:solidFill>
              </a:rPr>
              <a:t>departamentyzacja</a:t>
            </a:r>
            <a:r>
              <a:rPr lang="pl-PL" sz="2400"/>
              <a:t>) lub </a:t>
            </a:r>
          </a:p>
          <a:p>
            <a:pPr algn="just" hangingPunct="0">
              <a:buFontTx/>
              <a:buChar char="-"/>
            </a:pPr>
            <a:r>
              <a:rPr lang="pl-PL" sz="2400"/>
              <a:t>podobieństwo przedmiotu pracy (</a:t>
            </a:r>
            <a:r>
              <a:rPr lang="pl-PL" sz="2400" b="1" err="1">
                <a:solidFill>
                  <a:srgbClr val="0070C0"/>
                </a:solidFill>
              </a:rPr>
              <a:t>dyzwizjonalizacja</a:t>
            </a:r>
            <a:r>
              <a:rPr lang="pl-PL" sz="2400"/>
              <a:t>). </a:t>
            </a:r>
          </a:p>
          <a:p>
            <a:pPr marL="0" indent="0" algn="just">
              <a:buNone/>
            </a:pPr>
            <a:endParaRPr lang="pl-PL" sz="2400"/>
          </a:p>
        </p:txBody>
      </p:sp>
    </p:spTree>
    <p:extLst>
      <p:ext uri="{BB962C8B-B14F-4D97-AF65-F5344CB8AC3E}">
        <p14:creationId xmlns:p14="http://schemas.microsoft.com/office/powerpoint/2010/main" val="342425557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>
          <a:xfrm>
            <a:off x="611560" y="1075672"/>
            <a:ext cx="7886700" cy="559368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l-PL" sz="2800"/>
              <a:t>Dla porównania inne, przykładowe i w większości zbliżone </a:t>
            </a:r>
            <a:r>
              <a:rPr lang="pl-PL" sz="2800" b="1"/>
              <a:t>definicje pojęcia organizacji według innych autorów</a:t>
            </a:r>
            <a:r>
              <a:rPr lang="pl-PL" sz="2800"/>
              <a:t>:</a:t>
            </a:r>
          </a:p>
          <a:p>
            <a:pPr marL="0" indent="0" algn="just">
              <a:buNone/>
            </a:pPr>
            <a:r>
              <a:rPr lang="pl-PL" sz="2800"/>
              <a:t>1. Zespół ludzi zaangażowanych w systematyczne wytwarzanie określonych dóbr lub realizację wspólnych działań [R. J. Aldag i T. M. Stearns 1987, s. 9].</a:t>
            </a:r>
          </a:p>
          <a:p>
            <a:pPr marL="0" indent="0" algn="just">
              <a:buNone/>
            </a:pPr>
            <a:r>
              <a:rPr lang="pl-PL" sz="2800"/>
              <a:t>2. Formalna, planowo koordynowana struktura, obejmująca dwie osoby lub więcej, zmierzająca do osiągnięcia wspólnego celu [S. P. Robbins 1998].</a:t>
            </a:r>
          </a:p>
          <a:p>
            <a:pPr marL="0" indent="0" algn="just">
              <a:buNone/>
            </a:pPr>
            <a:r>
              <a:rPr lang="pl-PL" sz="2800"/>
              <a:t>3. Formalna struktura, poprzez którą ludzie realizują swoje działania dla osiągnięcia celów [L. J. Mullins1992, s. 3].</a:t>
            </a:r>
          </a:p>
          <a:p>
            <a:pPr marL="0" indent="0" algn="just">
              <a:buNone/>
            </a:pPr>
            <a:endParaRPr lang="pl-PL" sz="2800"/>
          </a:p>
          <a:p>
            <a:pPr marL="0" indent="0" algn="just">
              <a:buNone/>
            </a:pPr>
            <a:endParaRPr lang="pl-PL" sz="2800"/>
          </a:p>
        </p:txBody>
      </p:sp>
      <p:sp>
        <p:nvSpPr>
          <p:cNvPr id="6" name="Tytuł 3"/>
          <p:cNvSpPr txBox="1"/>
          <p:nvPr/>
        </p:nvSpPr>
        <p:spPr>
          <a:xfrm>
            <a:off x="827584" y="476672"/>
            <a:ext cx="7886700" cy="61443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defPPr>
              <a:defRPr lang="pl-PL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3300" b="1">
                <a:solidFill>
                  <a:schemeClr val="accent1">
                    <a:lumMod val="50000"/>
                  </a:schemeClr>
                </a:solidFill>
                <a:latin typeface="+mn-lt"/>
              </a:rPr>
              <a:t>INTERPRETACJA POJĘCIA ORGANIZACJA</a:t>
            </a:r>
          </a:p>
        </p:txBody>
      </p:sp>
    </p:spTree>
    <p:extLst>
      <p:ext uri="{BB962C8B-B14F-4D97-AF65-F5344CB8AC3E}">
        <p14:creationId xmlns:p14="http://schemas.microsoft.com/office/powerpoint/2010/main" val="446170929"/>
      </p:ext>
    </p:extLst>
  </p:cSld>
  <p:clrMapOvr>
    <a:masterClrMapping/>
  </p:clrMapOvr>
  <mc:AlternateContent>
    <mc:Choice xmlns:p14="http://schemas.microsoft.com/office/powerpoint/2010/main" Requires="p14">
      <p:transition spd="slow" advClick="0" p14:dur="2000"/>
    </mc:Choice>
    <mc:Fallback>
      <p:transition spd="slow" advClick="0"/>
    </mc:Fallback>
  </mc:AlternateContent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04056"/>
          </a:xfrm>
          <a:solidFill>
            <a:srgbClr val="00B050"/>
          </a:solidFill>
        </p:spPr>
        <p:txBody>
          <a:bodyPr>
            <a:normAutofit/>
          </a:bodyPr>
          <a:lstStyle/>
          <a:p>
            <a:pPr algn="ctr"/>
            <a:r>
              <a:rPr lang="pl-PL" sz="2800" b="1">
                <a:latin typeface="+mn-lt"/>
              </a:rPr>
              <a:t>Zasady budowy struktury organizacyjnej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51520" y="836712"/>
            <a:ext cx="8712968" cy="583264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l-PL" sz="2800"/>
              <a:t>4. </a:t>
            </a:r>
            <a:r>
              <a:rPr lang="pl-PL" sz="2800" b="1">
                <a:solidFill>
                  <a:srgbClr val="0070C0"/>
                </a:solidFill>
              </a:rPr>
              <a:t>Zasada równowagi zadań, uprawnień i odpowiedzialności</a:t>
            </a:r>
            <a:r>
              <a:rPr lang="pl-PL" sz="2800"/>
              <a:t> – gwarantuje  równowagę  między zakresem  przydzielonych  uprawnień i nałożonej odpowiedzialności.</a:t>
            </a:r>
          </a:p>
          <a:p>
            <a:pPr marL="0" indent="0" algn="just">
              <a:buNone/>
            </a:pPr>
            <a:r>
              <a:rPr lang="pl-PL" sz="2800"/>
              <a:t>5. </a:t>
            </a:r>
            <a:r>
              <a:rPr lang="pl-PL" sz="2800" b="1">
                <a:solidFill>
                  <a:srgbClr val="0070C0"/>
                </a:solidFill>
              </a:rPr>
              <a:t>Zasada jednoosobowego kierownictwa </a:t>
            </a:r>
            <a:r>
              <a:rPr lang="pl-PL" sz="2800"/>
              <a:t>– gwarantuje jasność sytuacji decyzyjnych  i eliminację sprzeczności poleceń docierających  do wykonawcy od różnych przełożonych.</a:t>
            </a:r>
          </a:p>
          <a:p>
            <a:pPr marL="0" indent="0" algn="just">
              <a:buNone/>
            </a:pPr>
            <a:r>
              <a:rPr lang="pl-PL" sz="2800"/>
              <a:t>6. </a:t>
            </a:r>
            <a:r>
              <a:rPr lang="pl-PL" sz="2800" b="1">
                <a:solidFill>
                  <a:srgbClr val="0070C0"/>
                </a:solidFill>
              </a:rPr>
              <a:t>Zasada ustalania racjonalnych granic nadzoru </a:t>
            </a:r>
            <a:r>
              <a:rPr lang="pl-PL" sz="2800"/>
              <a:t>– chodzi tu o </a:t>
            </a:r>
            <a:r>
              <a:rPr lang="pl-PL" sz="2800" b="1">
                <a:solidFill>
                  <a:srgbClr val="0070C0"/>
                </a:solidFill>
              </a:rPr>
              <a:t>rozpiętość kierowania</a:t>
            </a:r>
            <a:r>
              <a:rPr lang="pl-PL" sz="2800"/>
              <a:t>, czyli liczbę  bezpośrednich  podwładnych  danego kierownika oraz </a:t>
            </a:r>
            <a:r>
              <a:rPr lang="pl-PL" sz="2800" b="1">
                <a:solidFill>
                  <a:srgbClr val="0070C0"/>
                </a:solidFill>
              </a:rPr>
              <a:t>zasięg kierowania</a:t>
            </a:r>
            <a:r>
              <a:rPr lang="pl-PL" sz="2800"/>
              <a:t>, tj.  Liczbę  wszystkich  podwładnych  podporządkowanych bezpośrednio i pośrednio  jednemu kierownikowi. </a:t>
            </a:r>
          </a:p>
          <a:p>
            <a:pPr marL="0" indent="0" algn="just">
              <a:buNone/>
            </a:pPr>
            <a:endParaRPr lang="pl-PL" sz="2800"/>
          </a:p>
        </p:txBody>
      </p:sp>
    </p:spTree>
    <p:extLst>
      <p:ext uri="{BB962C8B-B14F-4D97-AF65-F5344CB8AC3E}">
        <p14:creationId xmlns:p14="http://schemas.microsoft.com/office/powerpoint/2010/main" val="1348696647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136904" cy="698336"/>
          </a:xfrm>
          <a:solidFill>
            <a:srgbClr val="00B050"/>
          </a:solidFill>
        </p:spPr>
        <p:txBody>
          <a:bodyPr>
            <a:normAutofit/>
          </a:bodyPr>
          <a:lstStyle/>
          <a:p>
            <a:pPr algn="ctr"/>
            <a:r>
              <a:rPr lang="pl-PL" b="1">
                <a:latin typeface="+mn-lt"/>
              </a:rPr>
              <a:t>Struktury smukłe i płaskie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124744"/>
            <a:ext cx="8075240" cy="533099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sz="2400"/>
              <a:t>Biorąc pod uwagę liczbę szczebli w strukturze, związaną z nią </a:t>
            </a:r>
            <a:r>
              <a:rPr lang="pl-PL" sz="2400" b="1">
                <a:solidFill>
                  <a:srgbClr val="0070C0"/>
                </a:solidFill>
              </a:rPr>
              <a:t>rozpiętość kierowania </a:t>
            </a:r>
            <a:r>
              <a:rPr lang="pl-PL" sz="2400"/>
              <a:t>i wielkość komórek organizacyjnych określamy dwa modelowe, przeciwstawne sobie typy struktur: </a:t>
            </a:r>
          </a:p>
          <a:p>
            <a:pPr marL="0" lvl="0" indent="0" algn="just">
              <a:buNone/>
            </a:pPr>
            <a:r>
              <a:rPr lang="pl-PL" sz="2400" b="1">
                <a:solidFill>
                  <a:srgbClr val="0070C0"/>
                </a:solidFill>
              </a:rPr>
              <a:t>1) struktura smukła </a:t>
            </a:r>
            <a:r>
              <a:rPr lang="pl-PL" sz="2400"/>
              <a:t>– istnieje w niej relatywnie wiele szczebli, komórki organizacyjne są niewielkich rozmiarów, mała jest także rozpiętość kierowania na poszczególnych poziomach.</a:t>
            </a:r>
          </a:p>
          <a:p>
            <a:pPr marL="0" indent="0" algn="just">
              <a:buNone/>
            </a:pPr>
            <a:r>
              <a:rPr lang="pl-PL" sz="2400" b="1">
                <a:solidFill>
                  <a:srgbClr val="0070C0"/>
                </a:solidFill>
              </a:rPr>
              <a:t>2) struktura płaska </a:t>
            </a:r>
            <a:r>
              <a:rPr lang="pl-PL" sz="2400" b="1"/>
              <a:t>– </a:t>
            </a:r>
            <a:r>
              <a:rPr lang="pl-PL" sz="2400"/>
              <a:t>jest w niej niewiele szczebli zarządzania, komórki organizacyjne są stosunkowo duże, podobnie jak rozpiętość kierowania. Ograniczona jest możliwość osobistej, bieżącej kontroli i nadzoru kierownika. </a:t>
            </a:r>
          </a:p>
          <a:p>
            <a:pPr marL="0" indent="0" algn="just">
              <a:buNone/>
            </a:pPr>
            <a:endParaRPr lang="pl-PL" sz="2400"/>
          </a:p>
        </p:txBody>
      </p:sp>
    </p:spTree>
    <p:extLst>
      <p:ext uri="{BB962C8B-B14F-4D97-AF65-F5344CB8AC3E}">
        <p14:creationId xmlns:p14="http://schemas.microsoft.com/office/powerpoint/2010/main" val="220085710"/>
      </p:ext>
    </p:extLst>
  </p:cSld>
  <p:clrMapOvr>
    <a:masterClrMapping/>
  </p:clrMapOvr>
  <p:transition/>
  <p:timing/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68102"/>
          </a:xfrm>
          <a:solidFill>
            <a:srgbClr val="00B050"/>
          </a:solidFill>
        </p:spPr>
        <p:txBody>
          <a:bodyPr>
            <a:normAutofit/>
          </a:bodyPr>
          <a:lstStyle/>
          <a:p>
            <a:pPr algn="ctr"/>
            <a:r>
              <a:rPr lang="pl-PL" b="1">
                <a:latin typeface="+mn-lt"/>
              </a:rPr>
              <a:t>Struktura smukła i struktura płaska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5536" y="1484784"/>
            <a:ext cx="8496944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5407035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03634"/>
          </a:xfrm>
          <a:solidFill>
            <a:srgbClr val="00B050"/>
          </a:solidFill>
        </p:spPr>
        <p:txBody>
          <a:bodyPr>
            <a:normAutofit/>
          </a:bodyPr>
          <a:lstStyle/>
          <a:p>
            <a:pPr algn="ctr"/>
            <a:r>
              <a:rPr lang="pl-PL" b="1">
                <a:latin typeface="+mn-lt"/>
              </a:rPr>
              <a:t>Zalety i wady struktury smukłej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23714" y="1484784"/>
            <a:ext cx="78867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b="1">
                <a:solidFill>
                  <a:srgbClr val="0070C0"/>
                </a:solidFill>
              </a:rPr>
              <a:t>Zalety:</a:t>
            </a:r>
          </a:p>
          <a:p>
            <a:pPr lvl="0"/>
            <a:r>
              <a:rPr lang="pl-PL"/>
              <a:t>stworzenie możliwości bieżącej i wnikliwej kontroli pracy podwładnych przez ich kierownika;</a:t>
            </a:r>
          </a:p>
          <a:p>
            <a:pPr lvl="0"/>
            <a:r>
              <a:rPr lang="pl-PL"/>
              <a:t>zapewnienie warunków bezpośredniego oddziaływania kierownika na pracowników w procesie pracy przez wydawanie poleceń, instruowanie, konsultowanie;</a:t>
            </a:r>
          </a:p>
          <a:p>
            <a:pPr lvl="0"/>
            <a:r>
              <a:rPr lang="pl-PL"/>
              <a:t>stworzenie drogi awansu pionowego.</a:t>
            </a:r>
          </a:p>
          <a:p>
            <a:pPr marL="0" indent="0">
              <a:buNone/>
            </a:pPr>
            <a:r>
              <a:rPr lang="pl-PL" b="1">
                <a:solidFill>
                  <a:srgbClr val="0070C0"/>
                </a:solidFill>
              </a:rPr>
              <a:t>Wady: </a:t>
            </a:r>
          </a:p>
          <a:p>
            <a:pPr lvl="0"/>
            <a:r>
              <a:rPr lang="pl-PL"/>
              <a:t>długi przepływ informacji od najwyższych do najniższych szczebli organizacji i odwrotnie;</a:t>
            </a:r>
          </a:p>
          <a:p>
            <a:r>
              <a:rPr lang="pl-PL"/>
              <a:t>duże prawdopodobieństwo pojawienia się błędów w procesach informacyjno-decyzyjnych, wynikających m.in. ze zniekształcenia i opóźnienia informacji.</a:t>
            </a:r>
          </a:p>
        </p:txBody>
      </p:sp>
    </p:spTree>
    <p:extLst>
      <p:ext uri="{BB962C8B-B14F-4D97-AF65-F5344CB8AC3E}">
        <p14:creationId xmlns:p14="http://schemas.microsoft.com/office/powerpoint/2010/main" val="2116160676"/>
      </p:ext>
    </p:extLst>
  </p:cSld>
  <p:clrMapOvr>
    <a:masterClrMapping/>
  </p:clrMapOvr>
  <p:transition/>
  <p:timing/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864097"/>
          </a:xfrm>
          <a:solidFill>
            <a:srgbClr val="00B050"/>
          </a:solidFill>
        </p:spPr>
        <p:txBody>
          <a:bodyPr>
            <a:normAutofit/>
          </a:bodyPr>
          <a:lstStyle/>
          <a:p>
            <a:pPr algn="ctr"/>
            <a:r>
              <a:rPr lang="pl-PL" sz="2800" b="1">
                <a:latin typeface="+mn-lt"/>
              </a:rPr>
              <a:t>Wymiary struktury organizacyjnej według </a:t>
            </a:r>
            <a:br>
              <a:rPr lang="pl-PL" sz="2800" b="1">
                <a:latin typeface="+mn-lt"/>
              </a:rPr>
            </a:br>
            <a:r>
              <a:rPr lang="pl-PL" sz="2800" b="1">
                <a:latin typeface="+mn-lt"/>
              </a:rPr>
              <a:t>tzw. Szkoły Astońskiej</a:t>
            </a:r>
            <a:endParaRPr lang="pl-PL" sz="2800" b="1">
              <a:latin typeface="+mn-lt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28650" y="1196752"/>
            <a:ext cx="7886700" cy="554461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l-PL" sz="2400" b="1">
                <a:solidFill>
                  <a:srgbClr val="0070C0"/>
                </a:solidFill>
              </a:rPr>
              <a:t>1. Konfiguracji </a:t>
            </a:r>
            <a:r>
              <a:rPr lang="pl-PL" sz="2400"/>
              <a:t>- określa kształt struktury organizacyjnej, usytuowanie  oraz liczbę i rodzaj jednostek organizacyjnych i szczebli zarzadzania (odwzorowanie - schemat organizacyjny);</a:t>
            </a:r>
          </a:p>
          <a:p>
            <a:pPr marL="0" indent="0" algn="just">
              <a:buNone/>
            </a:pPr>
            <a:r>
              <a:rPr lang="pl-PL" sz="2400" b="1">
                <a:solidFill>
                  <a:srgbClr val="0070C0"/>
                </a:solidFill>
              </a:rPr>
              <a:t>2. Centralizacji </a:t>
            </a:r>
            <a:r>
              <a:rPr lang="pl-PL" sz="2400"/>
              <a:t>– dotyczy rozmieszczenia uprawnień decyzyjnych na najwyższym szczeblu zarządzania (przeciwieństwo - decentralizacja);</a:t>
            </a:r>
          </a:p>
          <a:p>
            <a:pPr marL="0" indent="0" algn="just">
              <a:buNone/>
            </a:pPr>
            <a:r>
              <a:rPr lang="pl-PL" sz="2400" b="1">
                <a:solidFill>
                  <a:srgbClr val="0070C0"/>
                </a:solidFill>
              </a:rPr>
              <a:t>3. Specjalizacji </a:t>
            </a:r>
            <a:r>
              <a:rPr lang="pl-PL" sz="2400"/>
              <a:t>- dotyczy dokonywania podziału pracy pomiędzy wewnętrzne elementy organizacji: stanowiska, komórki i jednostki organizacyjne;</a:t>
            </a:r>
          </a:p>
          <a:p>
            <a:pPr marL="0" indent="0" algn="just">
              <a:buNone/>
            </a:pPr>
            <a:r>
              <a:rPr lang="pl-PL" sz="2400" b="1">
                <a:solidFill>
                  <a:srgbClr val="0070C0"/>
                </a:solidFill>
              </a:rPr>
              <a:t>4. Standaryzacji </a:t>
            </a:r>
            <a:r>
              <a:rPr lang="pl-PL" sz="2400" b="1"/>
              <a:t>– </a:t>
            </a:r>
            <a:r>
              <a:rPr lang="pl-PL" sz="2400"/>
              <a:t>tworzenie jednolitych norm zachowań, przebiegu działań, ujednoliconych sposobów postępowania;</a:t>
            </a:r>
          </a:p>
          <a:p>
            <a:pPr marL="0" indent="0" algn="just">
              <a:buNone/>
            </a:pPr>
            <a:r>
              <a:rPr lang="pl-PL" sz="2400" b="1">
                <a:solidFill>
                  <a:srgbClr val="0070C0"/>
                </a:solidFill>
              </a:rPr>
              <a:t>5. Formalizacji </a:t>
            </a:r>
            <a:r>
              <a:rPr lang="pl-PL" sz="2400" b="1"/>
              <a:t>– </a:t>
            </a:r>
            <a:r>
              <a:rPr lang="pl-PL" sz="2400"/>
              <a:t>oznacza zapis celów organizacji, jej budowy i obowiązujących reguł (zasady, metody, procedury) w postaci dokumentacji organizacyjnej.</a:t>
            </a:r>
          </a:p>
          <a:p>
            <a:pPr algn="just"/>
            <a:endParaRPr lang="pl-PL" sz="2400"/>
          </a:p>
        </p:txBody>
      </p:sp>
    </p:spTree>
    <p:extLst>
      <p:ext uri="{BB962C8B-B14F-4D97-AF65-F5344CB8AC3E}">
        <p14:creationId xmlns:p14="http://schemas.microsoft.com/office/powerpoint/2010/main" val="3892588468"/>
      </p:ext>
    </p:extLst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solidFill>
            <a:srgbClr val="00B050"/>
          </a:solidFill>
        </p:spPr>
        <p:txBody>
          <a:bodyPr>
            <a:noAutofit/>
          </a:bodyPr>
          <a:lstStyle/>
          <a:p>
            <a:pPr lvl="0" algn="ctr"/>
            <a:r>
              <a:rPr lang="pl-PL" sz="3600" b="1">
                <a:latin typeface="+mn-lt"/>
              </a:rPr>
              <a:t>Wymiary struktury organizacyjnej 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520" y="980728"/>
            <a:ext cx="8568952" cy="5616624"/>
          </a:xfrm>
          <a:prstGeom prst="rect">
            <a:avLst/>
          </a:prstGeom>
          <a:noFill/>
          <a:ln w="762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5505232"/>
      </p:ext>
    </p:extLst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solidFill>
            <a:srgbClr val="00B050"/>
          </a:solidFill>
        </p:spPr>
        <p:txBody>
          <a:bodyPr>
            <a:normAutofit/>
          </a:bodyPr>
          <a:lstStyle/>
          <a:p>
            <a:pPr algn="ctr"/>
            <a:r>
              <a:rPr lang="pl-PL" b="1">
                <a:latin typeface="+mn-lt"/>
              </a:rPr>
              <a:t>Formalizacja struktury organizacyjnej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11560" y="1196752"/>
            <a:ext cx="7920880" cy="381642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l-PL" sz="2400" b="1"/>
              <a:t>Dokumenty organizacyjne to:</a:t>
            </a:r>
            <a:endParaRPr lang="pl-PL" sz="2400"/>
          </a:p>
          <a:p>
            <a:pPr marL="457200" lvl="0" indent="-457200">
              <a:buFont typeface="+mj-lt"/>
              <a:buAutoNum type="arabicPeriod"/>
            </a:pPr>
            <a:r>
              <a:rPr lang="pl-PL" sz="2400"/>
              <a:t>Statut. </a:t>
            </a:r>
          </a:p>
          <a:p>
            <a:pPr marL="457200" lvl="0" indent="-457200">
              <a:buFont typeface="+mj-lt"/>
              <a:buAutoNum type="arabicPeriod"/>
            </a:pPr>
            <a:r>
              <a:rPr lang="pl-PL" sz="2400"/>
              <a:t>Regulamin organizacyjny.</a:t>
            </a:r>
          </a:p>
          <a:p>
            <a:pPr marL="457200" lvl="0" indent="-457200">
              <a:buFont typeface="+mj-lt"/>
              <a:buAutoNum type="arabicPeriod"/>
            </a:pPr>
            <a:r>
              <a:rPr lang="pl-PL" sz="2400"/>
              <a:t>Schemat organizacyjny.</a:t>
            </a:r>
          </a:p>
          <a:p>
            <a:pPr marL="457200" lvl="0" indent="-457200">
              <a:buFont typeface="+mj-lt"/>
              <a:buAutoNum type="arabicPeriod"/>
            </a:pPr>
            <a:r>
              <a:rPr lang="pl-PL" sz="2400"/>
              <a:t>Księga służb:</a:t>
            </a:r>
          </a:p>
          <a:p>
            <a:pPr marL="0" lvl="0" indent="0">
              <a:buNone/>
            </a:pPr>
            <a:r>
              <a:rPr lang="pl-PL" sz="2400"/>
              <a:t>        - karty stanowisk pracy (dla stanowisk kierowniczych, samodzielnych,  nierobotniczych)</a:t>
            </a:r>
          </a:p>
          <a:p>
            <a:pPr marL="0" lvl="0" indent="0">
              <a:buNone/>
            </a:pPr>
            <a:r>
              <a:rPr lang="pl-PL" sz="2400"/>
              <a:t>        - plan etatów – wykaz wszystkich stanowisk pracy z podziałem pomiędzy główne komórki organizacyjne.</a:t>
            </a:r>
          </a:p>
          <a:p>
            <a:pPr marL="0" indent="0">
              <a:buNone/>
            </a:pPr>
            <a:endParaRPr lang="pl-PL" sz="2400"/>
          </a:p>
        </p:txBody>
      </p:sp>
    </p:spTree>
    <p:extLst>
      <p:ext uri="{BB962C8B-B14F-4D97-AF65-F5344CB8AC3E}">
        <p14:creationId xmlns:p14="http://schemas.microsoft.com/office/powerpoint/2010/main" val="2175248109"/>
      </p:ext>
    </p:extLst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19657"/>
          </a:xfrm>
          <a:solidFill>
            <a:srgbClr val="00B050"/>
          </a:solidFill>
        </p:spPr>
        <p:txBody>
          <a:bodyPr>
            <a:normAutofit/>
          </a:bodyPr>
          <a:lstStyle/>
          <a:p>
            <a:pPr algn="ctr"/>
            <a:r>
              <a:rPr lang="pl-PL" sz="3600" b="1">
                <a:latin typeface="Arial Black" panose="020b0a04020102020204" pitchFamily="34" charset="0"/>
              </a:rPr>
              <a:t>Rodzaje organizacji </a:t>
            </a:r>
            <a:br>
              <a:rPr lang="pl-PL" sz="3600" b="1">
                <a:latin typeface="Arial Black" panose="020b0a04020102020204" pitchFamily="34" charset="0"/>
              </a:rPr>
            </a:br>
            <a:r>
              <a:rPr lang="pl-PL" sz="3600" b="1">
                <a:latin typeface="Arial Black" panose="020b0a04020102020204" pitchFamily="34" charset="0"/>
              </a:rPr>
              <a:t>według M. Bielskiego [1997]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28650" y="1772816"/>
            <a:ext cx="7886700" cy="4835193"/>
          </a:xfrm>
        </p:spPr>
        <p:txBody>
          <a:bodyPr>
            <a:normAutofit/>
          </a:bodyPr>
          <a:lstStyle/>
          <a:p>
            <a:pPr lvl="0"/>
            <a:r>
              <a:rPr lang="pl-PL" sz="2800" b="1">
                <a:solidFill>
                  <a:srgbClr val="0070C0"/>
                </a:solidFill>
              </a:rPr>
              <a:t>organizacje gospodarcze</a:t>
            </a:r>
            <a:r>
              <a:rPr lang="pl-PL" sz="2800"/>
              <a:t>, których podstawę działania stanowi zasada ekonomiczności (służące osiąganiu zysku),</a:t>
            </a:r>
          </a:p>
          <a:p>
            <a:pPr lvl="0"/>
            <a:r>
              <a:rPr lang="pl-PL" sz="2800" b="1">
                <a:solidFill>
                  <a:srgbClr val="0070C0"/>
                </a:solidFill>
              </a:rPr>
              <a:t>organizacje niekomercyjne </a:t>
            </a:r>
            <a:r>
              <a:rPr lang="pl-PL" sz="2800"/>
              <a:t>służące zaspokojeniu niematerialnych potrzeb społeczeństwa, np. potrzeb edukacyjnych, w zakresie ochrony zdrowia,</a:t>
            </a:r>
          </a:p>
          <a:p>
            <a:pPr lvl="0"/>
            <a:r>
              <a:rPr lang="pl-PL" sz="2800" b="1">
                <a:solidFill>
                  <a:srgbClr val="0070C0"/>
                </a:solidFill>
              </a:rPr>
              <a:t>organizacje administracyjne, militarne i policyjne</a:t>
            </a:r>
            <a:r>
              <a:rPr lang="pl-PL" sz="2800"/>
              <a:t>,</a:t>
            </a:r>
          </a:p>
          <a:p>
            <a:pPr lvl="0"/>
            <a:r>
              <a:rPr lang="pl-PL" sz="2800" b="1">
                <a:solidFill>
                  <a:srgbClr val="0070C0"/>
                </a:solidFill>
              </a:rPr>
              <a:t>organizacje społeczne</a:t>
            </a:r>
            <a:r>
              <a:rPr lang="pl-PL" sz="2800"/>
              <a:t>: partie polityczne, stowarzyszenia, związki zawodowe,</a:t>
            </a:r>
          </a:p>
          <a:p>
            <a:r>
              <a:rPr lang="pl-PL" sz="2800" b="1">
                <a:solidFill>
                  <a:srgbClr val="0070C0"/>
                </a:solidFill>
              </a:rPr>
              <a:t>organizacje religijne</a:t>
            </a:r>
          </a:p>
        </p:txBody>
      </p:sp>
    </p:spTree>
    <p:extLst>
      <p:ext uri="{BB962C8B-B14F-4D97-AF65-F5344CB8AC3E}">
        <p14:creationId xmlns:p14="http://schemas.microsoft.com/office/powerpoint/2010/main" val="584927693"/>
      </p:ext>
    </p:extLst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>
          <a:xfrm>
            <a:off x="539552" y="1628800"/>
            <a:ext cx="8434630" cy="4824536"/>
          </a:xfrm>
        </p:spPr>
        <p:txBody>
          <a:bodyPr>
            <a:noAutofit/>
          </a:bodyPr>
          <a:lstStyle/>
          <a:p>
            <a:pPr marL="385763" indent="-385763" algn="just">
              <a:buFont typeface="+mj-lt"/>
              <a:buAutoNum type="arabicPeriod"/>
            </a:pPr>
            <a:r>
              <a:rPr lang="pl-PL" sz="2800" b="1">
                <a:solidFill>
                  <a:schemeClr val="accent1"/>
                </a:solidFill>
              </a:rPr>
              <a:t>Znaczenie rzeczowe</a:t>
            </a:r>
            <a:r>
              <a:rPr lang="pl-PL" sz="2800">
                <a:solidFill>
                  <a:schemeClr val="accent1"/>
                </a:solidFill>
              </a:rPr>
              <a:t> </a:t>
            </a:r>
            <a:r>
              <a:rPr lang="pl-PL" sz="2800"/>
              <a:t>– taka całość, złożona z ludzi i zasobów techniczno – materiałowych, której można przypisać pozytywną cechę;</a:t>
            </a:r>
          </a:p>
          <a:p>
            <a:pPr marL="385763" indent="-385763" algn="just">
              <a:buFont typeface="+mj-lt"/>
              <a:buAutoNum type="arabicPeriod"/>
            </a:pPr>
            <a:r>
              <a:rPr lang="pl-PL" sz="2800" b="1">
                <a:solidFill>
                  <a:schemeClr val="accent1"/>
                </a:solidFill>
              </a:rPr>
              <a:t>Znaczenie atrybutowe</a:t>
            </a:r>
            <a:r>
              <a:rPr lang="pl-PL" sz="2800">
                <a:solidFill>
                  <a:schemeClr val="accent1"/>
                </a:solidFill>
              </a:rPr>
              <a:t> </a:t>
            </a:r>
            <a:r>
              <a:rPr lang="pl-PL" sz="2800"/>
              <a:t>– szczególny rodzaj stosunków części do siebie i do złożonej z nich całości, który polega na tym, iż części współprzyczyniają się do powodzenia całości;</a:t>
            </a:r>
          </a:p>
          <a:p>
            <a:pPr marL="385763" indent="-385763" algn="just">
              <a:buFont typeface="+mj-lt"/>
              <a:buAutoNum type="arabicPeriod"/>
            </a:pPr>
            <a:r>
              <a:rPr lang="pl-PL" sz="2800" b="1">
                <a:solidFill>
                  <a:schemeClr val="accent1"/>
                </a:solidFill>
              </a:rPr>
              <a:t>Znaczenie czynnościowe</a:t>
            </a:r>
            <a:r>
              <a:rPr lang="pl-PL" sz="2800"/>
              <a:t>, czyli proces organizowania, który polega na takim przekształcaniu wzajemnego stosunku części do siebie i do złożonej z nich całości, aby części te w możliwie wysokim stopniu przyczyniały się do powodzenia całości.</a:t>
            </a:r>
          </a:p>
          <a:p>
            <a:pPr marL="0" indent="0" algn="just">
              <a:buNone/>
            </a:pPr>
            <a:endParaRPr lang="pl-PL" sz="2800"/>
          </a:p>
        </p:txBody>
      </p:sp>
      <p:sp>
        <p:nvSpPr>
          <p:cNvPr id="7" name="Tytuł 3"/>
          <p:cNvSpPr>
            <a:spLocks noGrp="1"/>
          </p:cNvSpPr>
          <p:nvPr>
            <p:ph type="title"/>
          </p:nvPr>
        </p:nvSpPr>
        <p:spPr>
          <a:xfrm>
            <a:off x="683568" y="116632"/>
            <a:ext cx="7886700" cy="1390009"/>
          </a:xfrm>
          <a:solidFill>
            <a:srgbClr val="00B050"/>
          </a:solidFill>
        </p:spPr>
        <p:txBody>
          <a:bodyPr>
            <a:noAutofit/>
          </a:bodyPr>
          <a:lstStyle/>
          <a:p>
            <a:pPr algn="ctr"/>
            <a:r>
              <a:rPr lang="pl-PL" sz="2800">
                <a:latin typeface="Arial Black" panose="020b0a04020102020204" pitchFamily="34" charset="0"/>
              </a:rPr>
              <a:t>INTERPRETACJA POJĘCIA ORGANIZACJA</a:t>
            </a:r>
            <a:br>
              <a:rPr lang="pl-PL" sz="2800">
                <a:latin typeface="Arial Black" panose="020b0a04020102020204" pitchFamily="34" charset="0"/>
              </a:rPr>
            </a:br>
            <a:r>
              <a:rPr lang="pl-PL" sz="2800">
                <a:latin typeface="Arial Black" panose="020b0a04020102020204" pitchFamily="34" charset="0"/>
              </a:rPr>
              <a:t>według J. Zieleniewskiego</a:t>
            </a:r>
          </a:p>
        </p:txBody>
      </p:sp>
    </p:spTree>
    <p:extLst>
      <p:ext uri="{BB962C8B-B14F-4D97-AF65-F5344CB8AC3E}">
        <p14:creationId xmlns:p14="http://schemas.microsoft.com/office/powerpoint/2010/main" val="3719916687"/>
      </p:ext>
    </p:extLst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>
          <a:xfrm>
            <a:off x="323528" y="1124744"/>
            <a:ext cx="8650877" cy="54006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l-PL" sz="2400" b="1"/>
              <a:t>Wymiary, tworzące kompleksowy opis organizacji:</a:t>
            </a:r>
          </a:p>
          <a:p>
            <a:pPr marL="385763" indent="-385763" algn="just">
              <a:buAutoNum type="arabicPeriod"/>
            </a:pPr>
            <a:r>
              <a:rPr lang="pl-PL" sz="2400" b="1">
                <a:solidFill>
                  <a:schemeClr val="accent1"/>
                </a:solidFill>
              </a:rPr>
              <a:t>Ekonomiczny</a:t>
            </a:r>
            <a:r>
              <a:rPr lang="pl-PL" sz="2400"/>
              <a:t> – wyrażający się </a:t>
            </a:r>
            <a:r>
              <a:rPr lang="pl-PL" sz="2400" b="1"/>
              <a:t>porównywaniem</a:t>
            </a:r>
            <a:r>
              <a:rPr lang="pl-PL" sz="2400"/>
              <a:t> – z różnych punktów widzenia (całościowo, cząstkowo - dla poszczególnych projektów, procesów, jednostek itp.) - </a:t>
            </a:r>
            <a:r>
              <a:rPr lang="pl-PL" sz="2400" b="1"/>
              <a:t>efektów realizacji działań do niezbędnych nakładów poniesionych na ich uzyskanie</a:t>
            </a:r>
            <a:r>
              <a:rPr lang="pl-PL" sz="2400"/>
              <a:t>. </a:t>
            </a:r>
          </a:p>
          <a:p>
            <a:pPr marL="385763" indent="-385763" algn="just">
              <a:buAutoNum type="arabicPeriod"/>
            </a:pPr>
            <a:r>
              <a:rPr lang="pl-PL" sz="2400" b="1">
                <a:solidFill>
                  <a:schemeClr val="accent1"/>
                </a:solidFill>
              </a:rPr>
              <a:t>Organizacyjny</a:t>
            </a:r>
            <a:r>
              <a:rPr lang="pl-PL" sz="2400"/>
              <a:t> – </a:t>
            </a:r>
            <a:r>
              <a:rPr lang="pl-PL" sz="2400" b="1"/>
              <a:t>odzwierciedlony w strukturze organizacyjnej</a:t>
            </a:r>
            <a:r>
              <a:rPr lang="pl-PL" sz="2400"/>
              <a:t>, skonkretyzowanej poprzez cele i zadania, elementy organizacji, zakresy ich działania, mechanizmy koordynacji, zależności funkcjonalne i hierarchiczne oraz rozmieszczenie uprawnień decyzyjnych. </a:t>
            </a:r>
          </a:p>
          <a:p>
            <a:pPr marL="385763" indent="-385763" algn="just">
              <a:buAutoNum type="arabicPeriod"/>
            </a:pPr>
            <a:r>
              <a:rPr lang="pl-PL" sz="2400" b="1">
                <a:solidFill>
                  <a:schemeClr val="accent1"/>
                </a:solidFill>
              </a:rPr>
              <a:t>Personalny</a:t>
            </a:r>
            <a:r>
              <a:rPr lang="pl-PL" sz="2400"/>
              <a:t> – </a:t>
            </a:r>
            <a:r>
              <a:rPr lang="pl-PL" sz="2400" b="1"/>
              <a:t>obejmujący poszczególne funkcje zarządzania zasobami ludzkimi</a:t>
            </a:r>
            <a:r>
              <a:rPr lang="pl-PL" sz="2400"/>
              <a:t>, tj. planowanie zatrudnienia, dobór i rekrutację pracowników, ich ocenianie, motywowanie i rozwój, przywództwo, derekrutację personelu i kształtowanie stosunków pracy. </a:t>
            </a:r>
          </a:p>
        </p:txBody>
      </p:sp>
      <p:sp>
        <p:nvSpPr>
          <p:cNvPr id="6" name="Tytuł 3"/>
          <p:cNvSpPr>
            <a:spLocks noGrp="1"/>
          </p:cNvSpPr>
          <p:nvPr>
            <p:ph type="title"/>
          </p:nvPr>
        </p:nvSpPr>
        <p:spPr>
          <a:xfrm>
            <a:off x="1002872" y="404664"/>
            <a:ext cx="7886700" cy="614431"/>
          </a:xfrm>
        </p:spPr>
        <p:txBody>
          <a:bodyPr>
            <a:normAutofit/>
          </a:bodyPr>
          <a:lstStyle/>
          <a:p>
            <a:r>
              <a:rPr lang="pl-PL" b="1">
                <a:solidFill>
                  <a:schemeClr val="accent1">
                    <a:lumMod val="50000"/>
                  </a:schemeClr>
                </a:solidFill>
                <a:latin typeface="+mn-lt"/>
              </a:rPr>
              <a:t>INTERPRETACJA POJĘCIA ORGANIZACJA</a:t>
            </a:r>
          </a:p>
        </p:txBody>
      </p:sp>
    </p:spTree>
    <p:extLst>
      <p:ext uri="{BB962C8B-B14F-4D97-AF65-F5344CB8AC3E}">
        <p14:creationId xmlns:p14="http://schemas.microsoft.com/office/powerpoint/2010/main" val="4279036122"/>
      </p:ext>
    </p:extLst>
  </p:cSld>
  <p:clrMapOvr>
    <a:masterClrMapping/>
  </p:clrMapOvr>
  <mc:AlternateContent>
    <mc:Choice xmlns:p14="http://schemas.microsoft.com/office/powerpoint/2010/main" Requires="p14">
      <p:transition spd="slow" advClick="0" p14:dur="2000"/>
    </mc:Choice>
    <mc:Fallback>
      <p:transition spd="slow" advClick="0"/>
    </mc:Fallback>
  </mc:AlternateContent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>
          <a:xfrm>
            <a:off x="611561" y="1196752"/>
            <a:ext cx="7920880" cy="525658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l-PL" sz="2400" b="1"/>
              <a:t>Wymiary, tworzące kompleksowy opis organizacji</a:t>
            </a:r>
            <a:r>
              <a:rPr lang="pl-PL" sz="2400"/>
              <a:t>:</a:t>
            </a:r>
          </a:p>
          <a:p>
            <a:pPr marL="0" indent="0" algn="ctr">
              <a:buNone/>
            </a:pPr>
            <a:endParaRPr lang="pl-PL" sz="2400"/>
          </a:p>
          <a:p>
            <a:pPr marL="385763" indent="-385763" algn="just">
              <a:buFont typeface="+mj-lt"/>
              <a:buAutoNum type="arabicPeriod" startAt="4"/>
            </a:pPr>
            <a:r>
              <a:rPr lang="pl-PL" sz="2400" b="1">
                <a:solidFill>
                  <a:schemeClr val="accent1"/>
                </a:solidFill>
              </a:rPr>
              <a:t>Informacyjny</a:t>
            </a:r>
            <a:r>
              <a:rPr lang="pl-PL" sz="2400"/>
              <a:t> – zarządzanie informacjami i systemy informacyjne zarządzania realizujące procesy pozyskiwania, generowania, porządkowania, przetwarzania, wymiany i dostarczania informacji, głównie dla celów podejmowania decyzji.</a:t>
            </a:r>
          </a:p>
          <a:p>
            <a:pPr marL="385763" indent="-385763" algn="just">
              <a:buAutoNum type="arabicPeriod" startAt="4"/>
            </a:pPr>
            <a:r>
              <a:rPr lang="pl-PL" sz="2400" b="1">
                <a:solidFill>
                  <a:schemeClr val="accent1"/>
                </a:solidFill>
              </a:rPr>
              <a:t>Operacyjny</a:t>
            </a:r>
            <a:r>
              <a:rPr lang="pl-PL" sz="2400"/>
              <a:t> (w szczególności techniczno-produkcyjny) – obejmujący procesy niezbędne do zrealizowania podstawowych celów organizacji, wyrażających się wytwarzaniem produktów (świadczeniem usług), w tym procesy: główny (technologiczny) i pomocnicze (obsługowe), np. zaopatrzeniowe, logistyczne, remontowe itp. </a:t>
            </a:r>
          </a:p>
        </p:txBody>
      </p:sp>
      <p:sp>
        <p:nvSpPr>
          <p:cNvPr id="6" name="Tytuł 3"/>
          <p:cNvSpPr>
            <a:spLocks noGrp="1"/>
          </p:cNvSpPr>
          <p:nvPr>
            <p:ph type="title"/>
          </p:nvPr>
        </p:nvSpPr>
        <p:spPr>
          <a:xfrm>
            <a:off x="899592" y="476672"/>
            <a:ext cx="7886700" cy="614431"/>
          </a:xfrm>
        </p:spPr>
        <p:txBody>
          <a:bodyPr>
            <a:normAutofit/>
          </a:bodyPr>
          <a:lstStyle/>
          <a:p>
            <a:r>
              <a:rPr lang="pl-PL" b="1">
                <a:solidFill>
                  <a:schemeClr val="accent1">
                    <a:lumMod val="50000"/>
                  </a:schemeClr>
                </a:solidFill>
                <a:latin typeface="+mn-lt"/>
              </a:rPr>
              <a:t>INTERPRETACJA POJĘCIA ORGANIZACJA</a:t>
            </a:r>
          </a:p>
        </p:txBody>
      </p:sp>
    </p:spTree>
    <p:extLst>
      <p:ext uri="{BB962C8B-B14F-4D97-AF65-F5344CB8AC3E}">
        <p14:creationId xmlns:p14="http://schemas.microsoft.com/office/powerpoint/2010/main" val="1500626577"/>
      </p:ext>
    </p:extLst>
  </p:cSld>
  <p:clrMapOvr>
    <a:masterClrMapping/>
  </p:clrMapOvr>
  <mc:AlternateContent>
    <mc:Choice xmlns:p14="http://schemas.microsoft.com/office/powerpoint/2010/main" Requires="p14">
      <p:transition spd="slow" advClick="0" p14:dur="2000"/>
    </mc:Choice>
    <mc:Fallback>
      <p:transition spd="slow" advClick="0"/>
    </mc:Fallback>
  </mc:AlternateContent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332657"/>
            <a:ext cx="7772400" cy="792087"/>
          </a:xfrm>
          <a:solidFill>
            <a:srgbClr val="00B050"/>
          </a:solidFill>
        </p:spPr>
        <p:txBody>
          <a:bodyPr>
            <a:normAutofit/>
          </a:bodyPr>
          <a:lstStyle/>
          <a:p>
            <a:pPr>
              <a:defRPr/>
            </a:pPr>
            <a:r>
              <a:rPr lang="pl-PL" b="1">
                <a:latin typeface="+mn-lt"/>
              </a:rPr>
              <a:t>Model organizacji</a:t>
            </a:r>
          </a:p>
        </p:txBody>
      </p:sp>
      <p:sp>
        <p:nvSpPr>
          <p:cNvPr id="12291" name="Podtytuł 2"/>
          <p:cNvSpPr>
            <a:spLocks noGrp="1"/>
          </p:cNvSpPr>
          <p:nvPr>
            <p:ph type="subTitle" idx="1"/>
          </p:nvPr>
        </p:nvSpPr>
        <p:spPr>
          <a:xfrm>
            <a:off x="685800" y="1196975"/>
            <a:ext cx="7772400" cy="5400377"/>
          </a:xfrm>
        </p:spPr>
        <p:txBody>
          <a:bodyPr>
            <a:noAutofit/>
          </a:bodyPr>
          <a:lstStyle/>
          <a:p>
            <a:pPr marR="0" algn="just"/>
            <a:r>
              <a:rPr lang="pl-PL" altLang="pl-PL" sz="2400"/>
              <a:t>Słowo </a:t>
            </a:r>
            <a:r>
              <a:rPr lang="pl-PL" altLang="pl-PL" sz="2400" b="1"/>
              <a:t>model</a:t>
            </a:r>
            <a:r>
              <a:rPr lang="pl-PL" altLang="pl-PL" sz="2400"/>
              <a:t> pochodzi z łac. </a:t>
            </a:r>
            <a:r>
              <a:rPr lang="pl-PL" altLang="pl-PL" sz="2400" b="1" i="1"/>
              <a:t>modus</a:t>
            </a:r>
            <a:r>
              <a:rPr lang="pl-PL" altLang="pl-PL" sz="2400"/>
              <a:t> – co znaczy:</a:t>
            </a:r>
            <a:r>
              <a:rPr lang="pl-PL" altLang="pl-PL" sz="2400" b="1"/>
              <a:t> miara, norma, wzór, sposób.</a:t>
            </a:r>
            <a:r>
              <a:rPr lang="pl-PL" altLang="pl-PL" sz="2400"/>
              <a:t> </a:t>
            </a:r>
          </a:p>
          <a:p>
            <a:pPr marR="0" algn="just"/>
            <a:r>
              <a:rPr lang="pl-PL" altLang="pl-PL" sz="2400"/>
              <a:t>Pierwotne znaczenie tego słowa wiązało się z architekturą i oznaczało wzór danego przedmiotu wykonany w mniejszych rozmiarach z materiałów zastępczych.</a:t>
            </a:r>
          </a:p>
          <a:p>
            <a:pPr marR="0" algn="just"/>
            <a:r>
              <a:rPr lang="pl-PL" altLang="pl-PL" sz="2400"/>
              <a:t>Podstawową relacją zachodzącą </a:t>
            </a:r>
            <a:r>
              <a:rPr lang="pl-PL" altLang="pl-PL" sz="2400" b="1"/>
              <a:t>między oryginałem a modelem </a:t>
            </a:r>
            <a:r>
              <a:rPr lang="pl-PL" altLang="pl-PL" sz="2400"/>
              <a:t>jest </a:t>
            </a:r>
            <a:r>
              <a:rPr lang="pl-PL" altLang="pl-PL" sz="2400" b="1"/>
              <a:t>relacja podobieństwa.</a:t>
            </a:r>
          </a:p>
          <a:p>
            <a:pPr marR="0" algn="just"/>
            <a:r>
              <a:rPr lang="pl-PL" altLang="pl-PL" sz="2400"/>
              <a:t>Model to </a:t>
            </a:r>
            <a:r>
              <a:rPr lang="pl-PL" altLang="pl-PL" sz="2400" b="1"/>
              <a:t>przedmiot złożony (także abstrakcyjny) </a:t>
            </a:r>
            <a:r>
              <a:rPr lang="pl-PL" altLang="pl-PL" sz="2400"/>
              <a:t>odwzorowujący </a:t>
            </a:r>
            <a:r>
              <a:rPr lang="pl-PL" altLang="pl-PL" sz="2400" b="1"/>
              <a:t>dla celów poznawczych </a:t>
            </a:r>
            <a:r>
              <a:rPr lang="pl-PL" altLang="pl-PL" sz="2400"/>
              <a:t>lub praktycznych bardziej od niego złożony istniejący albo projektowany fragment rzeczywistości [T. Pszczołowski 1978, s. 119]. </a:t>
            </a:r>
          </a:p>
          <a:p>
            <a:pPr marR="0" algn="just"/>
            <a:r>
              <a:rPr lang="pl-PL" altLang="pl-PL" sz="2400"/>
              <a:t>Dla R. L. Ackoffa modele są </a:t>
            </a:r>
            <a:r>
              <a:rPr lang="pl-PL" altLang="pl-PL" sz="2400" b="1"/>
              <a:t>przedstawieniami stanów, przedmiotów lub zdarzeń,</a:t>
            </a:r>
            <a:r>
              <a:rPr lang="pl-PL" altLang="pl-PL" sz="2400"/>
              <a:t> które uwzględniają tylko te własności rzeczywistości, które są w danym przypadku istotne. </a:t>
            </a:r>
          </a:p>
          <a:p>
            <a:pPr marR="0" algn="just"/>
            <a:endParaRPr lang="pl-PL" altLang="pl-PL" sz="2400"/>
          </a:p>
          <a:p>
            <a:pPr marR="0" algn="just"/>
            <a:endParaRPr lang="pl-PL" altLang="pl-PL" sz="2400"/>
          </a:p>
        </p:txBody>
      </p:sp>
    </p:spTree>
    <p:extLst>
      <p:ext uri="{BB962C8B-B14F-4D97-AF65-F5344CB8AC3E}">
        <p14:creationId xmlns:p14="http://schemas.microsoft.com/office/powerpoint/2010/main" val="827141708"/>
      </p:ext>
    </p:extLst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332657"/>
            <a:ext cx="7772400" cy="792087"/>
          </a:xfrm>
          <a:solidFill>
            <a:srgbClr val="00B050"/>
          </a:solidFill>
        </p:spPr>
        <p:txBody>
          <a:bodyPr>
            <a:normAutofit/>
          </a:bodyPr>
          <a:lstStyle/>
          <a:p>
            <a:pPr>
              <a:defRPr/>
            </a:pPr>
            <a:r>
              <a:rPr lang="pl-PL" sz="4000" b="1">
                <a:latin typeface="+mn-lt"/>
              </a:rPr>
              <a:t>Model organizacji</a:t>
            </a:r>
          </a:p>
        </p:txBody>
      </p:sp>
      <p:sp>
        <p:nvSpPr>
          <p:cNvPr id="14339" name="Podtytuł 2"/>
          <p:cNvSpPr>
            <a:spLocks noGrp="1"/>
          </p:cNvSpPr>
          <p:nvPr>
            <p:ph type="subTitle" idx="1"/>
          </p:nvPr>
        </p:nvSpPr>
        <p:spPr>
          <a:xfrm>
            <a:off x="685800" y="1196975"/>
            <a:ext cx="7772400" cy="5400675"/>
          </a:xfrm>
        </p:spPr>
        <p:txBody>
          <a:bodyPr>
            <a:noAutofit/>
          </a:bodyPr>
          <a:lstStyle/>
          <a:p>
            <a:pPr marR="0" algn="just"/>
            <a:r>
              <a:rPr lang="pl-PL" altLang="pl-PL" sz="2800" b="1"/>
              <a:t>Model organizacji </a:t>
            </a:r>
            <a:r>
              <a:rPr lang="pl-PL" altLang="pl-PL" sz="2800"/>
              <a:t>jest jej </a:t>
            </a:r>
            <a:r>
              <a:rPr lang="pl-PL" altLang="pl-PL" sz="2800" b="1"/>
              <a:t>uproszczonym obrazem  przedstawiającym p</a:t>
            </a:r>
            <a:r>
              <a:rPr lang="pl-PL" altLang="pl-PL" sz="2800"/>
              <a:t>odstawowe, istotne właściwości (cechy). </a:t>
            </a:r>
          </a:p>
          <a:p>
            <a:pPr marR="0" algn="just"/>
            <a:r>
              <a:rPr lang="pl-PL" altLang="pl-PL" sz="2800" b="1"/>
              <a:t>Modele organizacji </a:t>
            </a:r>
            <a:r>
              <a:rPr lang="pl-PL" altLang="pl-PL" sz="2800"/>
              <a:t>pokazują oraz </a:t>
            </a:r>
            <a:r>
              <a:rPr lang="pl-PL" altLang="pl-PL" sz="2800" b="1"/>
              <a:t>opisują </a:t>
            </a:r>
            <a:r>
              <a:rPr lang="pl-PL" altLang="pl-PL" sz="2800"/>
              <a:t>konkretne jak i abstrakcyjne jej </a:t>
            </a:r>
            <a:r>
              <a:rPr lang="pl-PL" altLang="pl-PL" sz="2800" b="1"/>
              <a:t>podsystemy</a:t>
            </a:r>
            <a:r>
              <a:rPr lang="pl-PL" altLang="pl-PL" sz="2800"/>
              <a:t>, a także </a:t>
            </a:r>
            <a:r>
              <a:rPr lang="pl-PL" altLang="pl-PL" sz="2800" b="1"/>
              <a:t>pokazują relacje między </a:t>
            </a:r>
            <a:r>
              <a:rPr lang="pl-PL" altLang="pl-PL" sz="2800"/>
              <a:t>nimi. </a:t>
            </a:r>
          </a:p>
          <a:p>
            <a:pPr marR="0" algn="just"/>
            <a:r>
              <a:rPr lang="pl-PL" altLang="pl-PL" sz="2800" b="1"/>
              <a:t>Modele </a:t>
            </a:r>
            <a:r>
              <a:rPr lang="pl-PL" altLang="pl-PL" sz="2800"/>
              <a:t>stanowią narzędzie </a:t>
            </a:r>
            <a:r>
              <a:rPr lang="pl-PL" altLang="pl-PL" sz="2800" b="1"/>
              <a:t>poznania istoty organizacji </a:t>
            </a:r>
            <a:r>
              <a:rPr lang="pl-PL" altLang="pl-PL" sz="2800"/>
              <a:t>[B. Kożuch, 2007, s. 88]. </a:t>
            </a:r>
          </a:p>
          <a:p>
            <a:pPr marR="0" algn="just"/>
            <a:endParaRPr lang="pl-PL" altLang="pl-PL" sz="2800"/>
          </a:p>
          <a:p>
            <a:pPr marR="0"/>
            <a:endParaRPr lang="pl-PL" altLang="pl-PL" sz="2800"/>
          </a:p>
        </p:txBody>
      </p:sp>
    </p:spTree>
    <p:extLst>
      <p:ext uri="{BB962C8B-B14F-4D97-AF65-F5344CB8AC3E}">
        <p14:creationId xmlns:p14="http://schemas.microsoft.com/office/powerpoint/2010/main" val="1042012396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5.0.12"/>
  <p:tag name="AS_OS" val="Microsoft Windows NT 10.0.17763.0"/>
  <p:tag name="AS_RELEASE_DATE" val="2022.02.14"/>
  <p:tag name="AS_TITLE" val="Aspose.Slides for .NET5"/>
  <p:tag name="AS_VERSION" val="22.2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Calibri Light"/>
        <a:cs typeface="Arial" panose="020b0604020202020204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 panose="020b0604020202020204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130</Paragraphs>
  <Slides>36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baseType="lpstr" size="43">
      <vt:lpstr>Arial</vt:lpstr>
      <vt:lpstr>Calibri</vt:lpstr>
      <vt:lpstr>Calibri Light</vt:lpstr>
      <vt:lpstr>Arial Black</vt:lpstr>
      <vt:lpstr>Times New Roman</vt:lpstr>
      <vt:lpstr>Aharoni</vt:lpstr>
      <vt:lpstr>Office Theme</vt:lpstr>
      <vt:lpstr>PowerPoint Presentation</vt:lpstr>
      <vt:lpstr>Pojęcie organizacji </vt:lpstr>
      <vt:lpstr>PowerPoint Presentation</vt:lpstr>
      <vt:lpstr>Rodzaje organizacji według M. Bielskiego [1997]</vt:lpstr>
      <vt:lpstr>INTERPRETACJA POJĘCIA ORGANIZACJAwedług J. Zieleniewskiego</vt:lpstr>
      <vt:lpstr>INTERPRETACJA POJĘCIA ORGANIZACJA</vt:lpstr>
      <vt:lpstr>INTERPRETACJA POJĘCIA ORGANIZACJA</vt:lpstr>
      <vt:lpstr>Model organizacji</vt:lpstr>
      <vt:lpstr>Model organizacji</vt:lpstr>
      <vt:lpstr>Model organizacji</vt:lpstr>
      <vt:lpstr>Ogólny model organizacji H. J. Leavitta</vt:lpstr>
      <vt:lpstr>Model organizacji H. Mintzberga</vt:lpstr>
      <vt:lpstr>Model organizacji  F. Kasta i J. E. Rosenzweiga</vt:lpstr>
      <vt:lpstr>Model „7 S” organizacji  Th. J. Petersa i R. H. Watermana</vt:lpstr>
      <vt:lpstr>Systemowy model organizacji G. Morgana</vt:lpstr>
      <vt:lpstr>Model organizacji jako systemu otwartego</vt:lpstr>
      <vt:lpstr>Konfiguracja struktury organizacyjnej przedsiębiorstwa przemysłowego</vt:lpstr>
      <vt:lpstr>Pojęcie struktury</vt:lpstr>
      <vt:lpstr>Elementy struktury organizacyjnej</vt:lpstr>
      <vt:lpstr>Pojęcie stanowiska </vt:lpstr>
      <vt:lpstr>Komórka organizacyjna </vt:lpstr>
      <vt:lpstr>Jednostka organizacyjna</vt:lpstr>
      <vt:lpstr>Departamentyzacja</vt:lpstr>
      <vt:lpstr>PowerPoint Presentation</vt:lpstr>
      <vt:lpstr>Struktura organizacyjna pionów scalonych przedsiębiorstwa przemysłowego</vt:lpstr>
      <vt:lpstr>Dywizjonalizacja</vt:lpstr>
      <vt:lpstr>Przykład dywizjonalizacji w strukturze organizacyjnej </vt:lpstr>
      <vt:lpstr>Struktura organizacyjna Nestle</vt:lpstr>
      <vt:lpstr>Zasady budowy struktury organizacyjnej</vt:lpstr>
      <vt:lpstr>Zasady budowy struktury organizacyjnej</vt:lpstr>
      <vt:lpstr>Struktury smukłe i płaskie</vt:lpstr>
      <vt:lpstr>Struktura smukła i struktura płaska</vt:lpstr>
      <vt:lpstr>Zalety i wady struktury smukłej</vt:lpstr>
      <vt:lpstr>Wymiary struktury organizacyjnej według tzw. Szkoły Astońskiej</vt:lpstr>
      <vt:lpstr>Wymiary struktury organizacyjnej </vt:lpstr>
      <vt:lpstr>Formalizacja struktury organizacyjnej</vt:lpstr>
    </vt:vector>
  </TitlesOfParts>
  <LinksUpToDate>0</LinksUpToDate>
  <SharedDoc>0</SharedDoc>
  <HyperlinksChanged>0</HyperlinksChanged>
  <Application>Aspose.Slides for .NET</Application>
  <AppVersion>22.0200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2022-02-22T21:08:47.980</cp:lastPrinted>
  <dcterms:created xsi:type="dcterms:W3CDTF">2022-02-22T21:08:47Z</dcterms:created>
  <dcterms:modified xsi:type="dcterms:W3CDTF">2022-02-22T21:08:48Z</dcterms:modified>
</cp:coreProperties>
</file>