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802" r:id="rId2"/>
  </p:sld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tags" Target="tags/tag1.xml" /><Relationship Id="rId17" Type="http://schemas.openxmlformats.org/officeDocument/2006/relationships/presProps" Target="presProps.xml" /><Relationship Id="rId18" Type="http://schemas.openxmlformats.org/officeDocument/2006/relationships/viewProps" Target="viewProps.xml" /><Relationship Id="rId19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20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A9B9BB-EE94-49AE-AE59-39FC97CAC8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BED9A2-F5B5-42E9-B1B9-7CAECE9B8F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A8466E-FBA1-4238-BDBE-FC2B0D7D76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603515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7278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35770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34981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254946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79522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9653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52335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9F7563-811A-443C-9CE7-E5AFE79024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08110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446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358408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dgm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D6F6-0B50-4203-8AC0-3509049C5D9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76849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C51D49-CC2A-45C2-B716-CE42E5F71A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103A54-17E9-414D-9C55-92F629BEFA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3F3FEA5-D0F8-413C-B858-53D3063A79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A608CD0-0CB7-4568-A355-53872CD5D3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D019299-ABB5-4D47-B361-D164934A8B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26A327-DD5A-4A53-903C-14A55BD8FD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3B4F05-392D-484E-8399-08FD271C19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990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ransition/>
  <p:timing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.png" /><Relationship Id="rId3" Type="http://schemas.microsoft.com/office/2007/relationships/hdphoto" Target="../media/image2.wdp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8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9.e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5.emf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7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ctr"/>
            <a:r>
              <a:rPr lang="pl-PL" sz="2400" b="1">
                <a:latin typeface="+mn-lt"/>
              </a:rPr>
              <a:t>Rozwój konfiguracji struktury organizacyjnej</a:t>
            </a:r>
            <a:br>
              <a:rPr lang="pl-PL" sz="2400" b="1">
                <a:latin typeface="+mn-lt"/>
              </a:rPr>
            </a:br>
            <a:r>
              <a:rPr lang="pl-PL" sz="2400" b="1">
                <a:latin typeface="+mn-lt"/>
              </a:rPr>
              <a:t> [A. Stabryła 1991, s. 21]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908720"/>
            <a:ext cx="8568952" cy="5832648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800489927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476673"/>
            <a:ext cx="7886700" cy="648072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Przykład struktury funkcjonalnej 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340768"/>
            <a:ext cx="839075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290066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4380" y="260648"/>
            <a:ext cx="8075240" cy="532481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ctr"/>
            <a:r>
              <a:rPr lang="pl-PL" sz="3200" b="1">
                <a:latin typeface="+mn-lt"/>
              </a:rPr>
              <a:t>Zalety i wady struktury funkcjonalnej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34133"/>
              </p:ext>
            </p:extLst>
          </p:nvPr>
        </p:nvGraphicFramePr>
        <p:xfrm>
          <a:off x="179512" y="980727"/>
          <a:ext cx="8784976" cy="51206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84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91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Zalety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Wady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Warunki stosowania struktury organizacyjnej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364">
                <a:tc>
                  <a:txBody>
                    <a:bodyPr vert="horz" wrap="square"/>
                    <a:lstStyle/>
                    <a:p>
                      <a:pPr marL="342900" marR="5270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  <a:tab pos="408305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ścisły podział pracy w sferze zarządzania, specjalizacja kadry kierowniczej w zakresie określonych funkcji,  </a:t>
                      </a:r>
                    </a:p>
                    <a:p>
                      <a:pPr marL="342900" marR="7175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  <a:tab pos="408305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wysoki stopień zdolności dostosowywania się organizacji do zmieniających się warunków otoczenia zewnętrznego,</a:t>
                      </a:r>
                    </a:p>
                    <a:p>
                      <a:pPr marL="342900" marR="7175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  <a:tab pos="408305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skrócenie dróg przepływu informacji i decyzji pomiędzy wykonawcami a kierownictwem w realizacji poszczególnych zadań,</a:t>
                      </a:r>
                    </a:p>
                    <a:p>
                      <a:pPr marL="342900" marR="7175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  <a:tab pos="408305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ścisły, bezpośredni kontakt przełożonych z podwładnymi.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 marL="342900" marR="7175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nadmierna i sztywna specjalizacja zadań, poszczególni kierownicy są ekspertami w swojej dziedzinie i istnieje niebezpieczeństwo, że podejmując decyzje będą optymalizować tę część organizacji, którą zarządzają,</a:t>
                      </a:r>
                    </a:p>
                    <a:p>
                      <a:pPr marL="342900" marR="7175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nieprzestrzeganie zasady jedności rozkazodawstwa,</a:t>
                      </a:r>
                    </a:p>
                    <a:p>
                      <a:pPr marL="342900" marR="20129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trudności w precyzyjnym rozgraniczeniu zakresów zadań, uprawnień i odpowiedzialności  kierowników  funkcjonalnych, </a:t>
                      </a:r>
                    </a:p>
                    <a:p>
                      <a:pPr marL="342900" marR="7175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możliwość otrzymywania przez wykonawców sprzecznych poleceń, co prowadzi do konfliktów, </a:t>
                      </a:r>
                    </a:p>
                    <a:p>
                      <a:pPr marL="342900" marR="7175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zazębianie się zakresów kompetencji i związane z tym zakłócenia w procesie podejmowania decyzji,</a:t>
                      </a:r>
                    </a:p>
                    <a:p>
                      <a:pPr marL="342900" marR="7175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osłabienie („rozmycie”) odpowiedzialności za skutki wydanych dyspozycji,</a:t>
                      </a:r>
                    </a:p>
                    <a:p>
                      <a:pPr marL="342900" marR="71755" lvl="0" indent="-342900" algn="l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trudność w koordynacji działań wykonawców i kierowników funkcjonalnych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 marL="285750" indent="-285750" algn="l">
                        <a:spcAft>
                          <a:spcPct val="0"/>
                        </a:spcAft>
                        <a:buFont typeface="Calibri" panose="020f0502020204030204" pitchFamily="34" charset="0"/>
                        <a:buChar char="‒"/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firmy o zróżnicowanym asortymencie produkcji i złożonej technologii  wytwarzania</a:t>
                      </a:r>
                    </a:p>
                    <a:p>
                      <a:pPr marL="285750" indent="-285750" algn="l">
                        <a:spcAft>
                          <a:spcPct val="0"/>
                        </a:spcAft>
                        <a:buFont typeface="Calibri" panose="020f0502020204030204" pitchFamily="34" charset="0"/>
                        <a:buChar char="‒"/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firmy funkcjonujące w zmiennym otoczeniu, co wymaga fachowości i szybkości w podejmowaniu  decyzji</a:t>
                      </a:r>
                    </a:p>
                    <a:p>
                      <a:pPr marL="285750" indent="-285750" algn="l">
                        <a:spcAft>
                          <a:spcPct val="0"/>
                        </a:spcAft>
                        <a:buFont typeface="Calibri" panose="020f0502020204030204" pitchFamily="34" charset="0"/>
                        <a:buChar char="‒"/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przy braku kierowników o kwalifikacjach względnie uniwersalnych</a:t>
                      </a:r>
                    </a:p>
                    <a:p>
                      <a:pPr marL="285750" indent="-285750" algn="l">
                        <a:spcAft>
                          <a:spcPct val="0"/>
                        </a:spcAft>
                        <a:buFont typeface="Calibri" panose="020f0502020204030204" pitchFamily="34" charset="0"/>
                        <a:buChar char="‒"/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przy względnie wysokiej kulturze organizacyjnej pracowników i umiejętności całościowego postrzegania problemów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013263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003232" cy="660688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3600" b="1">
                <a:latin typeface="+mn-lt"/>
              </a:rPr>
              <a:t>Struktura pionów scalonych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124744"/>
            <a:ext cx="821925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893454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rgbClr val="00B050"/>
          </a:solidFill>
        </p:spPr>
        <p:txBody>
          <a:bodyPr>
            <a:normAutofit/>
          </a:bodyPr>
          <a:lstStyle/>
          <a:p>
            <a:pPr lvl="0" algn="ctr"/>
            <a:r>
              <a:rPr lang="pl-PL" sz="3200" b="1">
                <a:latin typeface="+mn-lt"/>
              </a:rPr>
              <a:t>Przykład struktury pionów scalonych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980728"/>
            <a:ext cx="829126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96405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09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Podział struktur organizacyjnych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40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l-PL" b="1"/>
              <a:t>ze względu na rozpiętość kierowania:</a:t>
            </a:r>
          </a:p>
          <a:p>
            <a:pPr>
              <a:buFontTx/>
              <a:buChar char="-"/>
            </a:pPr>
            <a:r>
              <a:rPr lang="pl-PL"/>
              <a:t>płaska,</a:t>
            </a:r>
          </a:p>
          <a:p>
            <a:pPr>
              <a:buFontTx/>
              <a:buChar char="-"/>
            </a:pPr>
            <a:r>
              <a:rPr lang="pl-PL"/>
              <a:t>smukła;</a:t>
            </a:r>
          </a:p>
          <a:p>
            <a:pPr marL="457200" lvl="0" indent="-457200">
              <a:buFont typeface="+mj-lt"/>
              <a:buAutoNum type="arabicParenR" startAt="2"/>
            </a:pPr>
            <a:r>
              <a:rPr lang="pl-PL" b="1"/>
              <a:t>ze względu na rodzaj więzi organizacyjnych:</a:t>
            </a:r>
          </a:p>
          <a:p>
            <a:pPr lvl="0">
              <a:buFontTx/>
              <a:buChar char="-"/>
            </a:pPr>
            <a:r>
              <a:rPr lang="pl-PL"/>
              <a:t>liniowa, </a:t>
            </a:r>
          </a:p>
          <a:p>
            <a:pPr lvl="0">
              <a:buFontTx/>
              <a:buChar char="-"/>
            </a:pPr>
            <a:r>
              <a:rPr lang="pl-PL"/>
              <a:t>funkcjonalna, </a:t>
            </a:r>
          </a:p>
          <a:p>
            <a:pPr lvl="0">
              <a:buFontTx/>
              <a:buChar char="-"/>
            </a:pPr>
            <a:r>
              <a:rPr lang="pl-PL"/>
              <a:t>sztabowa;</a:t>
            </a:r>
          </a:p>
          <a:p>
            <a:pPr marL="0" lvl="0" indent="0">
              <a:buNone/>
            </a:pPr>
            <a:r>
              <a:rPr lang="pl-PL" b="1"/>
              <a:t>3) ze względu na stopień zmienności:</a:t>
            </a:r>
          </a:p>
          <a:p>
            <a:pPr lvl="0">
              <a:buFontTx/>
              <a:buChar char="-"/>
            </a:pPr>
            <a:r>
              <a:rPr lang="pl-PL"/>
              <a:t>stabilna – mechanistyczna (liniowa, pionów scalonych),</a:t>
            </a:r>
          </a:p>
          <a:p>
            <a:pPr lvl="0">
              <a:buFontTx/>
              <a:buChar char="-"/>
            </a:pPr>
            <a:r>
              <a:rPr lang="pl-PL"/>
              <a:t>elastyczna – organiczna (macierzowa, sieciowa, procesowa),</a:t>
            </a:r>
          </a:p>
          <a:p>
            <a:pPr marL="0" lvl="0" indent="0">
              <a:buNone/>
            </a:pPr>
            <a:r>
              <a:rPr lang="pl-PL" b="1"/>
              <a:t>4) ze względu na stopień nowoczesności:</a:t>
            </a:r>
          </a:p>
          <a:p>
            <a:pPr lvl="0">
              <a:buFontTx/>
              <a:buChar char="-"/>
            </a:pPr>
            <a:r>
              <a:rPr lang="pl-PL"/>
              <a:t>klasyczne: liniowa, pionów scalonych,</a:t>
            </a:r>
          </a:p>
          <a:p>
            <a:pPr lvl="0">
              <a:buFontTx/>
              <a:buChar char="-"/>
            </a:pPr>
            <a:r>
              <a:rPr lang="pl-PL"/>
              <a:t>nowoczesne: macierzowa, hybrydowa, sieciowa, procesowa.</a:t>
            </a:r>
          </a:p>
          <a:p>
            <a:pPr marL="457200" indent="-457200">
              <a:buFont typeface="+mj-lt"/>
              <a:buAutoNum type="arabicParenR"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326288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147248" cy="660688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Struktura liniowa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196752"/>
            <a:ext cx="8075240" cy="488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273650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36105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3200" b="1">
                <a:latin typeface="+mn-lt"/>
              </a:rPr>
              <a:t>Przykład struktury liniowej małej firmy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340768"/>
            <a:ext cx="7615758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22593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3" y="365127"/>
            <a:ext cx="8047807" cy="687609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pl-PL" b="1">
                <a:latin typeface="+mn-lt"/>
              </a:rPr>
              <a:t>Zalety i wady struktury liniowej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16761"/>
              </p:ext>
            </p:extLst>
          </p:nvPr>
        </p:nvGraphicFramePr>
        <p:xfrm>
          <a:off x="467543" y="1268760"/>
          <a:ext cx="8047808" cy="53285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3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065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Zalety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Wady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Warunki stosowania struktury organizacyjnej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527">
                <a:tc>
                  <a:txBody>
                    <a:bodyPr vert="horz" wrap="square"/>
                    <a:lstStyle/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35890"/>
                          <a:tab pos="408305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prostota i przejrzystość konstrukcji,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35890"/>
                          <a:tab pos="408305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jednolitość kierownictwa (przestrzeganie zasady jedności rozkazodaw-stwa),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35890"/>
                          <a:tab pos="408305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ściśle określona odpowiedział-ność,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35890"/>
                          <a:tab pos="408305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możliwość szybkiego podejmowania decyzji.</a:t>
                      </a:r>
                    </a:p>
                    <a:p>
                      <a:pPr>
                        <a:spcAft>
                          <a:spcPct val="0"/>
                        </a:spcAf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35890"/>
                          <a:tab pos="408305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mała elastyczność i opóźniona reakcja na zmianę warunków działania,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35890"/>
                          <a:tab pos="408305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duża centralizacja uprawnień decyzyjnych, uniemożliwiająca pełne wykorzystanie zdolności indywidualnych pracowników (podwładnych),</a:t>
                      </a:r>
                    </a:p>
                    <a:p>
                      <a:pPr marL="342900" marR="11112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35890"/>
                          <a:tab pos="408305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konieczność posiadania przez kadrę kierowniczą wszechstronnej wiedzy, w przeciwnym wypadku podejmowane decyzje są dalekie od optymalnych,</a:t>
                      </a:r>
                    </a:p>
                    <a:p>
                      <a:pPr marL="342900" marR="11112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35890"/>
                          <a:tab pos="408305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niebezpieczeństwo przerwania drogi służbowej i przepływu informacji w razie nieobecności któregokolwiek kierownika. 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-małe firmy o prostym asortymencie i technologii produkcji oraz stabilnych warunkach otoczenia,</a:t>
                      </a:r>
                    </a:p>
                    <a:p>
                      <a:pPr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- firmy realizujące zadania wymagające dyscypliny, autorytetu kierowniczego i posłuszeństwa podwładnych,</a:t>
                      </a:r>
                    </a:p>
                    <a:p>
                      <a:pPr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600">
                          <a:solidFill>
                            <a:schemeClr val="tx1"/>
                          </a:solidFill>
                          <a:effectLst/>
                        </a:rPr>
                        <a:t>- przy niskiej kulturze organizacyjnej pracowników i dużych różnicach w kwalifikacjach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38010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188641"/>
            <a:ext cx="7886700" cy="1008112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Struktura sztabowo-liniowa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412776"/>
            <a:ext cx="7886699" cy="441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076117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992888" cy="562074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ctr"/>
            <a:r>
              <a:rPr lang="pl-PL" sz="2400" b="1">
                <a:latin typeface="+mn-lt"/>
              </a:rPr>
              <a:t>Przykład struktury organizacyjnej średniej firmy handlowej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836712"/>
            <a:ext cx="822960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023547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4379" y="116632"/>
            <a:ext cx="8003232" cy="72008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2400" b="1">
                <a:latin typeface="+mn-lt"/>
              </a:rPr>
              <a:t>Zalety i wady struktury sztabowo - liniowej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48694"/>
              </p:ext>
            </p:extLst>
          </p:nvPr>
        </p:nvGraphicFramePr>
        <p:xfrm>
          <a:off x="107504" y="980727"/>
          <a:ext cx="8856983" cy="49072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825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Zalety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Wady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Warunki stosowania struktury organizacyjnej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296">
                <a:tc>
                  <a:txBody>
                    <a:bodyPr vert="horz" wrap="square"/>
                    <a:lstStyle/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prostota i przejrzystość konstrukcji, 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zachowanie zasady jedno-osobowego kierownictwa 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ścisłe i jednoznaczne rozgraniczenie kompetencji poszczególnych kierowników,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możliwość korzystania przez kierowników liniowych z rady kompetentnej ekspertów,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szybkość przygotowania i podejmowania decyzji, 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zachowanie formalnego autorytetu kierownika,</a:t>
                      </a:r>
                    </a:p>
                    <a:p>
                      <a:pPr marL="342900" marR="232410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duża motywacja do współpracy pomiędzy poszczególnymi członkami organizacji,</a:t>
                      </a:r>
                    </a:p>
                    <a:p>
                      <a:pPr marL="342900" marR="232410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stosunkowo duża zdolność organizacji do przystosowywania się do zmienny warunków otoczenia. </a:t>
                      </a:r>
                    </a:p>
                    <a:p>
                      <a:pPr marL="71755" marR="232410">
                        <a:spcAft>
                          <a:spcPct val="0"/>
                        </a:spcAft>
                      </a:pPr>
                      <a:endParaRPr lang="pl-PL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niebezpieczeństwo bezkrytycznego przyjmowania lub ignorowania przez kierowników liniowych rad i opinii komórek sztabowych, 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niebezpieczeństwo autonomizacji komórek sztabowych, 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możliwość wystąpienia konfliktów i sporów kompetencyjnych między kierownikami liniowymi i sztabowymi,  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możliwość niskiej efektywności działania komórek sztabowych,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tendencje do nadmiernej centralizacji władzy, 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możliwość wystąpienia zniekształceń i opóźnień informacji przekazywanych przez komórki sztabowe w dół hierarchii zarządzania za pośrednictwem komórek liniowych,</a:t>
                      </a:r>
                    </a:p>
                    <a:p>
                      <a:pPr marL="342900" marR="71755" lvl="0" indent="-342900">
                        <a:spcAft>
                          <a:spcPct val="0"/>
                        </a:spcAft>
                        <a:buFont typeface="Symbol"/>
                        <a:buChar char="-"/>
                        <a:tabLst>
                          <a:tab pos="11176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tendencja do nadmiernej rozbudowy struktury w zakresie funkcji obsługowych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- w średnich i dużych  firmach  o zróżnicowanym  asortymencie produkcji i/lub złożonej technologii wytwarzania</a:t>
                      </a:r>
                    </a:p>
                    <a:p>
                      <a:pPr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- w warunkach dużej  zmienności otoczenia</a:t>
                      </a:r>
                    </a:p>
                    <a:p>
                      <a:pPr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- w sytuacjach wymagających klarowności podziału  kompetencji i jednoznaczności egzekwowania odpowiedzialności</a:t>
                      </a:r>
                    </a:p>
                    <a:p>
                      <a:pPr>
                        <a:spcAft>
                          <a:spcPct val="0"/>
                        </a:spcAft>
                        <a:tabLst>
                          <a:tab pos="4000500"/>
                        </a:tabLst>
                      </a:pPr>
                      <a:r>
                        <a:rPr lang="pl-PL" sz="1400">
                          <a:solidFill>
                            <a:schemeClr val="tx1"/>
                          </a:solidFill>
                          <a:effectLst/>
                        </a:rPr>
                        <a:t>- w sytuacjach  wymagających  podejmowania złożonych i kompleksowych  decyzji  przekraczających  możliwości percepcyjne i analityczne pojedynczych kierowników.</a:t>
                      </a:r>
                      <a:endParaRPr lang="pl-PL" sz="14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045" marR="400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37298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7650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pl-PL" b="1">
                <a:latin typeface="+mn-lt"/>
              </a:rPr>
              <a:t>Struktura funkcjonalna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784780"/>
            <a:ext cx="7886700" cy="344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4551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5.0.12"/>
  <p:tag name="AS_OS" val="Microsoft Windows NT 10.0.17763.0"/>
  <p:tag name="AS_RELEASE_DATE" val="2022.02.14"/>
  <p:tag name="AS_TITLE" val="Aspose.Slides for .NET5"/>
  <p:tag name="AS_VERSION" val="22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Calibri Light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26</Paragraphs>
  <Slides>13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19">
      <vt:lpstr>Arial</vt:lpstr>
      <vt:lpstr>Calibri</vt:lpstr>
      <vt:lpstr>Calibri Light</vt:lpstr>
      <vt:lpstr>Times New Roman</vt:lpstr>
      <vt:lpstr>Symbol</vt:lpstr>
      <vt:lpstr>Office Theme</vt:lpstr>
      <vt:lpstr>Rozwój konfiguracji struktury organizacyjnej [A. Stabryła 1991, s. 21]</vt:lpstr>
      <vt:lpstr>Podział struktur organizacyjnych</vt:lpstr>
      <vt:lpstr>Struktura liniowa</vt:lpstr>
      <vt:lpstr>Przykład struktury liniowej małej firmy </vt:lpstr>
      <vt:lpstr>Zalety i wady struktury liniowej</vt:lpstr>
      <vt:lpstr>Struktura sztabowo-liniowa</vt:lpstr>
      <vt:lpstr>Przykład struktury organizacyjnej średniej firmy handlowej</vt:lpstr>
      <vt:lpstr>Zalety i wady struktury sztabowo - liniowej</vt:lpstr>
      <vt:lpstr>Struktura funkcjonalna</vt:lpstr>
      <vt:lpstr>Przykład struktury funkcjonalnej </vt:lpstr>
      <vt:lpstr>Zalety i wady struktury funkcjonalnej</vt:lpstr>
      <vt:lpstr>Struktura pionów scalonych</vt:lpstr>
      <vt:lpstr>Przykład struktury pionów scalonych</vt:lpstr>
    </vt:vector>
  </TitlesOfParts>
  <LinksUpToDate>0</LinksUpToDate>
  <SharedDoc>0</SharedDoc>
  <HyperlinksChanged>0</HyperlinksChanged>
  <Application>Aspose.Slides for .NET</Application>
  <AppVersion>22.0200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2022-02-22T21:08:50.310</cp:lastPrinted>
  <dcterms:created xsi:type="dcterms:W3CDTF">2022-02-22T21:08:50Z</dcterms:created>
  <dcterms:modified xsi:type="dcterms:W3CDTF">2022-02-22T21:08:50Z</dcterms:modified>
</cp:coreProperties>
</file>