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9:09:39.17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0 704,'1'0,"0"1,0-1,0 0,0 0,-1 0,1 0,0 0,0 0,0 0,0 0,0 0,0 0,0-1,-1 1,1 0,0-1,0 1,0 0,0-1,-1 1,1-1,0 0,-1 1,1-1,0 1,-1-1,2-1,29-20,-30 22,72-51,3 4,1 3,3 3,131-46,352-82,-313 101,-93 26,-52 16,121-49,-199 61,-18 7,-15 4,-4 5,0-1,0 2,1-1,-1 1,1 1,-1 0,1 0,1 1,-14 8,-78 64,61-46,-135 110,-217 155,155-164,117-69,114-60,0 0,0 0,0 1,1-1,-1 1,1 0,0 1,0-1,1 1,-1 0,1 0,0 0,1 0,-1 0,1 1,0-1,0 1,0-1,-1 12,1 4,1 0,1 1,1-1,4 24,-1-1,-4-42,0 0,0 0,0 0,0 0,1 0,-1 0,0 0,1 0,0 0,-1 0,1 0,2 3,-2-5,0 1,0-1,1 0,-1 0,0 0,0 0,0 0,0 0,0 0,0 0,1 0,-1 0,0-1,0 1,0-1,0 1,0 0,0-1,0 0,0 1,0-1,0 0,-1 1,1-1,0 0,1-1,98-75,-61 44,3 2,0 1,2 3,85-41,-52 40,2 3,1 4,113-16,-94 15,-71 14,-1 2,1 1,49-2,83 0,-139 4,0 0,0-1,-1-1,1-1,27-13,-34 10,-14 3,-1 6,-1-1,1 1,-1-1,1 1,0 0,-1 0,1 0,-1 0,1 0,-1 0,1 0,0 0,-1 0,1 1,-1-1,-1 1,-39 15,-65 35,33-15,-92 36,75-36,3 4,1 3,-88 62,169-101,0 1,0 0,0 0,1 1,0 0,0-1,1 2,-1-1,1 1,-4 9,6-12,1 0,-1 0,1 1,0-1,0 0,1 0,-1 1,1-1,0 1,0-1,1 0,-1 1,1-1,0 0,0 1,0-1,0 0,1 0,3 5,-5-8,1 0,0 0,0 0,0 0,0 0,0 0,1 0,-1 0,0 0,0-1,0 1,1-1,-1 1,0-1,1 1,-1-1,0 0,1 1,-1-1,1 0,-1 0,0 0,1 0,-1 0,1-1,-1 1,0 0,1-1,-1 1,0-1,1 1,1-2,45-25,-43 24,18-9,1 0,1 2,0 1,0 1,1 1,-1 1,44-4,44-11,-59 10,1 3,109-2,-93 8,73-12,-89 8,101 2,-156 4,0 0,0 0,-1 0,1 0,0 1,0-1,0 0,0 0,0 0,0 0,0 0,0 0,1 0,-1 0,0 1,0-1,0 0,0 0,0 0,0 0,0 0,0 0,0 0,0 0,0 0,0 0,0 1,0-1,0 0,0 0,1 0,-1 0,0 0,0 0,0 0,0 0,0 0,0 0,0 0,0 0,1 0,-1 0,0 0,0 0,0 0,-19 8,-42 11,40-13,-19 7,1 1,0 2,1 1,1 2,0 2,2 1,1 2,0 1,2 2,1 1,2 1,-49 62,72-83,1-2,0 1,1 0,-1-1,2 2,-4 7,6-14,1 0,0 0,-1 0,1 0,0 0,0 0,0 0,0 0,0 0,0 0,0 0,0 0,0 0,0 0,1 0,-1 0,0 0,1-1,-1 1,1 0,-1 0,1 0,-1 0,1 0,0-1,-1 1,1 0,0-1,-1 1,1 0,0-1,0 1,0-1,0 1,0-1,0 1,-1-1,1 0,0 0,0 1,0-1,0 0,0 0,0 0,0 0,0 0,0 0,0 0,2-1,24 1,0-2,-1 0,49-12,24-3,347 8,-266 12,-155-2,1 1,-1 1,38 10,-61-12,0-1,-1 0,1 1,-1-1,1 1,-1-1,1 1,-1 0,1-1,-1 1,0 0,1 0,-1 0,0 0,0 0,0 0,0 1,0-1,1 2,-1-2,-1 0,0 0,0 0,0 0,0 1,0-1,0 0,0 0,0 0,0 0,-1 0,1 0,0 0,-1 0,1 0,-1 0,1 0,-1 0,1 0,-2 2,-3 2,0 1,-1 0,0-1,0 0,0-1,-10 7,-108 50,99-52,0 2,1 1,0 1,0 1,2 1,0 1,-37 35,44-33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0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3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6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1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F32825-D5B5-4A86-BE74-6B0B5C0AE0F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3603A3-F5AB-4E3F-BD18-54734E38EF3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2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github.com/UbiquitousLearning/mll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github.com/oobabooga/text-generation-web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10D3E-556A-815B-8E87-50C328CB2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847049"/>
            <a:ext cx="10058400" cy="166237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 для коммуникации с большими языковыми моделями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75A25-1285-7A8A-4609-D6446759D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62376"/>
          </a:xfrm>
        </p:spPr>
        <p:txBody>
          <a:bodyPr>
            <a:normAutofit/>
          </a:bodyPr>
          <a:lstStyle/>
          <a:p>
            <a:pPr algn="r"/>
            <a:r>
              <a:rPr lang="ru-RU" sz="1800" cap="none" spc="0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 группы ИП1-31</a:t>
            </a:r>
          </a:p>
          <a:p>
            <a:pPr algn="r"/>
            <a:r>
              <a:rPr lang="ru-RU" sz="1800" cap="none" spc="0" dirty="0" err="1">
                <a:latin typeface="Arial" panose="020B0604020202020204" pitchFamily="34" charset="0"/>
                <a:cs typeface="Arial" panose="020B0604020202020204" pitchFamily="34" charset="0"/>
              </a:rPr>
              <a:t>Лопаков</a:t>
            </a:r>
            <a:r>
              <a:rPr lang="ru-RU" sz="1800" cap="none" spc="0" dirty="0">
                <a:latin typeface="Arial" panose="020B0604020202020204" pitchFamily="34" charset="0"/>
                <a:cs typeface="Arial" panose="020B0604020202020204" pitchFamily="34" charset="0"/>
              </a:rPr>
              <a:t> С.Б.</a:t>
            </a:r>
          </a:p>
          <a:p>
            <a:pPr algn="r"/>
            <a:r>
              <a:rPr lang="ru-RU" sz="1800" cap="none" spc="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</a:t>
            </a:r>
          </a:p>
          <a:p>
            <a:pPr algn="r"/>
            <a:r>
              <a:rPr lang="ru-RU" sz="1800" cap="none" spc="0" dirty="0">
                <a:latin typeface="Arial" panose="020B0604020202020204" pitchFamily="34" charset="0"/>
                <a:cs typeface="Arial" panose="020B0604020202020204" pitchFamily="34" charset="0"/>
              </a:rPr>
              <a:t>Осипова А.А.</a:t>
            </a:r>
          </a:p>
          <a:p>
            <a:pPr algn="r"/>
            <a:endParaRPr lang="ru-RU" sz="1800" cap="none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B657F-91F7-2F29-2CA1-71452116A64E}"/>
              </a:ext>
            </a:extLst>
          </p:cNvPr>
          <p:cNvSpPr txBox="1"/>
          <p:nvPr/>
        </p:nvSpPr>
        <p:spPr>
          <a:xfrm>
            <a:off x="1183020" y="254526"/>
            <a:ext cx="982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профессиональное образовательное учреждение Ярославской области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Ярославский колледж управления и профессиональных технологий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1DFC5-35A0-7F88-4B27-337571E8A546}"/>
              </a:ext>
            </a:extLst>
          </p:cNvPr>
          <p:cNvSpPr txBox="1"/>
          <p:nvPr/>
        </p:nvSpPr>
        <p:spPr>
          <a:xfrm>
            <a:off x="5003296" y="6418810"/>
            <a:ext cx="218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г. Ярославль, 2024</a:t>
            </a:r>
          </a:p>
        </p:txBody>
      </p:sp>
    </p:spTree>
    <p:extLst>
      <p:ext uri="{BB962C8B-B14F-4D97-AF65-F5344CB8AC3E}">
        <p14:creationId xmlns:p14="http://schemas.microsoft.com/office/powerpoint/2010/main" val="283584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855908" cy="125939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рынка: мобильные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7236015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Существуют также мобильные решения, например,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mllm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github.com/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UbiquitousLearning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mllm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Это решение поддерживает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мультимодальность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однако предполагает запуск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прямо на мобильном устройстве, что даёт низкое быстродействие, на практике неприменимое для диалога на обычной скорости.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F2C11-C9AD-57D6-8F25-F30793762D74}"/>
              </a:ext>
            </a:extLst>
          </p:cNvPr>
          <p:cNvSpPr txBox="1"/>
          <p:nvPr/>
        </p:nvSpPr>
        <p:spPr>
          <a:xfrm>
            <a:off x="8919008" y="5542438"/>
            <a:ext cx="272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2.</a:t>
            </a:r>
          </a:p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Скриншот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1E094C-AC9B-5742-D30F-3CF80120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69" y="1845735"/>
            <a:ext cx="1775897" cy="36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Наш проект сравним с доступными аналогами, однако предполагает ряд преимуществ: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Предполагается подключение к серверу на компьютере, что обеспечивает высокую скорость работы;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Доступен мультимодальный функционал, а именно анализ изображений (для поддерживающих это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Чаты структурированы по профилям, имеющим раздельные множества настроек, что упрощает работу с несколькими серверами, категориями диалогов или «личностями»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LLM;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допускает многопользовательские сценарии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50479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998720" cy="4394811"/>
          </a:xfrm>
        </p:spPr>
        <p:txBody>
          <a:bodyPr>
            <a:normAutofit lnSpcReduction="10000"/>
          </a:bodyPr>
          <a:lstStyle/>
          <a:p>
            <a:pPr marL="0" indent="536575" algn="just">
              <a:lnSpc>
                <a:spcPct val="125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разработки мобильного приложения применена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 Android Studio.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Интерфейс разработан с помощью фреймворка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Jetpack Compose.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 крупных библиотек применены: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Retrofit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сетевых запросов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Room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локальной БД,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Accompanist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расширений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Jetpack Compose.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02CA9EA-D334-B341-3179-C30EE6266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4" y="1845733"/>
            <a:ext cx="34671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301B13-8F7A-7EF3-5DB9-2980C7B0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88" y="3108243"/>
            <a:ext cx="1441888" cy="156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B82E9488-BC14-AC8C-5F81-A598E866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57" y="4527878"/>
            <a:ext cx="1318953" cy="13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2DE4078D-1CE6-A5D3-BB2E-6BBD30FA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80" y="3328454"/>
            <a:ext cx="3205408" cy="1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CB66A3FC-D1BF-E1E0-434E-90540C83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688" y="1930413"/>
            <a:ext cx="1441888" cy="125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ccompanist logo">
            <a:extLst>
              <a:ext uri="{FF2B5EF4-FFF2-40B4-BE49-F238E27FC236}">
                <a16:creationId xmlns:a16="http://schemas.microsoft.com/office/drawing/2014/main" id="{A46B0424-F4A7-D62B-B84C-8B0CB2C7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14" y="4618536"/>
            <a:ext cx="3143940" cy="113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FE7B7-1830-1B3B-931C-9CB454D10204}"/>
              </a:ext>
            </a:extLst>
          </p:cNvPr>
          <p:cNvSpPr txBox="1"/>
          <p:nvPr/>
        </p:nvSpPr>
        <p:spPr>
          <a:xfrm>
            <a:off x="8370221" y="5708001"/>
            <a:ext cx="2149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3.</a:t>
            </a:r>
          </a:p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7786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DE1EDE-F689-6EDF-EBB3-687318188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19" y="2248687"/>
            <a:ext cx="8391525" cy="3438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1E382-2778-D2B6-F520-FAE93A47A48B}"/>
              </a:ext>
            </a:extLst>
          </p:cNvPr>
          <p:cNvSpPr txBox="1"/>
          <p:nvPr/>
        </p:nvSpPr>
        <p:spPr>
          <a:xfrm>
            <a:off x="5458740" y="5687212"/>
            <a:ext cx="189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4.</a:t>
            </a:r>
          </a:p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Схема БД</a:t>
            </a:r>
          </a:p>
        </p:txBody>
      </p:sp>
    </p:spTree>
    <p:extLst>
      <p:ext uri="{BB962C8B-B14F-4D97-AF65-F5344CB8AC3E}">
        <p14:creationId xmlns:p14="http://schemas.microsoft.com/office/powerpoint/2010/main" val="234107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Схема экранов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E03E31-1636-3EE1-D62F-AD37CC887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09" y="2333005"/>
            <a:ext cx="8744982" cy="3128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97FBA-0E21-53C0-8F03-8A56AF6F80E2}"/>
              </a:ext>
            </a:extLst>
          </p:cNvPr>
          <p:cNvSpPr txBox="1"/>
          <p:nvPr/>
        </p:nvSpPr>
        <p:spPr>
          <a:xfrm>
            <a:off x="5458739" y="5687212"/>
            <a:ext cx="189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5.</a:t>
            </a:r>
          </a:p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Схема экранов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F223A6A-B366-B6C9-7DF5-8A469135B0A7}"/>
                  </a:ext>
                </a:extLst>
              </p14:cNvPr>
              <p14:cNvContentPartPr/>
              <p14:nvPr/>
            </p14:nvContentPartPr>
            <p14:xfrm>
              <a:off x="1774223" y="3612105"/>
              <a:ext cx="1007280" cy="6238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F223A6A-B366-B6C9-7DF5-8A469135B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223" y="3504105"/>
                <a:ext cx="1114920" cy="8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01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Скриншоты основных экранов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F5898-A1AE-873F-9056-FE2DDBE098E8}"/>
              </a:ext>
            </a:extLst>
          </p:cNvPr>
          <p:cNvSpPr txBox="1"/>
          <p:nvPr/>
        </p:nvSpPr>
        <p:spPr>
          <a:xfrm>
            <a:off x="1424182" y="5874505"/>
            <a:ext cx="20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Экран профилей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C3F21-B078-1A39-2741-23896AF54C14}"/>
              </a:ext>
            </a:extLst>
          </p:cNvPr>
          <p:cNvSpPr txBox="1"/>
          <p:nvPr/>
        </p:nvSpPr>
        <p:spPr>
          <a:xfrm>
            <a:off x="5054020" y="5874505"/>
            <a:ext cx="19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Вход в профиль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4CBF74-7BD1-60A5-EF77-9990AC6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72" y="1902752"/>
            <a:ext cx="1779040" cy="395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F4957C-45C5-0DA2-FEA3-090D90E0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23" y="1902752"/>
            <a:ext cx="1779040" cy="395342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623A20D-D60B-34F3-2C04-5FE521DB4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758" y="1902752"/>
            <a:ext cx="1779040" cy="3953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7F7D4F-AF1B-C13C-1056-9B190D8EA101}"/>
              </a:ext>
            </a:extLst>
          </p:cNvPr>
          <p:cNvSpPr txBox="1"/>
          <p:nvPr/>
        </p:nvSpPr>
        <p:spPr>
          <a:xfrm>
            <a:off x="8798313" y="5874505"/>
            <a:ext cx="15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Экран чатов</a:t>
            </a:r>
          </a:p>
        </p:txBody>
      </p:sp>
    </p:spTree>
    <p:extLst>
      <p:ext uri="{BB962C8B-B14F-4D97-AF65-F5344CB8AC3E}">
        <p14:creationId xmlns:p14="http://schemas.microsoft.com/office/powerpoint/2010/main" val="155927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Скриншоты основных экранов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F5898-A1AE-873F-9056-FE2DDBE098E8}"/>
              </a:ext>
            </a:extLst>
          </p:cNvPr>
          <p:cNvSpPr txBox="1"/>
          <p:nvPr/>
        </p:nvSpPr>
        <p:spPr>
          <a:xfrm>
            <a:off x="1424182" y="5874505"/>
            <a:ext cx="20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Экран чата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C3F21-B078-1A39-2741-23896AF54C14}"/>
              </a:ext>
            </a:extLst>
          </p:cNvPr>
          <p:cNvSpPr txBox="1"/>
          <p:nvPr/>
        </p:nvSpPr>
        <p:spPr>
          <a:xfrm>
            <a:off x="4987339" y="5874505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Настройки чата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F7D4F-AF1B-C13C-1056-9B190D8EA101}"/>
              </a:ext>
            </a:extLst>
          </p:cNvPr>
          <p:cNvSpPr txBox="1"/>
          <p:nvPr/>
        </p:nvSpPr>
        <p:spPr>
          <a:xfrm>
            <a:off x="8378330" y="5874505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Настройки профиля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046D7C-EE8F-E873-6340-D12B62D8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89" y="1902752"/>
            <a:ext cx="1779040" cy="39534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00079D-0BCE-735E-0A58-847B4B1F9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39" y="1902752"/>
            <a:ext cx="1779040" cy="39534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BFF89C-458F-55C6-A5F2-D33BA093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760" y="1902752"/>
            <a:ext cx="1779040" cy="39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 lnSpcReduction="10000"/>
          </a:bodyPr>
          <a:lstStyle/>
          <a:p>
            <a:pPr marL="0" indent="536575" algn="just">
              <a:lnSpc>
                <a:spcPct val="125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 была достигнута: мы разработали мобильное приложение, позволяющее осуществлять коммуникацию с локально развёрнутой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536575" algn="just">
              <a:lnSpc>
                <a:spcPct val="125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задачи, поставленные нами, были выполнены. Между тем, существуют перспективы дальнейшего развития, например:</a:t>
            </a:r>
          </a:p>
          <a:p>
            <a:pPr marL="536575" indent="-35718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Поддержка стандарта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OpenAI API 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сейчас – только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llama.cpp)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35718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расширенного редактирования чатов;</a:t>
            </a:r>
          </a:p>
          <a:p>
            <a:pPr marL="536575" indent="-357188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Внедрение системы автоматического перевода.</a:t>
            </a:r>
          </a:p>
        </p:txBody>
      </p:sp>
    </p:spTree>
    <p:extLst>
      <p:ext uri="{BB962C8B-B14F-4D97-AF65-F5344CB8AC3E}">
        <p14:creationId xmlns:p14="http://schemas.microsoft.com/office/powerpoint/2010/main" val="16197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4810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Целью проекта является разработка мобильного приложения для ОС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позволяющего подключаться к развёрнутому локально на пользовательском компьютере серверу большой языковой модели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целях коммуникации с ней.</a:t>
            </a:r>
          </a:p>
        </p:txBody>
      </p:sp>
    </p:spTree>
    <p:extLst>
      <p:ext uri="{BB962C8B-B14F-4D97-AF65-F5344CB8AC3E}">
        <p14:creationId xmlns:p14="http://schemas.microsoft.com/office/powerpoint/2010/main" val="26925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0798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Задачами проекта являются: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ключевых стандартов предметной области для последующей работы с ними;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локальной базы данных для хранения информации о профилях и диалогах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Дизайн пользовательского интерфейса, т.е. экранов приложения;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стандарта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определённого в первой задаче;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логики взаимодействия с сервером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посредством реализованного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настоящее время активно развивается рынок технологий ИИ-ассистентов. Между тем, проприетарные решения дают ограниченный доступ к моделям, возможности которых сдерживаются в том числе по причине цензурирования обучающей выборки.</a:t>
            </a:r>
          </a:p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альтернативы выступают открытые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которые с помощью квантования можно запускать локально на своём компьютере при наличии достаточных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0195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Такая альтернатива решает несколько проблем: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Открытые модели гораздо меньше или даже вовсе не проходят цензурирование обучающей выборки;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Обеспечивается полная приватность, т.к. модель и её сервер работают локально и не нуждаются в интернет-соединении;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модерация, что позволяет без ограничений обсуждать «острые» или личные темы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Проблема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этом разворачивание локального сервера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подразумевает соединение путём использования некоторого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без пользовательского интерфейса; решения, включающие пользовательский интерфейс, ограничены настольной реализацией.</a:t>
            </a:r>
          </a:p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Именно эту проблему и решает наш проект: он работает на мобильном устройстве, и при обеспечении связи с сервером пользователю удастся общаться 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 любой точки мира.</a:t>
            </a:r>
          </a:p>
        </p:txBody>
      </p:sp>
    </p:spTree>
    <p:extLst>
      <p:ext uri="{BB962C8B-B14F-4D97-AF65-F5344CB8AC3E}">
        <p14:creationId xmlns:p14="http://schemas.microsoft.com/office/powerpoint/2010/main" val="143589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25939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Проприетарные решения обычно предоставляют мобильную адаптацию интерфейса. Между тем, среди открытых решений существуют: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Полностью настольные решения;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Решения, предоставляющие веб-интерфейс;</a:t>
            </a:r>
          </a:p>
          <a:p>
            <a:pPr marL="536575" indent="-357188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Мобильные решения.</a:t>
            </a:r>
          </a:p>
          <a:p>
            <a:pPr marL="0" indent="536575" algn="just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эти решения по отдельности.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6289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855908" cy="125939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рынка: настольные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94811"/>
          </a:xfrm>
        </p:spPr>
        <p:txBody>
          <a:bodyPr>
            <a:normAutofit/>
          </a:bodyPr>
          <a:lstStyle/>
          <a:p>
            <a:pPr marL="0" indent="536575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Настольные решения исключают мобильный интерфейс, поэтому не решают поставленной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23718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D91C-5E28-98A2-CDF2-776A9F6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855908" cy="125939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рынка: веб-решения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33AA1-345A-4DCF-229C-8FAC2B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7236015" cy="4394811"/>
          </a:xfrm>
        </p:spPr>
        <p:txBody>
          <a:bodyPr>
            <a:noAutofit/>
          </a:bodyPr>
          <a:lstStyle/>
          <a:p>
            <a:pPr marL="0" indent="536575" algn="just">
              <a:lnSpc>
                <a:spcPct val="125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веб-решения, изученные нами, предоставляют адаптивный интерфейс для пользователей мобильных устройств.</a:t>
            </a:r>
          </a:p>
          <a:p>
            <a:pPr marL="0" indent="536575" algn="just">
              <a:lnSpc>
                <a:spcPct val="125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Например, на скриншоте представлен проект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text-generation-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webui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github.com/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oobabooga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/text-generation-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webui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Интерфейс удобен, но не предоставляет мультимодальных функций, а также не допускает подключения к сторонним серверам.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62783F-1BFF-DEC7-7B0C-D1A0E37E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1" y="1845735"/>
            <a:ext cx="1779039" cy="3696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BF2C11-C9AD-57D6-8F25-F30793762D74}"/>
              </a:ext>
            </a:extLst>
          </p:cNvPr>
          <p:cNvSpPr txBox="1"/>
          <p:nvPr/>
        </p:nvSpPr>
        <p:spPr>
          <a:xfrm>
            <a:off x="8486870" y="554243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1.</a:t>
            </a:r>
          </a:p>
          <a:p>
            <a:pPr algn="ctr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Скриншот мобильной вёрстки</a:t>
            </a:r>
          </a:p>
        </p:txBody>
      </p:sp>
    </p:spTree>
    <p:extLst>
      <p:ext uri="{BB962C8B-B14F-4D97-AF65-F5344CB8AC3E}">
        <p14:creationId xmlns:p14="http://schemas.microsoft.com/office/powerpoint/2010/main" val="38583101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696</Words>
  <Application>Microsoft Office PowerPoint</Application>
  <PresentationFormat>Широкоэкранный</PresentationFormat>
  <Paragraphs>73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Ретро</vt:lpstr>
      <vt:lpstr>Курсовой проект  Разработка мобильного приложения для коммуникации с большими языковыми моделями</vt:lpstr>
      <vt:lpstr>Цель проекта</vt:lpstr>
      <vt:lpstr>Задачи проекта</vt:lpstr>
      <vt:lpstr>Практическая значимость</vt:lpstr>
      <vt:lpstr>Практическая значимость</vt:lpstr>
      <vt:lpstr>Проблема проекта</vt:lpstr>
      <vt:lpstr>Анализ рынка</vt:lpstr>
      <vt:lpstr>Анализ рынка: настольные решения</vt:lpstr>
      <vt:lpstr>Анализ рынка: веб-решения</vt:lpstr>
      <vt:lpstr>Анализ рынка: мобильные решения</vt:lpstr>
      <vt:lpstr>Наш проект</vt:lpstr>
      <vt:lpstr>Стек технологий</vt:lpstr>
      <vt:lpstr>Схема базы данных</vt:lpstr>
      <vt:lpstr>Схема экранов</vt:lpstr>
      <vt:lpstr>Скриншоты основных экранов</vt:lpstr>
      <vt:lpstr>Скриншоты основных экранов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Разработка мобильного приложения для коммуникации с большими языковыми моделями</dc:title>
  <dc:creator>student216</dc:creator>
  <cp:lastModifiedBy>prepod216</cp:lastModifiedBy>
  <cp:revision>10</cp:revision>
  <dcterms:created xsi:type="dcterms:W3CDTF">2024-05-30T07:26:04Z</dcterms:created>
  <dcterms:modified xsi:type="dcterms:W3CDTF">2024-06-04T09:10:02Z</dcterms:modified>
</cp:coreProperties>
</file>