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3961" autoAdjust="0"/>
  </p:normalViewPr>
  <p:slideViewPr>
    <p:cSldViewPr snapToGrid="0">
      <p:cViewPr varScale="1">
        <p:scale>
          <a:sx n="108" d="100"/>
          <a:sy n="108" d="100"/>
        </p:scale>
        <p:origin x="54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90032-332F-4A9F-8EE1-293DCF1CCD5B}" type="datetimeFigureOut">
              <a:rPr lang="zh-TW" altLang="en-US" smtClean="0"/>
              <a:t>2020/1/14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734FC-093F-4508-B66D-845CE9DA46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284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866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079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906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589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8033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4101-3925-454D-8D9F-78BBCCDF3C93}" type="datetimeFigureOut">
              <a:rPr lang="zh-TW" altLang="en-US" smtClean="0"/>
              <a:t>2020/1/14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60F8-4EA9-4936-94AC-3E3E91DD6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46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4101-3925-454D-8D9F-78BBCCDF3C93}" type="datetimeFigureOut">
              <a:rPr lang="zh-TW" altLang="en-US" smtClean="0"/>
              <a:t>2020/1/14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60F8-4EA9-4936-94AC-3E3E91DD6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7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4101-3925-454D-8D9F-78BBCCDF3C93}" type="datetimeFigureOut">
              <a:rPr lang="zh-TW" altLang="en-US" smtClean="0"/>
              <a:t>2020/1/14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60F8-4EA9-4936-94AC-3E3E91DD6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430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3914500" y="1212067"/>
            <a:ext cx="7034000" cy="8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3914500" y="2066867"/>
            <a:ext cx="3414000" cy="45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7534465" y="2066867"/>
            <a:ext cx="3414000" cy="45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478600" y="2925867"/>
            <a:ext cx="3129600" cy="31296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7"/>
          <p:cNvSpPr/>
          <p:nvPr/>
        </p:nvSpPr>
        <p:spPr>
          <a:xfrm>
            <a:off x="264600" y="-428167"/>
            <a:ext cx="1304800" cy="13048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7"/>
          <p:cNvSpPr/>
          <p:nvPr/>
        </p:nvSpPr>
        <p:spPr>
          <a:xfrm>
            <a:off x="264600" y="560633"/>
            <a:ext cx="876800" cy="876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7"/>
          <p:cNvSpPr/>
          <p:nvPr/>
        </p:nvSpPr>
        <p:spPr>
          <a:xfrm>
            <a:off x="1569401" y="876633"/>
            <a:ext cx="1129200" cy="11292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7"/>
          <p:cNvSpPr/>
          <p:nvPr/>
        </p:nvSpPr>
        <p:spPr>
          <a:xfrm>
            <a:off x="1183533" y="5523067"/>
            <a:ext cx="1610400" cy="161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7"/>
          <p:cNvSpPr/>
          <p:nvPr/>
        </p:nvSpPr>
        <p:spPr>
          <a:xfrm>
            <a:off x="204900" y="6399467"/>
            <a:ext cx="734000" cy="7340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7"/>
          <p:cNvSpPr/>
          <p:nvPr/>
        </p:nvSpPr>
        <p:spPr>
          <a:xfrm>
            <a:off x="1563367" y="2262600"/>
            <a:ext cx="406400" cy="406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7"/>
          <p:cNvSpPr/>
          <p:nvPr/>
        </p:nvSpPr>
        <p:spPr>
          <a:xfrm>
            <a:off x="10459000" y="825700"/>
            <a:ext cx="734000" cy="7340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7"/>
          <p:cNvSpPr/>
          <p:nvPr/>
        </p:nvSpPr>
        <p:spPr>
          <a:xfrm>
            <a:off x="10020667" y="-96667"/>
            <a:ext cx="530000" cy="5300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7"/>
          <p:cNvSpPr/>
          <p:nvPr/>
        </p:nvSpPr>
        <p:spPr>
          <a:xfrm>
            <a:off x="11535333" y="1374467"/>
            <a:ext cx="406400" cy="40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7"/>
          <p:cNvSpPr/>
          <p:nvPr/>
        </p:nvSpPr>
        <p:spPr>
          <a:xfrm>
            <a:off x="10797200" y="223267"/>
            <a:ext cx="988800" cy="9888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7"/>
          <p:cNvSpPr/>
          <p:nvPr/>
        </p:nvSpPr>
        <p:spPr>
          <a:xfrm>
            <a:off x="11193000" y="2005833"/>
            <a:ext cx="250800" cy="250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7"/>
          <p:cNvSpPr/>
          <p:nvPr/>
        </p:nvSpPr>
        <p:spPr>
          <a:xfrm>
            <a:off x="-274167" y="3130300"/>
            <a:ext cx="2720800" cy="2720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7"/>
          <p:cNvSpPr/>
          <p:nvPr/>
        </p:nvSpPr>
        <p:spPr>
          <a:xfrm>
            <a:off x="406833" y="-285933"/>
            <a:ext cx="1020400" cy="10204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7"/>
          <p:cNvSpPr/>
          <p:nvPr/>
        </p:nvSpPr>
        <p:spPr>
          <a:xfrm>
            <a:off x="11376800" y="1215933"/>
            <a:ext cx="723600" cy="7236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11514167" y="6335500"/>
            <a:ext cx="6264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6888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525600" y="3598100"/>
            <a:ext cx="1191600" cy="11916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3914500" y="1212067"/>
            <a:ext cx="7034000" cy="8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3914500" y="2034344"/>
            <a:ext cx="7034000" cy="37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◎"/>
              <a:defRPr sz="32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346567" y="-275067"/>
            <a:ext cx="3129600" cy="31296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5"/>
          <p:cNvSpPr/>
          <p:nvPr/>
        </p:nvSpPr>
        <p:spPr>
          <a:xfrm>
            <a:off x="-203900" y="1813400"/>
            <a:ext cx="1304800" cy="1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5"/>
          <p:cNvSpPr/>
          <p:nvPr/>
        </p:nvSpPr>
        <p:spPr>
          <a:xfrm>
            <a:off x="3119467" y="324833"/>
            <a:ext cx="876800" cy="876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5"/>
          <p:cNvSpPr/>
          <p:nvPr/>
        </p:nvSpPr>
        <p:spPr>
          <a:xfrm>
            <a:off x="1051633" y="3118200"/>
            <a:ext cx="1081600" cy="1081600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5"/>
          <p:cNvSpPr/>
          <p:nvPr/>
        </p:nvSpPr>
        <p:spPr>
          <a:xfrm>
            <a:off x="204900" y="5533267"/>
            <a:ext cx="1610400" cy="1610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5"/>
          <p:cNvSpPr/>
          <p:nvPr/>
        </p:nvSpPr>
        <p:spPr>
          <a:xfrm>
            <a:off x="1754400" y="5147967"/>
            <a:ext cx="734000" cy="7340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5"/>
          <p:cNvSpPr/>
          <p:nvPr/>
        </p:nvSpPr>
        <p:spPr>
          <a:xfrm>
            <a:off x="584767" y="3990700"/>
            <a:ext cx="406400" cy="4064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5"/>
          <p:cNvSpPr/>
          <p:nvPr/>
        </p:nvSpPr>
        <p:spPr>
          <a:xfrm>
            <a:off x="10326467" y="560633"/>
            <a:ext cx="734000" cy="734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5"/>
          <p:cNvSpPr/>
          <p:nvPr/>
        </p:nvSpPr>
        <p:spPr>
          <a:xfrm>
            <a:off x="11786000" y="1359700"/>
            <a:ext cx="530000" cy="5300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5"/>
          <p:cNvSpPr/>
          <p:nvPr/>
        </p:nvSpPr>
        <p:spPr>
          <a:xfrm>
            <a:off x="11060467" y="-428167"/>
            <a:ext cx="988800" cy="988800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5"/>
          <p:cNvSpPr/>
          <p:nvPr/>
        </p:nvSpPr>
        <p:spPr>
          <a:xfrm>
            <a:off x="11535333" y="2155100"/>
            <a:ext cx="250800" cy="250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5"/>
          <p:cNvSpPr/>
          <p:nvPr/>
        </p:nvSpPr>
        <p:spPr>
          <a:xfrm>
            <a:off x="2905467" y="110833"/>
            <a:ext cx="1304800" cy="1304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5"/>
          <p:cNvSpPr/>
          <p:nvPr/>
        </p:nvSpPr>
        <p:spPr>
          <a:xfrm>
            <a:off x="10750433" y="918500"/>
            <a:ext cx="599600" cy="599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11514167" y="6335500"/>
            <a:ext cx="6264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1622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11518033" y="1963467"/>
            <a:ext cx="1304800" cy="1304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3914500" y="1212067"/>
            <a:ext cx="7034000" cy="8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3914500" y="2066867"/>
            <a:ext cx="2267200" cy="45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◎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body" idx="2"/>
          </p:nvPr>
        </p:nvSpPr>
        <p:spPr>
          <a:xfrm>
            <a:off x="6297831" y="2066867"/>
            <a:ext cx="2267200" cy="45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◎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body" idx="3"/>
          </p:nvPr>
        </p:nvSpPr>
        <p:spPr>
          <a:xfrm>
            <a:off x="8681161" y="2066867"/>
            <a:ext cx="2267200" cy="45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◎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1355300" y="3975467"/>
            <a:ext cx="587200" cy="5872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8"/>
          <p:cNvSpPr/>
          <p:nvPr/>
        </p:nvSpPr>
        <p:spPr>
          <a:xfrm>
            <a:off x="-91633" y="4461533"/>
            <a:ext cx="1092800" cy="1092800"/>
          </a:xfrm>
          <a:prstGeom prst="ellipse">
            <a:avLst/>
          </a:prstGeom>
          <a:noFill/>
          <a:ln w="9525" cap="flat" cmpd="sng">
            <a:solidFill>
              <a:srgbClr val="00D1C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8"/>
          <p:cNvSpPr/>
          <p:nvPr/>
        </p:nvSpPr>
        <p:spPr>
          <a:xfrm>
            <a:off x="1815300" y="187633"/>
            <a:ext cx="1150400" cy="1151200"/>
          </a:xfrm>
          <a:prstGeom prst="donut">
            <a:avLst>
              <a:gd name="adj" fmla="val 43200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8"/>
          <p:cNvSpPr/>
          <p:nvPr/>
        </p:nvSpPr>
        <p:spPr>
          <a:xfrm>
            <a:off x="1917500" y="4562667"/>
            <a:ext cx="1416000" cy="1416000"/>
          </a:xfrm>
          <a:prstGeom prst="donut">
            <a:avLst>
              <a:gd name="adj" fmla="val 9905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8"/>
          <p:cNvSpPr/>
          <p:nvPr/>
        </p:nvSpPr>
        <p:spPr>
          <a:xfrm>
            <a:off x="2745900" y="1483300"/>
            <a:ext cx="406400" cy="4064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" name="Google Shape;126;p8"/>
          <p:cNvSpPr/>
          <p:nvPr/>
        </p:nvSpPr>
        <p:spPr>
          <a:xfrm>
            <a:off x="11631333" y="360300"/>
            <a:ext cx="734000" cy="734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8"/>
          <p:cNvSpPr/>
          <p:nvPr/>
        </p:nvSpPr>
        <p:spPr>
          <a:xfrm>
            <a:off x="11395733" y="811500"/>
            <a:ext cx="530000" cy="5300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8"/>
          <p:cNvSpPr/>
          <p:nvPr/>
        </p:nvSpPr>
        <p:spPr>
          <a:xfrm>
            <a:off x="10948367" y="1536867"/>
            <a:ext cx="530000" cy="5300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8"/>
          <p:cNvSpPr/>
          <p:nvPr/>
        </p:nvSpPr>
        <p:spPr>
          <a:xfrm>
            <a:off x="10132800" y="-367000"/>
            <a:ext cx="988800" cy="9888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8"/>
          <p:cNvSpPr/>
          <p:nvPr/>
        </p:nvSpPr>
        <p:spPr>
          <a:xfrm>
            <a:off x="12045033" y="2490467"/>
            <a:ext cx="250800" cy="250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8"/>
          <p:cNvSpPr/>
          <p:nvPr/>
        </p:nvSpPr>
        <p:spPr>
          <a:xfrm>
            <a:off x="-640300" y="324833"/>
            <a:ext cx="3129600" cy="3129600"/>
          </a:xfrm>
          <a:prstGeom prst="donut">
            <a:avLst>
              <a:gd name="adj" fmla="val 2109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8"/>
          <p:cNvSpPr/>
          <p:nvPr/>
        </p:nvSpPr>
        <p:spPr>
          <a:xfrm>
            <a:off x="1355300" y="5455600"/>
            <a:ext cx="1610400" cy="16104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8"/>
          <p:cNvSpPr/>
          <p:nvPr/>
        </p:nvSpPr>
        <p:spPr>
          <a:xfrm>
            <a:off x="272100" y="1237233"/>
            <a:ext cx="1304800" cy="13048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8"/>
          <p:cNvSpPr txBox="1">
            <a:spLocks noGrp="1"/>
          </p:cNvSpPr>
          <p:nvPr>
            <p:ph type="sldNum" idx="12"/>
          </p:nvPr>
        </p:nvSpPr>
        <p:spPr>
          <a:xfrm>
            <a:off x="11514167" y="6335500"/>
            <a:ext cx="6264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36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4101-3925-454D-8D9F-78BBCCDF3C93}" type="datetimeFigureOut">
              <a:rPr lang="zh-TW" altLang="en-US" smtClean="0"/>
              <a:t>2020/1/14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60F8-4EA9-4936-94AC-3E3E91DD6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11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4101-3925-454D-8D9F-78BBCCDF3C93}" type="datetimeFigureOut">
              <a:rPr lang="zh-TW" altLang="en-US" smtClean="0"/>
              <a:t>2020/1/14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60F8-4EA9-4936-94AC-3E3E91DD6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02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4101-3925-454D-8D9F-78BBCCDF3C93}" type="datetimeFigureOut">
              <a:rPr lang="zh-TW" altLang="en-US" smtClean="0"/>
              <a:t>2020/1/14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60F8-4EA9-4936-94AC-3E3E91DD6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00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4101-3925-454D-8D9F-78BBCCDF3C93}" type="datetimeFigureOut">
              <a:rPr lang="zh-TW" altLang="en-US" smtClean="0"/>
              <a:t>2020/1/14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60F8-4EA9-4936-94AC-3E3E91DD6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92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4101-3925-454D-8D9F-78BBCCDF3C93}" type="datetimeFigureOut">
              <a:rPr lang="zh-TW" altLang="en-US" smtClean="0"/>
              <a:t>2020/1/14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60F8-4EA9-4936-94AC-3E3E91DD6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17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4101-3925-454D-8D9F-78BBCCDF3C93}" type="datetimeFigureOut">
              <a:rPr lang="zh-TW" altLang="en-US" smtClean="0"/>
              <a:t>2020/1/14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60F8-4EA9-4936-94AC-3E3E91DD6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79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4101-3925-454D-8D9F-78BBCCDF3C93}" type="datetimeFigureOut">
              <a:rPr lang="zh-TW" altLang="en-US" smtClean="0"/>
              <a:t>2020/1/14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60F8-4EA9-4936-94AC-3E3E91DD6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08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4101-3925-454D-8D9F-78BBCCDF3C93}" type="datetimeFigureOut">
              <a:rPr lang="zh-TW" altLang="en-US" smtClean="0"/>
              <a:t>2020/1/14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60F8-4EA9-4936-94AC-3E3E91DD6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19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54101-3925-454D-8D9F-78BBCCDF3C93}" type="datetimeFigureOut">
              <a:rPr lang="zh-TW" altLang="en-US" smtClean="0"/>
              <a:t>2020/1/14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A60F8-4EA9-4936-94AC-3E3E91DD6E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9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>
            <a:spLocks noGrp="1"/>
          </p:cNvSpPr>
          <p:nvPr>
            <p:ph type="title"/>
          </p:nvPr>
        </p:nvSpPr>
        <p:spPr>
          <a:xfrm>
            <a:off x="3914500" y="1212067"/>
            <a:ext cx="7034000" cy="85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zh-TW" altLang="en-US" sz="4000" dirty="0"/>
              <a:t>商品資料處理</a:t>
            </a:r>
            <a:endParaRPr sz="4000" dirty="0"/>
          </a:p>
        </p:txBody>
      </p:sp>
      <p:sp>
        <p:nvSpPr>
          <p:cNvPr id="201" name="Google Shape;201;p14"/>
          <p:cNvSpPr txBox="1"/>
          <p:nvPr/>
        </p:nvSpPr>
        <p:spPr>
          <a:xfrm>
            <a:off x="3937766" y="2307400"/>
            <a:ext cx="7010735" cy="4249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800"/>
              </a:spcBef>
            </a:pPr>
            <a:r>
              <a:rPr lang="zh-CN" altLang="en-US" sz="2667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網站資料結構</a:t>
            </a:r>
            <a:endParaRPr lang="en-US" altLang="zh-CN" sz="2667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>
              <a:spcBef>
                <a:spcPts val="800"/>
              </a:spcBef>
            </a:pPr>
            <a:endParaRPr lang="en-US" sz="2667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4" name="Google Shape;204;p14"/>
          <p:cNvSpPr txBox="1">
            <a:spLocks noGrp="1"/>
          </p:cNvSpPr>
          <p:nvPr>
            <p:ph type="sldNum" idx="12"/>
          </p:nvPr>
        </p:nvSpPr>
        <p:spPr>
          <a:xfrm>
            <a:off x="11514167" y="6335500"/>
            <a:ext cx="626400" cy="52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D160F07-B68F-9C4E-988F-671A75D88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501" y="3326456"/>
            <a:ext cx="7023412" cy="26190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D75505F-D5A8-934B-98C4-9E7193F30156}"/>
              </a:ext>
            </a:extLst>
          </p:cNvPr>
          <p:cNvSpPr/>
          <p:nvPr/>
        </p:nvSpPr>
        <p:spPr>
          <a:xfrm>
            <a:off x="3903912" y="4982163"/>
            <a:ext cx="6877677" cy="9332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139207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914500" y="1212067"/>
            <a:ext cx="7034000" cy="85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lvl="0"/>
            <a:r>
              <a:rPr lang="zh-TW" altLang="en-US" sz="3733" dirty="0"/>
              <a:t>清理標籤</a:t>
            </a:r>
            <a:r>
              <a:rPr lang="en-US" altLang="zh-TW" sz="3733" dirty="0"/>
              <a:t>+</a:t>
            </a:r>
            <a:r>
              <a:rPr lang="zh-TW" altLang="en-US" sz="3733" dirty="0"/>
              <a:t>設定停用字</a:t>
            </a:r>
            <a:endParaRPr sz="3733"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914500" y="2034344"/>
            <a:ext cx="7034000" cy="37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01597" indent="0">
              <a:buNone/>
            </a:pPr>
            <a:r>
              <a:rPr lang="zh-TW" altLang="en-US" sz="2667" dirty="0"/>
              <a:t>運用詞頻設定停用字典</a:t>
            </a:r>
            <a:r>
              <a:rPr lang="en-US" altLang="zh-TW" sz="2667" dirty="0"/>
              <a:t>,</a:t>
            </a:r>
            <a:r>
              <a:rPr lang="zh-CN" altLang="en-US" sz="2667" dirty="0"/>
              <a:t>將標籤清洗乾淨。</a:t>
            </a:r>
            <a:endParaRPr lang="en-US" altLang="zh-CN" sz="2667" dirty="0"/>
          </a:p>
          <a:p>
            <a:pPr marL="101597" indent="0">
              <a:buNone/>
            </a:pPr>
            <a:endParaRPr lang="en-US" altLang="zh-CN" sz="2667" dirty="0"/>
          </a:p>
          <a:p>
            <a:pPr marL="101597" indent="0">
              <a:buNone/>
            </a:pPr>
            <a:endParaRPr sz="2667"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11514167" y="6335500"/>
            <a:ext cx="626400" cy="52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41FBD99-696B-7E45-91D4-71A62E5DB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609" y="2679229"/>
            <a:ext cx="1934489" cy="3941703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939" y="2679229"/>
            <a:ext cx="1558116" cy="396967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81726F8-A975-794C-86A0-D363DD3A8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4497" y="2658286"/>
            <a:ext cx="6192251" cy="390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0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>
            <a:spLocks noGrp="1"/>
          </p:cNvSpPr>
          <p:nvPr>
            <p:ph type="title"/>
          </p:nvPr>
        </p:nvSpPr>
        <p:spPr>
          <a:xfrm>
            <a:off x="3914500" y="1212067"/>
            <a:ext cx="7034000" cy="85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altLang="zh-TW" sz="3733" dirty="0"/>
              <a:t>TF-IDF</a:t>
            </a:r>
            <a:endParaRPr sz="3733" dirty="0"/>
          </a:p>
        </p:txBody>
      </p:sp>
      <p:sp>
        <p:nvSpPr>
          <p:cNvPr id="264" name="Google Shape;264;p21"/>
          <p:cNvSpPr txBox="1">
            <a:spLocks noGrp="1"/>
          </p:cNvSpPr>
          <p:nvPr>
            <p:ph type="body" idx="1"/>
          </p:nvPr>
        </p:nvSpPr>
        <p:spPr>
          <a:xfrm>
            <a:off x="3914500" y="2212622"/>
            <a:ext cx="7034000" cy="43550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zh-TW" altLang="en-US" dirty="0"/>
              <a:t>選用原因：去除數量過多的標籤</a:t>
            </a:r>
            <a:r>
              <a:rPr lang="en-US" altLang="zh-TW" dirty="0"/>
              <a:t>,</a:t>
            </a:r>
            <a:r>
              <a:rPr lang="zh-CN" altLang="en-US" dirty="0"/>
              <a:t>是分群結果更清晰</a:t>
            </a:r>
            <a:endParaRPr lang="en-US" altLang="zh-TW" dirty="0"/>
          </a:p>
          <a:p>
            <a:pPr marL="0" indent="0">
              <a:buNone/>
            </a:pPr>
            <a:endParaRPr dirty="0"/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11514167" y="6335500"/>
            <a:ext cx="626400" cy="52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518" y="3321879"/>
            <a:ext cx="7588884" cy="301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2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>
            <a:spLocks noGrp="1"/>
          </p:cNvSpPr>
          <p:nvPr>
            <p:ph type="title"/>
          </p:nvPr>
        </p:nvSpPr>
        <p:spPr>
          <a:xfrm>
            <a:off x="3914500" y="1212067"/>
            <a:ext cx="7034000" cy="85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zh-TW" altLang="en-US" sz="4000" dirty="0"/>
              <a:t>商品資料分群方法</a:t>
            </a:r>
            <a:r>
              <a:rPr lang="zh-CN" altLang="en-US" sz="4000" dirty="0"/>
              <a:t>選擇</a:t>
            </a:r>
            <a:endParaRPr sz="4000" dirty="0"/>
          </a:p>
        </p:txBody>
      </p:sp>
      <p:sp>
        <p:nvSpPr>
          <p:cNvPr id="201" name="Google Shape;201;p14"/>
          <p:cNvSpPr txBox="1"/>
          <p:nvPr/>
        </p:nvSpPr>
        <p:spPr>
          <a:xfrm>
            <a:off x="3914500" y="2066868"/>
            <a:ext cx="6155189" cy="4529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800"/>
              </a:spcBef>
            </a:pPr>
            <a:endParaRPr lang="en-US" sz="2667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4" name="Google Shape;204;p14"/>
          <p:cNvSpPr txBox="1">
            <a:spLocks noGrp="1"/>
          </p:cNvSpPr>
          <p:nvPr>
            <p:ph type="sldNum" idx="12"/>
          </p:nvPr>
        </p:nvSpPr>
        <p:spPr>
          <a:xfrm>
            <a:off x="11514167" y="6335500"/>
            <a:ext cx="626400" cy="52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224375"/>
              </p:ext>
            </p:extLst>
          </p:nvPr>
        </p:nvGraphicFramePr>
        <p:xfrm>
          <a:off x="3251201" y="2639785"/>
          <a:ext cx="7023651" cy="3130144"/>
        </p:xfrm>
        <a:graphic>
          <a:graphicData uri="http://schemas.openxmlformats.org/drawingml/2006/table">
            <a:tbl>
              <a:tblPr firstRow="1" bandRow="1"/>
              <a:tblGrid>
                <a:gridCol w="2341217">
                  <a:extLst>
                    <a:ext uri="{9D8B030D-6E8A-4147-A177-3AD203B41FA5}">
                      <a16:colId xmlns:a16="http://schemas.microsoft.com/office/drawing/2014/main" val="200885115"/>
                    </a:ext>
                  </a:extLst>
                </a:gridCol>
                <a:gridCol w="2341217">
                  <a:extLst>
                    <a:ext uri="{9D8B030D-6E8A-4147-A177-3AD203B41FA5}">
                      <a16:colId xmlns:a16="http://schemas.microsoft.com/office/drawing/2014/main" val="1655091"/>
                    </a:ext>
                  </a:extLst>
                </a:gridCol>
                <a:gridCol w="2341217">
                  <a:extLst>
                    <a:ext uri="{9D8B030D-6E8A-4147-A177-3AD203B41FA5}">
                      <a16:colId xmlns:a16="http://schemas.microsoft.com/office/drawing/2014/main" val="2221587326"/>
                    </a:ext>
                  </a:extLst>
                </a:gridCol>
              </a:tblGrid>
              <a:tr h="528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K-Means</a:t>
                      </a:r>
                      <a:endParaRPr lang="zh-TW" altLang="en-US" sz="2700" dirty="0">
                        <a:latin typeface="+mj-lt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700" kern="100" dirty="0">
                          <a:effectLst/>
                          <a:latin typeface="+mj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K-Means++</a:t>
                      </a:r>
                      <a:endParaRPr lang="zh-TW" sz="2700" kern="100" dirty="0">
                        <a:effectLst/>
                        <a:latin typeface="+mj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>
                          <a:latin typeface="+mj-lt"/>
                        </a:rPr>
                        <a:t>ISODATA</a:t>
                      </a:r>
                      <a:endParaRPr lang="zh-TW" altLang="en-US" sz="2700" dirty="0">
                        <a:latin typeface="+mj-lt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196800136"/>
                  </a:ext>
                </a:extLst>
              </a:tr>
              <a:tr h="2596744">
                <a:tc>
                  <a:txBody>
                    <a:bodyPr/>
                    <a:lstStyle/>
                    <a:p>
                      <a:r>
                        <a:rPr lang="zh-TW" altLang="zh-TW" sz="18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確認分群數目</a:t>
                      </a:r>
                      <a:r>
                        <a:rPr lang="en-US" altLang="zh-TW" sz="18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,</a:t>
                      </a:r>
                      <a:r>
                        <a:rPr lang="zh-TW" altLang="zh-TW" sz="18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隨機抓取與分群數目相同的中心點。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zh-TW" altLang="zh-TW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確認分群數目</a:t>
                      </a:r>
                      <a:r>
                        <a:rPr lang="en-US" altLang="zh-TW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,</a:t>
                      </a:r>
                      <a:r>
                        <a:rPr lang="zh-TW" altLang="zh-TW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隨機選取第ㄧ個點，選擇與第一點距離最遙遠的為第二中心點。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在</a:t>
                      </a:r>
                      <a:r>
                        <a:rPr lang="en-US" altLang="zh-TW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k-means</a:t>
                      </a:r>
                      <a:r>
                        <a:rPr lang="zh-TW" alt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的基礎上</a:t>
                      </a:r>
                      <a:endParaRPr lang="en-US" altLang="zh-TW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zh-TW" alt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針對分群結果進行</a:t>
                      </a:r>
                      <a:endParaRPr lang="en-US" altLang="zh-TW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TW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</a:t>
                      </a:r>
                      <a:r>
                        <a:rPr lang="zh-TW" alt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合併</a:t>
                      </a:r>
                      <a:r>
                        <a:rPr lang="en-US" altLang="zh-TW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</a:t>
                      </a:r>
                      <a:r>
                        <a:rPr lang="zh-TW" alt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和</a:t>
                      </a:r>
                      <a:r>
                        <a:rPr lang="en-US" altLang="zh-TW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</a:t>
                      </a:r>
                      <a:r>
                        <a:rPr lang="zh-TW" alt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分裂</a:t>
                      </a:r>
                      <a:r>
                        <a:rPr lang="en-US" altLang="zh-TW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</a:t>
                      </a:r>
                      <a:r>
                        <a:rPr lang="zh-TW" alt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的操作。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08911295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552233" y="2547708"/>
            <a:ext cx="2421584" cy="3304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240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07" y="2393076"/>
            <a:ext cx="8411749" cy="387721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215" y="2043317"/>
            <a:ext cx="5243580" cy="472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9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1774744" y="1179544"/>
            <a:ext cx="7034000" cy="85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lvl="0"/>
            <a:r>
              <a:rPr lang="zh-TW" altLang="en-US" sz="3733" dirty="0"/>
              <a:t>商品資料分群</a:t>
            </a:r>
            <a:endParaRPr sz="3733"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914500" y="2034344"/>
            <a:ext cx="7034000" cy="37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01597" indent="0">
              <a:buNone/>
            </a:pPr>
            <a:endParaRPr lang="en-US" altLang="zh-CN" sz="2667" dirty="0"/>
          </a:p>
          <a:p>
            <a:pPr marL="101597" indent="0">
              <a:buNone/>
            </a:pPr>
            <a:endParaRPr lang="en-US" altLang="zh-CN" sz="2667" dirty="0"/>
          </a:p>
          <a:p>
            <a:pPr marL="101597" indent="0">
              <a:buNone/>
            </a:pPr>
            <a:endParaRPr sz="2667"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11514167" y="6335500"/>
            <a:ext cx="626400" cy="52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F47A7CC-99A4-6A49-A881-25AE82A31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893" y="-1"/>
            <a:ext cx="8340436" cy="670748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892" y="2319038"/>
            <a:ext cx="8542925" cy="426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605331-164B-CA47-813B-DEA1BAE61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79" y="513741"/>
            <a:ext cx="7034000" cy="854800"/>
          </a:xfrm>
        </p:spPr>
        <p:txBody>
          <a:bodyPr/>
          <a:lstStyle/>
          <a:p>
            <a:r>
              <a:rPr kumimoji="1" lang="zh-CN" altLang="en-US" sz="3733" dirty="0"/>
              <a:t>分群結果觀察</a:t>
            </a:r>
            <a:r>
              <a:rPr kumimoji="1" lang="en-US" altLang="zh-CN" sz="3733" dirty="0"/>
              <a:t>-</a:t>
            </a:r>
            <a:r>
              <a:rPr kumimoji="1" lang="zh-CN" altLang="en-US" sz="3733" dirty="0"/>
              <a:t>文字雲</a:t>
            </a:r>
            <a:endParaRPr kumimoji="1" lang="zh-TW" altLang="en-US" sz="3733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1E33EA-E827-7341-B6B9-88D844BFF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4500" y="2066867"/>
            <a:ext cx="7705529" cy="4500800"/>
          </a:xfrm>
        </p:spPr>
        <p:txBody>
          <a:bodyPr/>
          <a:lstStyle/>
          <a:p>
            <a:pPr marL="186262" indent="0">
              <a:buNone/>
            </a:pP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C93C77-CD20-BC48-A452-0840A34FC6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52F880DE-C86D-B349-896F-D78873397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156" y="1777034"/>
            <a:ext cx="3967411" cy="3774549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92D2EB22-9D20-AD4B-ABD5-6B17DEC2C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65" y="1368541"/>
            <a:ext cx="3853751" cy="3929315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FC565DC7-223E-3D41-9472-CCA82C5C6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867" y="1368542"/>
            <a:ext cx="4301639" cy="440454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20795" y="2066867"/>
            <a:ext cx="451871" cy="14372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2400"/>
          </a:p>
        </p:txBody>
      </p:sp>
      <p:sp>
        <p:nvSpPr>
          <p:cNvPr id="5" name="矩形 4"/>
          <p:cNvSpPr/>
          <p:nvPr/>
        </p:nvSpPr>
        <p:spPr>
          <a:xfrm>
            <a:off x="2105891" y="2066867"/>
            <a:ext cx="1304459" cy="456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2400"/>
          </a:p>
        </p:txBody>
      </p:sp>
      <p:sp>
        <p:nvSpPr>
          <p:cNvPr id="7" name="矩形 6"/>
          <p:cNvSpPr/>
          <p:nvPr/>
        </p:nvSpPr>
        <p:spPr>
          <a:xfrm>
            <a:off x="3632023" y="3350668"/>
            <a:ext cx="358087" cy="673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2400"/>
          </a:p>
        </p:txBody>
      </p:sp>
      <p:sp>
        <p:nvSpPr>
          <p:cNvPr id="8" name="矩形 7"/>
          <p:cNvSpPr/>
          <p:nvPr/>
        </p:nvSpPr>
        <p:spPr>
          <a:xfrm>
            <a:off x="5882853" y="2463978"/>
            <a:ext cx="2054736" cy="588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2400"/>
          </a:p>
        </p:txBody>
      </p:sp>
      <p:sp>
        <p:nvSpPr>
          <p:cNvPr id="9" name="矩形 8"/>
          <p:cNvSpPr/>
          <p:nvPr/>
        </p:nvSpPr>
        <p:spPr>
          <a:xfrm>
            <a:off x="4416403" y="3350668"/>
            <a:ext cx="332509" cy="673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2400"/>
          </a:p>
        </p:txBody>
      </p:sp>
      <p:sp>
        <p:nvSpPr>
          <p:cNvPr id="10" name="矩形 9"/>
          <p:cNvSpPr/>
          <p:nvPr/>
        </p:nvSpPr>
        <p:spPr>
          <a:xfrm>
            <a:off x="10418619" y="2719754"/>
            <a:ext cx="639440" cy="332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294075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126</Words>
  <Application>Microsoft Office PowerPoint</Application>
  <PresentationFormat>寬螢幕</PresentationFormat>
  <Paragraphs>24</Paragraphs>
  <Slides>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等线</vt:lpstr>
      <vt:lpstr>等线 Light</vt:lpstr>
      <vt:lpstr>Varela Round</vt:lpstr>
      <vt:lpstr>新細明體</vt:lpstr>
      <vt:lpstr>Arial</vt:lpstr>
      <vt:lpstr>Calibri</vt:lpstr>
      <vt:lpstr>Calibri Light</vt:lpstr>
      <vt:lpstr>Times New Roman</vt:lpstr>
      <vt:lpstr>Office 佈景主題</vt:lpstr>
      <vt:lpstr>商品資料處理</vt:lpstr>
      <vt:lpstr>清理標籤+設定停用字</vt:lpstr>
      <vt:lpstr>TF-IDF</vt:lpstr>
      <vt:lpstr>商品資料分群方法選擇</vt:lpstr>
      <vt:lpstr>商品資料分群</vt:lpstr>
      <vt:lpstr>分群結果觀察-文字雲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商品資料處理</dc:title>
  <dc:creator>Windows 使用者</dc:creator>
  <cp:lastModifiedBy>Windows 使用者</cp:lastModifiedBy>
  <cp:revision>10</cp:revision>
  <dcterms:created xsi:type="dcterms:W3CDTF">2020-01-13T03:03:18Z</dcterms:created>
  <dcterms:modified xsi:type="dcterms:W3CDTF">2020-01-14T00:59:10Z</dcterms:modified>
</cp:coreProperties>
</file>