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8" r:id="rId3"/>
    <p:sldId id="274" r:id="rId4"/>
    <p:sldId id="275" r:id="rId5"/>
    <p:sldId id="273" r:id="rId6"/>
    <p:sldId id="276" r:id="rId7"/>
    <p:sldId id="293" r:id="rId8"/>
    <p:sldId id="287" r:id="rId9"/>
    <p:sldId id="288" r:id="rId10"/>
    <p:sldId id="289" r:id="rId11"/>
    <p:sldId id="290" r:id="rId12"/>
    <p:sldId id="294" r:id="rId13"/>
    <p:sldId id="291" r:id="rId14"/>
    <p:sldId id="292" r:id="rId15"/>
    <p:sldId id="259" r:id="rId16"/>
  </p:sldIdLst>
  <p:sldSz cx="12188825" cy="6858000"/>
  <p:notesSz cx="6858000" cy="9144000"/>
  <p:defaultTextStyle>
    <a:defPPr rtl="0"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316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2017/4/22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2017/4/22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6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92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40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光弦琴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发挥部分：存储功能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常用存储器</a:t>
            </a: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EEPROM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24C04/24C08,W25Q16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/>
              <a:t>编码方式</a:t>
            </a:r>
          </a:p>
          <a:p>
            <a:pPr lvl="1"/>
            <a:r>
              <a:rPr lang="zh-CN" altLang="en-US" sz="2400"/>
              <a:t>文件格式</a:t>
            </a:r>
          </a:p>
          <a:p>
            <a:pPr lvl="1"/>
            <a:r>
              <a:rPr lang="zh-CN" altLang="en-US" sz="2400"/>
              <a:t>容量计算</a:t>
            </a:r>
          </a:p>
          <a:p>
            <a:pPr marL="37782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发挥部分：弦数和音域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扩展的方式</a:t>
            </a:r>
          </a:p>
          <a:p>
            <a:pPr lvl="1"/>
            <a:r>
              <a:rPr lang="en-US" altLang="zh-CN"/>
              <a:t>74LS148,8</a:t>
            </a:r>
            <a:r>
              <a:rPr lang="zh-CN" altLang="en-US"/>
              <a:t>线</a:t>
            </a:r>
            <a:r>
              <a:rPr lang="en-US" altLang="zh-CN"/>
              <a:t>-3</a:t>
            </a:r>
            <a:r>
              <a:rPr lang="zh-CN" altLang="en-US"/>
              <a:t>线编码器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647950"/>
            <a:ext cx="5380990" cy="302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附录：器件选择建议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基础部分</a:t>
            </a:r>
            <a:endParaRPr lang="en-US" altLang="zh-CN" dirty="0"/>
          </a:p>
          <a:p>
            <a:pPr lvl="1"/>
            <a:r>
              <a:rPr lang="zh-CN" altLang="en-US" dirty="0"/>
              <a:t>单片机最小系统，</a:t>
            </a:r>
            <a:r>
              <a:rPr lang="en-US" altLang="zh-CN" dirty="0"/>
              <a:t>LCD1602/12864</a:t>
            </a:r>
            <a:r>
              <a:rPr lang="zh-CN" altLang="en-US" dirty="0"/>
              <a:t>，红外对管，蜂鸣器</a:t>
            </a:r>
            <a:r>
              <a:rPr lang="en-US" altLang="zh-CN" dirty="0"/>
              <a:t>/</a:t>
            </a:r>
            <a:r>
              <a:rPr lang="zh-CN" altLang="en-US" dirty="0"/>
              <a:t>音频接口</a:t>
            </a:r>
            <a:endParaRPr lang="en-US" altLang="zh-CN" dirty="0"/>
          </a:p>
          <a:p>
            <a:r>
              <a:rPr lang="zh-CN" altLang="en-US" dirty="0"/>
              <a:t>发挥部分</a:t>
            </a:r>
            <a:endParaRPr lang="en-US" altLang="zh-CN" dirty="0"/>
          </a:p>
          <a:p>
            <a:pPr lvl="1"/>
            <a:r>
              <a:rPr lang="zh-CN" altLang="en-US" dirty="0"/>
              <a:t>储烟罐，存储芯片（</a:t>
            </a:r>
            <a:r>
              <a:rPr lang="en-US" altLang="zh-CN" dirty="0"/>
              <a:t>24C08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进一步扩展</a:t>
            </a:r>
            <a:endParaRPr lang="en-US" altLang="zh-CN" dirty="0"/>
          </a:p>
          <a:p>
            <a:pPr lvl="1"/>
            <a:r>
              <a:rPr lang="en-US" altLang="zh-CN" dirty="0"/>
              <a:t>AD</a:t>
            </a:r>
            <a:r>
              <a:rPr lang="zh-CN" altLang="en-US" dirty="0"/>
              <a:t>芯片（</a:t>
            </a:r>
            <a:r>
              <a:rPr lang="en-US" altLang="zh-CN" dirty="0"/>
              <a:t>ADC0809</a:t>
            </a:r>
            <a:r>
              <a:rPr lang="zh-CN" altLang="en-US"/>
              <a:t>），光敏电阻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9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附录：标准音高对应频率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99235"/>
            <a:ext cx="10959465" cy="533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音乐课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声音的本质与参数</a:t>
            </a:r>
          </a:p>
          <a:p>
            <a:pPr lvl="1"/>
            <a:r>
              <a:rPr lang="zh-CN" altLang="en-US" sz="2400" dirty="0"/>
              <a:t>声音是一种波，有幅值、频率、相位三个参数</a:t>
            </a:r>
          </a:p>
          <a:p>
            <a:pPr lvl="0"/>
            <a:r>
              <a:rPr lang="zh-CN" altLang="en-US" sz="2800" dirty="0"/>
              <a:t>两种实现</a:t>
            </a:r>
          </a:p>
          <a:p>
            <a:pPr lvl="1"/>
            <a:r>
              <a:rPr lang="zh-CN" altLang="en-US" sz="2400" dirty="0"/>
              <a:t>数字式：每根</a:t>
            </a:r>
            <a:r>
              <a:rPr lang="en-US" altLang="zh-CN" sz="2400" dirty="0"/>
              <a:t>“</a:t>
            </a:r>
            <a:r>
              <a:rPr lang="zh-CN" altLang="en-US" sz="2400" dirty="0"/>
              <a:t>琴弦</a:t>
            </a:r>
            <a:r>
              <a:rPr lang="en-US" altLang="zh-CN" sz="2400" dirty="0"/>
              <a:t>”</a:t>
            </a:r>
            <a:r>
              <a:rPr lang="zh-CN" altLang="en-US" sz="2400" dirty="0"/>
              <a:t>由多组红外对管组成</a:t>
            </a:r>
          </a:p>
          <a:p>
            <a:pPr lvl="1"/>
            <a:r>
              <a:rPr lang="zh-CN" altLang="en-US" sz="2400" dirty="0"/>
              <a:t>模拟式：接收端改用光敏电阻，</a:t>
            </a:r>
            <a:r>
              <a:rPr lang="en-US" altLang="zh-CN" sz="2400" dirty="0"/>
              <a:t>AD</a:t>
            </a:r>
            <a:r>
              <a:rPr lang="zh-CN" altLang="en-US" sz="2400" dirty="0"/>
              <a:t>采集阻值来间接获取光照强度</a:t>
            </a:r>
          </a:p>
          <a:p>
            <a:pPr lvl="0"/>
            <a:r>
              <a:rPr lang="zh-CN" altLang="en-US" sz="2800" dirty="0"/>
              <a:t>响度与延音</a:t>
            </a:r>
            <a:endParaRPr lang="zh-CN" altLang="zh-CN" sz="2800" dirty="0"/>
          </a:p>
          <a:p>
            <a:pPr lvl="1"/>
            <a:r>
              <a:rPr lang="zh-CN" altLang="zh-CN" sz="2400" dirty="0"/>
              <a:t>幅值递减</a:t>
            </a:r>
            <a:r>
              <a:rPr lang="zh-CN" altLang="en-US" dirty="0"/>
              <a:t>    </a:t>
            </a:r>
            <a:r>
              <a:rPr lang="en-US" altLang="zh-CN" dirty="0"/>
              <a:t>PWM</a:t>
            </a:r>
            <a:r>
              <a:rPr lang="zh-CN" altLang="en-US" dirty="0"/>
              <a:t>脉冲波实现变化的输出电压</a:t>
            </a:r>
            <a:endParaRPr lang="zh-CN" altLang="zh-CN" sz="2400" dirty="0"/>
          </a:p>
          <a:p>
            <a:pPr lvl="0"/>
            <a:r>
              <a:rPr lang="zh-CN" altLang="en-US" sz="2800" dirty="0"/>
              <a:t>和弦</a:t>
            </a:r>
            <a:endParaRPr lang="zh-CN" altLang="zh-CN" sz="2800" dirty="0"/>
          </a:p>
          <a:p>
            <a:pPr lvl="1"/>
            <a:r>
              <a:rPr lang="zh-CN" altLang="zh-CN" sz="2400" dirty="0"/>
              <a:t>傅里叶变换：把时域信号转化为频域信号</a:t>
            </a:r>
            <a:r>
              <a:rPr lang="zh-CN" altLang="en-US" sz="2400" dirty="0"/>
              <a:t>，快速傅里叶变换（</a:t>
            </a:r>
            <a:r>
              <a:rPr lang="en-US" altLang="zh-CN" sz="2400" dirty="0"/>
              <a:t>FFT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marL="377825" lvl="1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谢谢！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基本要求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用单片机实现音乐发声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拨动“琴弦”能发出乐音，现场演奏一首“小星星”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拨动“琴弦”时，有</a:t>
            </a:r>
            <a:r>
              <a:rPr lang="en-US" altLang="zh-CN" dirty="0">
                <a:latin typeface="Salesforce Sans"/>
                <a:sym typeface="Salesforce Sans"/>
              </a:rPr>
              <a:t>LED</a:t>
            </a:r>
            <a:r>
              <a:rPr lang="zh-CN" altLang="en-US" dirty="0">
                <a:latin typeface="Salesforce Sans"/>
                <a:sym typeface="Salesforce Sans"/>
              </a:rPr>
              <a:t>灯显示对应琴弦的工作状态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有液晶显示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通过功能按键可切换“琴弦功能”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功能一：作为琴弦控制发声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功能而：作为数字键盘输入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发挥部分</a:t>
            </a:r>
          </a:p>
        </p:txBody>
      </p:sp>
      <p:sp>
        <p:nvSpPr>
          <p:cNvPr id="7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光弦可见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有存储功能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可显示播放乐曲的编号和简谱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弦数增多，音域增宽</a:t>
            </a:r>
          </a:p>
          <a:p>
            <a:pPr marL="0" indent="0" rtl="0">
              <a:buNone/>
            </a:pP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701797"/>
            <a:ext cx="10060105" cy="4462272"/>
          </a:xfrm>
        </p:spPr>
        <p:txBody>
          <a:bodyPr/>
          <a:lstStyle/>
          <a:p>
            <a:r>
              <a:rPr lang="zh-CN" altLang="en-US" dirty="0"/>
              <a:t>“琴弦”的长度平均不小于</a:t>
            </a:r>
            <a:r>
              <a:rPr lang="en-US" altLang="zh-CN" dirty="0"/>
              <a:t>20cm</a:t>
            </a:r>
          </a:p>
          <a:p>
            <a:r>
              <a:rPr lang="zh-CN" altLang="en-US" dirty="0"/>
              <a:t>单片机使用</a:t>
            </a:r>
            <a:r>
              <a:rPr lang="en-US" altLang="zh-CN" dirty="0"/>
              <a:t>51</a:t>
            </a:r>
            <a:r>
              <a:rPr lang="zh-CN" altLang="en-US" dirty="0"/>
              <a:t>系列或</a:t>
            </a:r>
            <a:r>
              <a:rPr lang="en-US" altLang="zh-CN" dirty="0"/>
              <a:t>AVR</a:t>
            </a:r>
            <a:r>
              <a:rPr lang="zh-CN" altLang="en-US" dirty="0"/>
              <a:t>系列单片机</a:t>
            </a:r>
            <a:endParaRPr lang="en-US" altLang="zh-CN" dirty="0"/>
          </a:p>
          <a:p>
            <a:r>
              <a:rPr lang="zh-CN" altLang="en-US" dirty="0"/>
              <a:t>禁止使用</a:t>
            </a:r>
            <a:r>
              <a:rPr lang="en-US" altLang="zh-CN" dirty="0"/>
              <a:t>32</a:t>
            </a:r>
            <a:r>
              <a:rPr lang="zh-CN" altLang="en-US" dirty="0"/>
              <a:t>位单片机</a:t>
            </a:r>
            <a:endParaRPr lang="en-US" altLang="zh-CN" dirty="0"/>
          </a:p>
          <a:p>
            <a:r>
              <a:rPr lang="zh-CN" altLang="en-US" dirty="0"/>
              <a:t>禁止使用套件制作</a:t>
            </a:r>
            <a:endParaRPr lang="en-US" altLang="zh-CN" dirty="0"/>
          </a:p>
          <a:p>
            <a:r>
              <a:rPr lang="zh-CN" altLang="en-US" dirty="0"/>
              <a:t>小星星简谱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1 1 | 5 5 | 6 6 | 5 - | 4 4 | 3 3 | 2 2 | 1 - | 5 5 | 4 4 | 3 3 | 2 - | 5 5 | 4 4 | 3 3 | 2 - | 1 1 | 5 5 | 6 6 | 5 - | 4 4 | 3 3 | 2 2 |1 - |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710036" y="2132856"/>
            <a:ext cx="7128792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示例：硬件</a:t>
            </a:r>
          </a:p>
        </p:txBody>
      </p:sp>
      <p:sp>
        <p:nvSpPr>
          <p:cNvPr id="4" name="矩形 3"/>
          <p:cNvSpPr/>
          <p:nvPr/>
        </p:nvSpPr>
        <p:spPr>
          <a:xfrm>
            <a:off x="3223981" y="2708920"/>
            <a:ext cx="134237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琴弦</a:t>
            </a:r>
          </a:p>
        </p:txBody>
      </p:sp>
      <p:sp>
        <p:nvSpPr>
          <p:cNvPr id="6" name="矩形 5"/>
          <p:cNvSpPr/>
          <p:nvPr/>
        </p:nvSpPr>
        <p:spPr>
          <a:xfrm>
            <a:off x="7832493" y="2708920"/>
            <a:ext cx="1368152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zh-CN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0356" y="2708920"/>
            <a:ext cx="1224136" cy="2448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片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</a:t>
            </a:r>
          </a:p>
        </p:txBody>
      </p:sp>
      <p:sp>
        <p:nvSpPr>
          <p:cNvPr id="8" name="矩形 7"/>
          <p:cNvSpPr/>
          <p:nvPr/>
        </p:nvSpPr>
        <p:spPr>
          <a:xfrm>
            <a:off x="7832493" y="4581128"/>
            <a:ext cx="1368152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蜂鸣器</a:t>
            </a:r>
          </a:p>
        </p:txBody>
      </p:sp>
      <p:sp>
        <p:nvSpPr>
          <p:cNvPr id="9" name="矩形 8"/>
          <p:cNvSpPr/>
          <p:nvPr/>
        </p:nvSpPr>
        <p:spPr>
          <a:xfrm>
            <a:off x="3223981" y="4581128"/>
            <a:ext cx="134237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按键</a:t>
            </a:r>
          </a:p>
        </p:txBody>
      </p:sp>
      <p:sp>
        <p:nvSpPr>
          <p:cNvPr id="11" name="矩形 10"/>
          <p:cNvSpPr/>
          <p:nvPr/>
        </p:nvSpPr>
        <p:spPr>
          <a:xfrm>
            <a:off x="7833065" y="3644901"/>
            <a:ext cx="136758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</a:t>
            </a:r>
            <a:endParaRPr lang="zh-CN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4" idx="3"/>
          </p:cNvCxnSpPr>
          <p:nvPr/>
        </p:nvCxnSpPr>
        <p:spPr>
          <a:xfrm>
            <a:off x="4566351" y="2996952"/>
            <a:ext cx="10240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66351" y="4869160"/>
            <a:ext cx="10240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08488" y="2996952"/>
            <a:ext cx="10240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08488" y="3933056"/>
            <a:ext cx="10240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808488" y="4869160"/>
            <a:ext cx="10240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“</a:t>
            </a:r>
            <a:r>
              <a:rPr lang="zh-CN" altLang="en-US" dirty="0"/>
              <a:t>琴弦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7740"/>
            <a:ext cx="4526280" cy="3374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2237740"/>
            <a:ext cx="5392420" cy="337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示例：如何产生声音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每一种声音对应一个特定的频率，产生声音等效于产生特定频率的脉冲波</a:t>
            </a:r>
            <a:endParaRPr lang="en-US" altLang="zh-CN" dirty="0"/>
          </a:p>
          <a:p>
            <a:r>
              <a:rPr lang="zh-CN" altLang="en-US" dirty="0"/>
              <a:t>发声方式</a:t>
            </a:r>
            <a:endParaRPr lang="en-US" altLang="zh-CN" dirty="0"/>
          </a:p>
          <a:p>
            <a:pPr marL="377825" lvl="1" indent="0">
              <a:buNone/>
            </a:pPr>
            <a:r>
              <a:rPr lang="en-US" altLang="zh-CN" dirty="0"/>
              <a:t>3.5mm</a:t>
            </a:r>
            <a:r>
              <a:rPr lang="zh-CN" altLang="en-US" dirty="0"/>
              <a:t>音频接口</a:t>
            </a:r>
            <a:endParaRPr lang="en-US" altLang="zh-CN" dirty="0"/>
          </a:p>
          <a:p>
            <a:pPr marL="377825" lvl="1" indent="0">
              <a:buNone/>
            </a:pPr>
            <a:r>
              <a:rPr lang="zh-CN" altLang="en-US" dirty="0"/>
              <a:t>蜂鸣器        注意分时复用</a:t>
            </a:r>
          </a:p>
          <a:p>
            <a:r>
              <a:rPr lang="zh-CN" altLang="en-US" dirty="0"/>
              <a:t>两种实现</a:t>
            </a:r>
            <a:endParaRPr lang="en-US" altLang="zh-CN" dirty="0"/>
          </a:p>
          <a:p>
            <a:pPr lvl="1"/>
            <a:r>
              <a:rPr lang="zh-CN" altLang="en-US" dirty="0"/>
              <a:t>延时法：当有琴弦按下时进入循环，每过一定时间蜂鸣器输出取反</a:t>
            </a:r>
          </a:p>
          <a:p>
            <a:pPr lvl="1"/>
            <a:r>
              <a:rPr lang="zh-CN" altLang="en-US" dirty="0"/>
              <a:t>中断法：当有琴弦按下时使能中断，依据按下的音高设置定时器定时值，</a:t>
            </a:r>
          </a:p>
          <a:p>
            <a:pPr marL="682625" lvl="2" indent="0">
              <a:buNone/>
            </a:pPr>
            <a:r>
              <a:rPr lang="en-US" altLang="zh-CN" dirty="0"/>
              <a:t>	        </a:t>
            </a:r>
            <a:r>
              <a:rPr lang="zh-CN" altLang="en-US" sz="2400" dirty="0"/>
              <a:t>在中断服务子程序中按时取反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示例：软件</a:t>
            </a:r>
          </a:p>
        </p:txBody>
      </p:sp>
      <p:sp>
        <p:nvSpPr>
          <p:cNvPr id="15" name="矩形 14"/>
          <p:cNvSpPr/>
          <p:nvPr/>
        </p:nvSpPr>
        <p:spPr>
          <a:xfrm>
            <a:off x="2073910" y="1788795"/>
            <a:ext cx="8208645" cy="4032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" name="圆角矩形 3"/>
          <p:cNvSpPr/>
          <p:nvPr/>
        </p:nvSpPr>
        <p:spPr>
          <a:xfrm>
            <a:off x="5247005" y="2159000"/>
            <a:ext cx="1728470" cy="5759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bg1"/>
                </a:solidFill>
              </a:rPr>
              <a:t>系统初始化</a:t>
            </a:r>
          </a:p>
        </p:txBody>
      </p:sp>
      <p:sp>
        <p:nvSpPr>
          <p:cNvPr id="5" name="矩形 4"/>
          <p:cNvSpPr/>
          <p:nvPr/>
        </p:nvSpPr>
        <p:spPr>
          <a:xfrm>
            <a:off x="5247005" y="3292475"/>
            <a:ext cx="1728470" cy="576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bg1"/>
                </a:solidFill>
              </a:rPr>
              <a:t>循环查询</a:t>
            </a:r>
            <a:r>
              <a:rPr lang="en-US" altLang="zh-CN" sz="1800">
                <a:solidFill>
                  <a:schemeClr val="bg1"/>
                </a:solidFill>
              </a:rPr>
              <a:t>IO</a:t>
            </a:r>
          </a:p>
        </p:txBody>
      </p:sp>
      <p:sp>
        <p:nvSpPr>
          <p:cNvPr id="6" name="菱形 5"/>
          <p:cNvSpPr/>
          <p:nvPr/>
        </p:nvSpPr>
        <p:spPr>
          <a:xfrm>
            <a:off x="5247005" y="4420870"/>
            <a:ext cx="1727835" cy="57658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琴弦被按下</a:t>
            </a:r>
          </a:p>
        </p:txBody>
      </p:sp>
      <p:sp>
        <p:nvSpPr>
          <p:cNvPr id="7" name="矩形 6"/>
          <p:cNvSpPr/>
          <p:nvPr/>
        </p:nvSpPr>
        <p:spPr>
          <a:xfrm>
            <a:off x="7603490" y="4420870"/>
            <a:ext cx="1728470" cy="576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使能定时器中断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2881630" y="4420870"/>
            <a:ext cx="1728470" cy="576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清除定时器设置</a:t>
            </a:r>
          </a:p>
        </p:txBody>
      </p:sp>
      <p:cxnSp>
        <p:nvCxnSpPr>
          <p:cNvPr id="9" name="肘形连接符 8"/>
          <p:cNvCxnSpPr>
            <a:stCxn id="8" idx="0"/>
            <a:endCxn id="5" idx="1"/>
          </p:cNvCxnSpPr>
          <p:nvPr/>
        </p:nvCxnSpPr>
        <p:spPr>
          <a:xfrm rot="16200000">
            <a:off x="4076383" y="3250248"/>
            <a:ext cx="840105" cy="1501140"/>
          </a:xfrm>
          <a:prstGeom prst="bentConnector2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0"/>
            <a:endCxn id="5" idx="3"/>
          </p:cNvCxnSpPr>
          <p:nvPr/>
        </p:nvCxnSpPr>
        <p:spPr>
          <a:xfrm rot="16200000" flipV="1">
            <a:off x="7301548" y="3254693"/>
            <a:ext cx="840105" cy="1492250"/>
          </a:xfrm>
          <a:prstGeom prst="bentConnector2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8" idx="3"/>
          </p:cNvCxnSpPr>
          <p:nvPr/>
        </p:nvCxnSpPr>
        <p:spPr>
          <a:xfrm flipH="1">
            <a:off x="4610100" y="4709160"/>
            <a:ext cx="636905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974840" y="4709160"/>
            <a:ext cx="628650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>
            <a:off x="6111240" y="2734945"/>
            <a:ext cx="0" cy="55753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6111240" y="3869055"/>
            <a:ext cx="0" cy="551815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45605" y="4277360"/>
            <a:ext cx="8578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08245" y="4277360"/>
            <a:ext cx="6070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发挥部分：光弦可见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高中化学丁达尔现象</a:t>
            </a:r>
          </a:p>
        </p:txBody>
      </p:sp>
      <p:sp>
        <p:nvSpPr>
          <p:cNvPr id="4" name="矩形 3"/>
          <p:cNvSpPr/>
          <p:nvPr/>
        </p:nvSpPr>
        <p:spPr>
          <a:xfrm>
            <a:off x="2407920" y="3501390"/>
            <a:ext cx="12960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光源</a:t>
            </a:r>
          </a:p>
        </p:txBody>
      </p:sp>
      <p:sp>
        <p:nvSpPr>
          <p:cNvPr id="5" name="矩形 4"/>
          <p:cNvSpPr/>
          <p:nvPr/>
        </p:nvSpPr>
        <p:spPr>
          <a:xfrm>
            <a:off x="8479155" y="3501390"/>
            <a:ext cx="12960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接收</a:t>
            </a:r>
          </a:p>
        </p:txBody>
      </p:sp>
      <p:sp>
        <p:nvSpPr>
          <p:cNvPr id="6" name="椭圆 5"/>
          <p:cNvSpPr/>
          <p:nvPr/>
        </p:nvSpPr>
        <p:spPr>
          <a:xfrm>
            <a:off x="4654550" y="2457450"/>
            <a:ext cx="2880360" cy="2736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透明材质</a:t>
            </a:r>
          </a:p>
          <a:p>
            <a:pPr algn="ctr"/>
            <a:r>
              <a:rPr lang="zh-CN" altLang="en-US" sz="2800"/>
              <a:t>储烟罐</a:t>
            </a:r>
          </a:p>
        </p:txBody>
      </p:sp>
      <p:cxnSp>
        <p:nvCxnSpPr>
          <p:cNvPr id="11" name="直接箭头连接符 10"/>
          <p:cNvCxnSpPr>
            <a:stCxn id="4" idx="3"/>
            <a:endCxn id="6" idx="2"/>
          </p:cNvCxnSpPr>
          <p:nvPr/>
        </p:nvCxnSpPr>
        <p:spPr>
          <a:xfrm>
            <a:off x="3703955" y="3825875"/>
            <a:ext cx="950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528560" y="3825240"/>
            <a:ext cx="950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06600" y="5713730"/>
            <a:ext cx="30518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吸烟有害健康！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6</TotalTime>
  <Words>413</Words>
  <Application>Microsoft Office PowerPoint</Application>
  <PresentationFormat>自定义</PresentationFormat>
  <Paragraphs>86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Salesforce Sans</vt:lpstr>
      <vt:lpstr>微软雅黑</vt:lpstr>
      <vt:lpstr>幼圆</vt:lpstr>
      <vt:lpstr>Arial</vt:lpstr>
      <vt:lpstr>Calibri</vt:lpstr>
      <vt:lpstr>技术 16x9</vt:lpstr>
      <vt:lpstr>光弦琴</vt:lpstr>
      <vt:lpstr>基本要求</vt:lpstr>
      <vt:lpstr>发挥部分</vt:lpstr>
      <vt:lpstr>说明</vt:lpstr>
      <vt:lpstr>示例：硬件</vt:lpstr>
      <vt:lpstr>示例：“琴弦”</vt:lpstr>
      <vt:lpstr>示例：如何产生声音</vt:lpstr>
      <vt:lpstr>示例：软件</vt:lpstr>
      <vt:lpstr>发挥部分：光弦可见</vt:lpstr>
      <vt:lpstr>发挥部分：存储功能</vt:lpstr>
      <vt:lpstr>发挥部分：弦数和音域</vt:lpstr>
      <vt:lpstr>附录：器件选择建议</vt:lpstr>
      <vt:lpstr>附录：标准音高对应频率</vt:lpstr>
      <vt:lpstr>音乐课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光弦琴</dc:title>
  <dc:creator>Auditore Ezio</dc:creator>
  <cp:lastModifiedBy>Auditore Ezio</cp:lastModifiedBy>
  <cp:revision>12</cp:revision>
  <dcterms:created xsi:type="dcterms:W3CDTF">2017-04-21T06:57:00Z</dcterms:created>
  <dcterms:modified xsi:type="dcterms:W3CDTF">2017-04-22T03:52:43Z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2052-10.1.0.6205</vt:lpwstr>
  </property>
</Properties>
</file>