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924" r:id="rId2"/>
    <p:sldId id="1925" r:id="rId3"/>
    <p:sldId id="1926" r:id="rId4"/>
    <p:sldId id="1927" r:id="rId5"/>
    <p:sldId id="1928" r:id="rId6"/>
    <p:sldId id="1929" r:id="rId7"/>
    <p:sldId id="1930" r:id="rId8"/>
    <p:sldId id="1931" r:id="rId9"/>
    <p:sldId id="1932" r:id="rId10"/>
    <p:sldId id="1933" r:id="rId11"/>
    <p:sldId id="1934" r:id="rId12"/>
    <p:sldId id="19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9T23:20:39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24575,'20'54'0,"-14"-5"0,-2 1 0,-3 0 0,-4 52 0,0 1 0,3-68 0,0-27 0,0-24 0,-1-46-4769,-1 25 1466,5-61 1,-2 89 3480,0-1 1,1 1-1,0-1 0,1 1 1,0-1-1,0 1 1,1 0-1,0 1 0,1-1 1,0 1-1,7-10 1,-11 16-114,14-16-252,0 1 0,25-22 0,-35 35 355,1-1 1,0 1-1,0 0 1,0 1-1,1-1 0,-1 1 1,1 1-1,0-1 1,-1 1-1,1 0 0,1 1 1,6-2-1,-11 3-193,0 0-1,0 0 1,0 0 0,-1 0-1,1 0 1,0 1-1,0-1 1,-1 1-1,1-1 1,0 1 0,-1 0-1,1 0 1,-1 1-1,1-1 1,-1 0 0,0 1-1,1 0 1,-1-1-1,0 1 1,0 0 0,0 0-1,0 0 1,-1 0-1,1 0 1,0 1-1,-1-1 1,0 1 0,1-1-1,-1 1 1,0-1-1,0 1 1,0-1 0,-1 1-1,2 5 1,0 10-504,0 0 0,-1-1 0,0 1 0,-4 26 0,1-16 283,1 203 1050,1-232-804,-1-34-201,2-1 0,2 0 0,9-48 0,-8 66 1144,0 1 0,1-1 1,1 1-1,1 0 0,12-24 1,-17 38-795,0 0 0,-1 0 0,1 1 0,0-1 0,1 0 0,-1 1 0,0 0 0,1 0-1,0-1 1,-1 1 0,1 1 0,0-1 0,0 0 0,0 1 0,0-1 0,0 1 0,0 0 0,1 0 0,-1 0 0,0 1 0,0-1 0,1 1 0,-1 0 0,0-1 0,1 2 0,-1-1 0,0 0 0,1 1 0,-1-1 0,0 1 0,1 0-1,-1 0 1,0 0 0,0 1 0,0-1 0,0 1 0,5 3 0,-3-2-149,-1 0 0,1 1 0,-1-1 0,1 1 0,-1 0 0,-1 0 0,1 1 0,0-1 0,-1 1 0,0 0 0,0 0 0,0 0 0,-1 0 0,0 0 0,0 0 0,2 8 0,2 11 0,-2 0 0,3 41 0,6 23 0,-8-61 0,-1 0 0,-1 0 0,-1 0 0,-3 46 0,3 35 0,7-67-1365,-4-24-5461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7CA5-3446-40C9-846F-7DC913B6519C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6A87-D03D-4D7D-BED6-D3478B48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AFF3-DAD3-2AE4-955A-6D8A331C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42375-0E3F-15DD-E4A3-0A252A29D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07A6-F176-8981-320F-460CEC1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AFDA-CFA9-FDEE-2597-8C8D8E8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D7A2-C826-16F1-8087-C60A6963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D0F5-411F-B570-C78D-7C66E4D5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B418-5688-A77C-A88E-382090C6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1B13-85A6-74D8-B24B-E9E42D93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B50A-4570-7AEA-CD49-7E165894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F536-B0A0-478B-5BCA-4C5D0096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99D8F-30EE-A2E2-F3AF-68919CFE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1230-DC95-BD12-CD49-DCD211B8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C003-1F19-BD55-2272-4FC165D5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EADF-4DB6-1945-A16A-CDB53A19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BA86-4F0B-C872-3ECD-05586C00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DE76-C391-DD78-57B1-3E3D7755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3" y="166268"/>
            <a:ext cx="9453113" cy="5147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A95B-E683-BB06-5BE6-932693F8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3" y="1057874"/>
            <a:ext cx="4423913" cy="50496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E090-8FFC-F975-C9A1-B7E26712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95A7-2B58-E3FD-6987-6439904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820C-D4D1-F934-847B-9481BD8D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9182"/>
            <a:ext cx="2743200" cy="365125"/>
          </a:xfrm>
        </p:spPr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3539-272D-4B3D-6AAD-251EEC9D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AD67-D777-F85D-63A7-2352BE4E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FCA0-449A-4265-C64D-6AD42663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5DEF-BE42-47A1-C05F-E46131FD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7B72-B48F-619B-652B-79562C07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85F7-696E-4AB1-3421-56A203A6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C0C0-FB13-55E8-2CF0-4270AFCE5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2D71-5AF3-0E1B-113D-9F788BB7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3019-96D9-5E2F-CED6-3360EC4E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1EE5-5C3F-6E3C-27CA-4D093C74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5F47-8437-4476-0FB3-75D76377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C28A-8CF3-0190-99C1-8DAF6F0C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B2FBE-2B0E-F299-B259-9A666C26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5DB2B-1E94-0523-87D5-D2BB059C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4C215-E290-D57F-0B8B-54AECE57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2D54F-ABCD-88E1-BB0D-27728D2F3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F87E2-8E4C-98D8-7085-9BE3700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74D8F-F89F-18C4-8858-86065E1A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0164B-8248-6375-0152-36BD36A5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A9E2-7411-068F-99DB-A5E32186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F531D-5F56-2BE5-1271-0D9008E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ED6DC-7377-8617-D7E2-61478239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9E747-16B0-B58F-4198-BC1966B1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E1CF2-F1EB-BD18-961C-2A22D715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88AD-5961-8428-4516-09CB56D1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B14EA-8606-CD7A-A879-1DDF625D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51D0-7ABF-D3E7-DBB2-58462C3E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F2AA-2B03-077D-FC1E-C9A485D9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8DFFD-ADC7-6474-B1D0-17ED8B5A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8494-BE4A-A99D-9ABD-DDD14630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2392C-0B4C-6141-C07B-4B131563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40CC-3851-1CA1-BA98-4D9D16A1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9C2-F3D4-CB55-63DB-5826B61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FC7C7-CD17-0D31-93BD-4AA7963C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EE57-67BF-C826-A4CA-541764F1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BFCBF-2161-E5AB-36C8-47F847CE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55BC3-67D2-F6E2-BEF7-C22A3A58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5021-E13F-A104-734A-3641EB4D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FFC71-71F1-DDAB-70DC-84A0004F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C60C-0D43-EA08-0688-AFBEA86C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53D9-D7D2-B54C-6628-331B568A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3AF8B-4969-4940-80FA-CA1C00EC040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0C22-CA6D-1057-2335-FAAC2A077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EAA3-52BF-DAD6-BF56-223BEE0FE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8BAE-C792-0351-734D-EF28B5B4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6" y="34560"/>
            <a:ext cx="9453113" cy="514769"/>
          </a:xfrm>
        </p:spPr>
        <p:txBody>
          <a:bodyPr>
            <a:normAutofit fontScale="90000"/>
          </a:bodyPr>
          <a:lstStyle/>
          <a:p>
            <a:r>
              <a:rPr lang="en-US" dirty="0"/>
              <a:t>2025/1/25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95E2F3-7DB8-77C1-D40D-B144892D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679"/>
            <a:ext cx="6158976" cy="499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12EB7-8265-B63C-938A-42B4CB6B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8679"/>
            <a:ext cx="6096000" cy="1485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17D98-900B-C4CD-A3B3-FBFCFFF23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3823"/>
            <a:ext cx="6096000" cy="1595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3E7044-10D0-BF08-E80F-BFC0094C1130}"/>
              </a:ext>
            </a:extLst>
          </p:cNvPr>
          <p:cNvSpPr txBox="1"/>
          <p:nvPr/>
        </p:nvSpPr>
        <p:spPr>
          <a:xfrm>
            <a:off x="2028060" y="1759157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z=8um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17F0A-F90B-E706-376B-5ACA3D937EAA}"/>
              </a:ext>
            </a:extLst>
          </p:cNvPr>
          <p:cNvSpPr txBox="1"/>
          <p:nvPr/>
        </p:nvSpPr>
        <p:spPr>
          <a:xfrm>
            <a:off x="7074366" y="4933532"/>
            <a:ext cx="4590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z=8um.</a:t>
            </a:r>
          </a:p>
          <a:p>
            <a:r>
              <a:rPr lang="en-US" dirty="0"/>
              <a:t>2x10um PECVD Clad.@520nm</a:t>
            </a:r>
          </a:p>
          <a:p>
            <a:r>
              <a:rPr lang="en-US" dirty="0"/>
              <a:t>Laser Diode is modelled as elliptical gaussian</a:t>
            </a:r>
          </a:p>
          <a:p>
            <a:r>
              <a:rPr lang="en-US" dirty="0"/>
              <a:t>Divergence angle: x = 22deg, y=8deg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4575B5-232B-BFC3-77A6-36CA10E6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976" y="3428967"/>
            <a:ext cx="6096000" cy="12576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C14D24-1C5B-BBC2-E7BC-B48B26C37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907" y="5532317"/>
            <a:ext cx="3391266" cy="11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3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66BE892-65FA-5C1B-9B26-15E0A190C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08572"/>
              </p:ext>
            </p:extLst>
          </p:nvPr>
        </p:nvGraphicFramePr>
        <p:xfrm>
          <a:off x="41797" y="201168"/>
          <a:ext cx="7648307" cy="6200977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3185253">
                  <a:extLst>
                    <a:ext uri="{9D8B030D-6E8A-4147-A177-3AD203B41FA5}">
                      <a16:colId xmlns:a16="http://schemas.microsoft.com/office/drawing/2014/main" val="64617259"/>
                    </a:ext>
                  </a:extLst>
                </a:gridCol>
                <a:gridCol w="1796333">
                  <a:extLst>
                    <a:ext uri="{9D8B030D-6E8A-4147-A177-3AD203B41FA5}">
                      <a16:colId xmlns:a16="http://schemas.microsoft.com/office/drawing/2014/main" val="3333605850"/>
                    </a:ext>
                  </a:extLst>
                </a:gridCol>
                <a:gridCol w="888907">
                  <a:extLst>
                    <a:ext uri="{9D8B030D-6E8A-4147-A177-3AD203B41FA5}">
                      <a16:colId xmlns:a16="http://schemas.microsoft.com/office/drawing/2014/main" val="3009216577"/>
                    </a:ext>
                  </a:extLst>
                </a:gridCol>
                <a:gridCol w="888907">
                  <a:extLst>
                    <a:ext uri="{9D8B030D-6E8A-4147-A177-3AD203B41FA5}">
                      <a16:colId xmlns:a16="http://schemas.microsoft.com/office/drawing/2014/main" val="2916412242"/>
                    </a:ext>
                  </a:extLst>
                </a:gridCol>
                <a:gridCol w="888907">
                  <a:extLst>
                    <a:ext uri="{9D8B030D-6E8A-4147-A177-3AD203B41FA5}">
                      <a16:colId xmlns:a16="http://schemas.microsoft.com/office/drawing/2014/main" val="3190929805"/>
                    </a:ext>
                  </a:extLst>
                </a:gridCol>
              </a:tblGrid>
              <a:tr h="40598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Aeff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(um^2)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P_leak/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P_tot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Q_rad(M)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1126588891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Large Size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224376370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0.104277921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0.014691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8.06E+10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426111747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ida=450nm r=3um radius=15um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0.112012335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0.010489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6.36E+11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805971540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r=3um radius=20um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0.118598213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0.008152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9.34E+09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119559709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r=3um radius=30um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0.129572988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0.005638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8.97E+11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1839545944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0.097639998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8.24E+13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683222352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0.112597492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0.013588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1.86E+12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868687744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radius=15um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0.120337058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0.009907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9.21E+10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1009390486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radius=20um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0.126948975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0.007792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4.39E+11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16460469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radius=30um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0.137974963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0.005458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2.48E+10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026691531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r=4um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0.104540469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8.86E+13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63976516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0.11943393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9.08E+10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102081720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radius=15um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0.127113669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0.009391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1.72E+11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57400459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radius=20um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0.133707475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1.46E+11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636397304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radius=30um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0.144745766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0.005294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1.67E+11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417025223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r=5um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0.112173723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0.017467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3.80E+11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645183706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0.126087494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0.011821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1.39E+12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761843800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radius=15um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0.133747007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0.008928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4.58E+11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947788636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radius=20um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0.140356929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8.90E+11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672391897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radius=30um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0.151471417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0.005141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4.47E+11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70739812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r=6um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0.118894769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0.015944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1.30E+11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319661559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FF0000"/>
                          </a:solidFill>
                          <a:effectLst/>
                        </a:rPr>
                        <a:t>Small Size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3715830961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r=1.5um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0.088392198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0.016799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1.94E+10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950585021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ida=450nm r=1.5um radius=3um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0.074741296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0.045627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27023160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1982750803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ida=450nm r=1.5um radius=6um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0.080980529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3.82E+09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521512252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r=3.0um radius=10um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0.102384638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0.014692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4.79E+09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833393566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r=3.0um radius=3um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0.088982976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0.033261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3.35E+09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2513997767"/>
                  </a:ext>
                </a:extLst>
              </a:tr>
              <a:tr h="20696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ida=450nm r=3.0um radius=6um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0.09520921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0.021593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2.1E+10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98" marR="7298" marT="7298" marB="0" anchor="b"/>
                </a:tc>
                <a:extLst>
                  <a:ext uri="{0D108BD9-81ED-4DB2-BD59-A6C34878D82A}">
                    <a16:rowId xmlns:a16="http://schemas.microsoft.com/office/drawing/2014/main" val="413587368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C7A8332-DC70-63ED-1E38-FD53EACE6A69}"/>
              </a:ext>
            </a:extLst>
          </p:cNvPr>
          <p:cNvSpPr txBox="1"/>
          <p:nvPr/>
        </p:nvSpPr>
        <p:spPr>
          <a:xfrm>
            <a:off x="7648225" y="694944"/>
            <a:ext cx="467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 default, they are TE mode</a:t>
            </a:r>
          </a:p>
          <a:p>
            <a:endParaRPr lang="en-US" sz="1600" dirty="0"/>
          </a:p>
          <a:p>
            <a:r>
              <a:rPr lang="en-US" sz="1600" dirty="0"/>
              <a:t>The Yellow one is the best for THG generation </a:t>
            </a:r>
          </a:p>
          <a:p>
            <a:r>
              <a:rPr lang="en-US" sz="1600" dirty="0"/>
              <a:t>among all of the parameters explored. </a:t>
            </a:r>
          </a:p>
          <a:p>
            <a:r>
              <a:rPr lang="en-US" sz="1600" dirty="0"/>
              <a:t>As it has the least </a:t>
            </a:r>
            <a:r>
              <a:rPr lang="en-US" sz="1600" dirty="0" err="1"/>
              <a:t>Aeff</a:t>
            </a:r>
            <a:r>
              <a:rPr lang="en-US" sz="1600" dirty="0"/>
              <a:t>, but the most power leak out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EA662F-18E8-B8F0-0851-69EB663F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94" y="2018383"/>
            <a:ext cx="3837274" cy="2127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696D46-D919-6C6B-3C9E-6A8D66801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440" y="4073056"/>
            <a:ext cx="3837274" cy="27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536939C-D182-5020-338A-7057D335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10" y="3929513"/>
            <a:ext cx="3837274" cy="21271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1358E5-2B12-A698-FA38-A394BB82A9EC}"/>
              </a:ext>
            </a:extLst>
          </p:cNvPr>
          <p:cNvSpPr txBox="1"/>
          <p:nvPr/>
        </p:nvSpPr>
        <p:spPr>
          <a:xfrm>
            <a:off x="4372410" y="5783972"/>
            <a:ext cx="5051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radius, larger </a:t>
            </a:r>
            <a:r>
              <a:rPr lang="en-US" dirty="0" err="1"/>
              <a:t>A_eff</a:t>
            </a:r>
            <a:r>
              <a:rPr lang="en-US" dirty="0"/>
              <a:t>, but lower leakage energy, and the energy are more </a:t>
            </a:r>
            <a:r>
              <a:rPr lang="en-US" dirty="0" err="1"/>
              <a:t>spreaded</a:t>
            </a:r>
            <a:r>
              <a:rPr lang="en-US" dirty="0"/>
              <a:t>(not favorable for THG)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794D7-5BB7-C677-5065-1A372655A73A}"/>
              </a:ext>
            </a:extLst>
          </p:cNvPr>
          <p:cNvSpPr txBox="1"/>
          <p:nvPr/>
        </p:nvSpPr>
        <p:spPr>
          <a:xfrm>
            <a:off x="139921" y="61723"/>
            <a:ext cx="48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LOG SCALE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22A7655-C8BD-F290-FBF9-896A3D64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348"/>
            <a:ext cx="4372410" cy="32432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2B35E01-797E-1CA1-EFA0-B1DCE8227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410" y="497349"/>
            <a:ext cx="4229565" cy="32432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49D9334-C07F-6AC6-ACB1-82D58A91A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0572"/>
            <a:ext cx="3977141" cy="30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89A-31C5-6DBD-DA67-FBB3459D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D9A9-5875-A493-89D0-3444EE12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EB5A-8916-20DB-7EA3-BBE43B24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Z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529E7-C500-8E5E-4BE9-DA765E2C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3" y="829975"/>
            <a:ext cx="7253899" cy="5525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80678-EA8B-28ED-B320-0BFD13AB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17" y="829975"/>
            <a:ext cx="5101883" cy="1819148"/>
          </a:xfrm>
          <a:prstGeom prst="rect">
            <a:avLst/>
          </a:prstGeom>
        </p:spPr>
      </p:pic>
      <p:pic>
        <p:nvPicPr>
          <p:cNvPr id="4" name="图片 3" descr="电脑萤幕画面&#10;&#10;中度可信度描述已自动生成">
            <a:extLst>
              <a:ext uri="{FF2B5EF4-FFF2-40B4-BE49-F238E27FC236}">
                <a16:creationId xmlns:a16="http://schemas.microsoft.com/office/drawing/2014/main" id="{AD3A0DB2-5468-7CFB-7134-214B16C29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17" y="3358052"/>
            <a:ext cx="3952857" cy="299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D76ED5-D3AD-D4A3-14E8-B8308D5DC0C7}"/>
              </a:ext>
            </a:extLst>
          </p:cNvPr>
          <p:cNvSpPr txBox="1"/>
          <p:nvPr/>
        </p:nvSpPr>
        <p:spPr>
          <a:xfrm>
            <a:off x="9484046" y="5658693"/>
            <a:ext cx="222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Roughly z= 200um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E8D5-7BCB-A1FB-295E-06FF1FEF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2025/2/14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D92E-B652-DBDB-D07A-5537A1FF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48" y="681037"/>
            <a:ext cx="3369875" cy="1232169"/>
          </a:xfrm>
        </p:spPr>
        <p:txBody>
          <a:bodyPr/>
          <a:lstStyle/>
          <a:p>
            <a:r>
              <a:rPr lang="en-US" dirty="0"/>
              <a:t>Find a width that </a:t>
            </a:r>
          </a:p>
          <a:p>
            <a:r>
              <a:rPr lang="en-US" dirty="0"/>
              <a:t>ng(1064) = ng(532)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0A185-B991-F16A-23BF-87B6D1B1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" y="2121466"/>
            <a:ext cx="3946624" cy="1137983"/>
          </a:xfrm>
          <a:prstGeom prst="rect">
            <a:avLst/>
          </a:prstGeom>
        </p:spPr>
      </p:pic>
      <p:pic>
        <p:nvPicPr>
          <p:cNvPr id="21" name="Picture 20" descr="A graph of a graph showing the height of a wave&#10;&#10;AI-generated content may be incorrect.">
            <a:extLst>
              <a:ext uri="{FF2B5EF4-FFF2-40B4-BE49-F238E27FC236}">
                <a16:creationId xmlns:a16="http://schemas.microsoft.com/office/drawing/2014/main" id="{8A0F0BEF-1852-8383-258C-BD7169A90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1921" r="6870" b="2275"/>
          <a:stretch/>
        </p:blipFill>
        <p:spPr>
          <a:xfrm>
            <a:off x="4103318" y="505202"/>
            <a:ext cx="7906089" cy="55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9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58C4-19D2-E75C-3054-6905114F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DDDB-AD07-F31F-3C67-8D724F11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" y="2821165"/>
            <a:ext cx="10288436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82712-C046-27BA-D0C5-B3937BBE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" y="-375385"/>
            <a:ext cx="1035512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7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AA93-53A3-5F54-5B7F-FF3DAD64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Education Of Coupler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CC646-3F21-668F-60C9-BF2314EB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3" y="750498"/>
            <a:ext cx="5885119" cy="437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BE52F-0460-57D6-CF1A-0697A8C1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84" y="750498"/>
            <a:ext cx="6116163" cy="56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4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F26F3-9F44-AC6D-4AAF-0165E25D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" y="0"/>
            <a:ext cx="741131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ADE99-5BE6-0A26-8B0E-F0877DA4A2BA}"/>
              </a:ext>
            </a:extLst>
          </p:cNvPr>
          <p:cNvSpPr txBox="1"/>
          <p:nvPr/>
        </p:nvSpPr>
        <p:spPr>
          <a:xfrm>
            <a:off x="7946136" y="676656"/>
            <a:ext cx="4059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Spiral is 9um width, 4um height</a:t>
            </a:r>
          </a:p>
          <a:p>
            <a:endParaRPr lang="en-US" dirty="0"/>
          </a:p>
          <a:p>
            <a:r>
              <a:rPr lang="en-US" dirty="0"/>
              <a:t>Kappa ~ 0.0013</a:t>
            </a:r>
          </a:p>
          <a:p>
            <a:endParaRPr lang="en-US" dirty="0"/>
          </a:p>
          <a:p>
            <a:r>
              <a:rPr lang="en-US" dirty="0"/>
              <a:t>Take z = 3m, </a:t>
            </a:r>
          </a:p>
          <a:p>
            <a:endParaRPr lang="en-US" dirty="0"/>
          </a:p>
          <a:p>
            <a:r>
              <a:rPr lang="en-US" dirty="0" err="1"/>
              <a:t>P_couple</a:t>
            </a:r>
            <a:r>
              <a:rPr lang="en-US" dirty="0"/>
              <a:t>/</a:t>
            </a:r>
            <a:r>
              <a:rPr lang="en-US" dirty="0" err="1"/>
              <a:t>P_input</a:t>
            </a:r>
            <a:r>
              <a:rPr lang="en-US" dirty="0"/>
              <a:t> = 0.0017%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BFF185-4B74-510F-D933-28BED1E0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99" y="3429000"/>
            <a:ext cx="4321005" cy="2134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1C517F-6F3A-15B8-2ED5-B0D2F13D328B}"/>
                  </a:ext>
                </a:extLst>
              </p14:cNvPr>
              <p14:cNvContentPartPr/>
              <p14:nvPr/>
            </p14:nvContentPartPr>
            <p14:xfrm>
              <a:off x="11896128" y="4297536"/>
              <a:ext cx="216360" cy="259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1C517F-6F3A-15B8-2ED5-B0D2F13D32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78488" y="4279536"/>
                <a:ext cx="25200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12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1C51-E01A-DB38-27F8-AEB6A68A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44161" y="734317"/>
            <a:ext cx="4765246" cy="1226434"/>
          </a:xfrm>
        </p:spPr>
        <p:txBody>
          <a:bodyPr>
            <a:normAutofit fontScale="90000"/>
          </a:bodyPr>
          <a:lstStyle/>
          <a:p>
            <a:r>
              <a:rPr lang="en-US" dirty="0"/>
              <a:t>To do:</a:t>
            </a:r>
            <a:br>
              <a:rPr lang="en-US" dirty="0"/>
            </a:br>
            <a:r>
              <a:rPr lang="en-US" dirty="0"/>
              <a:t>Scan group dispersion</a:t>
            </a:r>
            <a:br>
              <a:rPr lang="en-US" dirty="0"/>
            </a:br>
            <a:r>
              <a:rPr lang="en-US" dirty="0"/>
              <a:t>2x10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FCFF-21C6-DC2C-EAE7-FA637180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489"/>
            <a:ext cx="6904147" cy="56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A232-5BBA-847E-0DFA-D59D2AAF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5258-CEFF-6598-4A12-EE150CA8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2 % Long Anneal</a:t>
            </a:r>
          </a:p>
          <a:p>
            <a:r>
              <a:rPr lang="en-US" dirty="0"/>
              <a:t>Sub 15 um THOX</a:t>
            </a:r>
          </a:p>
          <a:p>
            <a:r>
              <a:rPr lang="en-US" dirty="0"/>
              <a:t>Air clad</a:t>
            </a:r>
          </a:p>
        </p:txBody>
      </p:sp>
    </p:spTree>
    <p:extLst>
      <p:ext uri="{BB962C8B-B14F-4D97-AF65-F5344CB8AC3E}">
        <p14:creationId xmlns:p14="http://schemas.microsoft.com/office/powerpoint/2010/main" val="176968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2C00A3-A1E4-89F3-56BE-93B7C89E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986" y="857250"/>
            <a:ext cx="8363706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2E2B05-BAF5-37D6-C806-5E341A06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2025/4/20 THG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95EB-1DAE-142B-F0A3-5616DC0C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3" y="951122"/>
            <a:ext cx="4423913" cy="5049628"/>
          </a:xfrm>
        </p:spPr>
        <p:txBody>
          <a:bodyPr/>
          <a:lstStyle/>
          <a:p>
            <a:r>
              <a:rPr lang="en-US" dirty="0"/>
              <a:t>THG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450</a:t>
            </a:r>
            <a:r>
              <a:rPr lang="en-US" dirty="0">
                <a:sym typeface="Wingdings" panose="05000000000000000000" pitchFamily="2" charset="2"/>
              </a:rPr>
              <a:t>150</a:t>
            </a:r>
          </a:p>
          <a:p>
            <a:r>
              <a:rPr lang="en-US" dirty="0" err="1">
                <a:sym typeface="Wingdings" panose="05000000000000000000" pitchFamily="2" charset="2"/>
              </a:rPr>
              <a:t>Aeff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Large Device: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radius = 6,10, 15,20, 30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r= 3 4 5 6</a:t>
            </a:r>
          </a:p>
          <a:p>
            <a:r>
              <a:rPr lang="en-US" dirty="0">
                <a:sym typeface="Wingdings" panose="05000000000000000000" pitchFamily="2" charset="2"/>
              </a:rPr>
              <a:t>Small Device: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radius = 3,6,10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r= 1.5,3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F935B0-B7BD-F803-DF42-F39F2017B51C}"/>
              </a:ext>
            </a:extLst>
          </p:cNvPr>
          <p:cNvCxnSpPr/>
          <p:nvPr/>
        </p:nvCxnSpPr>
        <p:spPr>
          <a:xfrm>
            <a:off x="7915275" y="2457450"/>
            <a:ext cx="31003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0F17016-4173-FFCA-ABF4-DD978D1D272A}"/>
              </a:ext>
            </a:extLst>
          </p:cNvPr>
          <p:cNvSpPr txBox="1">
            <a:spLocks/>
          </p:cNvSpPr>
          <p:nvPr/>
        </p:nvSpPr>
        <p:spPr>
          <a:xfrm>
            <a:off x="8372899" y="1914314"/>
            <a:ext cx="2408207" cy="5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radius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7C718-6B0E-2623-C813-DB81C9D7F7C9}"/>
              </a:ext>
            </a:extLst>
          </p:cNvPr>
          <p:cNvCxnSpPr>
            <a:cxnSpLocks/>
          </p:cNvCxnSpPr>
          <p:nvPr/>
        </p:nvCxnSpPr>
        <p:spPr>
          <a:xfrm>
            <a:off x="11015663" y="3148012"/>
            <a:ext cx="5558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D6A6F47-0093-3445-0099-8F85A5D2093B}"/>
              </a:ext>
            </a:extLst>
          </p:cNvPr>
          <p:cNvSpPr txBox="1">
            <a:spLocks/>
          </p:cNvSpPr>
          <p:nvPr/>
        </p:nvSpPr>
        <p:spPr>
          <a:xfrm>
            <a:off x="11086709" y="3148012"/>
            <a:ext cx="413727" cy="5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95297903"/>
      </p:ext>
    </p:extLst>
  </p:cSld>
  <p:clrMapOvr>
    <a:masterClrMapping/>
  </p:clrMapOvr>
</p:sld>
</file>

<file path=ppt/theme/theme1.xml><?xml version="1.0" encoding="utf-8"?>
<a:theme xmlns:a="http://schemas.openxmlformats.org/drawingml/2006/main" name="Dispsersion_2024_10_2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Dispsersion_2024_10_23</Template>
  <TotalTime>63276</TotalTime>
  <Words>590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Wingdings</vt:lpstr>
      <vt:lpstr>Dispsersion_2024_10_23</vt:lpstr>
      <vt:lpstr>2025/1/25</vt:lpstr>
      <vt:lpstr>Long Z case</vt:lpstr>
      <vt:lpstr>2025/2/14</vt:lpstr>
      <vt:lpstr>PowerPoint Presentation</vt:lpstr>
      <vt:lpstr>Personal Education Of Coupler</vt:lpstr>
      <vt:lpstr>PowerPoint Presentation</vt:lpstr>
      <vt:lpstr>To do: Scan group dispersion 2x10</vt:lpstr>
      <vt:lpstr>PowerPoint Presentation</vt:lpstr>
      <vt:lpstr>2025/4/20 THG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Yan</dc:creator>
  <cp:lastModifiedBy>Eric Yan</cp:lastModifiedBy>
  <cp:revision>34</cp:revision>
  <cp:lastPrinted>2024-10-26T20:57:18Z</cp:lastPrinted>
  <dcterms:created xsi:type="dcterms:W3CDTF">2024-10-24T02:31:07Z</dcterms:created>
  <dcterms:modified xsi:type="dcterms:W3CDTF">2025-04-22T04:10:07Z</dcterms:modified>
</cp:coreProperties>
</file>