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2" r:id="rId2"/>
    <p:sldId id="1933" r:id="rId3"/>
    <p:sldId id="193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F265-1702-1CA1-28AB-0CB8489B4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0C953-2C67-4BCC-3F8D-FCA00420F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2491-0008-F547-CB22-D008DC4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633F-F763-08C5-0C9E-9EFA324B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93CE-E2F9-D290-DBA9-AB001D74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1DE7-4C9C-447E-2A9D-82222502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9DB25-D9D7-7239-EFE5-649E4FCE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5E8B-B331-DB8D-808C-B20CB536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55A7-563F-7CBB-AD68-58513373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2F8F-2A1B-3855-C1B4-10515BE2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9DB3D-ACA2-6778-AC1B-B6DA78FF8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63A11-4985-640B-ED35-0F737CA3A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9D68-2E7C-EAF9-5264-A923C356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4ECD-7F7D-5AC5-8EDF-B093E712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122C-B07D-1083-620A-07EE356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401-7D89-25C2-2B0B-725E0D22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DDD8-2599-2B10-A249-B32F248A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4CB8-0050-7214-C096-6399D42E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CDA3-AB74-ABB5-F558-DD990486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E440-FA88-2A4F-5EB7-F1080899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23AD-8A8A-3F00-CF91-8C455BD8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70D0-E950-E505-A658-D2F1BEFA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E004-8A54-D151-8F7F-6E55B4EB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7F0A-7074-99B4-66FC-F4E80D7F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7B7C-0C95-36A2-AB69-BC8CE11A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397-1FF3-E77A-6BCB-277A7BBC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A0B9-EAB6-5891-5AAA-1DB301B95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5C861-B70C-19C3-A3F9-214523BC9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9647-9F31-067C-D8E9-49865F05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6841E-5B5B-C5BE-78E6-654B7BB6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F8DC-D551-C797-40A3-0C17D6D9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2B2B-D3E9-2FC2-6C51-B8AC11A5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9A3A-AB09-A300-6498-36591001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A8BA1-C4E2-B8FF-30F2-5C5E492BB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DEFF5-67AB-D6C9-D184-A7CD43D04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A4660-78C5-BEA1-F97E-80F1505C0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ECBB3-D6C2-DAFE-7814-99F1C54B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73A8F-C319-BE51-33C1-ADAB85D2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A8A5D-AB54-4234-7ADC-918805CE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80A2-9B03-A7CE-7E2B-DC5B373D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61753-2A1D-BA65-FD56-DD8DC18A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9DFD7-3DF9-007F-9C2B-10814B4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60091-4883-1E0C-30C9-CB50AC7F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39032-D990-0E9D-C488-77595287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EF4C8-CA24-6C35-5D72-FF28B703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9C02-0796-65A9-8804-0D76720D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9853-2C01-4B42-C5EA-8BB2E697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8D87-80BD-5F65-7D38-D7DF97C1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356CB-B67E-0CEF-24AC-9BE3EE2B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4F59D-5C06-FE7B-C742-53C8F21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F557-41BF-0944-98BC-EFAB4DD4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A51E3-3AFA-5A84-1D8F-29D2D9D5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BD1A-2B6B-9C79-9B09-8A04B227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9A85D-DCB3-C4D0-519C-4B4CABB70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A2AA-3359-3CF7-FC32-111F85080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E7877-6E7F-87CF-4C64-704F9B86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ADF14-471A-62DD-2904-964E8C42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61AA2-E8A1-1E15-2538-3793ADE9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40724-3BBC-112B-2303-7DE45674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3F468-AD3E-7A5C-D211-CAA98360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CD62-AF74-6C2C-5BC3-2FC95EE2B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9212E-0F89-42B3-BC56-0064131AF3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1196-6B43-9B9B-383C-D5EB54BF7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749F-4877-A8C8-2ED4-49476C32D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AC7C0-CD78-49AE-BA7B-18C6AE66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2C00A3-A1E4-89F3-56BE-93B7C89ED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6"/>
          <a:stretch/>
        </p:blipFill>
        <p:spPr bwMode="auto">
          <a:xfrm>
            <a:off x="3948986" y="857250"/>
            <a:ext cx="8060421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2E2B05-BAF5-37D6-C806-5E341A06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-1018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2025/4/20 THG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95EB-1DAE-142B-F0A3-5616DC0C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93" y="951122"/>
            <a:ext cx="4423913" cy="5049628"/>
          </a:xfrm>
        </p:spPr>
        <p:txBody>
          <a:bodyPr/>
          <a:lstStyle/>
          <a:p>
            <a:r>
              <a:rPr lang="en-US" dirty="0"/>
              <a:t>THG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450</a:t>
            </a:r>
            <a:r>
              <a:rPr lang="en-US" dirty="0">
                <a:sym typeface="Wingdings" panose="05000000000000000000" pitchFamily="2" charset="2"/>
              </a:rPr>
              <a:t>150</a:t>
            </a:r>
          </a:p>
          <a:p>
            <a:r>
              <a:rPr lang="en-US" dirty="0" err="1">
                <a:sym typeface="Wingdings" panose="05000000000000000000" pitchFamily="2" charset="2"/>
              </a:rPr>
              <a:t>Aeff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Large Device: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radius = 6,10, 15,20, 30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r= 3 4 5 6</a:t>
            </a:r>
          </a:p>
          <a:p>
            <a:r>
              <a:rPr lang="en-US" dirty="0">
                <a:sym typeface="Wingdings" panose="05000000000000000000" pitchFamily="2" charset="2"/>
              </a:rPr>
              <a:t>Small Device: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radius = 3,6,10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r= 1.5,3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F935B0-B7BD-F803-DF42-F39F2017B51C}"/>
              </a:ext>
            </a:extLst>
          </p:cNvPr>
          <p:cNvCxnSpPr/>
          <p:nvPr/>
        </p:nvCxnSpPr>
        <p:spPr>
          <a:xfrm>
            <a:off x="7915275" y="2457450"/>
            <a:ext cx="31003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0F17016-4173-FFCA-ABF4-DD978D1D272A}"/>
              </a:ext>
            </a:extLst>
          </p:cNvPr>
          <p:cNvSpPr txBox="1">
            <a:spLocks/>
          </p:cNvSpPr>
          <p:nvPr/>
        </p:nvSpPr>
        <p:spPr>
          <a:xfrm>
            <a:off x="8372899" y="1914314"/>
            <a:ext cx="2408207" cy="5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radius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7C718-6B0E-2623-C813-DB81C9D7F7C9}"/>
              </a:ext>
            </a:extLst>
          </p:cNvPr>
          <p:cNvCxnSpPr>
            <a:cxnSpLocks/>
          </p:cNvCxnSpPr>
          <p:nvPr/>
        </p:nvCxnSpPr>
        <p:spPr>
          <a:xfrm>
            <a:off x="11015663" y="3148012"/>
            <a:ext cx="5558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D6A6F47-0093-3445-0099-8F85A5D2093B}"/>
              </a:ext>
            </a:extLst>
          </p:cNvPr>
          <p:cNvSpPr txBox="1">
            <a:spLocks/>
          </p:cNvSpPr>
          <p:nvPr/>
        </p:nvSpPr>
        <p:spPr>
          <a:xfrm>
            <a:off x="11086709" y="3148012"/>
            <a:ext cx="413727" cy="5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9529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66BE892-65FA-5C1B-9B26-15E0A190CEAD}"/>
              </a:ext>
            </a:extLst>
          </p:cNvPr>
          <p:cNvGraphicFramePr>
            <a:graphicFrameLocks noGrp="1"/>
          </p:cNvGraphicFramePr>
          <p:nvPr/>
        </p:nvGraphicFramePr>
        <p:xfrm>
          <a:off x="41797" y="201168"/>
          <a:ext cx="7648307" cy="6200977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3185253">
                  <a:extLst>
                    <a:ext uri="{9D8B030D-6E8A-4147-A177-3AD203B41FA5}">
                      <a16:colId xmlns:a16="http://schemas.microsoft.com/office/drawing/2014/main" val="64617259"/>
                    </a:ext>
                  </a:extLst>
                </a:gridCol>
                <a:gridCol w="1796333">
                  <a:extLst>
                    <a:ext uri="{9D8B030D-6E8A-4147-A177-3AD203B41FA5}">
                      <a16:colId xmlns:a16="http://schemas.microsoft.com/office/drawing/2014/main" val="3333605850"/>
                    </a:ext>
                  </a:extLst>
                </a:gridCol>
                <a:gridCol w="888907">
                  <a:extLst>
                    <a:ext uri="{9D8B030D-6E8A-4147-A177-3AD203B41FA5}">
                      <a16:colId xmlns:a16="http://schemas.microsoft.com/office/drawing/2014/main" val="3009216577"/>
                    </a:ext>
                  </a:extLst>
                </a:gridCol>
                <a:gridCol w="888907">
                  <a:extLst>
                    <a:ext uri="{9D8B030D-6E8A-4147-A177-3AD203B41FA5}">
                      <a16:colId xmlns:a16="http://schemas.microsoft.com/office/drawing/2014/main" val="2916412242"/>
                    </a:ext>
                  </a:extLst>
                </a:gridCol>
                <a:gridCol w="888907">
                  <a:extLst>
                    <a:ext uri="{9D8B030D-6E8A-4147-A177-3AD203B41FA5}">
                      <a16:colId xmlns:a16="http://schemas.microsoft.com/office/drawing/2014/main" val="3190929805"/>
                    </a:ext>
                  </a:extLst>
                </a:gridCol>
              </a:tblGrid>
              <a:tr h="4059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Aeff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(um^2)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P_leak/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P_tot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Q_rad(M)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1126588891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Large Size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224376370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0.104277921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0.014691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8.06E+10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426111747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ida=450nm r=3um radius=15um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0.112012335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0.010489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6.36E+11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805971540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r=3um radius=20um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0.118598213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9.34E+09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119559709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r=3um radius=30um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0.129572988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0.005638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8.97E+11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1839545944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0.097639998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8.24E+13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683222352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0.112597492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0.013588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1.86E+12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868687744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radius=15um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0.120337058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0.009907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9.21E+10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1009390486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radius=20um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0.126948975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4.39E+11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16460469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radius=30um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0.137974963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0.005458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2.48E+10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026691531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0.104540469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0.012366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8.86E+13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63976516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0.11943393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0.012643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9.08E+10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102081720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radius=15um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0.127113669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0.009391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1.72E+11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57400459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radius=20um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0.133707475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1.46E+11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636397304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radius=30um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0.144745766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0.005294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1.67E+11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417025223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0.112173723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0.017467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3.80E+11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645183706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0.126087494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0.011821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1.39E+12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761843800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radius=15um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0.133747007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0.008928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4.58E+11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947788636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radius=20um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0.140356929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8.90E+11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672391897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radius=30um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0.151471417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0.005141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4.47E+11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70739812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0.118894769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0.015944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1.30E+11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319661559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FF0000"/>
                          </a:solidFill>
                          <a:effectLst/>
                        </a:rPr>
                        <a:t>Small Size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715830961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r=1.5um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0.088392198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0.016799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1.94E+10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950585021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ida=450nm r=1.5um radius=3um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0.074741296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0.045627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27023160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198275080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ida=450nm r=1.5um radius=6um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0.080980529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0.026309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3.82E+09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521512252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r=3.0um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0.102384638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4.79E+09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833393566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r=3.0um radius=3um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0.088982976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0.033261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3.35E+09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513997767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r=3.0um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0.09520921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0.021593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2.1E+10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413587368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C7A8332-DC70-63ED-1E38-FD53EACE6A69}"/>
              </a:ext>
            </a:extLst>
          </p:cNvPr>
          <p:cNvSpPr txBox="1"/>
          <p:nvPr/>
        </p:nvSpPr>
        <p:spPr>
          <a:xfrm>
            <a:off x="7648225" y="694944"/>
            <a:ext cx="467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By default, they are TE mode</a:t>
            </a:r>
          </a:p>
          <a:p>
            <a:endParaRPr lang="en-US" sz="1600" dirty="0"/>
          </a:p>
          <a:p>
            <a:r>
              <a:rPr lang="en-US" sz="1600" dirty="0"/>
              <a:t>The Yellow one is the best for THG generation </a:t>
            </a:r>
          </a:p>
          <a:p>
            <a:r>
              <a:rPr lang="en-US" sz="1600" dirty="0"/>
              <a:t>among all of the parameters explored. </a:t>
            </a:r>
          </a:p>
          <a:p>
            <a:r>
              <a:rPr lang="en-US" sz="1600" dirty="0"/>
              <a:t>As it has the least </a:t>
            </a:r>
            <a:r>
              <a:rPr lang="en-US" sz="1600" dirty="0" err="1"/>
              <a:t>Aeff</a:t>
            </a:r>
            <a:r>
              <a:rPr lang="en-US" sz="1600" dirty="0"/>
              <a:t>, but the most power leak out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EA662F-18E8-B8F0-0851-69EB663F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94" y="2018383"/>
            <a:ext cx="3837274" cy="2127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696D46-D919-6C6B-3C9E-6A8D66801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440" y="4073056"/>
            <a:ext cx="3837274" cy="27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536939C-D182-5020-338A-7057D335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10" y="3929513"/>
            <a:ext cx="3837274" cy="21271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1358E5-2B12-A698-FA38-A394BB82A9EC}"/>
              </a:ext>
            </a:extLst>
          </p:cNvPr>
          <p:cNvSpPr txBox="1"/>
          <p:nvPr/>
        </p:nvSpPr>
        <p:spPr>
          <a:xfrm>
            <a:off x="4372410" y="5783972"/>
            <a:ext cx="505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Larger radius, larger </a:t>
            </a:r>
            <a:r>
              <a:rPr lang="en-US" dirty="0" err="1"/>
              <a:t>A_eff</a:t>
            </a:r>
            <a:r>
              <a:rPr lang="en-US" dirty="0"/>
              <a:t>, but lower leakage energy, and the energy are more </a:t>
            </a:r>
            <a:r>
              <a:rPr lang="en-US" dirty="0" err="1"/>
              <a:t>spreaded</a:t>
            </a:r>
            <a:r>
              <a:rPr lang="en-US" dirty="0"/>
              <a:t>(not favorable for THG)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794D7-5BB7-C677-5065-1A372655A73A}"/>
              </a:ext>
            </a:extLst>
          </p:cNvPr>
          <p:cNvSpPr txBox="1"/>
          <p:nvPr/>
        </p:nvSpPr>
        <p:spPr>
          <a:xfrm>
            <a:off x="139921" y="61723"/>
            <a:ext cx="48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 SCALE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22A7655-C8BD-F290-FBF9-896A3D64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348"/>
            <a:ext cx="4372410" cy="32432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B35E01-797E-1CA1-EFA0-B1DCE8227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410" y="497349"/>
            <a:ext cx="4229565" cy="32432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9D9334-C07F-6AC6-ACB1-82D58A91A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0572"/>
            <a:ext cx="3977141" cy="30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Widescreen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Wingdings</vt:lpstr>
      <vt:lpstr>Office Theme</vt:lpstr>
      <vt:lpstr>2025/4/20 THG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Yan</dc:creator>
  <cp:lastModifiedBy>Eric Yan</cp:lastModifiedBy>
  <cp:revision>3</cp:revision>
  <dcterms:created xsi:type="dcterms:W3CDTF">2025-04-22T00:03:59Z</dcterms:created>
  <dcterms:modified xsi:type="dcterms:W3CDTF">2025-04-22T04:10:00Z</dcterms:modified>
</cp:coreProperties>
</file>