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8" r:id="rId4"/>
    <p:sldId id="258" r:id="rId5"/>
    <p:sldId id="259" r:id="rId6"/>
    <p:sldId id="270" r:id="rId7"/>
    <p:sldId id="269" r:id="rId8"/>
    <p:sldId id="271" r:id="rId9"/>
    <p:sldId id="267" r:id="rId10"/>
    <p:sldId id="261" r:id="rId11"/>
    <p:sldId id="264" r:id="rId12"/>
    <p:sldId id="265" r:id="rId13"/>
    <p:sldId id="262" r:id="rId14"/>
    <p:sldId id="260" r:id="rId15"/>
    <p:sldId id="263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CHESNE" initials="PC" lastIdx="1" clrIdx="0">
    <p:extLst>
      <p:ext uri="{19B8F6BF-5375-455C-9EA6-DF929625EA0E}">
        <p15:presenceInfo xmlns:p15="http://schemas.microsoft.com/office/powerpoint/2012/main" userId="Paul CHES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2369E-63EE-4A9B-81B6-0743406967C4}" v="6" dt="2019-01-18T16:15:15.9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4959" autoAdjust="0"/>
  </p:normalViewPr>
  <p:slideViewPr>
    <p:cSldViewPr snapToGrid="0">
      <p:cViewPr varScale="1">
        <p:scale>
          <a:sx n="97" d="100"/>
          <a:sy n="97" d="100"/>
        </p:scale>
        <p:origin x="109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CHESNE" userId="98b16a98-ff3f-4936-9644-2ed92d3ca123" providerId="ADAL" clId="{3562369E-63EE-4A9B-81B6-0743406967C4}"/>
    <pc:docChg chg="modSld">
      <pc:chgData name="Paul CHESNE" userId="98b16a98-ff3f-4936-9644-2ed92d3ca123" providerId="ADAL" clId="{3562369E-63EE-4A9B-81B6-0743406967C4}" dt="2019-01-18T16:15:15.956" v="5" actId="20577"/>
      <pc:docMkLst>
        <pc:docMk/>
      </pc:docMkLst>
      <pc:sldChg chg="modSp">
        <pc:chgData name="Paul CHESNE" userId="98b16a98-ff3f-4936-9644-2ed92d3ca123" providerId="ADAL" clId="{3562369E-63EE-4A9B-81B6-0743406967C4}" dt="2019-01-18T15:36:30.657" v="3" actId="14100"/>
        <pc:sldMkLst>
          <pc:docMk/>
          <pc:sldMk cId="3971744018" sldId="256"/>
        </pc:sldMkLst>
        <pc:spChg chg="mod">
          <ac:chgData name="Paul CHESNE" userId="98b16a98-ff3f-4936-9644-2ed92d3ca123" providerId="ADAL" clId="{3562369E-63EE-4A9B-81B6-0743406967C4}" dt="2019-01-18T15:36:30.657" v="3" actId="14100"/>
          <ac:spMkLst>
            <pc:docMk/>
            <pc:sldMk cId="3971744018" sldId="256"/>
            <ac:spMk id="2" creationId="{E770C619-7D09-40D6-8CC6-E3B4C10E120B}"/>
          </ac:spMkLst>
        </pc:spChg>
      </pc:sldChg>
      <pc:sldChg chg="modSp">
        <pc:chgData name="Paul CHESNE" userId="98b16a98-ff3f-4936-9644-2ed92d3ca123" providerId="ADAL" clId="{3562369E-63EE-4A9B-81B6-0743406967C4}" dt="2019-01-18T16:15:15.956" v="5" actId="20577"/>
        <pc:sldMkLst>
          <pc:docMk/>
          <pc:sldMk cId="2602003156" sldId="258"/>
        </pc:sldMkLst>
        <pc:spChg chg="mod">
          <ac:chgData name="Paul CHESNE" userId="98b16a98-ff3f-4936-9644-2ed92d3ca123" providerId="ADAL" clId="{3562369E-63EE-4A9B-81B6-0743406967C4}" dt="2019-01-18T16:15:15.956" v="5" actId="20577"/>
          <ac:spMkLst>
            <pc:docMk/>
            <pc:sldMk cId="2602003156" sldId="258"/>
            <ac:spMk id="2" creationId="{C0EABB35-02BF-4927-88A2-2B4347F5A20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820CD-E1A1-4623-BE5B-8C6CF4B1CD75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A74B6-7939-4BC6-8665-2ACD70C9E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814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simplifier le partage de matériels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d’éviter de rechercher un matériel qui s'avère non disponible</a:t>
            </a:r>
          </a:p>
          <a:p>
            <a:pPr marL="171450" indent="-171450">
              <a:buFontTx/>
              <a:buChar char="-"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matériel non restitué</a:t>
            </a:r>
          </a:p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types acteur un responsable et un utilisateur</a:t>
            </a:r>
          </a:p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Responsable :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enregistrer/modification/suppression article dans le système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création/modification/suppression d’utilisateur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applications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Utilisateur :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Emprunter un ou plusieurs articles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Voir la description du tag rfid</a:t>
            </a:r>
          </a:p>
          <a:p>
            <a:pPr marL="171450" indent="-171450">
              <a:buFontTx/>
              <a:buChar char="-"/>
            </a:pP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A74B6-7939-4BC6-8665-2ACD70C9EA0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936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A74B6-7939-4BC6-8665-2ACD70C9EA0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896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RFID ou encore la </a:t>
            </a:r>
            <a:r>
              <a:rPr lang="fr-FR" sz="1200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 Frequency Identification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 une méthode permettant de 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mémoriser et récupérer des données à distance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Le système est activé par 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transfert d'énergie électromagnétique entre une étiquette radio et un émetteur RFID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Ca permet 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communication entre l’objet et le détecteur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sans visibilité, que ce soit à distance ou à l’intérieur de matériaux opaques, par exemple.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Nous utilisons des TAGS PASSIF de classe 2.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 2 signifie lecture, écriture avec mémoire.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A74B6-7939-4BC6-8665-2ACD70C9EA0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80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Station imposée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A74B6-7939-4BC6-8665-2ACD70C9EA0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811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protocole de communication industriel introduit par </a:t>
            </a:r>
            <a:r>
              <a:rPr lang="fr-FR" dirty="0" err="1"/>
              <a:t>Modicon</a:t>
            </a:r>
            <a:r>
              <a:rPr lang="fr-FR" dirty="0"/>
              <a:t> en 1979</a:t>
            </a:r>
          </a:p>
          <a:p>
            <a:r>
              <a:rPr lang="fr-FR" dirty="0"/>
              <a:t>le moyen le plus couramment utilisé pour faire communiquer des équipements industriels</a:t>
            </a:r>
          </a:p>
          <a:p>
            <a:r>
              <a:rPr lang="fr-FR" dirty="0"/>
              <a:t>Mode </a:t>
            </a:r>
            <a:r>
              <a:rPr lang="fr-FR" dirty="0" err="1"/>
              <a:t>half</a:t>
            </a:r>
            <a:r>
              <a:rPr lang="fr-FR" dirty="0"/>
              <a:t> duplex &gt; transmission dans un sens mais pas en même temp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A74B6-7939-4BC6-8665-2ACD70C9EA0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2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A74B6-7939-4BC6-8665-2ACD70C9EA0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735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station doit pouvoir communiquer en </a:t>
            </a:r>
            <a:r>
              <a:rPr lang="fr-FR" dirty="0" err="1"/>
              <a:t>ModBus</a:t>
            </a:r>
            <a:r>
              <a:rPr lang="fr-FR" dirty="0"/>
              <a:t>/TCP</a:t>
            </a:r>
          </a:p>
          <a:p>
            <a:r>
              <a:rPr lang="fr-FR" dirty="0"/>
              <a:t>Administrer les articles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A74B6-7939-4BC6-8665-2ACD70C9EA0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06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A74B6-7939-4BC6-8665-2ACD70C9EA0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529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des classes</a:t>
            </a:r>
          </a:p>
          <a:p>
            <a:r>
              <a:rPr lang="fr-FR" dirty="0"/>
              <a:t>On créer un objet </a:t>
            </a:r>
            <a:r>
              <a:rPr lang="fr-FR" dirty="0" err="1"/>
              <a:t>m_article</a:t>
            </a:r>
            <a:r>
              <a:rPr lang="fr-FR" dirty="0"/>
              <a:t> ou on va rentrer les différents caractéristiques de l’objet souhaité,</a:t>
            </a:r>
          </a:p>
          <a:p>
            <a:r>
              <a:rPr lang="fr-FR" dirty="0"/>
              <a:t>Ajouter un article en mode non disponible:</a:t>
            </a:r>
          </a:p>
          <a:p>
            <a:r>
              <a:rPr lang="fr-FR" dirty="0"/>
              <a:t>On va récupérer l’objet </a:t>
            </a:r>
            <a:r>
              <a:rPr lang="fr-FR" dirty="0" err="1"/>
              <a:t>m_article</a:t>
            </a:r>
            <a:r>
              <a:rPr lang="fr-FR" dirty="0"/>
              <a:t> en paramètre de la méthode </a:t>
            </a:r>
            <a:r>
              <a:rPr lang="fr-FR" dirty="0" err="1"/>
              <a:t>addArticle</a:t>
            </a:r>
            <a:r>
              <a:rPr lang="fr-FR" dirty="0"/>
              <a:t>() pour pouvoir ensuite appeler la fonction Open() de la librairie </a:t>
            </a:r>
            <a:r>
              <a:rPr lang="fr-FR" dirty="0" err="1"/>
              <a:t>Mysqlconnector</a:t>
            </a:r>
            <a:r>
              <a:rPr lang="fr-FR" dirty="0"/>
              <a:t> qui va ouvrir la connexion SQL, puis créer des commandes de </a:t>
            </a:r>
            <a:r>
              <a:rPr lang="fr-FR" dirty="0" err="1"/>
              <a:t>requetes</a:t>
            </a:r>
            <a:r>
              <a:rPr lang="fr-FR" dirty="0"/>
              <a:t> </a:t>
            </a:r>
            <a:r>
              <a:rPr lang="fr-FR" dirty="0" err="1"/>
              <a:t>sql</a:t>
            </a:r>
            <a:r>
              <a:rPr lang="fr-FR" dirty="0"/>
              <a:t> pour pouvoir entrer les informations de l’objet dans la </a:t>
            </a:r>
            <a:r>
              <a:rPr lang="fr-FR" dirty="0" err="1"/>
              <a:t>bdd</a:t>
            </a:r>
            <a:r>
              <a:rPr lang="fr-FR" dirty="0"/>
              <a:t> avec un objet </a:t>
            </a:r>
            <a:r>
              <a:rPr lang="fr-FR" dirty="0" err="1"/>
              <a:t>sql</a:t>
            </a:r>
            <a:r>
              <a:rPr lang="fr-FR" dirty="0"/>
              <a:t> command, ensuite on appelle la </a:t>
            </a:r>
            <a:r>
              <a:rPr lang="fr-FR" dirty="0" err="1"/>
              <a:t>methode</a:t>
            </a:r>
            <a:r>
              <a:rPr lang="fr-FR" dirty="0"/>
              <a:t> </a:t>
            </a:r>
            <a:r>
              <a:rPr lang="fr-FR" dirty="0" err="1"/>
              <a:t>AddWithValue</a:t>
            </a:r>
            <a:r>
              <a:rPr lang="fr-FR" dirty="0"/>
              <a:t>() pour faire le lien entre les attributs de la classe article et les champs de la base de données, On appelle la </a:t>
            </a:r>
            <a:r>
              <a:rPr lang="fr-FR" dirty="0" err="1"/>
              <a:t>methode</a:t>
            </a:r>
            <a:r>
              <a:rPr lang="fr-FR" dirty="0"/>
              <a:t> </a:t>
            </a:r>
            <a:r>
              <a:rPr lang="fr-FR" dirty="0" err="1"/>
              <a:t>ExecuteNonQuery</a:t>
            </a:r>
            <a:r>
              <a:rPr lang="fr-FR" dirty="0"/>
              <a:t> pour exécuter la commande </a:t>
            </a:r>
            <a:r>
              <a:rPr lang="fr-FR" dirty="0" err="1"/>
              <a:t>mysql</a:t>
            </a:r>
            <a:r>
              <a:rPr lang="fr-FR" dirty="0"/>
              <a:t>, puis on ferme la connexion </a:t>
            </a:r>
            <a:r>
              <a:rPr lang="fr-FR" dirty="0" err="1"/>
              <a:t>sql</a:t>
            </a:r>
            <a:r>
              <a:rPr lang="fr-FR" dirty="0"/>
              <a:t> avec la </a:t>
            </a:r>
            <a:r>
              <a:rPr lang="fr-FR" dirty="0" err="1"/>
              <a:t>methode</a:t>
            </a:r>
            <a:r>
              <a:rPr lang="fr-FR" dirty="0"/>
              <a:t> close(),</a:t>
            </a:r>
          </a:p>
          <a:p>
            <a:r>
              <a:rPr lang="fr-FR" dirty="0"/>
              <a:t>Pour les méthodes </a:t>
            </a:r>
            <a:r>
              <a:rPr lang="fr-FR" dirty="0" err="1"/>
              <a:t>addArticle</a:t>
            </a:r>
            <a:r>
              <a:rPr lang="fr-FR" dirty="0"/>
              <a:t>, </a:t>
            </a:r>
            <a:r>
              <a:rPr lang="fr-FR" dirty="0" err="1"/>
              <a:t>delArticle</a:t>
            </a:r>
            <a:r>
              <a:rPr lang="fr-FR" dirty="0"/>
              <a:t> et </a:t>
            </a:r>
            <a:r>
              <a:rPr lang="fr-FR" dirty="0" err="1"/>
              <a:t>modifierarticle</a:t>
            </a:r>
            <a:r>
              <a:rPr lang="fr-FR" dirty="0"/>
              <a:t> ça sera la même procédure il faudra changer les différend champs, supprimer, modifier,</a:t>
            </a:r>
          </a:p>
          <a:p>
            <a:endParaRPr lang="fr-FR" dirty="0"/>
          </a:p>
          <a:p>
            <a:r>
              <a:rPr lang="fr-FR" dirty="0"/>
              <a:t>Pour pouvoir valider l’article dans la base de données il va falloir appeler l’objet </a:t>
            </a:r>
            <a:r>
              <a:rPr lang="fr-FR" dirty="0" err="1"/>
              <a:t>m_interfaceStation</a:t>
            </a:r>
            <a:r>
              <a:rPr lang="fr-FR" dirty="0"/>
              <a:t>, on va d’abord initialiser la connexion avec la méthode </a:t>
            </a:r>
            <a:r>
              <a:rPr lang="fr-FR" dirty="0" err="1"/>
              <a:t>InitialiserConnexion</a:t>
            </a:r>
            <a:r>
              <a:rPr lang="fr-FR" dirty="0"/>
              <a:t>() qui va faire appel a la </a:t>
            </a:r>
            <a:r>
              <a:rPr lang="fr-FR" dirty="0" err="1"/>
              <a:t>methode</a:t>
            </a:r>
            <a:r>
              <a:rPr lang="fr-FR" dirty="0"/>
              <a:t> </a:t>
            </a:r>
            <a:r>
              <a:rPr lang="fr-FR" dirty="0" err="1"/>
              <a:t>modbustcp</a:t>
            </a:r>
            <a:r>
              <a:rPr lang="fr-FR" dirty="0"/>
              <a:t> avec une adresse </a:t>
            </a:r>
            <a:r>
              <a:rPr lang="fr-FR" dirty="0" err="1"/>
              <a:t>ip</a:t>
            </a:r>
            <a:r>
              <a:rPr lang="fr-FR" dirty="0"/>
              <a:t> et un port, ensuite on va appeler les méthodes </a:t>
            </a:r>
            <a:r>
              <a:rPr lang="fr-FR" dirty="0" err="1"/>
              <a:t>LireTagid</a:t>
            </a:r>
            <a:r>
              <a:rPr lang="fr-FR" dirty="0"/>
              <a:t>() pour récupérer le tag, puis la méthode </a:t>
            </a:r>
            <a:r>
              <a:rPr lang="fr-FR" dirty="0" err="1"/>
              <a:t>ecrituretag</a:t>
            </a:r>
            <a:r>
              <a:rPr lang="fr-FR" dirty="0"/>
              <a:t>() avec en </a:t>
            </a:r>
            <a:r>
              <a:rPr lang="fr-FR" dirty="0" err="1"/>
              <a:t>parametre</a:t>
            </a:r>
            <a:r>
              <a:rPr lang="fr-FR" dirty="0"/>
              <a:t> l’objet </a:t>
            </a:r>
            <a:r>
              <a:rPr lang="fr-FR" dirty="0" err="1"/>
              <a:t>m_article</a:t>
            </a:r>
            <a:r>
              <a:rPr lang="fr-FR" dirty="0"/>
              <a:t> pour récupérer tous ces informations et écrire les informations sur le badge RFID, ensuite et </a:t>
            </a:r>
            <a:r>
              <a:rPr lang="fr-FR" dirty="0" err="1"/>
              <a:t>liretag</a:t>
            </a:r>
            <a:r>
              <a:rPr lang="fr-FR" dirty="0"/>
              <a:t>() pour récupérer le message écrit dans le tag, ensuite on appelle la </a:t>
            </a:r>
            <a:r>
              <a:rPr lang="fr-FR" dirty="0" err="1"/>
              <a:t>methode</a:t>
            </a:r>
            <a:r>
              <a:rPr lang="fr-FR" dirty="0"/>
              <a:t> Vérification() qui va comparer le </a:t>
            </a:r>
            <a:r>
              <a:rPr lang="fr-FR" dirty="0" err="1"/>
              <a:t>messagelecture</a:t>
            </a:r>
            <a:r>
              <a:rPr lang="fr-FR" dirty="0"/>
              <a:t> et </a:t>
            </a:r>
            <a:r>
              <a:rPr lang="fr-FR" dirty="0" err="1"/>
              <a:t>ecriture</a:t>
            </a:r>
            <a:r>
              <a:rPr lang="fr-FR" dirty="0"/>
              <a:t> et si c’est le cas elle appelle la méthode maj article() de la classe </a:t>
            </a:r>
            <a:r>
              <a:rPr lang="fr-FR" dirty="0" err="1"/>
              <a:t>interfaceBDD</a:t>
            </a:r>
            <a:r>
              <a:rPr lang="fr-FR" dirty="0"/>
              <a:t> pour rendre disponible l’article dans la base de données,</a:t>
            </a:r>
          </a:p>
          <a:p>
            <a:r>
              <a:rPr lang="fr-FR" dirty="0"/>
              <a:t>On va récupérer cet objet dans la classe </a:t>
            </a:r>
            <a:r>
              <a:rPr lang="fr-FR" dirty="0" err="1"/>
              <a:t>interfaceBDD</a:t>
            </a:r>
            <a:r>
              <a:rPr lang="fr-FR" dirty="0"/>
              <a:t> pour ajouter ces informations dans la base de données,</a:t>
            </a:r>
          </a:p>
          <a:p>
            <a:r>
              <a:rPr lang="fr-FR" dirty="0"/>
              <a:t>Puis on appelle la </a:t>
            </a:r>
            <a:r>
              <a:rPr lang="fr-FR" dirty="0" err="1"/>
              <a:t>methode</a:t>
            </a:r>
            <a:r>
              <a:rPr lang="fr-FR" dirty="0"/>
              <a:t> </a:t>
            </a:r>
            <a:r>
              <a:rPr lang="fr-FR" dirty="0" err="1"/>
              <a:t>SetTAGID</a:t>
            </a:r>
            <a:r>
              <a:rPr lang="fr-FR" dirty="0"/>
              <a:t>() avec en </a:t>
            </a:r>
            <a:r>
              <a:rPr lang="fr-FR" dirty="0" err="1"/>
              <a:t>parametre</a:t>
            </a:r>
            <a:r>
              <a:rPr lang="fr-FR" dirty="0"/>
              <a:t> la </a:t>
            </a:r>
            <a:r>
              <a:rPr lang="fr-FR" dirty="0" err="1"/>
              <a:t>methode</a:t>
            </a:r>
            <a:r>
              <a:rPr lang="fr-FR" dirty="0"/>
              <a:t> </a:t>
            </a:r>
            <a:r>
              <a:rPr lang="fr-FR" dirty="0" err="1"/>
              <a:t>liretagid</a:t>
            </a:r>
            <a:r>
              <a:rPr lang="fr-FR" dirty="0"/>
              <a:t> de la classe interface station pour mettre à jour </a:t>
            </a:r>
            <a:r>
              <a:rPr lang="fr-FR" dirty="0" err="1"/>
              <a:t>l’id</a:t>
            </a:r>
            <a:r>
              <a:rPr lang="fr-FR" dirty="0"/>
              <a:t> du tag dans la classe RFID,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A74B6-7939-4BC6-8665-2ACD70C9EA0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96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C619-7D09-40D6-8CC6-E3B4C10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273" y="1744910"/>
            <a:ext cx="10572000" cy="1433718"/>
          </a:xfrm>
        </p:spPr>
        <p:txBody>
          <a:bodyPr/>
          <a:lstStyle/>
          <a:p>
            <a:r>
              <a:rPr lang="fr-FR" sz="7200" dirty="0"/>
              <a:t>TRACABILITÉ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56AE0-E0ED-4A46-99F5-2FEFF8156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Avec Pierre GÖRGE / Paul CHESNE / Maxime GUILLOU / Julio GOMEZ-REYES</a:t>
            </a:r>
          </a:p>
        </p:txBody>
      </p:sp>
    </p:spTree>
    <p:extLst>
      <p:ext uri="{BB962C8B-B14F-4D97-AF65-F5344CB8AC3E}">
        <p14:creationId xmlns:p14="http://schemas.microsoft.com/office/powerpoint/2010/main" val="397174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F50DF-0E9C-435B-B594-C1003057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17" y="-1165208"/>
            <a:ext cx="3239485" cy="2948473"/>
          </a:xfrm>
        </p:spPr>
        <p:txBody>
          <a:bodyPr/>
          <a:lstStyle/>
          <a:p>
            <a:r>
              <a:rPr lang="fr-FR" dirty="0"/>
              <a:t>Diagramme d’</a:t>
            </a:r>
            <a:r>
              <a:rPr lang="fr-FR" dirty="0" err="1"/>
              <a:t>éxigence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2A0B037-AE11-4745-A3B5-4FB29CF64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360" y="420996"/>
            <a:ext cx="7801823" cy="623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5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643F2-5D81-4CDB-8A87-09D2E2EE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2" y="-859098"/>
            <a:ext cx="4657739" cy="2230698"/>
          </a:xfrm>
        </p:spPr>
        <p:txBody>
          <a:bodyPr/>
          <a:lstStyle/>
          <a:p>
            <a:r>
              <a:rPr lang="fr-FR" dirty="0"/>
              <a:t>Model de la base de donnée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1E6CD16-D978-4E6D-BF52-E7951C615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946" y="1138334"/>
            <a:ext cx="7739155" cy="5435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80017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0AD779-3704-4535-B46F-BA610D13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68" y="-914400"/>
            <a:ext cx="3454089" cy="2500604"/>
          </a:xfrm>
        </p:spPr>
        <p:txBody>
          <a:bodyPr/>
          <a:lstStyle/>
          <a:p>
            <a:r>
              <a:rPr lang="fr-FR" dirty="0"/>
              <a:t>Diagramme de classe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3E5B6A-DE91-4187-B3A1-04C085BBB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675" y="501190"/>
            <a:ext cx="8443178" cy="618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25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50AB0-7DAA-4A37-B079-2613F5DC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04" y="345366"/>
            <a:ext cx="3528735" cy="970450"/>
          </a:xfrm>
        </p:spPr>
        <p:txBody>
          <a:bodyPr/>
          <a:lstStyle/>
          <a:p>
            <a:r>
              <a:rPr lang="fr-FR" dirty="0"/>
              <a:t>Diagramme de classe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1BB9257-1464-40D7-9B5C-F76FC277C8AC}"/>
              </a:ext>
            </a:extLst>
          </p:cNvPr>
          <p:cNvSpPr txBox="1"/>
          <p:nvPr/>
        </p:nvSpPr>
        <p:spPr>
          <a:xfrm>
            <a:off x="261257" y="2472612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d’un article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D71258-7542-4417-868C-95CD2A940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463" y="1184989"/>
            <a:ext cx="8173950" cy="50571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18535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50AB0-7DAA-4A37-B079-2613F5DC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04" y="345366"/>
            <a:ext cx="3528735" cy="970450"/>
          </a:xfrm>
        </p:spPr>
        <p:txBody>
          <a:bodyPr/>
          <a:lstStyle/>
          <a:p>
            <a:r>
              <a:rPr lang="fr-FR" dirty="0"/>
              <a:t>Diagramme de classe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1BB9257-1464-40D7-9B5C-F76FC277C8AC}"/>
              </a:ext>
            </a:extLst>
          </p:cNvPr>
          <p:cNvSpPr txBox="1"/>
          <p:nvPr/>
        </p:nvSpPr>
        <p:spPr>
          <a:xfrm>
            <a:off x="261257" y="2472612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Ecriture d’un TAG RFID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7F77BAE-D76E-4B51-8059-E64532024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086" y="50291"/>
            <a:ext cx="6861913" cy="675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11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50AB0-7DAA-4A37-B079-2613F5DC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04" y="345366"/>
            <a:ext cx="3528735" cy="970450"/>
          </a:xfrm>
        </p:spPr>
        <p:txBody>
          <a:bodyPr/>
          <a:lstStyle/>
          <a:p>
            <a:r>
              <a:rPr lang="fr-FR" dirty="0"/>
              <a:t>Diagramme de classe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1BB9257-1464-40D7-9B5C-F76FC277C8AC}"/>
              </a:ext>
            </a:extLst>
          </p:cNvPr>
          <p:cNvSpPr txBox="1"/>
          <p:nvPr/>
        </p:nvSpPr>
        <p:spPr>
          <a:xfrm>
            <a:off x="261257" y="2472612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Supprimer un article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665CD3C-7B28-4C0E-AD54-2B90A659D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23" y="3103201"/>
            <a:ext cx="10127554" cy="32635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46997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9E5C5-E189-4F81-92DB-8BF3A345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Gantt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EFFAAC-8F26-415D-9AE0-F5A81D968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36" y="1576874"/>
            <a:ext cx="11753328" cy="513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745A3F-D2C1-4AD8-887D-F974FF99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Finalité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C5D0E-B5AF-49FB-B817-6D9FB8F3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Simplifier le partage de matériel entre enseignant en leur faisant gagner du temps grâce à un système en temps réel d’état d’emprunt de matériels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4086A-B94B-4B39-8E25-83022BF32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091" y="1143195"/>
            <a:ext cx="6655395" cy="48981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299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2FCC18-7A75-4D0A-A375-22A7A909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déploiement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6AB0D8D-4047-490F-AFB1-CC7C7FC4E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713" y="1642188"/>
            <a:ext cx="8488793" cy="492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9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86" y="2450763"/>
            <a:ext cx="5893840" cy="1342908"/>
          </a:xfrm>
        </p:spPr>
        <p:txBody>
          <a:bodyPr/>
          <a:lstStyle/>
          <a:p>
            <a:r>
              <a:rPr lang="fr-FR" dirty="0"/>
              <a:t>Rôle étudiant 1 :</a:t>
            </a:r>
            <a:br>
              <a:rPr lang="fr-FR" dirty="0"/>
            </a:br>
            <a:br>
              <a:rPr lang="fr-FR" dirty="0"/>
            </a:br>
            <a:r>
              <a:rPr lang="fr-FR" dirty="0"/>
              <a:t>Application desktop Responsable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213358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Création d’une application desktop en       et de la base de données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Communication avec une BDD </a:t>
            </a:r>
          </a:p>
          <a:p>
            <a:r>
              <a:rPr lang="fr-FR" sz="2400" dirty="0"/>
              <a:t>    et une station Schneider en TCP/IP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14E3AEFB-7170-42B0-A722-64066F6E406D}"/>
              </a:ext>
            </a:extLst>
          </p:cNvPr>
          <p:cNvSpPr txBox="1">
            <a:spLocks/>
          </p:cNvSpPr>
          <p:nvPr/>
        </p:nvSpPr>
        <p:spPr>
          <a:xfrm>
            <a:off x="7027489" y="1713257"/>
            <a:ext cx="5145283" cy="16155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ajout/modification/suppression d’articles dans le système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Mise à disposition</a:t>
            </a:r>
          </a:p>
        </p:txBody>
      </p:sp>
      <p:pic>
        <p:nvPicPr>
          <p:cNvPr id="1026" name="Picture 2" descr="RÃ©sultat de recherche d'images pour &quot;c# logo&quot;">
            <a:extLst>
              <a:ext uri="{FF2B5EF4-FFF2-40B4-BE49-F238E27FC236}">
                <a16:creationId xmlns:a16="http://schemas.microsoft.com/office/drawing/2014/main" id="{B96FFA3E-2F36-423C-8250-3677F4F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11" y="3702368"/>
            <a:ext cx="45719" cy="4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associÃ©e">
            <a:extLst>
              <a:ext uri="{FF2B5EF4-FFF2-40B4-BE49-F238E27FC236}">
                <a16:creationId xmlns:a16="http://schemas.microsoft.com/office/drawing/2014/main" id="{6D2A2E23-4CE8-45E0-83AA-F4C3EFBF1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546" y="3429000"/>
            <a:ext cx="2757170" cy="274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mysql logo&quot;">
            <a:extLst>
              <a:ext uri="{FF2B5EF4-FFF2-40B4-BE49-F238E27FC236}">
                <a16:creationId xmlns:a16="http://schemas.microsoft.com/office/drawing/2014/main" id="{42C7635F-0A00-4652-9B51-689E316D3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44142"/>
            <a:ext cx="1125859" cy="58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Ã©sultat de recherche d'images pour &quot;c#&quot;">
            <a:extLst>
              <a:ext uri="{FF2B5EF4-FFF2-40B4-BE49-F238E27FC236}">
                <a16:creationId xmlns:a16="http://schemas.microsoft.com/office/drawing/2014/main" id="{E2C3CC91-AB39-40FA-8D6E-2CF785D04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625" y="4816599"/>
            <a:ext cx="490977" cy="49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00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0C63A-BD8F-4F56-BCC9-E960073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Matériels &amp; Logiciels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F00F78-D246-44B3-8737-ECED94ABD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91" b="95591" l="1764" r="97002">
                        <a14:foregroundMark x1="8818" y1="24339" x2="2646" y2="44621"/>
                        <a14:foregroundMark x1="2646" y1="44621" x2="1764" y2="55732"/>
                        <a14:foregroundMark x1="1764" y1="55732" x2="2675" y2="61707"/>
                        <a14:foregroundMark x1="12558" y1="81587" x2="13757" y2="83598"/>
                        <a14:foregroundMark x1="5568" y1="69858" x2="11746" y2="80223"/>
                        <a14:foregroundMark x1="13757" y1="83598" x2="38095" y2="95591"/>
                        <a14:foregroundMark x1="38095" y1="95591" x2="55379" y2="97178"/>
                        <a14:foregroundMark x1="55379" y1="97178" x2="78204" y2="90001"/>
                        <a14:foregroundMark x1="85822" y1="84170" x2="94533" y2="68959"/>
                        <a14:foregroundMark x1="94533" y1="68959" x2="97178" y2="44268"/>
                        <a14:foregroundMark x1="97178" y1="44268" x2="94180" y2="32981"/>
                        <a14:foregroundMark x1="94180" y1="32981" x2="82011" y2="14462"/>
                        <a14:foregroundMark x1="82011" y1="14462" x2="43210" y2="4233"/>
                        <a14:foregroundMark x1="43210" y1="4233" x2="24868" y2="10053"/>
                        <a14:foregroundMark x1="24868" y1="10053" x2="11915" y2="19416"/>
                        <a14:foregroundMark x1="8877" y1="24965" x2="8466" y2="26279"/>
                        <a14:foregroundMark x1="51943" y1="54759" x2="52205" y2="54497"/>
                        <a14:foregroundMark x1="93122" y1="27160" x2="97531" y2="48325"/>
                        <a14:foregroundMark x1="97531" y1="48325" x2="97002" y2="59436"/>
                        <a14:foregroundMark x1="97002" y1="59436" x2="93122" y2="72310"/>
                        <a14:foregroundMark x1="4762" y1="32804" x2="1764" y2="54497"/>
                        <a14:foregroundMark x1="1764" y1="54497" x2="3325" y2="61477"/>
                        <a14:foregroundMark x1="27866" y1="93122" x2="51499" y2="98589"/>
                        <a14:foregroundMark x1="51499" y1="98589" x2="67372" y2="95591"/>
                        <a14:foregroundMark x1="67372" y1="95591" x2="72310" y2="93122"/>
                        <a14:foregroundMark x1="70899" y1="6173" x2="54497" y2="1940"/>
                        <a14:foregroundMark x1="31487" y1="5041" x2="30199" y2="5214"/>
                        <a14:foregroundMark x1="54497" y1="1940" x2="31533" y2="5034"/>
                        <a14:backgroundMark x1="9877" y1="21340" x2="9877" y2="21340"/>
                        <a14:backgroundMark x1="10935" y1="19753" x2="10935" y2="19753"/>
                        <a14:backgroundMark x1="10053" y1="20459" x2="10053" y2="20459"/>
                        <a14:backgroundMark x1="10406" y1="20988" x2="11464" y2="19224"/>
                        <a14:backgroundMark x1="8818" y1="23104" x2="11993" y2="19224"/>
                        <a14:backgroundMark x1="31393" y1="5291" x2="31570" y2="4938"/>
                        <a14:backgroundMark x1="28571" y1="5820" x2="30335" y2="4938"/>
                        <a14:backgroundMark x1="30688" y1="4938" x2="30688" y2="4938"/>
                        <a14:backgroundMark x1="3175" y1="66843" x2="3175" y2="66843"/>
                        <a14:backgroundMark x1="3175" y1="66314" x2="3175" y2="66314"/>
                        <a14:backgroundMark x1="2998" y1="65961" x2="2998" y2="65961"/>
                        <a14:backgroundMark x1="2116" y1="61905" x2="5115" y2="70018"/>
                        <a14:backgroundMark x1="11464" y1="80952" x2="12875" y2="81129"/>
                        <a14:backgroundMark x1="12875" y1="83245" x2="12522" y2="82540"/>
                        <a14:backgroundMark x1="77601" y1="91358" x2="85009" y2="85362"/>
                        <a14:backgroundMark x1="85009" y1="85362" x2="85009" y2="86067"/>
                        <a14:backgroundMark x1="85714" y1="84127" x2="84303" y2="87478"/>
                        <a14:backgroundMark x1="49206" y1="47795" x2="52205" y2="53968"/>
                        <a14:backgroundMark x1="48325" y1="47795" x2="47090" y2="47266"/>
                        <a14:backgroundMark x1="52205" y1="55026" x2="52910" y2="53439"/>
                        <a14:backgroundMark x1="48677" y1="46032" x2="48501" y2="45855"/>
                        <a14:backgroundMark x1="49030" y1="46561" x2="48148" y2="45326"/>
                        <a14:backgroundMark x1="50794" y1="54497" x2="51675" y2="54497"/>
                        <a14:backgroundMark x1="51852" y1="54674" x2="51146" y2="55203"/>
                        <a14:backgroundMark x1="51852" y1="55026" x2="51852" y2="55026"/>
                        <a14:backgroundMark x1="52028" y1="53792" x2="52028" y2="53792"/>
                        <a14:backgroundMark x1="52205" y1="54321" x2="52205" y2="54321"/>
                        <a14:backgroundMark x1="52205" y1="54321" x2="52205" y2="54321"/>
                        <a14:backgroundMark x1="51852" y1="54145" x2="51852" y2="54145"/>
                        <a14:backgroundMark x1="51852" y1="54145" x2="51852" y2="54145"/>
                        <a14:backgroundMark x1="51852" y1="54145" x2="51852" y2="54145"/>
                        <a14:backgroundMark x1="48501" y1="45855" x2="48501" y2="45855"/>
                        <a14:backgroundMark x1="48501" y1="45503" x2="48501" y2="45503"/>
                        <a14:backgroundMark x1="48148" y1="45503" x2="48148" y2="45503"/>
                        <a14:backgroundMark x1="47619" y1="45503" x2="49383" y2="45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17" y="3979153"/>
            <a:ext cx="2447459" cy="209096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F61662E-57F0-4406-A385-9957ECCC1D3C}"/>
              </a:ext>
            </a:extLst>
          </p:cNvPr>
          <p:cNvSpPr txBox="1"/>
          <p:nvPr/>
        </p:nvSpPr>
        <p:spPr>
          <a:xfrm>
            <a:off x="194524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Physique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E32AEB-A3F5-4B00-8910-12363FA847CF}"/>
              </a:ext>
            </a:extLst>
          </p:cNvPr>
          <p:cNvSpPr txBox="1"/>
          <p:nvPr/>
        </p:nvSpPr>
        <p:spPr>
          <a:xfrm>
            <a:off x="791521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Logiciel</a:t>
            </a:r>
          </a:p>
        </p:txBody>
      </p:sp>
      <p:pic>
        <p:nvPicPr>
          <p:cNvPr id="2052" name="Picture 4" descr="RÃ©sultat de recherche d'images pour &quot;visual studio logo&quot;">
            <a:extLst>
              <a:ext uri="{FF2B5EF4-FFF2-40B4-BE49-F238E27FC236}">
                <a16:creationId xmlns:a16="http://schemas.microsoft.com/office/drawing/2014/main" id="{E93608DF-3FA6-4873-907F-FCC4DC4E5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202" y="3734891"/>
            <a:ext cx="4796590" cy="8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Ã©sultat de recherche d'images pour &quot;station schneider compact rfid&quot;">
            <a:extLst>
              <a:ext uri="{FF2B5EF4-FFF2-40B4-BE49-F238E27FC236}">
                <a16:creationId xmlns:a16="http://schemas.microsoft.com/office/drawing/2014/main" id="{59A375FE-C100-4A20-91B0-69C6AC192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299" y="3979153"/>
            <a:ext cx="2090963" cy="2090963"/>
          </a:xfrm>
          <a:prstGeom prst="rect">
            <a:avLst/>
          </a:prstGeom>
          <a:noFill/>
        </p:spPr>
      </p:pic>
      <p:pic>
        <p:nvPicPr>
          <p:cNvPr id="1026" name="Picture 2" descr="RÃ©sultat de recherche d'images pour &quot;workbench logo&quot;">
            <a:extLst>
              <a:ext uri="{FF2B5EF4-FFF2-40B4-BE49-F238E27FC236}">
                <a16:creationId xmlns:a16="http://schemas.microsoft.com/office/drawing/2014/main" id="{8238DDB5-DB5D-4697-A2C6-ACC8A10D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202" y="4883933"/>
            <a:ext cx="2482708" cy="118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associÃ©e">
            <a:extLst>
              <a:ext uri="{FF2B5EF4-FFF2-40B4-BE49-F238E27FC236}">
                <a16:creationId xmlns:a16="http://schemas.microsoft.com/office/drawing/2014/main" id="{05D39F09-53A2-42B5-A1C9-255E01C23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151" y="4948386"/>
            <a:ext cx="1219200" cy="1057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043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4AF11-F42D-44F6-8258-221A11C4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le RFID ?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BA45B957-D0A4-436B-B977-E6615859B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087192"/>
              </p:ext>
            </p:extLst>
          </p:nvPr>
        </p:nvGraphicFramePr>
        <p:xfrm>
          <a:off x="2031999" y="4691455"/>
          <a:ext cx="8128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002912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9379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RFID PASSIF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RFID ACTIF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38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Pas de batterie</a:t>
                      </a:r>
                    </a:p>
                    <a:p>
                      <a:r>
                        <a:rPr lang="fr-FR" dirty="0"/>
                        <a:t>Signal électromagnétique qui alimente la puce et l’antenne</a:t>
                      </a:r>
                    </a:p>
                    <a:p>
                      <a:r>
                        <a:rPr lang="fr-FR" dirty="0"/>
                        <a:t>Portée beaucoup plus faible (quelques centimètres)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Batterie</a:t>
                      </a:r>
                    </a:p>
                    <a:p>
                      <a:endParaRPr lang="fr-FR" dirty="0"/>
                    </a:p>
                    <a:p>
                      <a:r>
                        <a:rPr lang="fr-FR" dirty="0"/>
                        <a:t>Longue portée (plus de 10m)</a:t>
                      </a:r>
                    </a:p>
                    <a:p>
                      <a:endParaRPr lang="fr-FR" dirty="0"/>
                    </a:p>
                    <a:p>
                      <a:r>
                        <a:rPr lang="fr-FR" dirty="0"/>
                        <a:t>Traçabilité de personne, logistique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04986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14972EC-ADC7-4D55-A553-9776D3679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740955"/>
              </p:ext>
            </p:extLst>
          </p:nvPr>
        </p:nvGraphicFramePr>
        <p:xfrm>
          <a:off x="2031999" y="2486322"/>
          <a:ext cx="8127999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960674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159437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4967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TAG RFID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ANTENNE RFID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LECTEUR RFID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6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Puce d’identification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Activer les tags pour la réception et la transmission des informations.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Smartphones et/ou tablettes pour une lecture NFC, lecteurs RFID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97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58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1B390-3165-4D62-BB26-6D6B3B18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Station Schneider ?</a:t>
            </a:r>
          </a:p>
        </p:txBody>
      </p:sp>
      <p:pic>
        <p:nvPicPr>
          <p:cNvPr id="3" name="Image 2" descr="RÃ©sultat de recherche d'images pour &quot;XGCS850C201&quot;">
            <a:extLst>
              <a:ext uri="{FF2B5EF4-FFF2-40B4-BE49-F238E27FC236}">
                <a16:creationId xmlns:a16="http://schemas.microsoft.com/office/drawing/2014/main" id="{9C2E56F7-9C96-49AC-9A9C-FDF6A820AF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33" y="2737368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1AD548-B607-49EA-9409-52AA846B4675}"/>
              </a:ext>
            </a:extLst>
          </p:cNvPr>
          <p:cNvSpPr txBox="1"/>
          <p:nvPr/>
        </p:nvSpPr>
        <p:spPr>
          <a:xfrm>
            <a:off x="608433" y="2178008"/>
            <a:ext cx="402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Station XGCS850C201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D5210AF-D2C3-4616-A1D9-6AD73BC9D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59171"/>
              </p:ext>
            </p:extLst>
          </p:nvPr>
        </p:nvGraphicFramePr>
        <p:xfrm>
          <a:off x="3808520" y="1417638"/>
          <a:ext cx="8100382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382">
                  <a:extLst>
                    <a:ext uri="{9D8B030D-6E8A-4147-A177-3AD203B41FA5}">
                      <a16:colId xmlns:a16="http://schemas.microsoft.com/office/drawing/2014/main" val="4114815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25865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Fréquence RFID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13,56mHZ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085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Protocole de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Modbus TCP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Portée nominale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20…100 mm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0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24V 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75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Norme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Détection automatique du type d'étiquette ISO 14443, standard ISO 15693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6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Raccordement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Raccordement électrique 4 broche(s) prise d'alimentation male M8 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6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Connexion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broches prise Ethernet femelle 1 M12 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broches prise Ethernet femelle 2 M12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2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01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D56DEB-38A5-409E-827C-A75CB6E5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ModBus</a:t>
            </a:r>
            <a:r>
              <a:rPr lang="fr-FR" dirty="0"/>
              <a:t> TCP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3B2E8DF-42F3-41F8-BFF8-78CFDA470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2290762"/>
            <a:ext cx="6648450" cy="2105025"/>
          </a:xfrm>
          <a:prstGeom prst="rect">
            <a:avLst/>
          </a:prstGeom>
        </p:spPr>
      </p:pic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34D8DBC-A3D3-428B-AF1E-D2353B171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217211"/>
              </p:ext>
            </p:extLst>
          </p:nvPr>
        </p:nvGraphicFramePr>
        <p:xfrm>
          <a:off x="1917700" y="4926011"/>
          <a:ext cx="8128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845132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86777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Protocole de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Mode Half duplex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02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Couramment utilisé pour faire communiquer des équipements industriels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825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77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B2F03-67ED-493F-9CDF-B2C6B30F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cas d’utilisation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FF3B34-1F2E-4A44-9E94-E4642B994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276" y="2034075"/>
            <a:ext cx="8009445" cy="460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96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</TotalTime>
  <Words>707</Words>
  <Application>Microsoft Office PowerPoint</Application>
  <PresentationFormat>Grand écran</PresentationFormat>
  <Paragraphs>104</Paragraphs>
  <Slides>16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Calibri</vt:lpstr>
      <vt:lpstr>Century Gothic</vt:lpstr>
      <vt:lpstr>Courier New</vt:lpstr>
      <vt:lpstr>Wingdings 2</vt:lpstr>
      <vt:lpstr>Concis</vt:lpstr>
      <vt:lpstr>TRACABILITÉ RFID</vt:lpstr>
      <vt:lpstr>Finalité du projet</vt:lpstr>
      <vt:lpstr>Diagramme de déploiement</vt:lpstr>
      <vt:lpstr>Rôle étudiant 1 :  Application desktop Responsable</vt:lpstr>
      <vt:lpstr>Matériels &amp; Logiciels</vt:lpstr>
      <vt:lpstr>Qu’est-ce que le RFID ?</vt:lpstr>
      <vt:lpstr>Station Schneider ?</vt:lpstr>
      <vt:lpstr>ModBus TCP</vt:lpstr>
      <vt:lpstr>Diagramme de cas d’utilisation</vt:lpstr>
      <vt:lpstr>Diagramme d’éxigence</vt:lpstr>
      <vt:lpstr>Model de la base de donnée</vt:lpstr>
      <vt:lpstr>Diagramme de classe</vt:lpstr>
      <vt:lpstr>Diagramme de classe</vt:lpstr>
      <vt:lpstr>Diagramme de classe</vt:lpstr>
      <vt:lpstr>Diagramme de classe</vt:lpstr>
      <vt:lpstr>Diagramme de Gantt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</dc:title>
  <dc:creator>GORGE Pierre</dc:creator>
  <cp:lastModifiedBy>Paul CHESNE</cp:lastModifiedBy>
  <cp:revision>93</cp:revision>
  <dcterms:created xsi:type="dcterms:W3CDTF">2019-01-15T10:11:14Z</dcterms:created>
  <dcterms:modified xsi:type="dcterms:W3CDTF">2019-02-08T15:42:01Z</dcterms:modified>
</cp:coreProperties>
</file>