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82" r:id="rId8"/>
    <p:sldId id="257" r:id="rId9"/>
    <p:sldId id="264" r:id="rId10"/>
    <p:sldId id="267" r:id="rId11"/>
    <p:sldId id="271" r:id="rId12"/>
    <p:sldId id="280" r:id="rId13"/>
    <p:sldId id="272" r:id="rId14"/>
    <p:sldId id="260" r:id="rId15"/>
    <p:sldId id="276" r:id="rId16"/>
    <p:sldId id="269" r:id="rId17"/>
    <p:sldId id="275" r:id="rId18"/>
    <p:sldId id="270" r:id="rId19"/>
    <p:sldId id="265" r:id="rId20"/>
    <p:sldId id="261" r:id="rId21"/>
    <p:sldId id="281" r:id="rId22"/>
    <p:sldId id="283" r:id="rId23"/>
    <p:sldId id="284" r:id="rId24"/>
    <p:sldId id="285" r:id="rId25"/>
    <p:sldId id="28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GÖRGE / Paul CHESNE / Maxime GUILLOU / </a:t>
            </a:r>
            <a:r>
              <a:rPr lang="fr-FR" b="1" dirty="0"/>
              <a:t>Julio GOMEZ 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38AEE7-C585-410B-8733-56124492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8" y="1615735"/>
            <a:ext cx="3575737" cy="815895"/>
          </a:xfrm>
        </p:spPr>
        <p:txBody>
          <a:bodyPr anchor="b">
            <a:normAutofit/>
          </a:bodyPr>
          <a:lstStyle/>
          <a:p>
            <a:pPr algn="ctr"/>
            <a:r>
              <a:rPr lang="fr-FR" sz="3200" dirty="0">
                <a:solidFill>
                  <a:srgbClr val="FFFFFF"/>
                </a:solidFill>
              </a:rPr>
              <a:t>Partie étudiant 4 </a:t>
            </a:r>
          </a:p>
        </p:txBody>
      </p:sp>
      <p:pic>
        <p:nvPicPr>
          <p:cNvPr id="10" name="Espace réservé du contenu 8">
            <a:extLst>
              <a:ext uri="{FF2B5EF4-FFF2-40B4-BE49-F238E27FC236}">
                <a16:creationId xmlns:a16="http://schemas.microsoft.com/office/drawing/2014/main" id="{A249B342-EA14-40F0-AF0A-15F8485D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9" y="643467"/>
            <a:ext cx="587456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1912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EFFC71-B550-4182-B4FB-964F5E37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695991"/>
            <a:ext cx="10729519" cy="444178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85EA85E-EB82-48EE-9B18-52CFF481163C}"/>
              </a:ext>
            </a:extLst>
          </p:cNvPr>
          <p:cNvSpPr/>
          <p:nvPr/>
        </p:nvSpPr>
        <p:spPr>
          <a:xfrm>
            <a:off x="897622" y="3798113"/>
            <a:ext cx="10253830" cy="13795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5104EC-39E4-4F20-993C-BE3F70AA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073" y="873202"/>
            <a:ext cx="6145855" cy="41330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DC7080A-FE9D-4144-89C7-83A54821F03E}"/>
              </a:ext>
            </a:extLst>
          </p:cNvPr>
          <p:cNvSpPr txBox="1"/>
          <p:nvPr/>
        </p:nvSpPr>
        <p:spPr>
          <a:xfrm>
            <a:off x="1023458" y="6325299"/>
            <a:ext cx="32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209418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643468" y="6226794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55" y="3429000"/>
            <a:ext cx="973864" cy="9738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050" y="3346231"/>
            <a:ext cx="1139402" cy="11394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03689C-2193-4F1A-AB6F-D930790C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570" y="3950927"/>
            <a:ext cx="1843727" cy="2147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BAB8E-1CE2-4321-8C24-45E869F5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122" y1="37691" x2="27927" y2="62309"/>
                        <a14:foregroundMark x1="27927" y1="62309" x2="25610" y2="60784"/>
                        <a14:foregroundMark x1="46098" y1="20479" x2="40610" y2="25708"/>
                        <a14:foregroundMark x1="40610" y1="25708" x2="40854" y2="27887"/>
                        <a14:foregroundMark x1="48171" y1="16993" x2="50244" y2="10240"/>
                        <a14:foregroundMark x1="59512" y1="52070" x2="58293" y2="38780"/>
                        <a14:foregroundMark x1="69024" y1="35294" x2="70610" y2="36383"/>
                        <a14:foregroundMark x1="36463" y1="16122" x2="34878" y2="10022"/>
                        <a14:foregroundMark x1="68780" y1="37473" x2="75000" y2="37037"/>
                        <a14:foregroundMark x1="75000" y1="37037" x2="70732" y2="28976"/>
                        <a14:foregroundMark x1="70732" y1="28976" x2="65488" y2="35948"/>
                        <a14:foregroundMark x1="65488" y1="35948" x2="68780" y2="44880"/>
                        <a14:foregroundMark x1="61707" y1="56427" x2="65732" y2="46841"/>
                        <a14:foregroundMark x1="36829" y1="23312" x2="37195" y2="24401"/>
                        <a14:foregroundMark x1="49024" y1="23529" x2="48780" y2="23747"/>
                        <a14:foregroundMark x1="38171" y1="89978" x2="38171" y2="89978"/>
                        <a14:foregroundMark x1="47683" y1="89978" x2="47683" y2="89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596" y="4537703"/>
            <a:ext cx="1361116" cy="9738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166D37-17E1-481D-9A46-317B714B4E99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45" y="4879834"/>
            <a:ext cx="997504" cy="103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50CEE66-B045-4A50-AF03-BD736BAA5F64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51" y="4879834"/>
            <a:ext cx="841472" cy="1032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5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992D1-496C-40EE-8537-8E13E279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5B5987-103B-465D-B5EC-4827D8281F44}"/>
              </a:ext>
            </a:extLst>
          </p:cNvPr>
          <p:cNvSpPr txBox="1"/>
          <p:nvPr/>
        </p:nvSpPr>
        <p:spPr>
          <a:xfrm>
            <a:off x="1164454" y="2414728"/>
            <a:ext cx="9863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4 classes : </a:t>
            </a:r>
          </a:p>
          <a:p>
            <a:endParaRPr lang="fr-F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/>
              <a:t>Main Activity</a:t>
            </a:r>
          </a:p>
          <a:p>
            <a:endParaRPr lang="fr-F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/>
              <a:t>Interface NFCQR</a:t>
            </a:r>
          </a:p>
          <a:p>
            <a:endParaRPr lang="fr-F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 err="1"/>
              <a:t>NFCScan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6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B4F61E-C434-4EAC-9F2E-AE7624CD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MAIN ACTIVITY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A25EE-FDD3-4A99-A461-05D64FCB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92" y="2247090"/>
            <a:ext cx="3575737" cy="1207682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C’est notre activité principale et la première couche de notre application. Dans cette partie le Login est présent. 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3E33FD-35B3-43BB-8758-5D555128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83" y="643467"/>
            <a:ext cx="2952556" cy="527242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49677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42F311-3385-43F5-B5E3-4640740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INTERFACE NFCQR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2AF192-463B-4D56-A642-CB0D2C16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33" y="2049801"/>
            <a:ext cx="3575737" cy="1229876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Cette classe ou « Activity », selon Android Studio, est l’interface de l’emprunt. 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7C9486-9CB6-4DCE-BCE5-BC898D45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81" y="643467"/>
            <a:ext cx="3312761" cy="527242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4250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47FA53-6DB3-449D-B131-BCA69B93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NFC 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5CF1F-ADDB-4368-94EA-E6B0FD22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33" y="1935331"/>
            <a:ext cx="3575737" cy="1749220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Dans cette classe nous trouvons la lecture d’un tag RFID, l’identification d’un article grâce à l’ID du tag et à la mise à jour d’une base de données. 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231DA2B-E3F3-4A5A-9DE7-FF12FD42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72" y="643467"/>
            <a:ext cx="3335378" cy="527242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4044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5CC7E-F4C2-41C8-A7F4-AB57B3CF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scène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7A83C-812F-416C-A6F6-8ECA2443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83462"/>
            <a:ext cx="5626311" cy="305151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société FIO, spécialisée dans le conseil et la commercialisation de solutions technologiques innovantes, propose à ses clients des solutions créatives permettant d'optimiser l'outil de production.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Dans cette optique, l’entreprise nous a chargé du développement d’un système pour l’emprunt d’articles à l’aide de la technologie RFID (sigle en anglais pour l’identification par radiofréquence).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613026-789E-4091-AAB3-C97425D47C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08" y="2589822"/>
            <a:ext cx="3402290" cy="2714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8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15A380-CC96-4F0A-90D2-700F44FC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50193-F250-47C2-A2D2-B53A06F5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824404"/>
            <a:ext cx="3575737" cy="1660442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Nous utilisons l’API Google </a:t>
            </a:r>
            <a:r>
              <a:rPr lang="fr-FR" sz="1600" dirty="0" err="1">
                <a:solidFill>
                  <a:srgbClr val="FFFFFF"/>
                </a:solidFill>
              </a:rPr>
              <a:t>Maps</a:t>
            </a:r>
            <a:r>
              <a:rPr lang="fr-FR" sz="1600" dirty="0">
                <a:solidFill>
                  <a:srgbClr val="FFFFFF"/>
                </a:solidFill>
              </a:rPr>
              <a:t> dans cette classe. Dans cette partie, nous pouvons récupérer la localisation exacte de l’emprunteur ainsi que ses coordonnées, 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75339A3-BFBD-44E3-A7CE-1B7119E5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273" y="860442"/>
            <a:ext cx="2612776" cy="483847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811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862A0E-B311-4F9F-BAF0-07CB9654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82717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F6C65AA-BE74-4BBF-BB98-2E6CC799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manquantes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E046A5-1BE6-427C-9F2C-3796DD09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 Login qui marche correctement avec les utilisateurs que nous avons déclarés dans la base de données. </a:t>
            </a:r>
          </a:p>
          <a:p>
            <a:pPr lvl="0"/>
            <a:r>
              <a:rPr lang="fr-FR" dirty="0"/>
              <a:t>Un service emprunt opérationnel.</a:t>
            </a:r>
          </a:p>
          <a:p>
            <a:pPr lvl="0"/>
            <a:r>
              <a:rPr lang="fr-FR" dirty="0"/>
              <a:t>Envoyer les coordonnées pour remplir la table « Localisation ».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0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CCC0B-AF5E-4388-A69B-6D5AD43B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17342-302C-44BA-8893-CD50808D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projet nous a permis d’acquérir des connaissances très utiles dans le domaine des applications mobiles. </a:t>
            </a:r>
          </a:p>
          <a:p>
            <a:r>
              <a:rPr lang="fr-FR" dirty="0"/>
              <a:t>La partie où je devais manipuler les RFID et le NFC était la plus difficile. Cette tâche a pris la majeure partie de mon temps</a:t>
            </a:r>
          </a:p>
          <a:p>
            <a:r>
              <a:rPr lang="fr-FR" dirty="0"/>
              <a:t>Même si l’application n’est pas à la hauteur d’un expert développeur Android, j’espère que le projet répond aux attentes de la société FIO et du jury.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 dirty="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emprunteurs en leur faisant gagner du temps grâce à un système en temps réel d’état d’emprunt de matériels.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05987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Exigences du projet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48" y="1006680"/>
            <a:ext cx="10483906" cy="3866132"/>
          </a:xfr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BE9E511E-29AB-496C-92A3-76577EC33B76}"/>
              </a:ext>
            </a:extLst>
          </p:cNvPr>
          <p:cNvSpPr/>
          <p:nvPr/>
        </p:nvSpPr>
        <p:spPr>
          <a:xfrm>
            <a:off x="1656826" y="4647501"/>
            <a:ext cx="851482" cy="196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Choix de l’IDE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BF9CC4-BA43-4839-AE1F-1808C58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45" y="1251276"/>
            <a:ext cx="3990494" cy="43257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BF3D9-737F-4B67-BB03-EEE7EBC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RFID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61206-46F0-4C72-B096-3105A43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884810"/>
            <a:ext cx="545895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EF5EE2-19C0-4B63-8521-12949C1E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Comparaison</a:t>
            </a:r>
            <a:r>
              <a:rPr lang="en-US" sz="3200" dirty="0">
                <a:solidFill>
                  <a:srgbClr val="FFFFFF"/>
                </a:solidFill>
              </a:rPr>
              <a:t> NFC/RFID HF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8B72387-02CC-4763-B55F-41D73CF8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43773"/>
              </p:ext>
            </p:extLst>
          </p:nvPr>
        </p:nvGraphicFramePr>
        <p:xfrm>
          <a:off x="655438" y="447675"/>
          <a:ext cx="10881126" cy="4076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7279">
                  <a:extLst>
                    <a:ext uri="{9D8B030D-6E8A-4147-A177-3AD203B41FA5}">
                      <a16:colId xmlns:a16="http://schemas.microsoft.com/office/drawing/2014/main" val="3784255241"/>
                    </a:ext>
                  </a:extLst>
                </a:gridCol>
                <a:gridCol w="3447341">
                  <a:extLst>
                    <a:ext uri="{9D8B030D-6E8A-4147-A177-3AD203B41FA5}">
                      <a16:colId xmlns:a16="http://schemas.microsoft.com/office/drawing/2014/main" val="1116901583"/>
                    </a:ext>
                  </a:extLst>
                </a:gridCol>
                <a:gridCol w="3556506">
                  <a:extLst>
                    <a:ext uri="{9D8B030D-6E8A-4147-A177-3AD203B41FA5}">
                      <a16:colId xmlns:a16="http://schemas.microsoft.com/office/drawing/2014/main" val="3108619218"/>
                    </a:ext>
                  </a:extLst>
                </a:gridCol>
              </a:tblGrid>
              <a:tr h="41773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Spécificités/Technologie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NFC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RFID HF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/>
                </a:tc>
                <a:extLst>
                  <a:ext uri="{0D108BD9-81ED-4DB2-BD59-A6C34878D82A}">
                    <a16:rowId xmlns:a16="http://schemas.microsoft.com/office/drawing/2014/main" val="3960198800"/>
                  </a:ext>
                </a:extLst>
              </a:tr>
              <a:tr h="41773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Bande passante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13,56 MHz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 à 30MHz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/>
                </a:tc>
                <a:extLst>
                  <a:ext uri="{0D108BD9-81ED-4DB2-BD59-A6C34878D82A}">
                    <a16:rowId xmlns:a16="http://schemas.microsoft.com/office/drawing/2014/main" val="1185157035"/>
                  </a:ext>
                </a:extLst>
              </a:tr>
              <a:tr h="323920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Information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Fréquence habituelle :</a:t>
                      </a:r>
                      <a:endParaRPr lang="fr-FR" sz="210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13.56MHz.</a:t>
                      </a:r>
                      <a:endParaRPr lang="fr-FR" sz="210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Distance de lecture : </a:t>
                      </a:r>
                      <a:endParaRPr lang="fr-FR" sz="210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 à 10 cm.</a:t>
                      </a:r>
                      <a:endParaRPr lang="fr-FR" sz="210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Normes: </a:t>
                      </a:r>
                      <a:r>
                        <a:rPr lang="es-ES" sz="1800">
                          <a:effectLst/>
                          <a:highlight>
                            <a:srgbClr val="D3D3D3"/>
                          </a:highlight>
                        </a:rPr>
                        <a:t>NFCIP-1 (ISO/CEI 18092)</a:t>
                      </a:r>
                      <a:r>
                        <a:rPr lang="es-ES" sz="1800">
                          <a:effectLst/>
                        </a:rPr>
                        <a:t>, </a:t>
                      </a:r>
                      <a:r>
                        <a:rPr lang="es-ES" sz="1800">
                          <a:effectLst/>
                          <a:highlight>
                            <a:srgbClr val="D3D3D3"/>
                          </a:highlight>
                        </a:rPr>
                        <a:t>ISO/CEI 14443-1</a:t>
                      </a:r>
                      <a:r>
                        <a:rPr lang="es-ES" sz="1800">
                          <a:effectLst/>
                        </a:rPr>
                        <a:t> à ISO/CEI 14443-4, NDEF.</a:t>
                      </a:r>
                      <a:endParaRPr lang="fr-FR" sz="2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Fréquence habituelle :</a:t>
                      </a:r>
                      <a:endParaRPr lang="fr-FR" sz="2100" dirty="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13.56MHz.</a:t>
                      </a:r>
                      <a:endParaRPr lang="fr-FR" sz="2100" dirty="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Distance de lecture : </a:t>
                      </a:r>
                      <a:endParaRPr lang="fr-FR" sz="2100" dirty="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 à 10 cm.</a:t>
                      </a:r>
                      <a:endParaRPr lang="fr-FR" sz="2100" dirty="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Normes : ISO 15693, </a:t>
                      </a:r>
                      <a:r>
                        <a:rPr lang="fr-FR" sz="1800" dirty="0">
                          <a:effectLst/>
                          <a:highlight>
                            <a:srgbClr val="D3D3D3"/>
                          </a:highlight>
                        </a:rPr>
                        <a:t>ISO/IEC 18092</a:t>
                      </a:r>
                      <a:r>
                        <a:rPr lang="fr-FR" sz="1800" dirty="0">
                          <a:effectLst/>
                        </a:rPr>
                        <a:t>, </a:t>
                      </a:r>
                      <a:r>
                        <a:rPr lang="fr-FR" sz="1800" dirty="0">
                          <a:effectLst/>
                          <a:highlight>
                            <a:srgbClr val="D3D3D3"/>
                          </a:highlight>
                        </a:rPr>
                        <a:t>ISO 14443</a:t>
                      </a:r>
                      <a:endParaRPr lang="fr-FR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920" marR="120920" marT="0" marB="0"/>
                </a:tc>
                <a:extLst>
                  <a:ext uri="{0D108BD9-81ED-4DB2-BD59-A6C34878D82A}">
                    <a16:rowId xmlns:a16="http://schemas.microsoft.com/office/drawing/2014/main" val="297355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8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B2724-07B9-45CF-A9F2-75AB905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40330-961E-481B-AEED-687766494767}"/>
              </a:ext>
            </a:extLst>
          </p:cNvPr>
          <p:cNvSpPr txBox="1"/>
          <p:nvPr/>
        </p:nvSpPr>
        <p:spPr>
          <a:xfrm>
            <a:off x="486561" y="5200650"/>
            <a:ext cx="484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Améliorations majeures dans la version 4.4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Android 5.1.1 est le choix le plus logique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C88B8C-3C67-4984-B7CE-DE52D55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70" y="0"/>
            <a:ext cx="613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6" y="3886890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Récupérer l’ID d’un Tag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1097976-5E66-41D8-ACC8-873151AB4E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008DC4A-68C3-419C-8751-C37CC455644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7D695-9F99-43AA-9BE2-79D54B1159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FB3D4A-92F3-4C3B-8298-A606444F70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396</Words>
  <Application>Microsoft Office PowerPoint</Application>
  <PresentationFormat>Grand écran</PresentationFormat>
  <Paragraphs>74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Courier New</vt:lpstr>
      <vt:lpstr>Wingdings 2</vt:lpstr>
      <vt:lpstr>Concis</vt:lpstr>
      <vt:lpstr>Présentation du projet :  TRACABILITÉ RFID</vt:lpstr>
      <vt:lpstr>Mise en scène</vt:lpstr>
      <vt:lpstr>Finalité du projet</vt:lpstr>
      <vt:lpstr>Présentation PowerPoint</vt:lpstr>
      <vt:lpstr>Choix de l’IDE</vt:lpstr>
      <vt:lpstr>RFID</vt:lpstr>
      <vt:lpstr>Comparaison NFC/RFID HF</vt:lpstr>
      <vt:lpstr>Android</vt:lpstr>
      <vt:lpstr>Rôle étudiant 4 : Application emprunteur</vt:lpstr>
      <vt:lpstr>Partie étudiant 4 </vt:lpstr>
      <vt:lpstr>Présentation PowerPoint</vt:lpstr>
      <vt:lpstr>Présentation PowerPoint</vt:lpstr>
      <vt:lpstr>Présentation PowerPoint</vt:lpstr>
      <vt:lpstr>Présentation PowerPoint</vt:lpstr>
      <vt:lpstr>Matériels &amp; technologies</vt:lpstr>
      <vt:lpstr>Développement</vt:lpstr>
      <vt:lpstr>MAIN ACTIVITY</vt:lpstr>
      <vt:lpstr>INTERFACE NFCQR</vt:lpstr>
      <vt:lpstr>NFC SCAN</vt:lpstr>
      <vt:lpstr>POSITION</vt:lpstr>
      <vt:lpstr>Bilan</vt:lpstr>
      <vt:lpstr>Parties manquantes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Julio César Gómez Reyes</dc:creator>
  <cp:lastModifiedBy>Julio César Gómez Reyes</cp:lastModifiedBy>
  <cp:revision>2</cp:revision>
  <dcterms:created xsi:type="dcterms:W3CDTF">2019-06-06T23:09:28Z</dcterms:created>
  <dcterms:modified xsi:type="dcterms:W3CDTF">2019-06-06T23:21:34Z</dcterms:modified>
</cp:coreProperties>
</file>