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79" r:id="rId26"/>
    <p:sldId id="27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830B7-EE27-4425-9559-D346DA7DFD09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E4A12-93C9-4BA9-803E-AA36BBA58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0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619672" cy="365125"/>
          </a:xfrm>
        </p:spPr>
        <p:txBody>
          <a:bodyPr/>
          <a:lstStyle/>
          <a:p>
            <a:fld id="{EA0345E7-2D40-404F-B7CE-58E847EBA747}" type="datetime1">
              <a:rPr lang="ru-RU" smtClean="0"/>
              <a:t>03.03.2023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0000" y="6492875"/>
            <a:ext cx="6048000" cy="365125"/>
          </a:xfrm>
        </p:spPr>
        <p:txBody>
          <a:bodyPr/>
          <a:lstStyle>
            <a:lvl1pPr>
              <a:defRPr sz="1600">
                <a:solidFill>
                  <a:srgbClr val="05336E"/>
                </a:solidFill>
              </a:defRPr>
            </a:lvl1pPr>
          </a:lstStyle>
          <a:p>
            <a:r>
              <a:rPr lang="ru-RU" dirty="0" smtClean="0"/>
              <a:t>Факультет электротехники и автоматики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02101" y="-11083"/>
            <a:ext cx="2133600" cy="365125"/>
          </a:xfrm>
        </p:spPr>
        <p:txBody>
          <a:bodyPr/>
          <a:lstStyle>
            <a:lvl1pPr>
              <a:defRPr sz="1600" b="1"/>
            </a:lvl1pPr>
          </a:lstStyle>
          <a:p>
            <a:fld id="{32E84021-445A-4C19-9AF1-98C11A099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27176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7CD-80CA-4CCA-B166-327A8E16D192}" type="datetime1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5C39-1DDA-429A-9E5E-7644CBE6E70F}" type="datetime1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9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0" y="6490181"/>
            <a:ext cx="2133600" cy="365125"/>
          </a:xfrm>
        </p:spPr>
        <p:txBody>
          <a:bodyPr/>
          <a:lstStyle/>
          <a:p>
            <a:fld id="{24C20E1C-83DF-41D5-BF38-8633F6AEC717}" type="datetime1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07684" y="0"/>
            <a:ext cx="2133600" cy="365125"/>
          </a:xfrm>
        </p:spPr>
        <p:txBody>
          <a:bodyPr/>
          <a:lstStyle>
            <a:lvl1pPr>
              <a:defRPr sz="1600" b="1"/>
            </a:lvl1pPr>
          </a:lstStyle>
          <a:p>
            <a:fld id="{32E84021-445A-4C19-9AF1-98C11A099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9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34C8-8E63-4E49-9B06-8030F2D9A602}" type="datetime1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57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C8E-F86C-4916-A20E-0CC2E730E292}" type="datetime1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4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4D3-6128-49BB-BB25-5ED0988D42E3}" type="datetime1">
              <a:rPr lang="ru-RU" smtClean="0"/>
              <a:t>03.03.2023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34A-02A9-46E9-AB44-4B5D2ED799FE}" type="datetime1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21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342-36BF-481A-8D16-E27C3EFE59CC}" type="datetime1">
              <a:rPr lang="ru-RU" smtClean="0"/>
              <a:t>03.03.2023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9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045F-9266-4F4C-A9D2-4DD0613117CB}" type="datetime1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D486-BCBE-468D-9A12-70823F5E3E5A}" type="datetime1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CCE7-F015-444A-8BBC-C710CF93E4E1}" type="datetime1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4021-445A-4C19-9AF1-98C11A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05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685800" y="2055600"/>
            <a:ext cx="7772400" cy="2592288"/>
          </a:xfrm>
        </p:spPr>
        <p:txBody>
          <a:bodyPr>
            <a:noAutofit/>
          </a:bodyPr>
          <a:lstStyle/>
          <a:p>
            <a:r>
              <a:rPr lang="ru-RU" altLang="ru-RU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 </a:t>
            </a:r>
            <a:r>
              <a:rPr lang="ru-RU" alt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altLang="ru-RU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ru-RU" altLang="ru-RU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alt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строенные </a:t>
            </a:r>
            <a:r>
              <a:rPr lang="ru-RU" alt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altLang="ru-RU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ипы данных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F:\Wine\WineFolly\logo-leti-sin-rus-vertik-2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83" y="379998"/>
            <a:ext cx="3285751" cy="16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электротехники и автоматики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8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данных </a:t>
            </a:r>
            <a:r>
              <a:rPr lang="en-US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78788" y="1104847"/>
            <a:ext cx="8934450" cy="5081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462610" y="1573159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919810" y="1573159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1377010" y="1573159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1834210" y="1573159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2291410" y="1573159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2748610" y="1573159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3205810" y="1573159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663010" y="1573159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448322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15" name="Rectangle 62"/>
          <p:cNvSpPr>
            <a:spLocks noChangeArrowheads="1"/>
          </p:cNvSpPr>
          <p:nvPr/>
        </p:nvSpPr>
        <p:spPr bwMode="auto">
          <a:xfrm>
            <a:off x="905522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1362722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1819922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8" name="Rectangle 65"/>
          <p:cNvSpPr>
            <a:spLocks noChangeArrowheads="1"/>
          </p:cNvSpPr>
          <p:nvPr/>
        </p:nvSpPr>
        <p:spPr bwMode="auto">
          <a:xfrm>
            <a:off x="2277122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9" name="Rectangle 66"/>
          <p:cNvSpPr>
            <a:spLocks noChangeArrowheads="1"/>
          </p:cNvSpPr>
          <p:nvPr/>
        </p:nvSpPr>
        <p:spPr bwMode="auto">
          <a:xfrm>
            <a:off x="2734322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0" name="Rectangle 67"/>
          <p:cNvSpPr>
            <a:spLocks noChangeArrowheads="1"/>
          </p:cNvSpPr>
          <p:nvPr/>
        </p:nvSpPr>
        <p:spPr bwMode="auto">
          <a:xfrm>
            <a:off x="3191522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3648722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3934005" y="3765499"/>
            <a:ext cx="17303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long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23" name="Rectangle 71"/>
          <p:cNvSpPr>
            <a:spLocks noChangeArrowheads="1"/>
          </p:cNvSpPr>
          <p:nvPr/>
        </p:nvSpPr>
        <p:spPr bwMode="auto">
          <a:xfrm>
            <a:off x="913286" y="3035247"/>
            <a:ext cx="297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Courier New" pitchFamily="49" charset="-52"/>
              </a:rPr>
              <a:t>Знаковый разряд </a:t>
            </a:r>
            <a:r>
              <a:rPr lang="en-US" altLang="ru-RU" sz="2400" b="1" dirty="0">
                <a:latin typeface="Courier New" pitchFamily="49" charset="-52"/>
              </a:rPr>
              <a:t/>
            </a:r>
            <a:br>
              <a:rPr lang="en-US" altLang="ru-RU" sz="2400" b="1" dirty="0">
                <a:latin typeface="Courier New" pitchFamily="49" charset="-52"/>
              </a:rPr>
            </a:br>
            <a:r>
              <a:rPr lang="en-US" altLang="ru-RU" sz="2400" b="1" dirty="0">
                <a:latin typeface="Courier New" pitchFamily="49" charset="-52"/>
              </a:rPr>
              <a:t>(0 = +, 1 = -)</a:t>
            </a:r>
            <a:endParaRPr lang="ru-RU" altLang="ru-RU" sz="2400" b="1" dirty="0">
              <a:latin typeface="Courier New" pitchFamily="49" charset="-52"/>
            </a:endParaRPr>
          </a:p>
        </p:txBody>
      </p:sp>
      <p:cxnSp>
        <p:nvCxnSpPr>
          <p:cNvPr id="24" name="AutoShape 73"/>
          <p:cNvCxnSpPr>
            <a:cxnSpLocks noChangeShapeType="1"/>
            <a:endCxn id="14" idx="2"/>
          </p:cNvCxnSpPr>
          <p:nvPr/>
        </p:nvCxnSpPr>
        <p:spPr bwMode="auto">
          <a:xfrm rot="10800000">
            <a:off x="676922" y="2879672"/>
            <a:ext cx="304800" cy="5715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75"/>
          <p:cNvSpPr>
            <a:spLocks noChangeArrowheads="1"/>
          </p:cNvSpPr>
          <p:nvPr/>
        </p:nvSpPr>
        <p:spPr bwMode="auto">
          <a:xfrm>
            <a:off x="133164" y="4156024"/>
            <a:ext cx="8813568" cy="781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200" b="1" spc="-40" dirty="0">
                <a:latin typeface="Courier New" pitchFamily="49" charset="-52"/>
              </a:rPr>
              <a:t>01111111</a:t>
            </a:r>
            <a:r>
              <a:rPr lang="en-US" altLang="ru-RU" sz="2200" b="1" spc="-40" dirty="0">
                <a:latin typeface="Courier New" pitchFamily="49" charset="-52"/>
              </a:rPr>
              <a:t>111111111111111111111111</a:t>
            </a:r>
            <a:r>
              <a:rPr lang="ru-RU" altLang="ru-RU" sz="2200" b="1" spc="-40" dirty="0">
                <a:latin typeface="Courier New" pitchFamily="49" charset="-52"/>
              </a:rPr>
              <a:t> = </a:t>
            </a:r>
            <a:r>
              <a:rPr lang="en-US" altLang="ru-RU" sz="2200" b="1" spc="-40" dirty="0">
                <a:latin typeface="Courier New" pitchFamily="49" charset="-52"/>
              </a:rPr>
              <a:t>2147483647  = 2</a:t>
            </a:r>
            <a:r>
              <a:rPr lang="en-US" altLang="ru-RU" sz="2200" b="1" spc="-40" baseline="20000" dirty="0">
                <a:latin typeface="Courier New" pitchFamily="49" charset="-52"/>
              </a:rPr>
              <a:t>31</a:t>
            </a:r>
            <a:r>
              <a:rPr lang="en-US" altLang="ru-RU" sz="2200" b="1" spc="-40" dirty="0">
                <a:latin typeface="Courier New" pitchFamily="49" charset="-52"/>
              </a:rPr>
              <a:t>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200" b="1" spc="-40" dirty="0">
                <a:latin typeface="Courier New" pitchFamily="49" charset="-52"/>
              </a:rPr>
              <a:t>10000000</a:t>
            </a:r>
            <a:r>
              <a:rPr lang="en-US" altLang="ru-RU" sz="2200" b="1" spc="-40" dirty="0">
                <a:latin typeface="Courier New" pitchFamily="49" charset="-52"/>
              </a:rPr>
              <a:t>000000000000000000000000</a:t>
            </a:r>
            <a:r>
              <a:rPr lang="ru-RU" altLang="ru-RU" sz="2200" b="1" spc="-40" dirty="0">
                <a:latin typeface="Courier New" pitchFamily="49" charset="-52"/>
              </a:rPr>
              <a:t> = -</a:t>
            </a:r>
            <a:r>
              <a:rPr lang="en-US" altLang="ru-RU" sz="2200" b="1" spc="-40" dirty="0">
                <a:latin typeface="Courier New" pitchFamily="49" charset="-52"/>
              </a:rPr>
              <a:t>214748364</a:t>
            </a:r>
            <a:r>
              <a:rPr lang="ru-RU" altLang="ru-RU" sz="2200" b="1" spc="-40" dirty="0">
                <a:latin typeface="Courier New" pitchFamily="49" charset="-52"/>
              </a:rPr>
              <a:t>8</a:t>
            </a:r>
            <a:r>
              <a:rPr lang="en-US" altLang="ru-RU" sz="2200" b="1" spc="-40" dirty="0">
                <a:latin typeface="Courier New" pitchFamily="49" charset="-52"/>
              </a:rPr>
              <a:t> = -2</a:t>
            </a:r>
            <a:r>
              <a:rPr lang="en-US" altLang="ru-RU" sz="2200" b="1" spc="-40" baseline="20000" dirty="0">
                <a:latin typeface="Courier New" pitchFamily="49" charset="-52"/>
              </a:rPr>
              <a:t>31</a:t>
            </a:r>
            <a:endParaRPr lang="ru-RU" altLang="ru-RU" sz="2200" b="1" spc="-40" dirty="0">
              <a:latin typeface="Courier New" pitchFamily="49" charset="-52"/>
            </a:endParaRPr>
          </a:p>
        </p:txBody>
      </p:sp>
      <p:sp>
        <p:nvSpPr>
          <p:cNvPr id="26" name="Rectangle 79"/>
          <p:cNvSpPr>
            <a:spLocks noChangeArrowheads="1"/>
          </p:cNvSpPr>
          <p:nvPr/>
        </p:nvSpPr>
        <p:spPr bwMode="auto">
          <a:xfrm>
            <a:off x="418220" y="1192159"/>
            <a:ext cx="58099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+mn-lt"/>
              </a:rPr>
              <a:t>15</a:t>
            </a:r>
            <a:endParaRPr lang="ru-RU" altLang="ru-RU" sz="2400" b="1" dirty="0">
              <a:latin typeface="+mn-lt"/>
            </a:endParaRPr>
          </a:p>
        </p:txBody>
      </p:sp>
      <p:sp>
        <p:nvSpPr>
          <p:cNvPr id="27" name="Rectangle 78"/>
          <p:cNvSpPr>
            <a:spLocks noChangeArrowheads="1"/>
          </p:cNvSpPr>
          <p:nvPr/>
        </p:nvSpPr>
        <p:spPr bwMode="auto">
          <a:xfrm>
            <a:off x="7279688" y="2130372"/>
            <a:ext cx="58099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+mn-lt"/>
              </a:rPr>
              <a:t>16</a:t>
            </a:r>
            <a:endParaRPr lang="ru-RU" altLang="ru-RU" sz="2400" b="1">
              <a:latin typeface="+mn-lt"/>
            </a:endParaRPr>
          </a:p>
        </p:txBody>
      </p:sp>
      <p:sp>
        <p:nvSpPr>
          <p:cNvPr id="28" name="Rectangle 79"/>
          <p:cNvSpPr>
            <a:spLocks noChangeArrowheads="1"/>
          </p:cNvSpPr>
          <p:nvPr/>
        </p:nvSpPr>
        <p:spPr bwMode="auto">
          <a:xfrm>
            <a:off x="418220" y="2119259"/>
            <a:ext cx="58099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+mn-lt"/>
              </a:rPr>
              <a:t>31</a:t>
            </a:r>
            <a:endParaRPr lang="ru-RU" altLang="ru-RU" sz="2400" b="1">
              <a:latin typeface="+mn-lt"/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4102747" y="157251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</a:t>
            </a:r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4559947" y="157251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5017147" y="157251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2" name="Rectangle 56"/>
          <p:cNvSpPr>
            <a:spLocks noChangeArrowheads="1"/>
          </p:cNvSpPr>
          <p:nvPr/>
        </p:nvSpPr>
        <p:spPr bwMode="auto">
          <a:xfrm>
            <a:off x="5474347" y="157251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3" name="Rectangle 57"/>
          <p:cNvSpPr>
            <a:spLocks noChangeArrowheads="1"/>
          </p:cNvSpPr>
          <p:nvPr/>
        </p:nvSpPr>
        <p:spPr bwMode="auto">
          <a:xfrm>
            <a:off x="5931547" y="157251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6388747" y="157251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6845947" y="157251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6" name="Rectangle 60"/>
          <p:cNvSpPr>
            <a:spLocks noChangeArrowheads="1"/>
          </p:cNvSpPr>
          <p:nvPr/>
        </p:nvSpPr>
        <p:spPr bwMode="auto">
          <a:xfrm>
            <a:off x="7303147" y="157251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7" name="Rectangle 78"/>
          <p:cNvSpPr>
            <a:spLocks noChangeArrowheads="1"/>
          </p:cNvSpPr>
          <p:nvPr/>
        </p:nvSpPr>
        <p:spPr bwMode="auto">
          <a:xfrm>
            <a:off x="7276513" y="1182634"/>
            <a:ext cx="58099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+mn-lt"/>
              </a:rPr>
              <a:t>0</a:t>
            </a:r>
          </a:p>
        </p:txBody>
      </p:sp>
      <p:sp>
        <p:nvSpPr>
          <p:cNvPr id="38" name="Rectangle 61"/>
          <p:cNvSpPr>
            <a:spLocks noChangeArrowheads="1"/>
          </p:cNvSpPr>
          <p:nvPr/>
        </p:nvSpPr>
        <p:spPr bwMode="auto">
          <a:xfrm>
            <a:off x="4102747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1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39" name="Rectangle 62"/>
          <p:cNvSpPr>
            <a:spLocks noChangeArrowheads="1"/>
          </p:cNvSpPr>
          <p:nvPr/>
        </p:nvSpPr>
        <p:spPr bwMode="auto">
          <a:xfrm>
            <a:off x="4559947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0" name="Rectangle 63"/>
          <p:cNvSpPr>
            <a:spLocks noChangeArrowheads="1"/>
          </p:cNvSpPr>
          <p:nvPr/>
        </p:nvSpPr>
        <p:spPr bwMode="auto">
          <a:xfrm>
            <a:off x="5017147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1" name="Rectangle 64"/>
          <p:cNvSpPr>
            <a:spLocks noChangeArrowheads="1"/>
          </p:cNvSpPr>
          <p:nvPr/>
        </p:nvSpPr>
        <p:spPr bwMode="auto">
          <a:xfrm>
            <a:off x="5474347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5931547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3" name="Rectangle 66"/>
          <p:cNvSpPr>
            <a:spLocks noChangeArrowheads="1"/>
          </p:cNvSpPr>
          <p:nvPr/>
        </p:nvSpPr>
        <p:spPr bwMode="auto">
          <a:xfrm>
            <a:off x="6388747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4" name="Rectangle 67"/>
          <p:cNvSpPr>
            <a:spLocks noChangeArrowheads="1"/>
          </p:cNvSpPr>
          <p:nvPr/>
        </p:nvSpPr>
        <p:spPr bwMode="auto">
          <a:xfrm>
            <a:off x="6845947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7303147" y="2498672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6" name="Rectangle 75"/>
          <p:cNvSpPr>
            <a:spLocks noChangeArrowheads="1"/>
          </p:cNvSpPr>
          <p:nvPr/>
        </p:nvSpPr>
        <p:spPr bwMode="auto">
          <a:xfrm>
            <a:off x="133164" y="5349824"/>
            <a:ext cx="8813568" cy="781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200" b="1" spc="-40" dirty="0">
                <a:latin typeface="Courier New" pitchFamily="49" charset="-52"/>
              </a:rPr>
              <a:t>1</a:t>
            </a:r>
            <a:r>
              <a:rPr lang="ru-RU" altLang="ru-RU" sz="2200" b="1" spc="-40" dirty="0">
                <a:latin typeface="Courier New" pitchFamily="49" charset="-52"/>
              </a:rPr>
              <a:t>1111111</a:t>
            </a:r>
            <a:r>
              <a:rPr lang="en-US" altLang="ru-RU" sz="2200" b="1" spc="-40" dirty="0">
                <a:latin typeface="Courier New" pitchFamily="49" charset="-52"/>
              </a:rPr>
              <a:t>111111111111111111111111</a:t>
            </a:r>
            <a:r>
              <a:rPr lang="ru-RU" altLang="ru-RU" sz="2200" b="1" spc="-40" dirty="0">
                <a:latin typeface="Courier New" pitchFamily="49" charset="-52"/>
              </a:rPr>
              <a:t> = </a:t>
            </a:r>
            <a:r>
              <a:rPr lang="en-US" altLang="ru-RU" sz="2200" b="1" spc="-40" dirty="0">
                <a:latin typeface="Courier New" pitchFamily="49" charset="-52"/>
              </a:rPr>
              <a:t>4294967295  = 2</a:t>
            </a:r>
            <a:r>
              <a:rPr lang="en-US" altLang="ru-RU" sz="2200" b="1" spc="-40" baseline="20000" dirty="0">
                <a:latin typeface="Courier New" pitchFamily="49" charset="-52"/>
              </a:rPr>
              <a:t>32</a:t>
            </a:r>
            <a:r>
              <a:rPr lang="en-US" altLang="ru-RU" sz="2200" b="1" spc="-40" dirty="0">
                <a:latin typeface="Courier New" pitchFamily="49" charset="-52"/>
              </a:rPr>
              <a:t>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200" b="1" spc="-40" dirty="0">
                <a:latin typeface="Courier New" pitchFamily="49" charset="-52"/>
              </a:rPr>
              <a:t>10000000</a:t>
            </a:r>
            <a:r>
              <a:rPr lang="en-US" altLang="ru-RU" sz="2200" b="1" spc="-40" dirty="0">
                <a:latin typeface="Courier New" pitchFamily="49" charset="-52"/>
              </a:rPr>
              <a:t>000000000000000000000000</a:t>
            </a:r>
            <a:r>
              <a:rPr lang="ru-RU" altLang="ru-RU" sz="2200" b="1" spc="-40" dirty="0">
                <a:latin typeface="Courier New" pitchFamily="49" charset="-52"/>
              </a:rPr>
              <a:t> = 2147483648</a:t>
            </a:r>
            <a:r>
              <a:rPr lang="en-US" altLang="ru-RU" sz="2200" b="1" spc="-40" dirty="0" smtClean="0">
                <a:latin typeface="Courier New" pitchFamily="49" charset="-52"/>
              </a:rPr>
              <a:t> </a:t>
            </a:r>
            <a:r>
              <a:rPr lang="en-US" altLang="ru-RU" sz="2200" b="1" spc="-40" dirty="0">
                <a:latin typeface="Courier New" pitchFamily="49" charset="-52"/>
              </a:rPr>
              <a:t>= </a:t>
            </a:r>
            <a:r>
              <a:rPr lang="en-US" altLang="ru-RU" sz="2200" b="1" spc="-40" dirty="0" smtClean="0">
                <a:latin typeface="Courier New" pitchFamily="49" charset="-52"/>
              </a:rPr>
              <a:t>2</a:t>
            </a:r>
            <a:r>
              <a:rPr lang="en-US" altLang="ru-RU" sz="2200" b="1" spc="-40" baseline="20000" dirty="0" smtClean="0">
                <a:latin typeface="Courier New" pitchFamily="49" charset="-52"/>
              </a:rPr>
              <a:t>31</a:t>
            </a:r>
            <a:endParaRPr lang="ru-RU" altLang="ru-RU" sz="2200" b="1" spc="-40" dirty="0">
              <a:latin typeface="Courier New" pitchFamily="49" charset="-52"/>
            </a:endParaRPr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3059832" y="4965649"/>
            <a:ext cx="27383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unsigned long</a:t>
            </a:r>
            <a:endParaRPr lang="ru-RU" altLang="ru-RU" sz="2400" b="1" dirty="0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34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413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Сводная таблица </a:t>
            </a:r>
            <a:b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целочисленных типов данных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79512" y="1034136"/>
            <a:ext cx="4264638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441382" y="1034136"/>
            <a:ext cx="16764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117782" y="1034136"/>
            <a:ext cx="281744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Диапазон</a:t>
            </a:r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179512" y="1567536"/>
            <a:ext cx="426463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Courier New" pitchFamily="49" charset="-52"/>
              </a:rPr>
              <a:t>bool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441382" y="1567536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Rectangle 61"/>
          <p:cNvSpPr>
            <a:spLocks noChangeArrowheads="1"/>
          </p:cNvSpPr>
          <p:nvPr/>
        </p:nvSpPr>
        <p:spPr bwMode="auto">
          <a:xfrm>
            <a:off x="6117782" y="1567536"/>
            <a:ext cx="28174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Courier New" pitchFamily="49" charset="-52"/>
              </a:rPr>
              <a:t>false</a:t>
            </a:r>
            <a:r>
              <a:rPr lang="ru-RU" altLang="ru-RU" sz="2400" b="1" dirty="0">
                <a:latin typeface="Courier New" pitchFamily="49" charset="-52"/>
              </a:rPr>
              <a:t>, </a:t>
            </a:r>
            <a:r>
              <a:rPr lang="ru-RU" altLang="ru-RU" sz="2400" b="1" dirty="0" err="1">
                <a:latin typeface="Courier New" pitchFamily="49" charset="-52"/>
              </a:rPr>
              <a:t>true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79512" y="2024736"/>
            <a:ext cx="426463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signed</a:t>
            </a:r>
            <a:r>
              <a:rPr lang="ru-RU" alt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 </a:t>
            </a:r>
            <a:r>
              <a:rPr lang="ru-RU" altLang="ru-RU" sz="2400" b="1" dirty="0" err="1">
                <a:latin typeface="Courier New" pitchFamily="49" charset="-52"/>
              </a:rPr>
              <a:t>char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441382" y="2024736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117782" y="2024736"/>
            <a:ext cx="28174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-128 … 127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76744" y="2481936"/>
            <a:ext cx="426463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unsigned </a:t>
            </a:r>
            <a:r>
              <a:rPr lang="ru-RU" altLang="ru-RU" sz="2400" b="1" dirty="0" err="1">
                <a:latin typeface="Courier New" pitchFamily="49" charset="-52"/>
              </a:rPr>
              <a:t>char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441382" y="2481936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117782" y="2481936"/>
            <a:ext cx="28174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 … 255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76744" y="2939136"/>
            <a:ext cx="426463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signed</a:t>
            </a:r>
            <a:r>
              <a:rPr lang="ru-RU" alt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 </a:t>
            </a:r>
            <a:r>
              <a:rPr lang="ru-RU" altLang="ru-RU" sz="2400" b="1" dirty="0" err="1">
                <a:latin typeface="Courier New" pitchFamily="49" charset="-52"/>
              </a:rPr>
              <a:t>short</a:t>
            </a:r>
            <a:r>
              <a:rPr lang="ru-RU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int</a:t>
            </a:r>
            <a:endParaRPr lang="ru-RU" alt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-52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4441382" y="2939136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6117782" y="2939136"/>
            <a:ext cx="28174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-32768 … 32767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176744" y="3396336"/>
            <a:ext cx="426463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unsigned </a:t>
            </a:r>
            <a:r>
              <a:rPr lang="ru-RU" altLang="ru-RU" sz="2400" b="1" dirty="0" err="1">
                <a:latin typeface="Courier New" pitchFamily="49" charset="-52"/>
              </a:rPr>
              <a:t>short</a:t>
            </a:r>
            <a:r>
              <a:rPr lang="ru-RU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int</a:t>
            </a:r>
            <a:endParaRPr lang="ru-RU" alt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-52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441382" y="3396336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117782" y="3396336"/>
            <a:ext cx="28174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 … 65535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76744" y="3853536"/>
            <a:ext cx="426463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signed</a:t>
            </a:r>
            <a:r>
              <a:rPr lang="ru-RU" alt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 </a:t>
            </a:r>
            <a:r>
              <a:rPr lang="ru-RU" altLang="ru-RU" sz="2400" b="1" dirty="0" err="1">
                <a:latin typeface="Courier New" pitchFamily="49" charset="-52"/>
              </a:rPr>
              <a:t>long</a:t>
            </a:r>
            <a:r>
              <a:rPr lang="ru-RU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int</a:t>
            </a:r>
            <a:endParaRPr lang="ru-RU" alt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-52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4441382" y="3853536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6117782" y="3853536"/>
            <a:ext cx="28174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-2</a:t>
            </a:r>
            <a:r>
              <a:rPr lang="ru-RU" altLang="ru-RU" sz="2400" b="1" baseline="30000" dirty="0">
                <a:latin typeface="Courier New" pitchFamily="49" charset="-52"/>
              </a:rPr>
              <a:t>31</a:t>
            </a:r>
            <a:r>
              <a:rPr lang="ru-RU" altLang="ru-RU" sz="2400" b="1" dirty="0">
                <a:latin typeface="Courier New" pitchFamily="49" charset="-52"/>
              </a:rPr>
              <a:t> … 2</a:t>
            </a:r>
            <a:r>
              <a:rPr lang="ru-RU" altLang="ru-RU" sz="2400" b="1" baseline="30000" dirty="0">
                <a:latin typeface="Courier New" pitchFamily="49" charset="-52"/>
              </a:rPr>
              <a:t>31</a:t>
            </a:r>
            <a:r>
              <a:rPr lang="ru-RU" altLang="ru-RU" sz="2400" b="1" dirty="0">
                <a:latin typeface="Courier New" pitchFamily="49" charset="-52"/>
              </a:rPr>
              <a:t>-1</a:t>
            </a:r>
            <a:endParaRPr lang="ru-RU" altLang="ru-RU" sz="2400" b="1" baseline="30000" dirty="0">
              <a:latin typeface="Courier New" pitchFamily="49" charset="-52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76744" y="4310736"/>
            <a:ext cx="426463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unsigned </a:t>
            </a:r>
            <a:r>
              <a:rPr lang="ru-RU" altLang="ru-RU" sz="2400" b="1" dirty="0" err="1">
                <a:latin typeface="Courier New" pitchFamily="49" charset="-52"/>
              </a:rPr>
              <a:t>long</a:t>
            </a:r>
            <a:r>
              <a:rPr lang="ru-RU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int</a:t>
            </a:r>
            <a:endParaRPr lang="ru-RU" alt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-52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4441382" y="4310736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6117782" y="4310736"/>
            <a:ext cx="28174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0 … 2</a:t>
            </a:r>
            <a:r>
              <a:rPr lang="ru-RU" altLang="ru-RU" sz="2400" b="1" baseline="30000" dirty="0">
                <a:latin typeface="Courier New" pitchFamily="49" charset="-52"/>
              </a:rPr>
              <a:t>32</a:t>
            </a:r>
            <a:r>
              <a:rPr lang="ru-RU" altLang="ru-RU" sz="2400" b="1" dirty="0">
                <a:latin typeface="Courier New" pitchFamily="49" charset="-52"/>
              </a:rPr>
              <a:t>-1</a:t>
            </a:r>
          </a:p>
        </p:txBody>
      </p:sp>
      <p:sp>
        <p:nvSpPr>
          <p:cNvPr id="29" name="Rectangle 62"/>
          <p:cNvSpPr>
            <a:spLocks noChangeArrowheads="1"/>
          </p:cNvSpPr>
          <p:nvPr/>
        </p:nvSpPr>
        <p:spPr bwMode="auto">
          <a:xfrm>
            <a:off x="5202366" y="5775160"/>
            <a:ext cx="3571056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Courier New" pitchFamily="49" charset="-52"/>
              </a:rPr>
              <a:t>short</a:t>
            </a:r>
            <a:r>
              <a:rPr lang="ru-RU" altLang="ru-RU" sz="2400" b="1" dirty="0">
                <a:latin typeface="Courier New" pitchFamily="49" charset="-52"/>
              </a:rPr>
              <a:t> = </a:t>
            </a:r>
            <a:r>
              <a:rPr lang="ru-RU" altLang="ru-RU" sz="2400" b="1" dirty="0" err="1">
                <a:latin typeface="Courier New" pitchFamily="49" charset="-52"/>
              </a:rPr>
              <a:t>short</a:t>
            </a:r>
            <a:r>
              <a:rPr lang="ru-RU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err="1">
                <a:latin typeface="Courier New" pitchFamily="49" charset="-52"/>
              </a:rPr>
              <a:t>int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30" name="Rectangle 63"/>
          <p:cNvSpPr>
            <a:spLocks noChangeArrowheads="1"/>
          </p:cNvSpPr>
          <p:nvPr/>
        </p:nvSpPr>
        <p:spPr bwMode="auto">
          <a:xfrm>
            <a:off x="5202366" y="6316578"/>
            <a:ext cx="357944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Courier New" pitchFamily="49" charset="-52"/>
              </a:rPr>
              <a:t>long</a:t>
            </a:r>
            <a:r>
              <a:rPr lang="ru-RU" altLang="ru-RU" sz="2400" b="1" dirty="0">
                <a:latin typeface="Courier New" pitchFamily="49" charset="-52"/>
              </a:rPr>
              <a:t> = </a:t>
            </a:r>
            <a:r>
              <a:rPr lang="ru-RU" altLang="ru-RU" sz="2400" b="1" dirty="0" err="1">
                <a:latin typeface="Courier New" pitchFamily="49" charset="-52"/>
              </a:rPr>
              <a:t>long</a:t>
            </a:r>
            <a:r>
              <a:rPr lang="ru-RU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err="1">
                <a:latin typeface="Courier New" pitchFamily="49" charset="-52"/>
              </a:rPr>
              <a:t>int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31" name="Rectangle 64"/>
          <p:cNvSpPr>
            <a:spLocks noChangeArrowheads="1"/>
          </p:cNvSpPr>
          <p:nvPr/>
        </p:nvSpPr>
        <p:spPr bwMode="auto">
          <a:xfrm>
            <a:off x="423072" y="6316578"/>
            <a:ext cx="4493085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Courier New" pitchFamily="49" charset="-52"/>
              </a:rPr>
              <a:t>signed</a:t>
            </a:r>
            <a:r>
              <a:rPr lang="ru-RU" altLang="ru-RU" sz="2400" b="1" dirty="0">
                <a:latin typeface="Courier New" pitchFamily="49" charset="-52"/>
              </a:rPr>
              <a:t> - 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 умолчанию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6744" y="4767936"/>
            <a:ext cx="426463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signed</a:t>
            </a:r>
            <a:r>
              <a:rPr lang="ru-RU" alt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 </a:t>
            </a:r>
            <a:r>
              <a:rPr lang="en-US" altLang="ru-RU" sz="2400" b="1" dirty="0" smtClean="0">
                <a:latin typeface="Courier New" pitchFamily="49" charset="-52"/>
              </a:rPr>
              <a:t>long </a:t>
            </a:r>
            <a:r>
              <a:rPr lang="ru-RU" altLang="ru-RU" sz="2400" b="1" dirty="0" err="1">
                <a:latin typeface="Courier New" pitchFamily="49" charset="-52"/>
              </a:rPr>
              <a:t>long</a:t>
            </a:r>
            <a:r>
              <a:rPr lang="ru-RU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int</a:t>
            </a:r>
            <a:endParaRPr lang="ru-RU" alt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-5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441382" y="4767936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6117782" y="4767936"/>
            <a:ext cx="28174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ru-RU" sz="2400" b="1" dirty="0">
                <a:latin typeface="Courier New" pitchFamily="49" charset="-52"/>
              </a:rPr>
              <a:t>-</a:t>
            </a:r>
            <a:r>
              <a:rPr lang="ru-RU" altLang="ru-RU" sz="2400" b="1" dirty="0" smtClean="0">
                <a:latin typeface="Courier New" pitchFamily="49" charset="-52"/>
              </a:rPr>
              <a:t>2</a:t>
            </a:r>
            <a:r>
              <a:rPr lang="en-US" altLang="ru-RU" sz="2400" b="1" baseline="30000" dirty="0" smtClean="0">
                <a:latin typeface="Courier New" pitchFamily="49" charset="-52"/>
              </a:rPr>
              <a:t>63</a:t>
            </a:r>
            <a:r>
              <a:rPr lang="ru-RU" altLang="ru-RU" sz="2400" b="1" dirty="0" smtClean="0">
                <a:latin typeface="Courier New" pitchFamily="49" charset="-52"/>
              </a:rPr>
              <a:t> </a:t>
            </a:r>
            <a:r>
              <a:rPr lang="ru-RU" altLang="ru-RU" sz="2400" b="1" dirty="0">
                <a:latin typeface="Courier New" pitchFamily="49" charset="-52"/>
              </a:rPr>
              <a:t>… </a:t>
            </a:r>
            <a:r>
              <a:rPr lang="ru-RU" altLang="ru-RU" sz="2400" b="1" dirty="0" smtClean="0">
                <a:latin typeface="Courier New" pitchFamily="49" charset="-52"/>
              </a:rPr>
              <a:t>2</a:t>
            </a:r>
            <a:r>
              <a:rPr lang="en-US" altLang="ru-RU" sz="2400" b="1" baseline="30000" dirty="0" smtClean="0">
                <a:latin typeface="Courier New" pitchFamily="49" charset="-52"/>
              </a:rPr>
              <a:t>63</a:t>
            </a:r>
            <a:r>
              <a:rPr lang="ru-RU" altLang="ru-RU" sz="2400" b="1" dirty="0" smtClean="0">
                <a:latin typeface="Courier New" pitchFamily="49" charset="-52"/>
              </a:rPr>
              <a:t>-1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176744" y="5225129"/>
            <a:ext cx="426463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unsigned long </a:t>
            </a:r>
            <a:r>
              <a:rPr lang="ru-RU" altLang="ru-RU" sz="2400" b="1" dirty="0" err="1">
                <a:latin typeface="Courier New" pitchFamily="49" charset="-52"/>
              </a:rPr>
              <a:t>long</a:t>
            </a:r>
            <a:r>
              <a:rPr lang="ru-RU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-52"/>
              </a:rPr>
              <a:t>int</a:t>
            </a:r>
            <a:endParaRPr lang="ru-RU" alt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-52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4441382" y="5225129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6117782" y="5225129"/>
            <a:ext cx="28174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0 … </a:t>
            </a:r>
            <a:r>
              <a:rPr lang="ru-RU" altLang="ru-RU" sz="2400" b="1" dirty="0" smtClean="0">
                <a:latin typeface="Courier New" pitchFamily="49" charset="-52"/>
              </a:rPr>
              <a:t>2</a:t>
            </a:r>
            <a:r>
              <a:rPr lang="en-US" altLang="ru-RU" sz="2400" b="1" baseline="30000" dirty="0" smtClean="0">
                <a:latin typeface="Courier New" pitchFamily="49" charset="-52"/>
              </a:rPr>
              <a:t>64</a:t>
            </a:r>
            <a:r>
              <a:rPr lang="ru-RU" altLang="ru-RU" sz="2400" b="1" dirty="0" smtClean="0">
                <a:latin typeface="Courier New" pitchFamily="49" charset="-52"/>
              </a:rPr>
              <a:t>-1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433681" y="5775160"/>
            <a:ext cx="4482477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latin typeface="Courier New" pitchFamily="49" charset="-52"/>
              </a:rPr>
              <a:t>un</a:t>
            </a:r>
            <a:r>
              <a:rPr lang="ru-RU" altLang="ru-RU" sz="2400" b="1" dirty="0" err="1" smtClean="0">
                <a:latin typeface="Courier New" pitchFamily="49" charset="-52"/>
              </a:rPr>
              <a:t>signed</a:t>
            </a:r>
            <a:r>
              <a:rPr lang="ru-RU" altLang="ru-RU" sz="2400" b="1" dirty="0" smtClean="0">
                <a:latin typeface="Courier New" pitchFamily="49" charset="-52"/>
              </a:rPr>
              <a:t> </a:t>
            </a:r>
            <a:r>
              <a:rPr lang="en-US" altLang="ru-RU" sz="2400" b="1" dirty="0" smtClean="0">
                <a:latin typeface="Courier New" pitchFamily="49" charset="-52"/>
              </a:rPr>
              <a:t>= unsigned </a:t>
            </a:r>
            <a:r>
              <a:rPr lang="en-US" altLang="ru-RU" sz="2400" b="1" dirty="0" err="1" smtClean="0">
                <a:latin typeface="Courier New" pitchFamily="49" charset="-52"/>
              </a:rPr>
              <a:t>int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Целочисленные константы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79512" y="764704"/>
            <a:ext cx="8784975" cy="25202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altLang="ru-RU" spc="-40" dirty="0">
                <a:latin typeface="Arial" panose="020B0604020202020204" pitchFamily="34" charset="0"/>
                <a:cs typeface="Arial" panose="020B0604020202020204" pitchFamily="34" charset="0"/>
              </a:rPr>
              <a:t>Целочисленные константы могут записываться в десятичном, восьмеричном и шестнадцатеричном видах</a:t>
            </a:r>
            <a:r>
              <a:rPr lang="en-US" altLang="ru-RU" spc="-4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Восьмеричные константы начинаются с префикса </a:t>
            </a:r>
            <a:r>
              <a:rPr lang="ru-RU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, шестнадцатеричные - с префиксов </a:t>
            </a:r>
            <a:r>
              <a:rPr lang="ru-RU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0х</a:t>
            </a:r>
            <a:r>
              <a:rPr lang="ru-RU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0Х</a:t>
            </a:r>
            <a:r>
              <a:rPr lang="ru-RU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. Для записи </a:t>
            </a:r>
            <a:r>
              <a:rPr lang="en-US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ru-RU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en-US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n-US" altLang="ru-RU" b="1" spc="-4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en-US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 могут использоваться соответственно следующие суффиксы</a:t>
            </a:r>
            <a:r>
              <a:rPr lang="en-US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b="1" spc="-4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b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ru-RU" altLang="ru-RU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79513" y="3429000"/>
            <a:ext cx="8784974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79513" y="3962400"/>
            <a:ext cx="8784974" cy="2706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ru-RU" b="1" dirty="0" err="1">
                <a:latin typeface="Courier New" pitchFamily="49" charset="-52"/>
              </a:rPr>
              <a:t>int</a:t>
            </a:r>
            <a:r>
              <a:rPr lang="en-US" altLang="ru-RU" b="1" dirty="0">
                <a:latin typeface="Courier New" pitchFamily="49" charset="-52"/>
              </a:rPr>
              <a:t> a = 15;</a:t>
            </a:r>
            <a:br>
              <a:rPr lang="en-US" altLang="ru-RU" b="1" dirty="0">
                <a:latin typeface="Courier New" pitchFamily="49" charset="-52"/>
              </a:rPr>
            </a:br>
            <a:r>
              <a:rPr lang="en-US" altLang="ru-RU" b="1" dirty="0" err="1">
                <a:latin typeface="Courier New" pitchFamily="49" charset="-52"/>
              </a:rPr>
              <a:t>int</a:t>
            </a:r>
            <a:r>
              <a:rPr lang="en-US" altLang="ru-RU" b="1" dirty="0">
                <a:latin typeface="Courier New" pitchFamily="49" charset="-52"/>
              </a:rPr>
              <a:t> b = 015</a:t>
            </a:r>
            <a:r>
              <a:rPr lang="en-US" altLang="ru-RU" b="1" dirty="0" smtClean="0">
                <a:latin typeface="Courier New" pitchFamily="49" charset="-52"/>
              </a:rPr>
              <a:t>;</a:t>
            </a:r>
            <a:r>
              <a:rPr lang="ru-RU" altLang="ru-RU" b="1" dirty="0" smtClean="0">
                <a:latin typeface="Courier New" pitchFamily="49" charset="-52"/>
              </a:rPr>
              <a:t>	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b = 13</a:t>
            </a:r>
            <a:r>
              <a:rPr lang="en-US" altLang="ru-RU" b="1" dirty="0">
                <a:solidFill>
                  <a:srgbClr val="0070C0"/>
                </a:solidFill>
                <a:latin typeface="Courier New" pitchFamily="49" charset="-52"/>
              </a:rPr>
              <a:t/>
            </a:r>
            <a:br>
              <a:rPr lang="en-US" altLang="ru-RU" b="1" dirty="0">
                <a:solidFill>
                  <a:srgbClr val="0070C0"/>
                </a:solidFill>
                <a:latin typeface="Courier New" pitchFamily="49" charset="-52"/>
              </a:rPr>
            </a:br>
            <a:r>
              <a:rPr lang="en-US" altLang="ru-RU" b="1" dirty="0" err="1">
                <a:latin typeface="Courier New" pitchFamily="49" charset="-52"/>
              </a:rPr>
              <a:t>int</a:t>
            </a:r>
            <a:r>
              <a:rPr lang="en-US" altLang="ru-RU" b="1" dirty="0">
                <a:latin typeface="Courier New" pitchFamily="49" charset="-52"/>
              </a:rPr>
              <a:t> c = 0x15</a:t>
            </a:r>
            <a:r>
              <a:rPr lang="en-US" altLang="ru-RU" b="1" dirty="0" smtClean="0">
                <a:latin typeface="Courier New" pitchFamily="49" charset="-52"/>
              </a:rPr>
              <a:t>;</a:t>
            </a:r>
            <a:r>
              <a:rPr lang="ru-RU" altLang="ru-RU" b="1" dirty="0" smtClean="0">
                <a:latin typeface="Courier New" pitchFamily="49" charset="-52"/>
              </a:rPr>
              <a:t>	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c = 21</a:t>
            </a:r>
            <a:r>
              <a:rPr lang="en-US" altLang="ru-RU" b="1" dirty="0">
                <a:solidFill>
                  <a:srgbClr val="0070C0"/>
                </a:solidFill>
                <a:latin typeface="Courier New" pitchFamily="49" charset="-52"/>
              </a:rPr>
              <a:t/>
            </a:r>
            <a:br>
              <a:rPr lang="en-US" altLang="ru-RU" b="1" dirty="0">
                <a:solidFill>
                  <a:srgbClr val="0070C0"/>
                </a:solidFill>
                <a:latin typeface="Courier New" pitchFamily="49" charset="-52"/>
              </a:rPr>
            </a:br>
            <a:r>
              <a:rPr lang="en-US" altLang="ru-RU" b="1" dirty="0" err="1">
                <a:latin typeface="Courier New" pitchFamily="49" charset="-52"/>
              </a:rPr>
              <a:t>int</a:t>
            </a:r>
            <a:r>
              <a:rPr lang="en-US" altLang="ru-RU" b="1" dirty="0">
                <a:latin typeface="Courier New" pitchFamily="49" charset="-52"/>
              </a:rPr>
              <a:t> d = 0X15</a:t>
            </a:r>
            <a:r>
              <a:rPr lang="en-US" altLang="ru-RU" b="1" dirty="0" smtClean="0">
                <a:latin typeface="Courier New" pitchFamily="49" charset="-52"/>
              </a:rPr>
              <a:t>;</a:t>
            </a:r>
            <a:r>
              <a:rPr lang="ru-RU" altLang="ru-RU" b="1" dirty="0" smtClean="0">
                <a:latin typeface="Courier New" pitchFamily="49" charset="-52"/>
              </a:rPr>
              <a:t>	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d = 21</a:t>
            </a:r>
            <a:endParaRPr lang="ru-RU" altLang="ru-RU" b="1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pPr>
              <a:lnSpc>
                <a:spcPct val="120000"/>
              </a:lnSpc>
            </a:pPr>
            <a:r>
              <a:rPr lang="en-US" altLang="ru-RU" b="1" dirty="0">
                <a:latin typeface="Courier New" pitchFamily="49" charset="-52"/>
              </a:rPr>
              <a:t>unsigned long </a:t>
            </a:r>
            <a:r>
              <a:rPr lang="en-US" altLang="ru-RU" b="1" dirty="0" err="1">
                <a:latin typeface="Courier New" pitchFamily="49" charset="-52"/>
              </a:rPr>
              <a:t>long</a:t>
            </a:r>
            <a:r>
              <a:rPr lang="en-US" altLang="ru-RU" b="1" dirty="0">
                <a:latin typeface="Courier New" pitchFamily="49" charset="-52"/>
              </a:rPr>
              <a:t>  </a:t>
            </a:r>
            <a:r>
              <a:rPr lang="en-US" altLang="ru-RU" b="1" dirty="0" smtClean="0">
                <a:latin typeface="Courier New" pitchFamily="49" charset="-52"/>
              </a:rPr>
              <a:t>u </a:t>
            </a:r>
            <a:r>
              <a:rPr lang="en-US" altLang="ru-RU" b="1" dirty="0">
                <a:latin typeface="Courier New" pitchFamily="49" charset="-52"/>
              </a:rPr>
              <a:t>= 900000000001ull</a:t>
            </a:r>
            <a:r>
              <a:rPr lang="en-US" altLang="ru-RU" b="1" dirty="0" smtClean="0">
                <a:latin typeface="Courier New" pitchFamily="49" charset="-52"/>
              </a:rPr>
              <a:t>;</a:t>
            </a:r>
            <a:endParaRPr lang="ru-RU" altLang="ru-RU" b="1" dirty="0" smtClean="0">
              <a:latin typeface="Courier New" pitchFamily="49" charset="-52"/>
            </a:endParaRPr>
          </a:p>
          <a:p>
            <a:pPr>
              <a:lnSpc>
                <a:spcPct val="120000"/>
              </a:lnSpc>
            </a:pPr>
            <a:r>
              <a:rPr lang="en-US" altLang="ru-RU" b="1" dirty="0">
                <a:latin typeface="Courier New" pitchFamily="49" charset="-52"/>
              </a:rPr>
              <a:t>unsigned long </a:t>
            </a:r>
            <a:r>
              <a:rPr lang="en-US" altLang="ru-RU" b="1" dirty="0" err="1">
                <a:latin typeface="Courier New" pitchFamily="49" charset="-52"/>
              </a:rPr>
              <a:t>long</a:t>
            </a:r>
            <a:r>
              <a:rPr lang="en-US" altLang="ru-RU" b="1" dirty="0">
                <a:latin typeface="Courier New" pitchFamily="49" charset="-52"/>
              </a:rPr>
              <a:t>  </a:t>
            </a:r>
            <a:r>
              <a:rPr lang="en-US" altLang="ru-RU" b="1" dirty="0" smtClean="0">
                <a:latin typeface="Courier New" pitchFamily="49" charset="-52"/>
              </a:rPr>
              <a:t>h </a:t>
            </a:r>
            <a:r>
              <a:rPr lang="en-US" altLang="ru-RU" b="1" dirty="0">
                <a:latin typeface="Courier New" pitchFamily="49" charset="-52"/>
              </a:rPr>
              <a:t>= 0x8A40000000000010uLL;</a:t>
            </a:r>
            <a:endParaRPr lang="ru-RU" altLang="ru-RU" b="1" dirty="0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654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Вещественные типы данных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135122" y="988666"/>
            <a:ext cx="4316288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 данных </a:t>
            </a:r>
            <a:r>
              <a:rPr lang="fr-CH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94"/>
          <p:cNvSpPr>
            <a:spLocks noChangeArrowheads="1"/>
          </p:cNvSpPr>
          <p:nvPr/>
        </p:nvSpPr>
        <p:spPr bwMode="auto">
          <a:xfrm>
            <a:off x="135122" y="1530003"/>
            <a:ext cx="4316288" cy="2187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dirty="0"/>
              <a:t>Переменным типа </a:t>
            </a:r>
            <a:r>
              <a:rPr lang="en-US" altLang="ru-RU" sz="2400" b="1" dirty="0"/>
              <a:t>float</a:t>
            </a:r>
            <a:r>
              <a:rPr lang="en-US" altLang="ru-RU" sz="2400" dirty="0"/>
              <a:t> </a:t>
            </a:r>
            <a:r>
              <a:rPr lang="ru-RU" altLang="ru-RU" sz="2400" dirty="0"/>
              <a:t>могут быть присвоены вещественные значения в формате с плавающей точкой. В памяти </a:t>
            </a:r>
            <a:r>
              <a:rPr lang="en-US" altLang="ru-RU" sz="2400" b="1" dirty="0"/>
              <a:t>float</a:t>
            </a:r>
            <a:r>
              <a:rPr lang="en-US" altLang="ru-RU" sz="2400" dirty="0"/>
              <a:t> </a:t>
            </a:r>
            <a:r>
              <a:rPr lang="ru-RU" altLang="ru-RU" sz="2400" dirty="0"/>
              <a:t> занимает 4 байта.</a:t>
            </a:r>
          </a:p>
        </p:txBody>
      </p:sp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4672610" y="996603"/>
            <a:ext cx="4316399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 данных </a:t>
            </a:r>
            <a:r>
              <a:rPr lang="fr-CH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96"/>
          <p:cNvSpPr>
            <a:spLocks noChangeArrowheads="1"/>
          </p:cNvSpPr>
          <p:nvPr/>
        </p:nvSpPr>
        <p:spPr bwMode="auto">
          <a:xfrm>
            <a:off x="4672609" y="1530004"/>
            <a:ext cx="4316400" cy="2187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72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dirty="0"/>
              <a:t>Переменным типа </a:t>
            </a:r>
            <a:r>
              <a:rPr lang="en-US" altLang="ru-RU" sz="2400" b="1" dirty="0"/>
              <a:t>double</a:t>
            </a:r>
            <a:r>
              <a:rPr lang="en-US" altLang="ru-RU" sz="2400" dirty="0"/>
              <a:t> </a:t>
            </a:r>
            <a:r>
              <a:rPr lang="ru-RU" altLang="ru-RU" sz="2400" dirty="0"/>
              <a:t>могут быть присвоены вещественные значения в формате с плавающей точкой. В памяти </a:t>
            </a:r>
            <a:r>
              <a:rPr lang="en-US" altLang="ru-RU" sz="2400" b="1" dirty="0"/>
              <a:t>double</a:t>
            </a:r>
            <a:r>
              <a:rPr lang="en-US" altLang="ru-RU" sz="2400" dirty="0"/>
              <a:t> </a:t>
            </a:r>
            <a:r>
              <a:rPr lang="ru-RU" altLang="ru-RU" sz="2400" dirty="0"/>
              <a:t> занимает 8 байтов.</a:t>
            </a:r>
          </a:p>
        </p:txBody>
      </p:sp>
      <p:sp>
        <p:nvSpPr>
          <p:cNvPr id="9" name="Rectangle 95"/>
          <p:cNvSpPr>
            <a:spLocks noChangeArrowheads="1"/>
          </p:cNvSpPr>
          <p:nvPr/>
        </p:nvSpPr>
        <p:spPr bwMode="auto">
          <a:xfrm>
            <a:off x="1892900" y="4025307"/>
            <a:ext cx="5616624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 данных </a:t>
            </a: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fr-CH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6"/>
          <p:cNvSpPr>
            <a:spLocks noChangeArrowheads="1"/>
          </p:cNvSpPr>
          <p:nvPr/>
        </p:nvSpPr>
        <p:spPr bwMode="auto">
          <a:xfrm>
            <a:off x="1892900" y="4558706"/>
            <a:ext cx="5616624" cy="1750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dirty="0"/>
              <a:t>Переменным типа </a:t>
            </a:r>
            <a:r>
              <a:rPr lang="en-US" altLang="ru-RU" sz="2400" b="1" dirty="0"/>
              <a:t>long</a:t>
            </a:r>
            <a:r>
              <a:rPr lang="en-US" altLang="ru-RU" sz="2400" dirty="0"/>
              <a:t> </a:t>
            </a:r>
            <a:r>
              <a:rPr lang="en-US" altLang="ru-RU" sz="2400" b="1" dirty="0"/>
              <a:t>double</a:t>
            </a:r>
            <a:r>
              <a:rPr lang="en-US" altLang="ru-RU" sz="2400" dirty="0"/>
              <a:t> </a:t>
            </a:r>
            <a:r>
              <a:rPr lang="ru-RU" altLang="ru-RU" sz="2400" dirty="0"/>
              <a:t>могут быть присвоены вещественные значения в формате с плавающей точкой. В памяти </a:t>
            </a:r>
            <a:r>
              <a:rPr lang="en-US" altLang="ru-RU" sz="2400" b="1" dirty="0"/>
              <a:t>long double</a:t>
            </a:r>
            <a:r>
              <a:rPr lang="en-US" altLang="ru-RU" sz="2400" dirty="0"/>
              <a:t> </a:t>
            </a:r>
            <a:r>
              <a:rPr lang="ru-RU" altLang="ru-RU" sz="2400" dirty="0" smtClean="0"/>
              <a:t>занимает </a:t>
            </a:r>
            <a:r>
              <a:rPr lang="en-US" altLang="ru-RU" sz="2400" dirty="0"/>
              <a:t>10</a:t>
            </a:r>
            <a:r>
              <a:rPr lang="ru-RU" altLang="ru-RU" sz="2400" dirty="0"/>
              <a:t> байтов.</a:t>
            </a:r>
          </a:p>
        </p:txBody>
      </p:sp>
    </p:spTree>
    <p:extLst>
      <p:ext uri="{BB962C8B-B14F-4D97-AF65-F5344CB8AC3E}">
        <p14:creationId xmlns:p14="http://schemas.microsoft.com/office/powerpoint/2010/main" val="1077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400"/>
              </a:lnSpc>
            </a:pPr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Представление вещественных</a:t>
            </a:r>
            <a:endParaRPr lang="en-US" altLang="ru-RU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4400"/>
              </a:lnSpc>
            </a:pPr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типов данных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633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3205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7777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2349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6921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131604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588804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046004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8633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0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3205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7777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2349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921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1493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36065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40637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3729738" y="1295400"/>
            <a:ext cx="138874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float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302804" y="4237618"/>
            <a:ext cx="326919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Courier New" pitchFamily="49" charset="-52"/>
              </a:rPr>
              <a:t>Знаковый разряд </a:t>
            </a:r>
            <a:br>
              <a:rPr lang="ru-RU" altLang="ru-RU" sz="2400" b="1" dirty="0" smtClean="0">
                <a:latin typeface="Courier New" pitchFamily="49" charset="-52"/>
              </a:rPr>
            </a:br>
            <a:r>
              <a:rPr lang="en-US" altLang="ru-RU" sz="2400" b="1" dirty="0" smtClean="0">
                <a:latin typeface="Courier New" pitchFamily="49" charset="-52"/>
              </a:rPr>
              <a:t>(</a:t>
            </a:r>
            <a:r>
              <a:rPr lang="en-US" altLang="ru-RU" sz="2400" b="1" dirty="0">
                <a:latin typeface="Courier New" pitchFamily="49" charset="-52"/>
              </a:rPr>
              <a:t>0 = +, 1 = -)</a:t>
            </a:r>
            <a:endParaRPr lang="ru-RU" altLang="ru-RU" sz="2400" b="1" dirty="0">
              <a:latin typeface="Courier New" pitchFamily="49" charset="-52"/>
            </a:endParaRPr>
          </a:p>
        </p:txBody>
      </p:sp>
      <p:cxnSp>
        <p:nvCxnSpPr>
          <p:cNvPr id="24" name="AutoShape 29"/>
          <p:cNvCxnSpPr>
            <a:cxnSpLocks noChangeShapeType="1"/>
            <a:stCxn id="23" idx="1"/>
            <a:endCxn id="14" idx="2"/>
          </p:cNvCxnSpPr>
          <p:nvPr/>
        </p:nvCxnSpPr>
        <p:spPr bwMode="auto">
          <a:xfrm rot="10800000">
            <a:off x="1091960" y="3352800"/>
            <a:ext cx="210845" cy="126581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4503204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960404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54353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8925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63497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68069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72641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7721359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45209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49781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latin typeface="Courier New" pitchFamily="49" charset="-52"/>
              </a:rPr>
              <a:t>1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4353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1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8925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latin typeface="Courier New" pitchFamily="49" charset="-52"/>
              </a:rPr>
              <a:t>1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63497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8069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72641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7721359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0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7703604" y="13716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845604" y="1371600"/>
            <a:ext cx="57383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818970" y="2615907"/>
            <a:ext cx="57383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7674270" y="2615907"/>
            <a:ext cx="56643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1302804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1302804" y="36576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2445804" y="3581400"/>
            <a:ext cx="160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порядок</a:t>
            </a:r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4960404" y="3429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4503204" y="3657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6446304" y="3581400"/>
            <a:ext cx="1714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мантисса</a:t>
            </a:r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8160804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845604" y="2438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3" name="Rectangle 58"/>
          <p:cNvSpPr>
            <a:spLocks noChangeArrowheads="1"/>
          </p:cNvSpPr>
          <p:nvPr/>
        </p:nvSpPr>
        <p:spPr bwMode="auto">
          <a:xfrm>
            <a:off x="323528" y="5094506"/>
            <a:ext cx="8568951" cy="609600"/>
          </a:xfrm>
          <a:prstGeom prst="rect">
            <a:avLst/>
          </a:prstGeom>
          <a:solidFill>
            <a:schemeClr val="bg2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(–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ru-RU" altLang="ru-RU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знак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*(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1+мантисса)*2</a:t>
            </a:r>
            <a:r>
              <a:rPr lang="en-US" altLang="ru-RU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(порядок-127)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9"/>
          <p:cNvSpPr>
            <a:spLocks noChangeArrowheads="1"/>
          </p:cNvSpPr>
          <p:nvPr/>
        </p:nvSpPr>
        <p:spPr bwMode="auto">
          <a:xfrm>
            <a:off x="3588804" y="236220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мантисса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4960404" y="4419600"/>
            <a:ext cx="234315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ru-RU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altLang="ru-RU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ru-RU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altLang="ru-RU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ru-RU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altLang="ru-RU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ru-RU" alt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5265204" y="35052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>
            <a:off x="5646204" y="3505200"/>
            <a:ext cx="381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0" name="Line 65"/>
          <p:cNvSpPr>
            <a:spLocks noChangeShapeType="1"/>
          </p:cNvSpPr>
          <p:nvPr/>
        </p:nvSpPr>
        <p:spPr bwMode="auto">
          <a:xfrm>
            <a:off x="6103404" y="3505200"/>
            <a:ext cx="685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043635" y="5856506"/>
            <a:ext cx="7117169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: 1,875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1+0,875)*2</a:t>
            </a:r>
            <a:r>
              <a:rPr lang="en-US" altLang="ru-RU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(127-127</a:t>
            </a:r>
            <a:r>
              <a:rPr lang="en-US" altLang="ru-RU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400"/>
              </a:lnSpc>
            </a:pPr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Сводная таблица вещественных типов данных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36118" y="1238250"/>
            <a:ext cx="2059619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36118" y="1771650"/>
            <a:ext cx="2059619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Courier New" pitchFamily="49" charset="-52"/>
              </a:rPr>
              <a:t>float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192781" y="1238250"/>
            <a:ext cx="1192563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3385346" y="1238250"/>
            <a:ext cx="4032446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Диапазон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190193" y="1771650"/>
            <a:ext cx="1195152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385345" y="1771650"/>
            <a:ext cx="40324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3.4*10</a:t>
            </a:r>
            <a:r>
              <a:rPr lang="ru-RU" altLang="ru-RU" sz="2800" b="1" baseline="30000" dirty="0">
                <a:latin typeface="Courier New" pitchFamily="49" charset="-52"/>
              </a:rPr>
              <a:t>-38</a:t>
            </a:r>
            <a:r>
              <a:rPr lang="ru-RU" altLang="ru-RU" sz="2400" b="1" spc="-200" dirty="0">
                <a:latin typeface="Courier New" pitchFamily="49" charset="-52"/>
              </a:rPr>
              <a:t> … </a:t>
            </a:r>
            <a:r>
              <a:rPr lang="ru-RU" altLang="ru-RU" sz="2400" b="1" dirty="0">
                <a:latin typeface="Courier New" pitchFamily="49" charset="-52"/>
              </a:rPr>
              <a:t>3.4*10</a:t>
            </a:r>
            <a:r>
              <a:rPr lang="ru-RU" altLang="ru-RU" sz="2800" b="1" baseline="30000" dirty="0">
                <a:latin typeface="Courier New" pitchFamily="49" charset="-52"/>
              </a:rPr>
              <a:t>38</a:t>
            </a:r>
            <a:endParaRPr lang="ru-RU" altLang="ru-RU" sz="2800" b="1" dirty="0">
              <a:latin typeface="Courier New" pitchFamily="49" charset="-52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36118" y="2228850"/>
            <a:ext cx="2059619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double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90192" y="2228850"/>
            <a:ext cx="1195153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385345" y="2228850"/>
            <a:ext cx="40324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1.7*10</a:t>
            </a:r>
            <a:r>
              <a:rPr lang="ru-RU" altLang="ru-RU" sz="2800" b="1" baseline="30000" dirty="0">
                <a:latin typeface="Courier New" pitchFamily="49" charset="-52"/>
              </a:rPr>
              <a:t>-308</a:t>
            </a:r>
            <a:r>
              <a:rPr lang="ru-RU" altLang="ru-RU" sz="2400" b="1" spc="-200" dirty="0">
                <a:latin typeface="Courier New" pitchFamily="49" charset="-52"/>
              </a:rPr>
              <a:t> … </a:t>
            </a:r>
            <a:r>
              <a:rPr lang="ru-RU" altLang="ru-RU" sz="2400" b="1" dirty="0">
                <a:latin typeface="Courier New" pitchFamily="49" charset="-52"/>
              </a:rPr>
              <a:t>1.7*10</a:t>
            </a:r>
            <a:r>
              <a:rPr lang="ru-RU" altLang="ru-RU" sz="2800" b="1" baseline="30000" dirty="0">
                <a:latin typeface="Courier New" pitchFamily="49" charset="-52"/>
              </a:rPr>
              <a:t>308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36119" y="2686050"/>
            <a:ext cx="205961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Courier New" pitchFamily="49" charset="-52"/>
              </a:rPr>
              <a:t>long</a:t>
            </a:r>
            <a:r>
              <a:rPr lang="ru-RU" altLang="ru-RU" sz="2000" b="1" dirty="0">
                <a:latin typeface="Courier New" pitchFamily="49" charset="-52"/>
              </a:rPr>
              <a:t> </a:t>
            </a:r>
            <a:r>
              <a:rPr lang="ru-RU" altLang="ru-RU" sz="2400" b="1" dirty="0" err="1">
                <a:latin typeface="Courier New" pitchFamily="49" charset="-52"/>
              </a:rPr>
              <a:t>double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190193" y="2686050"/>
            <a:ext cx="1195152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385344" y="2686050"/>
            <a:ext cx="4032448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3.4*10</a:t>
            </a:r>
            <a:r>
              <a:rPr lang="ru-RU" altLang="ru-RU" sz="2800" b="1" baseline="30000" dirty="0">
                <a:latin typeface="Courier New" pitchFamily="49" charset="-52"/>
              </a:rPr>
              <a:t>-4932</a:t>
            </a:r>
            <a:r>
              <a:rPr lang="ru-RU" altLang="ru-RU" sz="2400" b="1" spc="-200" dirty="0">
                <a:latin typeface="Courier New" pitchFamily="49" charset="-52"/>
              </a:rPr>
              <a:t> … </a:t>
            </a:r>
            <a:r>
              <a:rPr lang="ru-RU" altLang="ru-RU" sz="2400" b="1" dirty="0">
                <a:latin typeface="Courier New" pitchFamily="49" charset="-52"/>
              </a:rPr>
              <a:t>3.4*10</a:t>
            </a:r>
            <a:r>
              <a:rPr lang="ru-RU" altLang="ru-RU" sz="2800" b="1" baseline="30000" dirty="0">
                <a:latin typeface="Courier New" pitchFamily="49" charset="-52"/>
              </a:rPr>
              <a:t>4932</a:t>
            </a:r>
          </a:p>
        </p:txBody>
      </p:sp>
      <p:sp>
        <p:nvSpPr>
          <p:cNvPr id="17" name="Rectangle 72"/>
          <p:cNvSpPr>
            <a:spLocks noChangeArrowheads="1"/>
          </p:cNvSpPr>
          <p:nvPr/>
        </p:nvSpPr>
        <p:spPr bwMode="auto">
          <a:xfrm>
            <a:off x="7421731" y="1238250"/>
            <a:ext cx="1592566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Точность</a:t>
            </a:r>
          </a:p>
        </p:txBody>
      </p:sp>
      <p:sp>
        <p:nvSpPr>
          <p:cNvPr id="18" name="Rectangle 73"/>
          <p:cNvSpPr>
            <a:spLocks noChangeArrowheads="1"/>
          </p:cNvSpPr>
          <p:nvPr/>
        </p:nvSpPr>
        <p:spPr bwMode="auto">
          <a:xfrm>
            <a:off x="7421731" y="1771650"/>
            <a:ext cx="15871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9" name="Rectangle 74"/>
          <p:cNvSpPr>
            <a:spLocks noChangeArrowheads="1"/>
          </p:cNvSpPr>
          <p:nvPr/>
        </p:nvSpPr>
        <p:spPr bwMode="auto">
          <a:xfrm>
            <a:off x="7421731" y="2228850"/>
            <a:ext cx="15871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0" name="Rectangle 75"/>
          <p:cNvSpPr>
            <a:spLocks noChangeArrowheads="1"/>
          </p:cNvSpPr>
          <p:nvPr/>
        </p:nvSpPr>
        <p:spPr bwMode="auto">
          <a:xfrm>
            <a:off x="7421732" y="2686050"/>
            <a:ext cx="1587146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21" name="Rectangle 76"/>
          <p:cNvSpPr>
            <a:spLocks noChangeArrowheads="1"/>
          </p:cNvSpPr>
          <p:nvPr/>
        </p:nvSpPr>
        <p:spPr bwMode="auto">
          <a:xfrm>
            <a:off x="1493658" y="3505200"/>
            <a:ext cx="594066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Точность чисел с плавающей точкой</a:t>
            </a:r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493658" y="4038600"/>
            <a:ext cx="594066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ru-RU" altLang="ru-RU" sz="1600" i="1"/>
          </a:p>
        </p:txBody>
      </p:sp>
      <p:sp>
        <p:nvSpPr>
          <p:cNvPr id="23" name="Text Box 78"/>
          <p:cNvSpPr txBox="1">
            <a:spLocks noChangeArrowheads="1"/>
          </p:cNvSpPr>
          <p:nvPr/>
        </p:nvSpPr>
        <p:spPr bwMode="auto">
          <a:xfrm>
            <a:off x="2286000" y="4191000"/>
            <a:ext cx="426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123000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- 3 значащих цифры</a:t>
            </a:r>
          </a:p>
        </p:txBody>
      </p:sp>
      <p:sp>
        <p:nvSpPr>
          <p:cNvPr id="24" name="Text Box 81"/>
          <p:cNvSpPr txBox="1">
            <a:spLocks noChangeArrowheads="1"/>
          </p:cNvSpPr>
          <p:nvPr/>
        </p:nvSpPr>
        <p:spPr bwMode="auto">
          <a:xfrm>
            <a:off x="2286000" y="4876800"/>
            <a:ext cx="426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0.045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- 2 значащих цифры</a:t>
            </a:r>
          </a:p>
        </p:txBody>
      </p:sp>
      <p:sp>
        <p:nvSpPr>
          <p:cNvPr id="25" name="Text Box 82"/>
          <p:cNvSpPr txBox="1">
            <a:spLocks noChangeArrowheads="1"/>
          </p:cNvSpPr>
          <p:nvPr/>
        </p:nvSpPr>
        <p:spPr bwMode="auto">
          <a:xfrm>
            <a:off x="2068830" y="5562600"/>
            <a:ext cx="477774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123000.045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- 9 значащих цифр</a:t>
            </a:r>
          </a:p>
        </p:txBody>
      </p:sp>
    </p:spTree>
    <p:extLst>
      <p:ext uri="{BB962C8B-B14F-4D97-AF65-F5344CB8AC3E}">
        <p14:creationId xmlns:p14="http://schemas.microsoft.com/office/powerpoint/2010/main" val="34011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Вещественные константы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79512" y="764704"/>
            <a:ext cx="8784976" cy="201622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7200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Вещественные константы включают десятичную точку </a:t>
            </a:r>
            <a:r>
              <a:rPr lang="ru-RU" altLang="ru-RU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либо могут использовать экспоненциальный формат (</a:t>
            </a:r>
            <a:r>
              <a:rPr lang="ru-RU" altLang="ru-RU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altLang="ru-RU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altLang="ru-RU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altLang="ru-RU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Тип константы по умолчанию – </a:t>
            </a:r>
            <a:r>
              <a:rPr lang="ru-RU" alt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с помощью модификаторов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задать константу типа </a:t>
            </a:r>
            <a:r>
              <a:rPr lang="ru-RU" alt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а с помощью 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long double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979199" y="2939750"/>
            <a:ext cx="5195934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979198" y="3473150"/>
            <a:ext cx="5195935" cy="3130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r>
              <a:rPr lang="en-US" altLang="ru-RU" b="1" dirty="0">
                <a:latin typeface="Courier New" pitchFamily="49" charset="-52"/>
              </a:rPr>
              <a:t>float a = 5.67F;</a:t>
            </a:r>
            <a:br>
              <a:rPr lang="en-US" altLang="ru-RU" b="1" dirty="0">
                <a:latin typeface="Courier New" pitchFamily="49" charset="-52"/>
              </a:rPr>
            </a:br>
            <a:r>
              <a:rPr lang="en-US" altLang="ru-RU" b="1" dirty="0">
                <a:latin typeface="Courier New" pitchFamily="49" charset="-52"/>
              </a:rPr>
              <a:t>float b = .</a:t>
            </a:r>
            <a:r>
              <a:rPr lang="en-US" altLang="ru-RU" b="1" dirty="0" smtClean="0">
                <a:latin typeface="Courier New" pitchFamily="49" charset="-52"/>
              </a:rPr>
              <a:t>25f;</a:t>
            </a:r>
            <a:r>
              <a:rPr lang="en-US" altLang="ru-RU" b="1" dirty="0">
                <a:latin typeface="Courier New" pitchFamily="49" charset="-52"/>
              </a:rPr>
              <a:t/>
            </a:r>
            <a:br>
              <a:rPr lang="en-US" altLang="ru-RU" b="1" dirty="0">
                <a:latin typeface="Courier New" pitchFamily="49" charset="-52"/>
              </a:rPr>
            </a:br>
            <a:r>
              <a:rPr lang="en-US" altLang="ru-RU" b="1" dirty="0">
                <a:latin typeface="Courier New" pitchFamily="49" charset="-52"/>
              </a:rPr>
              <a:t>float c = </a:t>
            </a:r>
            <a:r>
              <a:rPr lang="en-US" altLang="ru-RU" b="1" dirty="0" smtClean="0">
                <a:latin typeface="Courier New" pitchFamily="49" charset="-52"/>
              </a:rPr>
              <a:t>5.67e4F;</a:t>
            </a:r>
            <a:r>
              <a:rPr lang="en-US" altLang="ru-RU" b="1" dirty="0">
                <a:latin typeface="Courier New" pitchFamily="49" charset="-52"/>
              </a:rPr>
              <a:t/>
            </a:r>
            <a:br>
              <a:rPr lang="en-US" altLang="ru-RU" b="1" dirty="0">
                <a:latin typeface="Courier New" pitchFamily="49" charset="-52"/>
              </a:rPr>
            </a:br>
            <a:r>
              <a:rPr lang="en-US" altLang="ru-RU" b="1" dirty="0">
                <a:latin typeface="Courier New" pitchFamily="49" charset="-52"/>
              </a:rPr>
              <a:t>float d = </a:t>
            </a:r>
            <a:r>
              <a:rPr lang="en-US" altLang="ru-RU" b="1" dirty="0" smtClean="0">
                <a:latin typeface="Courier New" pitchFamily="49" charset="-52"/>
              </a:rPr>
              <a:t>2E-2F;</a:t>
            </a:r>
            <a:endParaRPr lang="ru-RU" altLang="ru-RU" b="1" dirty="0">
              <a:latin typeface="Courier New" pitchFamily="49" charset="-52"/>
            </a:endParaRPr>
          </a:p>
          <a:p>
            <a:r>
              <a:rPr lang="en-US" altLang="ru-RU" b="1" dirty="0">
                <a:latin typeface="Courier New" pitchFamily="49" charset="-52"/>
              </a:rPr>
              <a:t>double e = 5.67;</a:t>
            </a:r>
            <a:br>
              <a:rPr lang="en-US" altLang="ru-RU" b="1" dirty="0">
                <a:latin typeface="Courier New" pitchFamily="49" charset="-52"/>
              </a:rPr>
            </a:br>
            <a:r>
              <a:rPr lang="en-US" altLang="ru-RU" b="1" dirty="0">
                <a:latin typeface="Courier New" pitchFamily="49" charset="-52"/>
              </a:rPr>
              <a:t>double f = </a:t>
            </a:r>
            <a:r>
              <a:rPr lang="en-US" altLang="ru-RU" b="1" dirty="0" smtClean="0">
                <a:latin typeface="Courier New" pitchFamily="49" charset="-52"/>
              </a:rPr>
              <a:t>25.;</a:t>
            </a:r>
            <a:r>
              <a:rPr lang="en-US" altLang="ru-RU" b="1" dirty="0">
                <a:latin typeface="Courier New" pitchFamily="49" charset="-52"/>
              </a:rPr>
              <a:t/>
            </a:r>
            <a:br>
              <a:rPr lang="en-US" altLang="ru-RU" b="1" dirty="0">
                <a:latin typeface="Courier New" pitchFamily="49" charset="-52"/>
              </a:rPr>
            </a:br>
            <a:r>
              <a:rPr lang="en-US" altLang="ru-RU" b="1" dirty="0">
                <a:latin typeface="Courier New" pitchFamily="49" charset="-52"/>
              </a:rPr>
              <a:t>double g = 5.67e4;</a:t>
            </a:r>
            <a:br>
              <a:rPr lang="en-US" altLang="ru-RU" b="1" dirty="0">
                <a:latin typeface="Courier New" pitchFamily="49" charset="-52"/>
              </a:rPr>
            </a:br>
            <a:r>
              <a:rPr lang="en-US" altLang="ru-RU" b="1" dirty="0" smtClean="0">
                <a:latin typeface="Courier New" pitchFamily="49" charset="-52"/>
              </a:rPr>
              <a:t>long double </a:t>
            </a:r>
            <a:r>
              <a:rPr lang="en-US" altLang="ru-RU" b="1" dirty="0">
                <a:latin typeface="Courier New" pitchFamily="49" charset="-52"/>
              </a:rPr>
              <a:t>h = </a:t>
            </a:r>
            <a:r>
              <a:rPr lang="en-US" altLang="ru-RU" b="1" dirty="0" smtClean="0">
                <a:latin typeface="Courier New" pitchFamily="49" charset="-52"/>
              </a:rPr>
              <a:t>2.1234E-2L;</a:t>
            </a:r>
            <a:endParaRPr lang="ru-RU" altLang="ru-RU" b="1" dirty="0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011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Символы. Кодирование символов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09576" y="895944"/>
            <a:ext cx="476217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 данных </a:t>
            </a:r>
            <a:r>
              <a:rPr lang="fr-CH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5958" y="1429344"/>
            <a:ext cx="4755788" cy="1279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представления символов используется тип данных </a:t>
            </a: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памяти </a:t>
            </a: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занимает 1 байт.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5314530" y="914994"/>
            <a:ext cx="1154113" cy="1793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72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‘0’ </a:t>
            </a:r>
            <a:r>
              <a:rPr lang="en-US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= 48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‘1’ </a:t>
            </a:r>
            <a:r>
              <a:rPr lang="en-US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= 49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6468643" y="914994"/>
            <a:ext cx="1155700" cy="1793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‘A’ </a:t>
            </a:r>
            <a:r>
              <a:rPr lang="en-US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= 65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‘B’ </a:t>
            </a:r>
            <a:r>
              <a:rPr lang="en-US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= 66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7624343" y="916580"/>
            <a:ext cx="1154112" cy="17939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72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‘a’ </a:t>
            </a:r>
            <a:r>
              <a:rPr lang="en-US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= 97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‘b’ </a:t>
            </a:r>
            <a:r>
              <a:rPr lang="en-US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= 98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409575" y="2924945"/>
            <a:ext cx="8410575" cy="34901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ASCII </a:t>
            </a:r>
          </a:p>
        </p:txBody>
      </p:sp>
      <p:pic>
        <p:nvPicPr>
          <p:cNvPr id="1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3257550"/>
            <a:ext cx="79057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4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Расширенные кодировки символов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11" y="698128"/>
            <a:ext cx="7027813" cy="6043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4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Символьные константы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79512" y="775412"/>
            <a:ext cx="8784976" cy="20164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>
              <a:lnSpc>
                <a:spcPct val="105000"/>
              </a:lnSpc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Символьные константы состоят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из одного символа, заключенного в апострофы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Тип константы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представления непечатаемых символов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используются управляющие последовательности, начинающиеся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 символа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обратный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слэш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179512" y="2901686"/>
            <a:ext cx="8784976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79512" y="3439885"/>
            <a:ext cx="8784976" cy="3254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r>
              <a:rPr lang="en-US" altLang="ru-RU" b="1" dirty="0">
                <a:latin typeface="Courier New" pitchFamily="49" charset="-52"/>
              </a:rPr>
              <a:t>char a = ’a</a:t>
            </a:r>
            <a:r>
              <a:rPr lang="en-US" altLang="ru-RU" b="1" dirty="0" smtClean="0">
                <a:latin typeface="Courier New" pitchFamily="49" charset="-52"/>
              </a:rPr>
              <a:t>’;	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символ </a:t>
            </a:r>
            <a:r>
              <a:rPr lang="ru-RU" altLang="ru-RU" b="1" dirty="0">
                <a:solidFill>
                  <a:srgbClr val="0070C0"/>
                </a:solidFill>
                <a:latin typeface="Courier New" pitchFamily="49" charset="-52"/>
              </a:rPr>
              <a:t>с кодом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97</a:t>
            </a:r>
            <a:r>
              <a:rPr lang="en-US" altLang="ru-RU" b="1" dirty="0">
                <a:solidFill>
                  <a:srgbClr val="0070C0"/>
                </a:solidFill>
                <a:latin typeface="Courier New" pitchFamily="49" charset="-52"/>
              </a:rPr>
              <a:t/>
            </a:r>
            <a:br>
              <a:rPr lang="en-US" altLang="ru-RU" b="1" dirty="0">
                <a:solidFill>
                  <a:srgbClr val="0070C0"/>
                </a:solidFill>
                <a:latin typeface="Courier New" pitchFamily="49" charset="-52"/>
              </a:rPr>
            </a:br>
            <a:r>
              <a:rPr lang="en-US" altLang="ru-RU" b="1" dirty="0">
                <a:latin typeface="Courier New" pitchFamily="49" charset="-52"/>
              </a:rPr>
              <a:t>char b = ’1</a:t>
            </a:r>
            <a:r>
              <a:rPr lang="en-US" altLang="ru-RU" b="1" dirty="0" smtClean="0">
                <a:latin typeface="Courier New" pitchFamily="49" charset="-52"/>
              </a:rPr>
              <a:t>’;	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символ </a:t>
            </a:r>
            <a:r>
              <a:rPr lang="ru-RU" altLang="ru-RU" b="1" dirty="0">
                <a:solidFill>
                  <a:srgbClr val="0070C0"/>
                </a:solidFill>
                <a:latin typeface="Courier New" pitchFamily="49" charset="-52"/>
              </a:rPr>
              <a:t>с кодом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49</a:t>
            </a:r>
            <a:endParaRPr lang="ru-RU" altLang="ru-RU" b="1" dirty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>
                <a:latin typeface="Courier New" pitchFamily="49" charset="-52"/>
              </a:rPr>
              <a:t>char c = ’\t’;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табуляция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 (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код 9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)</a:t>
            </a:r>
            <a:endParaRPr lang="ru-RU" altLang="ru-RU" b="1" dirty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>
                <a:latin typeface="Courier New" pitchFamily="49" charset="-52"/>
              </a:rPr>
              <a:t>char d = ’\r’;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курсор</a:t>
            </a:r>
            <a:r>
              <a:rPr lang="ru-RU" altLang="ru-RU" sz="2000" b="1" dirty="0" smtClean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в</a:t>
            </a:r>
            <a:r>
              <a:rPr lang="ru-RU" altLang="ru-RU" sz="2000" b="1" dirty="0" smtClean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начало</a:t>
            </a:r>
            <a:r>
              <a:rPr lang="ru-RU" altLang="ru-RU" sz="2000" b="1" dirty="0" smtClean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строки</a:t>
            </a:r>
            <a:r>
              <a:rPr lang="ru-RU" altLang="ru-RU" sz="2000" b="1" dirty="0" smtClean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код</a:t>
            </a:r>
            <a:r>
              <a:rPr lang="ru-RU" altLang="ru-RU" sz="1800" b="1" dirty="0" smtClean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13)</a:t>
            </a:r>
            <a:endParaRPr lang="en-US" altLang="ru-RU" b="1" dirty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>
                <a:latin typeface="Courier New" pitchFamily="49" charset="-52"/>
              </a:rPr>
              <a:t>char e = ’\n’;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перевод строки (код 10)</a:t>
            </a:r>
            <a:endParaRPr lang="en-US" altLang="ru-RU" b="1" dirty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>
                <a:latin typeface="Courier New" pitchFamily="49" charset="-52"/>
              </a:rPr>
              <a:t>char f = ’\062</a:t>
            </a:r>
            <a:r>
              <a:rPr lang="en-US" altLang="ru-RU" b="1" dirty="0" smtClean="0">
                <a:latin typeface="Courier New" pitchFamily="49" charset="-52"/>
              </a:rPr>
              <a:t>’;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символ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'2' 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с </a:t>
            </a:r>
            <a:r>
              <a:rPr lang="ru-RU" altLang="ru-RU" b="1" dirty="0">
                <a:solidFill>
                  <a:srgbClr val="0070C0"/>
                </a:solidFill>
                <a:latin typeface="Courier New" pitchFamily="49" charset="-52"/>
              </a:rPr>
              <a:t>кодом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50</a:t>
            </a:r>
            <a:endParaRPr lang="ru-RU" altLang="ru-RU" b="1" dirty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>
                <a:latin typeface="Courier New" pitchFamily="49" charset="-52"/>
              </a:rPr>
              <a:t>char g = ’\”’;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символ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”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 (код 34)	</a:t>
            </a:r>
          </a:p>
          <a:p>
            <a:r>
              <a:rPr lang="en-US" altLang="ru-RU" b="1" dirty="0">
                <a:latin typeface="Courier New" pitchFamily="49" charset="-52"/>
              </a:rPr>
              <a:t>char h</a:t>
            </a:r>
            <a:r>
              <a:rPr lang="en-US" altLang="ru-RU" b="1" dirty="0" smtClean="0">
                <a:latin typeface="Courier New" pitchFamily="49" charset="-52"/>
              </a:rPr>
              <a:t> </a:t>
            </a:r>
            <a:r>
              <a:rPr lang="en-US" altLang="ru-RU" b="1" dirty="0">
                <a:latin typeface="Courier New" pitchFamily="49" charset="-52"/>
              </a:rPr>
              <a:t>= </a:t>
            </a:r>
            <a:r>
              <a:rPr lang="en-US" altLang="ru-RU" b="1" dirty="0" smtClean="0">
                <a:latin typeface="Courier New" pitchFamily="49" charset="-52"/>
              </a:rPr>
              <a:t>’\’’;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символ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’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 (код 39)</a:t>
            </a:r>
            <a:endParaRPr lang="ru-RU" altLang="ru-RU" b="1" dirty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 smtClean="0">
                <a:latin typeface="Courier New" pitchFamily="49" charset="-52"/>
              </a:rPr>
              <a:t>char </a:t>
            </a:r>
            <a:r>
              <a:rPr lang="en-US" altLang="ru-RU" b="1" dirty="0" err="1" smtClean="0">
                <a:latin typeface="Courier New" pitchFamily="49" charset="-52"/>
              </a:rPr>
              <a:t>i</a:t>
            </a:r>
            <a:r>
              <a:rPr lang="en-US" altLang="ru-RU" b="1" dirty="0" smtClean="0">
                <a:latin typeface="Courier New" pitchFamily="49" charset="-52"/>
              </a:rPr>
              <a:t> </a:t>
            </a:r>
            <a:r>
              <a:rPr lang="en-US" altLang="ru-RU" b="1" dirty="0">
                <a:latin typeface="Courier New" pitchFamily="49" charset="-52"/>
              </a:rPr>
              <a:t>= ’\\’;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символ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\ (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код 92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)</a:t>
            </a:r>
            <a:endParaRPr lang="en-US" altLang="ru-RU" b="1" dirty="0">
              <a:solidFill>
                <a:srgbClr val="0070C0"/>
              </a:solidFill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085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2"/>
          <p:cNvCxnSpPr>
            <a:cxnSpLocks noChangeShapeType="1"/>
            <a:stCxn id="11" idx="2"/>
            <a:endCxn id="16" idx="1"/>
          </p:cNvCxnSpPr>
          <p:nvPr/>
        </p:nvCxnSpPr>
        <p:spPr bwMode="auto">
          <a:xfrm>
            <a:off x="1125060" y="2641852"/>
            <a:ext cx="1995294" cy="397425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9"/>
          <p:cNvCxnSpPr>
            <a:cxnSpLocks noChangeShapeType="1"/>
            <a:stCxn id="12" idx="2"/>
            <a:endCxn id="21" idx="3"/>
          </p:cNvCxnSpPr>
          <p:nvPr/>
        </p:nvCxnSpPr>
        <p:spPr bwMode="auto">
          <a:xfrm flipH="1">
            <a:off x="5857204" y="2641852"/>
            <a:ext cx="2136103" cy="798035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 lIns="0" rIns="0">
            <a:noAutofit/>
          </a:bodyPr>
          <a:lstStyle/>
          <a:p>
            <a:r>
              <a:rPr lang="ru-RU" alt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переменной</a:t>
            </a:r>
            <a:endParaRPr lang="ru-RU" altLang="ru-RU" b="1" spc="-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5410" y="4149080"/>
            <a:ext cx="8913180" cy="25202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использованием в программе любая переменная должна быть 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объявлена</a:t>
            </a:r>
            <a:endParaRPr lang="en-US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Тип_данных</a:t>
            </a: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имя_переменной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en-US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имя_переменной</a:t>
            </a: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,   … 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ru-RU" sz="800" b="1" dirty="0"/>
              <a:t/>
            </a:r>
            <a:br>
              <a:rPr lang="en-US" altLang="ru-RU" sz="800" b="1" dirty="0"/>
            </a:b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определении переменных можно одновременно провести их инициализацию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имя_переменной</a:t>
            </a:r>
            <a:r>
              <a:rPr lang="en-US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</a:p>
          <a:p>
            <a:endParaRPr lang="ru-RU" alt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записи в переменную</a:t>
            </a:r>
            <a:r>
              <a:rPr lang="en-US" altLang="ru-RU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нового значения старое стирается </a:t>
            </a:r>
            <a:endParaRPr lang="ru-RU" altLang="ru-RU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29"/>
          <p:cNvSpPr>
            <a:spLocks noChangeArrowheads="1"/>
          </p:cNvSpPr>
          <p:nvPr/>
        </p:nvSpPr>
        <p:spPr bwMode="auto">
          <a:xfrm>
            <a:off x="3120354" y="3636637"/>
            <a:ext cx="2736850" cy="3792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endParaRPr lang="ru-RU" altLang="ru-R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28"/>
          <p:cNvSpPr>
            <a:spLocks noChangeArrowheads="1"/>
          </p:cNvSpPr>
          <p:nvPr/>
        </p:nvSpPr>
        <p:spPr bwMode="auto">
          <a:xfrm>
            <a:off x="115410" y="2108452"/>
            <a:ext cx="20193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Имя</a:t>
            </a:r>
          </a:p>
        </p:txBody>
      </p:sp>
      <p:sp>
        <p:nvSpPr>
          <p:cNvPr id="12" name="Rectangle 128"/>
          <p:cNvSpPr>
            <a:spLocks noChangeArrowheads="1"/>
          </p:cNvSpPr>
          <p:nvPr/>
        </p:nvSpPr>
        <p:spPr bwMode="auto">
          <a:xfrm>
            <a:off x="6984451" y="2108452"/>
            <a:ext cx="2017712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15410" y="701574"/>
            <a:ext cx="8913180" cy="12872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ячейка в памяти компьютера, которая имеет имя 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хранит некоторое значение определенного </a:t>
            </a: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типа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6" name="Rectangle 129"/>
          <p:cNvSpPr>
            <a:spLocks noChangeArrowheads="1"/>
          </p:cNvSpPr>
          <p:nvPr/>
        </p:nvSpPr>
        <p:spPr bwMode="auto">
          <a:xfrm>
            <a:off x="3120354" y="2835417"/>
            <a:ext cx="2736850" cy="407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 памяти</a:t>
            </a:r>
            <a:endParaRPr lang="ru-RU" altLang="ru-R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29"/>
          <p:cNvSpPr>
            <a:spLocks noChangeArrowheads="1"/>
          </p:cNvSpPr>
          <p:nvPr/>
        </p:nvSpPr>
        <p:spPr bwMode="auto">
          <a:xfrm>
            <a:off x="3120354" y="2106865"/>
            <a:ext cx="2736850" cy="5349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</a:t>
            </a:r>
            <a:endParaRPr lang="ru-RU" altLang="ru-R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Прямая со стрелкой 17"/>
          <p:cNvCxnSpPr>
            <a:stCxn id="17" idx="3"/>
            <a:endCxn id="12" idx="1"/>
          </p:cNvCxnSpPr>
          <p:nvPr/>
        </p:nvCxnSpPr>
        <p:spPr>
          <a:xfrm>
            <a:off x="5857204" y="2374319"/>
            <a:ext cx="1127247" cy="87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1"/>
            <a:endCxn id="11" idx="3"/>
          </p:cNvCxnSpPr>
          <p:nvPr/>
        </p:nvCxnSpPr>
        <p:spPr>
          <a:xfrm flipH="1">
            <a:off x="2134710" y="2374319"/>
            <a:ext cx="985644" cy="872"/>
          </a:xfrm>
          <a:prstGeom prst="straightConnector1">
            <a:avLst/>
          </a:prstGeom>
          <a:ln w="508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9"/>
          <p:cNvSpPr>
            <a:spLocks noChangeArrowheads="1"/>
          </p:cNvSpPr>
          <p:nvPr/>
        </p:nvSpPr>
        <p:spPr bwMode="auto">
          <a:xfrm>
            <a:off x="3125967" y="3243136"/>
            <a:ext cx="2731237" cy="3935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Объем памяти</a:t>
            </a:r>
            <a:endParaRPr lang="ru-RU" altLang="ru-R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Строковые константы (литералы)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07504" y="836712"/>
            <a:ext cx="8928992" cy="295232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36000" rIns="72000" bIns="3600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Строковые константы состоят из нескольких символов, заключенных в апострофы. Тип строковой константы – </a:t>
            </a:r>
            <a:r>
              <a:rPr lang="ru-RU" alt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представления непечатаемых символов используется комбинация, начинающаяся с символа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(обратный </a:t>
            </a:r>
            <a:r>
              <a:rPr lang="ru-RU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слэш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 каждого строкового литерала компилятор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добавляет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нуль-терминатор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'\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0‘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Поэтому длина строки всегда на 1 байт больше количества символов в ее записи.</a:t>
            </a: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147889" y="3943849"/>
            <a:ext cx="6912049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147889" y="4477249"/>
            <a:ext cx="6912049" cy="2160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r>
              <a:rPr lang="en-US" altLang="ru-RU" b="1" dirty="0">
                <a:latin typeface="Courier New" pitchFamily="49" charset="-52"/>
              </a:rPr>
              <a:t>char* a = ”</a:t>
            </a:r>
            <a:r>
              <a:rPr lang="en-US" altLang="ru-RU" b="1" dirty="0" err="1">
                <a:latin typeface="Courier New" pitchFamily="49" charset="-52"/>
              </a:rPr>
              <a:t>abcdef</a:t>
            </a:r>
            <a:r>
              <a:rPr lang="en-US" altLang="ru-RU" b="1" dirty="0">
                <a:latin typeface="Courier New" pitchFamily="49" charset="-52"/>
              </a:rPr>
              <a:t>”;</a:t>
            </a:r>
            <a:br>
              <a:rPr lang="en-US" altLang="ru-RU" b="1" dirty="0">
                <a:latin typeface="Courier New" pitchFamily="49" charset="-52"/>
              </a:rPr>
            </a:br>
            <a:r>
              <a:rPr lang="en-US" altLang="ru-RU" b="1" dirty="0">
                <a:latin typeface="Courier New" pitchFamily="49" charset="-52"/>
              </a:rPr>
              <a:t>char* b = ”a”;</a:t>
            </a:r>
            <a:endParaRPr lang="ru-RU" altLang="ru-RU" b="1" dirty="0">
              <a:latin typeface="Courier New" pitchFamily="49" charset="-52"/>
            </a:endParaRPr>
          </a:p>
          <a:p>
            <a:r>
              <a:rPr lang="en-US" altLang="ru-RU" b="1" dirty="0">
                <a:latin typeface="Courier New" pitchFamily="49" charset="-52"/>
              </a:rPr>
              <a:t>char* c = ””;    </a:t>
            </a:r>
            <a:r>
              <a:rPr lang="en-US" altLang="ru-RU" b="1" dirty="0">
                <a:solidFill>
                  <a:srgbClr val="0070C0"/>
                </a:solidFill>
                <a:latin typeface="Courier New" pitchFamily="49" charset="-52"/>
              </a:rPr>
              <a:t>// </a:t>
            </a:r>
            <a:r>
              <a:rPr lang="ru-RU" altLang="ru-RU" b="1" dirty="0">
                <a:solidFill>
                  <a:srgbClr val="0070C0"/>
                </a:solidFill>
                <a:latin typeface="Courier New" pitchFamily="49" charset="-52"/>
              </a:rPr>
              <a:t>пустая строка</a:t>
            </a:r>
          </a:p>
          <a:p>
            <a:r>
              <a:rPr lang="en-US" altLang="ru-RU" b="1" dirty="0">
                <a:latin typeface="Courier New" pitchFamily="49" charset="-52"/>
              </a:rPr>
              <a:t>char* d = ”</a:t>
            </a:r>
            <a:r>
              <a:rPr lang="ru-RU" altLang="ru-RU" b="1" dirty="0">
                <a:latin typeface="Courier New" pitchFamily="49" charset="-52"/>
              </a:rPr>
              <a:t>Вывод на терминал</a:t>
            </a:r>
            <a:r>
              <a:rPr lang="en-US" altLang="ru-RU" b="1" dirty="0">
                <a:latin typeface="Courier New" pitchFamily="49" charset="-52"/>
              </a:rPr>
              <a:t>\r\n”;</a:t>
            </a:r>
          </a:p>
          <a:p>
            <a:r>
              <a:rPr lang="en-US" altLang="ru-RU" b="1" dirty="0">
                <a:latin typeface="Courier New" pitchFamily="49" charset="-52"/>
              </a:rPr>
              <a:t>char* e = ”</a:t>
            </a:r>
            <a:r>
              <a:rPr lang="ru-RU" altLang="ru-RU" b="1" dirty="0">
                <a:latin typeface="Courier New" pitchFamily="49" charset="-52"/>
              </a:rPr>
              <a:t>Оценка </a:t>
            </a:r>
            <a:r>
              <a:rPr lang="en-US" altLang="ru-RU" b="1" dirty="0">
                <a:latin typeface="Courier New" pitchFamily="49" charset="-52"/>
              </a:rPr>
              <a:t>\”</a:t>
            </a:r>
            <a:r>
              <a:rPr lang="ru-RU" altLang="ru-RU" b="1" dirty="0">
                <a:latin typeface="Courier New" pitchFamily="49" charset="-52"/>
              </a:rPr>
              <a:t>отлично</a:t>
            </a:r>
            <a:r>
              <a:rPr lang="en-US" altLang="ru-RU" b="1" dirty="0">
                <a:latin typeface="Courier New" pitchFamily="49" charset="-52"/>
              </a:rPr>
              <a:t>\””;</a:t>
            </a:r>
          </a:p>
        </p:txBody>
      </p:sp>
    </p:spTree>
    <p:extLst>
      <p:ext uri="{BB962C8B-B14F-4D97-AF65-F5344CB8AC3E}">
        <p14:creationId xmlns:p14="http://schemas.microsoft.com/office/powerpoint/2010/main" val="8814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размера типов данных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60694" y="2386966"/>
            <a:ext cx="7150543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960694" y="2920366"/>
            <a:ext cx="7150544" cy="16479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r>
              <a:rPr lang="en-US" altLang="ru-RU" b="1" dirty="0" err="1" smtClean="0">
                <a:latin typeface="Courier New" pitchFamily="49" charset="-52"/>
              </a:rPr>
              <a:t>int</a:t>
            </a:r>
            <a:r>
              <a:rPr lang="en-US" altLang="ru-RU" b="1" dirty="0" smtClean="0">
                <a:latin typeface="Courier New" pitchFamily="49" charset="-52"/>
              </a:rPr>
              <a:t> </a:t>
            </a:r>
            <a:r>
              <a:rPr lang="en-US" altLang="ru-RU" b="1" dirty="0" err="1" smtClean="0">
                <a:latin typeface="Courier New" pitchFamily="49" charset="-52"/>
              </a:rPr>
              <a:t>i</a:t>
            </a:r>
            <a:r>
              <a:rPr lang="en-US" altLang="ru-RU" b="1" dirty="0" smtClean="0">
                <a:latin typeface="Courier New" pitchFamily="49" charset="-52"/>
              </a:rPr>
              <a:t> = </a:t>
            </a:r>
            <a:r>
              <a:rPr lang="en-US" altLang="ru-RU" b="1" dirty="0" err="1" smtClean="0">
                <a:latin typeface="Courier New" pitchFamily="49" charset="-52"/>
              </a:rPr>
              <a:t>sizeof</a:t>
            </a:r>
            <a:r>
              <a:rPr lang="en-US" altLang="ru-RU" b="1" dirty="0" smtClean="0">
                <a:latin typeface="Courier New" pitchFamily="49" charset="-52"/>
              </a:rPr>
              <a:t>(char);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//для типа данных</a:t>
            </a:r>
            <a:endParaRPr lang="en-US" altLang="ru-RU" b="1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 err="1" smtClean="0">
                <a:latin typeface="Courier New" pitchFamily="49" charset="-52"/>
              </a:rPr>
              <a:t>int</a:t>
            </a:r>
            <a:r>
              <a:rPr lang="en-US" altLang="ru-RU" b="1" dirty="0" smtClean="0">
                <a:latin typeface="Courier New" pitchFamily="49" charset="-52"/>
              </a:rPr>
              <a:t> j = </a:t>
            </a:r>
            <a:r>
              <a:rPr lang="en-US" altLang="ru-RU" b="1" dirty="0" err="1" smtClean="0">
                <a:latin typeface="Courier New" pitchFamily="49" charset="-52"/>
              </a:rPr>
              <a:t>sizeof</a:t>
            </a:r>
            <a:r>
              <a:rPr lang="en-US" altLang="ru-RU" b="1" dirty="0" smtClean="0">
                <a:latin typeface="Courier New" pitchFamily="49" charset="-52"/>
              </a:rPr>
              <a:t>(</a:t>
            </a:r>
            <a:r>
              <a:rPr lang="en-US" altLang="ru-RU" b="1" dirty="0" err="1" smtClean="0">
                <a:latin typeface="Courier New" pitchFamily="49" charset="-52"/>
              </a:rPr>
              <a:t>i</a:t>
            </a:r>
            <a:r>
              <a:rPr lang="en-US" altLang="ru-RU" b="1" dirty="0" smtClean="0">
                <a:latin typeface="Courier New" pitchFamily="49" charset="-52"/>
              </a:rPr>
              <a:t>);</a:t>
            </a:r>
            <a:endParaRPr lang="ru-RU" altLang="ru-RU" b="1" dirty="0" smtClean="0">
              <a:latin typeface="Courier New" pitchFamily="49" charset="-52"/>
            </a:endParaRPr>
          </a:p>
          <a:p>
            <a:endParaRPr lang="en-US" altLang="ru-RU" sz="1000" b="1" dirty="0" smtClean="0">
              <a:latin typeface="Courier New" pitchFamily="49" charset="-52"/>
            </a:endParaRPr>
          </a:p>
          <a:p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>
                <a:solidFill>
                  <a:srgbClr val="0070C0"/>
                </a:solidFill>
                <a:latin typeface="Courier New" pitchFamily="49" charset="-52"/>
              </a:rPr>
              <a:t>для переменных</a:t>
            </a:r>
            <a:r>
              <a:rPr lang="en-US" altLang="ru-RU" b="1" dirty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Courier New" pitchFamily="49" charset="-52"/>
              </a:rPr>
              <a:t>() не 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обязательны</a:t>
            </a:r>
            <a:endParaRPr lang="en-US" altLang="ru-RU" b="1" dirty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 err="1" smtClean="0">
                <a:latin typeface="Courier New" pitchFamily="49" charset="-52"/>
              </a:rPr>
              <a:t>int</a:t>
            </a:r>
            <a:r>
              <a:rPr lang="en-US" altLang="ru-RU" b="1" dirty="0" smtClean="0">
                <a:latin typeface="Courier New" pitchFamily="49" charset="-52"/>
              </a:rPr>
              <a:t> k = </a:t>
            </a:r>
            <a:r>
              <a:rPr lang="en-US" altLang="ru-RU" b="1" dirty="0" err="1" smtClean="0">
                <a:latin typeface="Courier New" pitchFamily="49" charset="-52"/>
              </a:rPr>
              <a:t>sizeof</a:t>
            </a:r>
            <a:r>
              <a:rPr lang="en-US" altLang="ru-RU" b="1" dirty="0" smtClean="0">
                <a:latin typeface="Courier New" pitchFamily="49" charset="-52"/>
              </a:rPr>
              <a:t> j;</a:t>
            </a:r>
            <a:endParaRPr lang="en-US" altLang="ru-RU" b="1" dirty="0">
              <a:latin typeface="Courier New" pitchFamily="49" charset="-5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43016" y="742990"/>
            <a:ext cx="8856984" cy="153388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/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помощью унарного оператора </a:t>
            </a:r>
            <a:r>
              <a:rPr lang="en-US" alt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определить  занимаемый в памяти размер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байтах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переменных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типов данных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оператора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вычисляется во время компиляции и считается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константой.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43016" y="4705420"/>
            <a:ext cx="8856984" cy="2014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/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применяемые в программе алгоритмы ориентируются на размер типов данных, то в этом случае оператор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izeof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помогает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создавать переносимый код. Следует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самостоятельно определить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 необходимого типа данных или переменной, а не использовать «стандартный»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 видимости </a:t>
            </a:r>
            <a:r>
              <a:rPr lang="ru-RU" alt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переменных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43016" y="742990"/>
            <a:ext cx="8856984" cy="44862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Каждая переменная имеет определенную область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видимости, которая представляет участок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программы, в рамках которого можно использовать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данную переменную.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Переменные бывают глобальными и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локальными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Локальные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могут объявляться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внутри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любого блока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кода (например, внутри функции) и существуют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 момента объявления до конца блока кода, в котором объявлены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Глобальные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объявляются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файле программы вне любой из функций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(вне блоков) и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могут использоваться любой функцией из этого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файла.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1013" y="5373216"/>
            <a:ext cx="8856984" cy="11718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/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Внимание!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 умолчанию локальные переменные инициализируются информационным мусором, а глобальные переменные нулем.</a:t>
            </a:r>
            <a:endParaRPr lang="ru-RU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Сокрытие переменных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43016" y="706875"/>
            <a:ext cx="8856984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43016" y="1240274"/>
            <a:ext cx="8856984" cy="54290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 глобальная переменная (</a:t>
            </a:r>
            <a:r>
              <a:rPr lang="ru-RU" altLang="ru-RU" b="1" spc="-100" dirty="0" err="1" smtClean="0">
                <a:solidFill>
                  <a:srgbClr val="0070C0"/>
                </a:solidFill>
                <a:latin typeface="Courier New" pitchFamily="49" charset="-52"/>
              </a:rPr>
              <a:t>гп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)</a:t>
            </a:r>
            <a:endParaRPr lang="en-US" altLang="ru-RU" b="1" spc="-100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spc="-100" dirty="0" smtClean="0">
                <a:latin typeface="Courier New" pitchFamily="49" charset="-52"/>
              </a:rPr>
              <a:t>double z;</a:t>
            </a:r>
            <a:r>
              <a:rPr lang="ru-RU" altLang="ru-RU" b="1" spc="-100" dirty="0" smtClean="0">
                <a:latin typeface="Courier New" pitchFamily="49" charset="-52"/>
              </a:rPr>
              <a:t>	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//по умолчанию в </a:t>
            </a:r>
            <a:r>
              <a:rPr lang="ru-RU" altLang="ru-RU" b="1" spc="-100" dirty="0" err="1" smtClean="0">
                <a:solidFill>
                  <a:srgbClr val="0070C0"/>
                </a:solidFill>
                <a:latin typeface="Courier New" pitchFamily="49" charset="-52"/>
              </a:rPr>
              <a:t>гп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z 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значение </a:t>
            </a:r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0.0</a:t>
            </a:r>
          </a:p>
          <a:p>
            <a:endParaRPr lang="ru-RU" altLang="ru-RU" sz="800" b="1" spc="-100" dirty="0" smtClean="0">
              <a:latin typeface="Courier New" pitchFamily="49" charset="-52"/>
            </a:endParaRPr>
          </a:p>
          <a:p>
            <a:r>
              <a:rPr lang="en-US" altLang="ru-RU" b="1" spc="-100" dirty="0" err="1" smtClean="0">
                <a:latin typeface="Courier New" pitchFamily="49" charset="-52"/>
              </a:rPr>
              <a:t>int</a:t>
            </a:r>
            <a:r>
              <a:rPr lang="en-US" altLang="ru-RU" b="1" spc="-100" dirty="0" smtClean="0">
                <a:latin typeface="Courier New" pitchFamily="49" charset="-52"/>
              </a:rPr>
              <a:t> </a:t>
            </a:r>
            <a:r>
              <a:rPr lang="en-US" altLang="ru-RU" b="1" spc="-100" dirty="0">
                <a:latin typeface="Courier New" pitchFamily="49" charset="-52"/>
              </a:rPr>
              <a:t>main</a:t>
            </a:r>
            <a:r>
              <a:rPr lang="en-US" altLang="ru-RU" b="1" spc="-100" dirty="0" smtClean="0">
                <a:latin typeface="Courier New" pitchFamily="49" charset="-52"/>
              </a:rPr>
              <a:t>(){</a:t>
            </a:r>
            <a:endParaRPr lang="ru-RU" altLang="ru-RU" b="1" spc="-100" dirty="0" smtClean="0">
              <a:latin typeface="Courier New" pitchFamily="49" charset="-52"/>
            </a:endParaRPr>
          </a:p>
          <a:p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// локальная переменная (</a:t>
            </a:r>
            <a:r>
              <a:rPr lang="ru-RU" altLang="ru-RU" b="1" spc="-100" dirty="0" err="1" smtClean="0">
                <a:solidFill>
                  <a:srgbClr val="0070C0"/>
                </a:solidFill>
                <a:latin typeface="Courier New" pitchFamily="49" charset="-52"/>
              </a:rPr>
              <a:t>лп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)</a:t>
            </a:r>
            <a:endParaRPr lang="en-US" altLang="ru-RU" b="1" spc="-100" dirty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spc="-100" dirty="0" err="1">
                <a:latin typeface="Courier New" pitchFamily="49" charset="-52"/>
              </a:rPr>
              <a:t>int</a:t>
            </a:r>
            <a:r>
              <a:rPr lang="en-US" altLang="ru-RU" b="1" spc="-100" dirty="0">
                <a:latin typeface="Courier New" pitchFamily="49" charset="-52"/>
              </a:rPr>
              <a:t> </a:t>
            </a:r>
            <a:r>
              <a:rPr lang="en-US" altLang="ru-RU" b="1" spc="-100" dirty="0" smtClean="0">
                <a:latin typeface="Courier New" pitchFamily="49" charset="-52"/>
              </a:rPr>
              <a:t>z; </a:t>
            </a:r>
            <a:r>
              <a:rPr lang="ru-RU" altLang="ru-RU" b="1" spc="-100" dirty="0" smtClean="0">
                <a:latin typeface="Courier New" pitchFamily="49" charset="-52"/>
              </a:rPr>
              <a:t> </a:t>
            </a:r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по умолчанию в </a:t>
            </a:r>
            <a:r>
              <a:rPr lang="ru-RU" altLang="ru-RU" b="1" spc="-100" dirty="0" err="1" smtClean="0">
                <a:solidFill>
                  <a:srgbClr val="0070C0"/>
                </a:solidFill>
                <a:latin typeface="Courier New" pitchFamily="49" charset="-52"/>
              </a:rPr>
              <a:t>лп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z 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информационный мусор</a:t>
            </a:r>
            <a:endParaRPr lang="en-US" altLang="ru-RU" b="1" spc="-100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endParaRPr lang="en-US" altLang="ru-RU" sz="800" b="1" spc="-100" dirty="0" smtClean="0">
              <a:latin typeface="Courier New" pitchFamily="49" charset="-52"/>
            </a:endParaRPr>
          </a:p>
          <a:p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// </a:t>
            </a:r>
            <a:r>
              <a:rPr lang="ru-RU" altLang="ru-RU" b="1" spc="-100" dirty="0" err="1" smtClean="0">
                <a:solidFill>
                  <a:srgbClr val="0070C0"/>
                </a:solidFill>
                <a:latin typeface="Courier New" pitchFamily="49" charset="-52"/>
              </a:rPr>
              <a:t>лп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z 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скрывает доступ к </a:t>
            </a:r>
            <a:r>
              <a:rPr lang="ru-RU" altLang="ru-RU" b="1" spc="-100" dirty="0" err="1" smtClean="0">
                <a:solidFill>
                  <a:srgbClr val="0070C0"/>
                </a:solidFill>
                <a:latin typeface="Courier New" pitchFamily="49" charset="-52"/>
              </a:rPr>
              <a:t>гп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 </a:t>
            </a:r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z</a:t>
            </a:r>
            <a:endParaRPr lang="ru-RU" altLang="ru-RU" b="1" spc="-100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spc="-100" dirty="0" smtClean="0">
                <a:latin typeface="Courier New" pitchFamily="49" charset="-52"/>
              </a:rPr>
              <a:t>z = 10; </a:t>
            </a:r>
          </a:p>
          <a:p>
            <a:r>
              <a:rPr lang="en-US" altLang="ru-RU" b="1" spc="-100" dirty="0" smtClean="0">
                <a:latin typeface="Courier New" pitchFamily="49" charset="-52"/>
              </a:rPr>
              <a:t>. . .	</a:t>
            </a:r>
            <a:endParaRPr lang="en-US" altLang="ru-RU" b="1" spc="-100" dirty="0">
              <a:latin typeface="Courier New" pitchFamily="49" charset="-52"/>
            </a:endParaRPr>
          </a:p>
          <a:p>
            <a:r>
              <a:rPr lang="en-US" altLang="ru-RU" b="1" spc="-100" dirty="0" smtClean="0">
                <a:latin typeface="Courier New" pitchFamily="49" charset="-52"/>
              </a:rPr>
              <a:t>	{	</a:t>
            </a:r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// 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новая </a:t>
            </a:r>
            <a:r>
              <a:rPr lang="ru-RU" altLang="ru-RU" b="1" spc="-100" dirty="0" err="1" smtClean="0">
                <a:solidFill>
                  <a:srgbClr val="0070C0"/>
                </a:solidFill>
                <a:latin typeface="Courier New" pitchFamily="49" charset="-52"/>
              </a:rPr>
              <a:t>лп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 на более глубоком уровне</a:t>
            </a:r>
          </a:p>
          <a:p>
            <a:r>
              <a:rPr lang="ru-RU" altLang="ru-RU" b="1" spc="-100" dirty="0" smtClean="0">
                <a:latin typeface="Courier New" pitchFamily="49" charset="-52"/>
              </a:rPr>
              <a:t>		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// вложенности скрывает доступ</a:t>
            </a:r>
            <a:endParaRPr lang="en-US" altLang="ru-RU" b="1" spc="-100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spc="-100" dirty="0">
                <a:latin typeface="Courier New" pitchFamily="49" charset="-52"/>
              </a:rPr>
              <a:t>	</a:t>
            </a:r>
            <a:r>
              <a:rPr lang="en-US" altLang="ru-RU" b="1" spc="-100" dirty="0" smtClean="0">
                <a:latin typeface="Courier New" pitchFamily="49" charset="-52"/>
              </a:rPr>
              <a:t>	</a:t>
            </a:r>
            <a:r>
              <a:rPr lang="en-US" altLang="ru-RU" b="1" spc="-100" dirty="0" err="1" smtClean="0">
                <a:latin typeface="Courier New" pitchFamily="49" charset="-52"/>
              </a:rPr>
              <a:t>int</a:t>
            </a:r>
            <a:r>
              <a:rPr lang="en-US" altLang="ru-RU" b="1" spc="-100" dirty="0" smtClean="0">
                <a:latin typeface="Courier New" pitchFamily="49" charset="-52"/>
              </a:rPr>
              <a:t> z = 5;</a:t>
            </a:r>
          </a:p>
          <a:p>
            <a:r>
              <a:rPr lang="en-US" altLang="ru-RU" b="1" spc="-100" dirty="0">
                <a:latin typeface="Courier New" pitchFamily="49" charset="-52"/>
              </a:rPr>
              <a:t>	</a:t>
            </a:r>
            <a:r>
              <a:rPr lang="en-US" altLang="ru-RU" b="1" spc="-100" dirty="0" smtClean="0">
                <a:latin typeface="Courier New" pitchFamily="49" charset="-52"/>
              </a:rPr>
              <a:t>	</a:t>
            </a:r>
            <a:r>
              <a:rPr lang="en-US" altLang="ru-RU" b="1" spc="-100" dirty="0" err="1" smtClean="0">
                <a:latin typeface="Courier New" pitchFamily="49" charset="-52"/>
              </a:rPr>
              <a:t>cout</a:t>
            </a:r>
            <a:r>
              <a:rPr lang="en-US" altLang="ru-RU" b="1" spc="-100" dirty="0" smtClean="0">
                <a:latin typeface="Courier New" pitchFamily="49" charset="-52"/>
              </a:rPr>
              <a:t> &lt;&lt; z;		</a:t>
            </a:r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выведет 5</a:t>
            </a:r>
            <a:endParaRPr lang="en-US" altLang="ru-RU" b="1" spc="-100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spc="-100" dirty="0">
                <a:latin typeface="Courier New" pitchFamily="49" charset="-52"/>
              </a:rPr>
              <a:t>	</a:t>
            </a:r>
            <a:r>
              <a:rPr lang="en-US" altLang="ru-RU" b="1" spc="-100" dirty="0" smtClean="0">
                <a:latin typeface="Courier New" pitchFamily="49" charset="-52"/>
              </a:rPr>
              <a:t>}	</a:t>
            </a:r>
            <a:endParaRPr lang="en-US" altLang="ru-RU" b="1" spc="-100" dirty="0">
              <a:latin typeface="Courier New" pitchFamily="49" charset="-52"/>
            </a:endParaRPr>
          </a:p>
          <a:p>
            <a:r>
              <a:rPr lang="en-US" altLang="ru-RU" b="1" spc="-100" dirty="0" smtClean="0">
                <a:latin typeface="Courier New" pitchFamily="49" charset="-52"/>
              </a:rPr>
              <a:t>}</a:t>
            </a:r>
            <a:endParaRPr lang="ru-RU" altLang="ru-RU" b="1" spc="-100" dirty="0" smtClean="0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710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Преобразование </a:t>
            </a:r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43016" y="4205128"/>
            <a:ext cx="8856984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преобразования типов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43016" y="4738528"/>
            <a:ext cx="8856984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r>
              <a:rPr lang="en-US" altLang="ru-RU" b="1" dirty="0" smtClean="0">
                <a:latin typeface="Courier New" pitchFamily="49" charset="-52"/>
              </a:rPr>
              <a:t>double d = 76.56;</a:t>
            </a:r>
            <a:endParaRPr lang="ru-RU" altLang="ru-RU" b="1" dirty="0" smtClean="0">
              <a:latin typeface="Courier New" pitchFamily="49" charset="-52"/>
            </a:endParaRPr>
          </a:p>
          <a:p>
            <a:r>
              <a:rPr lang="en-US" altLang="ru-RU" b="1" dirty="0" smtClean="0">
                <a:latin typeface="Courier New" pitchFamily="49" charset="-52"/>
              </a:rPr>
              <a:t>float</a:t>
            </a:r>
            <a:r>
              <a:rPr lang="en-US" altLang="ru-RU" sz="2000" b="1" dirty="0" smtClean="0">
                <a:latin typeface="Courier New" pitchFamily="49" charset="-52"/>
              </a:rPr>
              <a:t> </a:t>
            </a:r>
            <a:r>
              <a:rPr lang="en-US" altLang="ru-RU" b="1" dirty="0" err="1" smtClean="0">
                <a:latin typeface="Courier New" pitchFamily="49" charset="-52"/>
              </a:rPr>
              <a:t>i</a:t>
            </a:r>
            <a:r>
              <a:rPr lang="en-US" altLang="ru-RU" sz="2000" b="1" dirty="0" smtClean="0">
                <a:latin typeface="Courier New" pitchFamily="49" charset="-52"/>
              </a:rPr>
              <a:t> </a:t>
            </a:r>
            <a:r>
              <a:rPr lang="en-US" altLang="ru-RU" b="1" dirty="0" smtClean="0">
                <a:latin typeface="Courier New" pitchFamily="49" charset="-52"/>
              </a:rPr>
              <a:t>=</a:t>
            </a:r>
            <a:r>
              <a:rPr lang="ru-RU" altLang="ru-RU" sz="2000" b="1" dirty="0" smtClean="0">
                <a:latin typeface="Courier New" pitchFamily="49" charset="-52"/>
              </a:rPr>
              <a:t> </a:t>
            </a:r>
            <a:r>
              <a:rPr lang="en-US" altLang="ru-RU" b="1" dirty="0" smtClean="0">
                <a:latin typeface="Courier New" pitchFamily="49" charset="-52"/>
              </a:rPr>
              <a:t>d;</a:t>
            </a:r>
            <a:r>
              <a:rPr lang="ru-RU" altLang="ru-RU" b="1" dirty="0" smtClean="0">
                <a:latin typeface="Courier New" pitchFamily="49" charset="-52"/>
              </a:rPr>
              <a:t>     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неявное преобразование</a:t>
            </a:r>
            <a:endParaRPr lang="en-US" altLang="ru-RU" b="1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 smtClean="0">
                <a:latin typeface="Courier New" pitchFamily="49" charset="-52"/>
              </a:rPr>
              <a:t>float</a:t>
            </a:r>
            <a:r>
              <a:rPr lang="en-US" altLang="ru-RU" sz="2000" b="1" dirty="0" smtClean="0">
                <a:latin typeface="Courier New" pitchFamily="49" charset="-52"/>
              </a:rPr>
              <a:t> </a:t>
            </a:r>
            <a:r>
              <a:rPr lang="en-US" altLang="ru-RU" b="1" dirty="0" smtClean="0">
                <a:latin typeface="Courier New" pitchFamily="49" charset="-52"/>
              </a:rPr>
              <a:t>j</a:t>
            </a:r>
            <a:r>
              <a:rPr lang="en-US" altLang="ru-RU" sz="2000" b="1" dirty="0" smtClean="0">
                <a:latin typeface="Courier New" pitchFamily="49" charset="-52"/>
              </a:rPr>
              <a:t> </a:t>
            </a:r>
            <a:r>
              <a:rPr lang="en-US" altLang="ru-RU" b="1" dirty="0" smtClean="0">
                <a:latin typeface="Courier New" pitchFamily="49" charset="-52"/>
              </a:rPr>
              <a:t>=</a:t>
            </a:r>
            <a:r>
              <a:rPr lang="en-US" altLang="ru-RU" sz="2000" b="1" dirty="0" smtClean="0">
                <a:latin typeface="Courier New" pitchFamily="49" charset="-52"/>
              </a:rPr>
              <a:t> </a:t>
            </a:r>
            <a:r>
              <a:rPr lang="en-US" altLang="ru-RU" b="1" dirty="0" smtClean="0">
                <a:latin typeface="Courier New" pitchFamily="49" charset="-52"/>
              </a:rPr>
              <a:t>(float)d;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//явное преобразование</a:t>
            </a:r>
            <a:r>
              <a:rPr lang="en-US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(</a:t>
            </a:r>
            <a:r>
              <a:rPr lang="ru-RU" altLang="ru-RU" b="1" spc="-100" dirty="0" smtClean="0">
                <a:solidFill>
                  <a:srgbClr val="0070C0"/>
                </a:solidFill>
                <a:latin typeface="Courier New" pitchFamily="49" charset="-52"/>
              </a:rPr>
              <a:t>стиль С)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43016" y="742990"/>
            <a:ext cx="8856984" cy="333408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Конвертация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значений из одного типа данных в другой называется преобразованием типов.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может быть явным или не явным. При неявном преобразовании компилятор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 конвертирует один фундаментальный тип данных в другой.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явном преобразовании программист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 один из операторов явного преобразования для выполнения конвертации объекта из одного типа данных в другой.</a:t>
            </a:r>
          </a:p>
        </p:txBody>
      </p:sp>
    </p:spTree>
    <p:extLst>
      <p:ext uri="{BB962C8B-B14F-4D97-AF65-F5344CB8AC3E}">
        <p14:creationId xmlns:p14="http://schemas.microsoft.com/office/powerpoint/2010/main" val="22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Потеря точности и потеря значения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43016" y="3824118"/>
            <a:ext cx="8856984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43016" y="4357518"/>
            <a:ext cx="8856984" cy="238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r>
              <a:rPr lang="en-US" altLang="ru-RU" b="1" dirty="0" smtClean="0">
                <a:latin typeface="Courier New" pitchFamily="49" charset="-52"/>
              </a:rPr>
              <a:t>double d = -76.56;</a:t>
            </a:r>
            <a:endParaRPr lang="ru-RU" altLang="ru-RU" b="1" dirty="0" smtClean="0">
              <a:latin typeface="Courier New" pitchFamily="49" charset="-52"/>
            </a:endParaRPr>
          </a:p>
          <a:p>
            <a:r>
              <a:rPr lang="en-US" altLang="ru-RU" b="1" dirty="0" err="1" smtClean="0">
                <a:latin typeface="Courier New" pitchFamily="49" charset="-52"/>
              </a:rPr>
              <a:t>int</a:t>
            </a:r>
            <a:r>
              <a:rPr lang="en-US" altLang="ru-RU" b="1" dirty="0" smtClean="0">
                <a:latin typeface="Courier New" pitchFamily="49" charset="-52"/>
              </a:rPr>
              <a:t> </a:t>
            </a:r>
            <a:r>
              <a:rPr lang="en-US" altLang="ru-RU" b="1" dirty="0" err="1" smtClean="0">
                <a:latin typeface="Courier New" pitchFamily="49" charset="-52"/>
              </a:rPr>
              <a:t>i</a:t>
            </a:r>
            <a:r>
              <a:rPr lang="en-US" altLang="ru-RU" b="1" dirty="0" smtClean="0">
                <a:latin typeface="Courier New" pitchFamily="49" charset="-52"/>
              </a:rPr>
              <a:t> =</a:t>
            </a:r>
            <a:r>
              <a:rPr lang="ru-RU" altLang="ru-RU" b="1" dirty="0" smtClean="0">
                <a:latin typeface="Courier New" pitchFamily="49" charset="-52"/>
              </a:rPr>
              <a:t> </a:t>
            </a:r>
            <a:r>
              <a:rPr lang="en-US" altLang="ru-RU" b="1" dirty="0" smtClean="0">
                <a:latin typeface="Courier New" pitchFamily="49" charset="-52"/>
              </a:rPr>
              <a:t>d;		</a:t>
            </a:r>
            <a:r>
              <a:rPr lang="ru-RU" altLang="ru-RU" b="1" dirty="0" smtClean="0">
                <a:latin typeface="Courier New" pitchFamily="49" charset="-52"/>
              </a:rPr>
              <a:t> 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потеря точности</a:t>
            </a:r>
          </a:p>
          <a:p>
            <a:r>
              <a:rPr lang="en-US" altLang="ru-RU" b="1" dirty="0" smtClean="0">
                <a:latin typeface="Courier New" pitchFamily="49" charset="-52"/>
              </a:rPr>
              <a:t>unsigned u = d;	</a:t>
            </a:r>
            <a:r>
              <a:rPr lang="ru-RU" altLang="ru-RU" b="1" dirty="0" smtClean="0">
                <a:latin typeface="Courier New" pitchFamily="49" charset="-52"/>
              </a:rPr>
              <a:t> 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потеря значения</a:t>
            </a:r>
            <a:endParaRPr lang="en-US" altLang="ru-RU" b="1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>
                <a:latin typeface="Courier New" pitchFamily="49" charset="-52"/>
              </a:rPr>
              <a:t>float f = d;	</a:t>
            </a:r>
            <a:r>
              <a:rPr lang="ru-RU" altLang="ru-RU" b="1" dirty="0" smtClean="0">
                <a:latin typeface="Courier New" pitchFamily="49" charset="-52"/>
              </a:rPr>
              <a:t> 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потенциально опасное место</a:t>
            </a:r>
            <a:endParaRPr lang="en-US" altLang="ru-RU" b="1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r>
              <a:rPr lang="en-US" altLang="ru-RU" b="1" dirty="0" smtClean="0">
                <a:latin typeface="Courier New" pitchFamily="49" charset="-52"/>
              </a:rPr>
              <a:t>d = 1234567.89123;</a:t>
            </a:r>
          </a:p>
          <a:p>
            <a:r>
              <a:rPr lang="en-US" altLang="ru-RU" b="1" dirty="0" smtClean="0">
                <a:latin typeface="Courier New" pitchFamily="49" charset="-52"/>
              </a:rPr>
              <a:t>f = d;		</a:t>
            </a:r>
            <a:r>
              <a:rPr lang="ru-RU" altLang="ru-RU" b="1" dirty="0" smtClean="0">
                <a:latin typeface="Courier New" pitchFamily="49" charset="-52"/>
              </a:rPr>
              <a:t>  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-52"/>
              </a:rPr>
              <a:t>потеря точности</a:t>
            </a:r>
            <a:endParaRPr lang="en-US" altLang="ru-RU" b="1" dirty="0" smtClean="0">
              <a:solidFill>
                <a:srgbClr val="0070C0"/>
              </a:solidFill>
              <a:latin typeface="Courier New" pitchFamily="49" charset="-5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43016" y="742990"/>
            <a:ext cx="8856984" cy="290203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типов – потенциально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опасная операция,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так как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может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привести либо к потери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потеря значащих цифр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либо к потере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(полная потеря результата).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Трудность нахождения ошибок, вызванных потерей точности или значения, обуславливается тем, что негативные последствия зависят не только от программного кода, но и от значения преобразуемых переменных.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типов данных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244220" y="998011"/>
            <a:ext cx="2946251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ru-RU" altLang="ru-RU" b="1" dirty="0">
                <a:latin typeface="+mn-lt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60691" y="5095114"/>
            <a:ext cx="3012344" cy="1216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ru-RU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endParaRPr lang="en-US" altLang="ru-RU" sz="24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short,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, long</a:t>
            </a:r>
          </a:p>
          <a:p>
            <a:pPr>
              <a:lnSpc>
                <a:spcPct val="90000"/>
              </a:lnSpc>
              <a:defRPr/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signed/unsigned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895415" y="2014011"/>
            <a:ext cx="1844675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Число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550677" y="2012423"/>
            <a:ext cx="1311275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427793" y="2954224"/>
            <a:ext cx="1565275" cy="742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ru-RU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ru-RU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</a:p>
        </p:txBody>
      </p:sp>
      <p:cxnSp>
        <p:nvCxnSpPr>
          <p:cNvPr id="10" name="Connecteur en angle 2"/>
          <p:cNvCxnSpPr>
            <a:cxnSpLocks noChangeShapeType="1"/>
            <a:stCxn id="5" idx="1"/>
            <a:endCxn id="7" idx="0"/>
          </p:cNvCxnSpPr>
          <p:nvPr/>
        </p:nvCxnSpPr>
        <p:spPr bwMode="auto">
          <a:xfrm rot="10800000" flipV="1">
            <a:off x="2817754" y="1264711"/>
            <a:ext cx="426467" cy="749300"/>
          </a:xfrm>
          <a:prstGeom prst="bentConnector2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en angle 22"/>
          <p:cNvCxnSpPr>
            <a:cxnSpLocks noChangeShapeType="1"/>
            <a:stCxn id="5" idx="3"/>
            <a:endCxn id="8" idx="0"/>
          </p:cNvCxnSpPr>
          <p:nvPr/>
        </p:nvCxnSpPr>
        <p:spPr bwMode="auto">
          <a:xfrm>
            <a:off x="6190471" y="1264711"/>
            <a:ext cx="2015844" cy="747712"/>
          </a:xfrm>
          <a:prstGeom prst="bentConnector2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eur en angle 23"/>
          <p:cNvCxnSpPr>
            <a:cxnSpLocks noChangeShapeType="1"/>
            <a:stCxn id="8" idx="2"/>
            <a:endCxn id="9" idx="0"/>
          </p:cNvCxnSpPr>
          <p:nvPr/>
        </p:nvCxnSpPr>
        <p:spPr bwMode="auto">
          <a:xfrm rot="16200000" flipH="1">
            <a:off x="8004173" y="2747965"/>
            <a:ext cx="408401" cy="411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07198" y="2960161"/>
            <a:ext cx="1918618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Целое</a:t>
            </a:r>
          </a:p>
        </p:txBody>
      </p:sp>
      <p:cxnSp>
        <p:nvCxnSpPr>
          <p:cNvPr id="14" name="Connecteur en angle 29"/>
          <p:cNvCxnSpPr>
            <a:cxnSpLocks noChangeShapeType="1"/>
            <a:stCxn id="7" idx="1"/>
            <a:endCxn id="13" idx="0"/>
          </p:cNvCxnSpPr>
          <p:nvPr/>
        </p:nvCxnSpPr>
        <p:spPr bwMode="auto">
          <a:xfrm rot="10800000" flipV="1">
            <a:off x="1666507" y="2280711"/>
            <a:ext cx="228908" cy="679450"/>
          </a:xfrm>
          <a:prstGeom prst="bentConnector2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199787" y="2960161"/>
            <a:ext cx="2446496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Вещественное</a:t>
            </a:r>
          </a:p>
        </p:txBody>
      </p:sp>
      <p:cxnSp>
        <p:nvCxnSpPr>
          <p:cNvPr id="16" name="Connecteur en angle 34"/>
          <p:cNvCxnSpPr>
            <a:cxnSpLocks noChangeShapeType="1"/>
            <a:stCxn id="7" idx="3"/>
            <a:endCxn id="15" idx="0"/>
          </p:cNvCxnSpPr>
          <p:nvPr/>
        </p:nvCxnSpPr>
        <p:spPr bwMode="auto">
          <a:xfrm>
            <a:off x="3740090" y="2280711"/>
            <a:ext cx="682945" cy="679450"/>
          </a:xfrm>
          <a:prstGeom prst="bentConnector2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58773" y="4042836"/>
            <a:ext cx="2614136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Диапазон, знак</a:t>
            </a:r>
          </a:p>
        </p:txBody>
      </p:sp>
      <p:cxnSp>
        <p:nvCxnSpPr>
          <p:cNvPr id="18" name="Connecteur en angle 42"/>
          <p:cNvCxnSpPr>
            <a:cxnSpLocks noChangeShapeType="1"/>
            <a:stCxn id="13" idx="2"/>
            <a:endCxn id="17" idx="0"/>
          </p:cNvCxnSpPr>
          <p:nvPr/>
        </p:nvCxnSpPr>
        <p:spPr bwMode="auto">
          <a:xfrm rot="5400000">
            <a:off x="1391537" y="3767865"/>
            <a:ext cx="549275" cy="66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319870" y="4042836"/>
            <a:ext cx="2208212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Точность</a:t>
            </a:r>
          </a:p>
        </p:txBody>
      </p:sp>
      <p:cxnSp>
        <p:nvCxnSpPr>
          <p:cNvPr id="20" name="Connecteur en angle 50"/>
          <p:cNvCxnSpPr>
            <a:cxnSpLocks noChangeShapeType="1"/>
            <a:stCxn id="15" idx="2"/>
            <a:endCxn id="19" idx="0"/>
          </p:cNvCxnSpPr>
          <p:nvPr/>
        </p:nvCxnSpPr>
        <p:spPr bwMode="auto">
          <a:xfrm rot="16200000" flipH="1">
            <a:off x="4148868" y="3767727"/>
            <a:ext cx="549275" cy="94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cteur en angle 55"/>
          <p:cNvCxnSpPr>
            <a:cxnSpLocks noChangeShapeType="1"/>
            <a:stCxn id="17" idx="2"/>
            <a:endCxn id="6" idx="0"/>
          </p:cNvCxnSpPr>
          <p:nvPr/>
        </p:nvCxnSpPr>
        <p:spPr bwMode="auto">
          <a:xfrm rot="16200000" flipH="1">
            <a:off x="1406913" y="4835164"/>
            <a:ext cx="518878" cy="102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366604" y="5086237"/>
            <a:ext cx="2115207" cy="1225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float, double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23" name="Connecteur en angle 66"/>
          <p:cNvCxnSpPr>
            <a:cxnSpLocks noChangeShapeType="1"/>
            <a:stCxn id="19" idx="2"/>
            <a:endCxn id="22" idx="0"/>
          </p:cNvCxnSpPr>
          <p:nvPr/>
        </p:nvCxnSpPr>
        <p:spPr bwMode="auto">
          <a:xfrm rot="16200000" flipH="1">
            <a:off x="4169092" y="4831120"/>
            <a:ext cx="510001" cy="23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337705" y="2012423"/>
            <a:ext cx="209957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Логический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849051" y="2945346"/>
            <a:ext cx="1081087" cy="751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necteur en angle 75"/>
          <p:cNvCxnSpPr>
            <a:cxnSpLocks noChangeShapeType="1"/>
            <a:stCxn id="5" idx="2"/>
            <a:endCxn id="24" idx="0"/>
          </p:cNvCxnSpPr>
          <p:nvPr/>
        </p:nvCxnSpPr>
        <p:spPr bwMode="auto">
          <a:xfrm rot="16200000" flipH="1">
            <a:off x="5311912" y="936845"/>
            <a:ext cx="481012" cy="167014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cteur en angle 76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16200000" flipH="1">
            <a:off x="6188781" y="2744531"/>
            <a:ext cx="399523" cy="21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29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Идентификаторы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имена</a:t>
            </a:r>
            <a:r>
              <a:rPr lang="en-US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07504" y="765668"/>
            <a:ext cx="8928992" cy="287935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t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Имена</a:t>
            </a:r>
            <a:r>
              <a:rPr lang="ru-RU" sz="2400" spc="-20" dirty="0">
                <a:latin typeface="Arial" panose="020B0604020202020204" pitchFamily="34" charset="0"/>
                <a:cs typeface="Arial" panose="020B0604020202020204" pitchFamily="34" charset="0"/>
              </a:rPr>
              <a:t>, использующиеся для переменных, функций, меток и других определяемых пользователем объектов, называются </a:t>
            </a:r>
            <a:r>
              <a:rPr lang="ru-RU"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идентификаторами</a:t>
            </a:r>
            <a:r>
              <a:rPr 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В идентификаторе м</a:t>
            </a:r>
            <a:r>
              <a:rPr lang="ru-RU" alt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огут </a:t>
            </a:r>
            <a:r>
              <a:rPr lang="ru-RU" altLang="ru-RU" sz="2400" spc="-2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использоваться буквы латинского алфавита, цифры и знак подчеркивания </a:t>
            </a:r>
            <a:r>
              <a:rPr lang="ru-RU" altLang="ru-RU" sz="2400" b="1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"_"</a:t>
            </a:r>
            <a:r>
              <a:rPr lang="ru-RU" alt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, но он не может </a:t>
            </a:r>
            <a:r>
              <a:rPr lang="ru-RU" altLang="ru-RU" sz="2400" spc="-20" dirty="0">
                <a:latin typeface="Arial" panose="020B0604020202020204" pitchFamily="34" charset="0"/>
                <a:cs typeface="Arial" panose="020B0604020202020204" pitchFamily="34" charset="0"/>
              </a:rPr>
              <a:t>начинаться с цифры. Прописные и строчные буквы различаются. </a:t>
            </a:r>
            <a:r>
              <a:rPr lang="ru-RU" alt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дентификаторы не должны совпадать с ключевыми словами языка программирования</a:t>
            </a:r>
            <a:r>
              <a:rPr lang="ru-RU" sz="24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4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245068" y="3778787"/>
            <a:ext cx="4800600" cy="57720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</a:t>
            </a: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идентификаторов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245068" y="4329944"/>
            <a:ext cx="4800600" cy="19886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latin typeface="Courier New" pitchFamily="49" charset="-52"/>
              </a:rPr>
              <a:t> </a:t>
            </a:r>
            <a:r>
              <a:rPr lang="en-US" altLang="ru-RU" sz="2400" b="1" dirty="0">
                <a:latin typeface="Courier New" pitchFamily="49" charset="-52"/>
              </a:rPr>
              <a:t>_code</a:t>
            </a:r>
            <a:br>
              <a:rPr lang="en-US" altLang="ru-RU" sz="2400" b="1" dirty="0">
                <a:latin typeface="Courier New" pitchFamily="49" charset="-52"/>
              </a:rPr>
            </a:br>
            <a:r>
              <a:rPr lang="en-US" altLang="ru-RU" sz="2400" b="1" dirty="0" smtClean="0">
                <a:latin typeface="Courier New" pitchFamily="49" charset="-52"/>
              </a:rPr>
              <a:t> </a:t>
            </a:r>
            <a:r>
              <a:rPr lang="en-US" altLang="ru-RU" sz="2400" b="1" dirty="0">
                <a:latin typeface="Courier New" pitchFamily="49" charset="-52"/>
              </a:rPr>
              <a:t>TEXT</a:t>
            </a:r>
            <a:br>
              <a:rPr lang="en-US" altLang="ru-RU" sz="2400" b="1" dirty="0">
                <a:latin typeface="Courier New" pitchFamily="49" charset="-52"/>
              </a:rPr>
            </a:b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en-US" altLang="ru-RU" sz="2400" b="1" dirty="0" err="1">
                <a:latin typeface="Courier New" pitchFamily="49" charset="-52"/>
              </a:rPr>
              <a:t>T</a:t>
            </a:r>
            <a:r>
              <a:rPr lang="en-US" altLang="ru-RU" sz="2400" b="1" dirty="0" err="1" smtClean="0">
                <a:latin typeface="Courier New" pitchFamily="49" charset="-52"/>
              </a:rPr>
              <a:t>ext</a:t>
            </a:r>
            <a:r>
              <a:rPr lang="en-US" altLang="ru-RU" sz="2400" b="1" dirty="0">
                <a:latin typeface="Courier New" pitchFamily="49" charset="-52"/>
              </a:rPr>
              <a:t/>
            </a:r>
            <a:br>
              <a:rPr lang="en-US" altLang="ru-RU" sz="2400" b="1" dirty="0">
                <a:latin typeface="Courier New" pitchFamily="49" charset="-52"/>
              </a:rPr>
            </a:br>
            <a:r>
              <a:rPr lang="en-US" altLang="ru-RU" sz="2400" b="1" dirty="0">
                <a:latin typeface="Courier New" pitchFamily="49" charset="-52"/>
              </a:rPr>
              <a:t> icon16_16</a:t>
            </a:r>
            <a:br>
              <a:rPr lang="en-US" altLang="ru-RU" sz="2400" b="1" dirty="0">
                <a:latin typeface="Courier New" pitchFamily="49" charset="-52"/>
              </a:rPr>
            </a:b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en-US" altLang="ru-RU" sz="2400" b="1" dirty="0" err="1" smtClean="0">
                <a:latin typeface="Courier New" pitchFamily="49" charset="-52"/>
              </a:rPr>
              <a:t>iCountPersonOfBase</a:t>
            </a:r>
            <a:r>
              <a:rPr lang="en-US" altLang="ru-RU" sz="2400" b="1" dirty="0">
                <a:latin typeface="Courier New" pitchFamily="49" charset="-52"/>
              </a:rPr>
              <a:t/>
            </a:r>
            <a:br>
              <a:rPr lang="en-US" altLang="ru-RU" sz="2400" b="1" dirty="0">
                <a:latin typeface="Courier New" pitchFamily="49" charset="-52"/>
              </a:rPr>
            </a:b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en-US" altLang="ru-RU" sz="2400" b="1" dirty="0" err="1" smtClean="0">
                <a:latin typeface="Courier New" pitchFamily="49" charset="-52"/>
              </a:rPr>
              <a:t>screen_width</a:t>
            </a:r>
            <a:endParaRPr lang="ru-RU" altLang="ru-RU" sz="2400" b="1" dirty="0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650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 lIns="0" tIns="36000" rIns="0" bIns="36000">
            <a:noAutofit/>
          </a:bodyPr>
          <a:lstStyle/>
          <a:p>
            <a:pPr>
              <a:lnSpc>
                <a:spcPts val="4400"/>
              </a:lnSpc>
            </a:pPr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Правильные и неправильные идентификаторы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908175" y="1201517"/>
            <a:ext cx="2376488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Name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300538" y="1199930"/>
            <a:ext cx="2376487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901825" y="1738092"/>
            <a:ext cx="2382838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>
                <a:latin typeface="Courier New" pitchFamily="49" charset="-52"/>
              </a:rPr>
              <a:t>Имя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4284663" y="1730155"/>
            <a:ext cx="23923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-52"/>
              </a:rPr>
              <a:t>неправильно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908175" y="2277842"/>
            <a:ext cx="2376488" cy="530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>
                <a:latin typeface="Courier New" pitchFamily="49" charset="-52"/>
              </a:rPr>
              <a:t>12</a:t>
            </a:r>
            <a:r>
              <a:rPr lang="en-US" altLang="ru-RU" sz="2400" b="1" dirty="0">
                <a:latin typeface="Courier New" pitchFamily="49" charset="-52"/>
              </a:rPr>
              <a:t>Z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300538" y="2274667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solidFill>
                  <a:srgbClr val="C00000"/>
                </a:solidFill>
                <a:latin typeface="Courier New" pitchFamily="49" charset="-52"/>
              </a:rPr>
              <a:t>неправильно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1908175" y="2800130"/>
            <a:ext cx="2376488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_</a:t>
            </a:r>
            <a:r>
              <a:rPr lang="ru-RU" altLang="ru-RU" sz="2400" b="1" dirty="0">
                <a:latin typeface="Courier New" pitchFamily="49" charset="-52"/>
              </a:rPr>
              <a:t>12</a:t>
            </a:r>
            <a:r>
              <a:rPr lang="en-US" altLang="ru-RU" sz="2400" b="1" dirty="0">
                <a:latin typeface="Courier New" pitchFamily="49" charset="-52"/>
              </a:rPr>
              <a:t>Z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300538" y="2796955"/>
            <a:ext cx="2376487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  <a:endParaRPr lang="ru-RU" altLang="ru-RU" sz="2400" b="1" dirty="0">
              <a:solidFill>
                <a:srgbClr val="C00000"/>
              </a:solidFill>
              <a:latin typeface="Courier New" pitchFamily="49" charset="-52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908175" y="3322417"/>
            <a:ext cx="2376488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en-US" altLang="ru-RU" sz="2400" b="1" dirty="0" err="1" smtClean="0">
                <a:latin typeface="Courier New" pitchFamily="49" charset="-52"/>
              </a:rPr>
              <a:t>dValue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300538" y="3319242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908175" y="3852642"/>
            <a:ext cx="2376488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B34_X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300538" y="3851055"/>
            <a:ext cx="2376487" cy="530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1908175" y="4387630"/>
            <a:ext cx="2376488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VAL_</a:t>
            </a:r>
            <a:r>
              <a:rPr lang="ru-RU" altLang="ru-RU" sz="2400" b="1">
                <a:latin typeface="Courier New" pitchFamily="49" charset="-52"/>
              </a:rPr>
              <a:t>ПЕРЕМ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00538" y="4386042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-52"/>
              </a:rPr>
              <a:t>неправильно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908175" y="4905155"/>
            <a:ext cx="2376488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__M2__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294297" y="4912445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1908931" y="5436967"/>
            <a:ext cx="2376488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en-US" altLang="ru-RU" sz="2400" b="1" dirty="0" smtClean="0">
                <a:latin typeface="Courier New" pitchFamily="49" charset="-52"/>
              </a:rPr>
              <a:t>double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292416" y="5435379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-52"/>
              </a:rPr>
              <a:t>неправильно</a:t>
            </a:r>
            <a:endParaRPr lang="ru-RU" altLang="ru-RU" sz="2400" b="1" dirty="0">
              <a:solidFill>
                <a:srgbClr val="00B050"/>
              </a:solidFill>
              <a:latin typeface="Courier New" pitchFamily="49" charset="-5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1908931" y="5967192"/>
            <a:ext cx="2376488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en-US" altLang="ru-RU" sz="2400" b="1" dirty="0" err="1" smtClean="0">
                <a:latin typeface="Courier New" pitchFamily="49" charset="-52"/>
              </a:rPr>
              <a:t>abc&amp;def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4292416" y="5965604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ru-RU" sz="2400" b="1" dirty="0">
                <a:latin typeface="Courier New" pitchFamily="49" charset="-52"/>
              </a:rPr>
              <a:t> 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-52"/>
              </a:rPr>
              <a:t>неправильно</a:t>
            </a:r>
            <a:endParaRPr lang="ru-RU" altLang="ru-RU" sz="2400" b="1" dirty="0">
              <a:solidFill>
                <a:srgbClr val="00B050"/>
              </a:solidFill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827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Классификация типов данных С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446021" y="1057168"/>
            <a:ext cx="24384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Типы данных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1617221" y="2123968"/>
            <a:ext cx="2438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5362862" y="2123968"/>
            <a:ext cx="24384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Составные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51809" y="3343168"/>
            <a:ext cx="2591394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Целочисленные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2895598" y="3343168"/>
            <a:ext cx="2404376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Вещественные</a:t>
            </a: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408216" y="3322650"/>
            <a:ext cx="149515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6688543" y="5068416"/>
            <a:ext cx="2241295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Объединения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135824" y="4214024"/>
            <a:ext cx="1767542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3709394" y="166676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5538194" y="166676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1956794" y="273356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>
            <a:off x="3480794" y="273356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6821024" y="2733568"/>
            <a:ext cx="0" cy="23348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>
            <a:off x="7293224" y="2733568"/>
            <a:ext cx="0" cy="14804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>
            <a:off x="7631950" y="2733568"/>
            <a:ext cx="0" cy="5890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180440" y="4409968"/>
            <a:ext cx="2052354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Логический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1337326" y="5248168"/>
            <a:ext cx="220236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Символьные</a:t>
            </a: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1182214" y="395276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2401414" y="3952768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4102722" y="4257568"/>
            <a:ext cx="2404376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Перечисления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>
            <a:off x="6012160" y="2733568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cxnSp>
        <p:nvCxnSpPr>
          <p:cNvPr id="46" name="Соединительная линия уступом 45"/>
          <p:cNvCxnSpPr>
            <a:endCxn id="44" idx="1"/>
          </p:cNvCxnSpPr>
          <p:nvPr/>
        </p:nvCxnSpPr>
        <p:spPr>
          <a:xfrm>
            <a:off x="2627784" y="3952768"/>
            <a:ext cx="1474938" cy="609600"/>
          </a:xfrm>
          <a:prstGeom prst="bentConnector3">
            <a:avLst>
              <a:gd name="adj1" fmla="val -3139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Логический тип данных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79512" y="654710"/>
            <a:ext cx="8784976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 данных </a:t>
            </a:r>
            <a:r>
              <a:rPr lang="fr-CH" alt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fr-CH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включен в С только начиная с С99</a:t>
            </a:r>
            <a:r>
              <a:rPr lang="fr-CH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79512" y="1188110"/>
            <a:ext cx="8784976" cy="2096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Переменным типа </a:t>
            </a:r>
            <a:r>
              <a:rPr lang="en-US" altLang="ru-RU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могут быть присвоены только значения </a:t>
            </a:r>
            <a:r>
              <a:rPr lang="fr-CH" altLang="ru-RU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fr-CH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, которые являются </a:t>
            </a:r>
            <a:r>
              <a:rPr lang="ru-RU" altLang="ru-RU" sz="24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зарезервированными </a:t>
            </a:r>
            <a:r>
              <a:rPr lang="ru-RU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словами. Если переменной логического типа присвоено целое значение, то 0 интерпретируется как </a:t>
            </a:r>
            <a:r>
              <a:rPr lang="fr-CH" altLang="ru-RU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, а значение, не равное нулю, как </a:t>
            </a:r>
            <a:r>
              <a:rPr lang="en-US" altLang="ru-RU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. В памяти </a:t>
            </a:r>
            <a:r>
              <a:rPr lang="en-US" altLang="ru-RU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spc="-50" dirty="0">
                <a:latin typeface="Arial" panose="020B0604020202020204" pitchFamily="34" charset="0"/>
                <a:cs typeface="Arial" panose="020B0604020202020204" pitchFamily="34" charset="0"/>
              </a:rPr>
              <a:t> занимает 1 байт.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71480" y="3403839"/>
            <a:ext cx="8208912" cy="55813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71480" y="3937240"/>
            <a:ext cx="8208912" cy="2804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bool </a:t>
            </a:r>
            <a:r>
              <a:rPr lang="en-US" altLang="ru-RU" sz="2400" b="1" dirty="0" smtClean="0">
                <a:latin typeface="Courier New" pitchFamily="49" charset="-52"/>
              </a:rPr>
              <a:t>var1; </a:t>
            </a:r>
            <a:r>
              <a:rPr lang="ru-RU" altLang="ru-RU" sz="2400" b="1" dirty="0" smtClean="0">
                <a:latin typeface="Courier New" pitchFamily="49" charset="-52"/>
              </a:rPr>
              <a:t>   </a:t>
            </a:r>
            <a:r>
              <a:rPr lang="en-US" altLang="ru-RU" sz="2400" b="1" dirty="0" smtClean="0">
                <a:latin typeface="Courier New" pitchFamily="49" charset="-52"/>
              </a:rPr>
              <a:t>    </a:t>
            </a:r>
            <a:r>
              <a:rPr lang="ru-RU" altLang="ru-RU" sz="2400" b="1" dirty="0" smtClean="0">
                <a:solidFill>
                  <a:srgbClr val="0070C0"/>
                </a:solidFill>
                <a:latin typeface="Courier New" pitchFamily="49" charset="-52"/>
              </a:rPr>
              <a:t>//объявление переменной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latin typeface="Courier New" pitchFamily="49" charset="-52"/>
              </a:rPr>
              <a:t>var1 </a:t>
            </a:r>
            <a:r>
              <a:rPr lang="en-US" altLang="ru-RU" sz="2400" b="1" dirty="0">
                <a:latin typeface="Courier New" pitchFamily="49" charset="-52"/>
              </a:rPr>
              <a:t>= false</a:t>
            </a:r>
            <a:r>
              <a:rPr lang="en-US" altLang="ru-RU" sz="2400" b="1" dirty="0" smtClean="0">
                <a:latin typeface="Courier New" pitchFamily="49" charset="-52"/>
              </a:rPr>
              <a:t>;     </a:t>
            </a:r>
            <a:r>
              <a:rPr lang="en-US" altLang="ru-RU" sz="2400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sz="2400" b="1" dirty="0" smtClean="0">
                <a:solidFill>
                  <a:srgbClr val="0070C0"/>
                </a:solidFill>
                <a:latin typeface="Courier New" pitchFamily="49" charset="-52"/>
              </a:rPr>
              <a:t>присвоение значения</a:t>
            </a:r>
            <a:r>
              <a:rPr lang="en-US" altLang="ru-RU" sz="2400" b="1" dirty="0">
                <a:solidFill>
                  <a:srgbClr val="0070C0"/>
                </a:solidFill>
                <a:latin typeface="Courier New" pitchFamily="49" charset="-52"/>
              </a:rPr>
              <a:t/>
            </a:r>
            <a:br>
              <a:rPr lang="en-US" altLang="ru-RU" sz="2400" b="1" dirty="0">
                <a:solidFill>
                  <a:srgbClr val="0070C0"/>
                </a:solidFill>
                <a:latin typeface="Courier New" pitchFamily="49" charset="-52"/>
              </a:rPr>
            </a:br>
            <a:endParaRPr lang="ru-RU" altLang="ru-RU" sz="800" b="1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latin typeface="Courier New" pitchFamily="49" charset="-52"/>
              </a:rPr>
              <a:t>                  </a:t>
            </a:r>
            <a:r>
              <a:rPr lang="ru-RU" altLang="ru-RU" sz="2400" b="1" dirty="0" smtClean="0">
                <a:solidFill>
                  <a:srgbClr val="0070C0"/>
                </a:solidFill>
                <a:latin typeface="Courier New" pitchFamily="49" charset="-52"/>
              </a:rPr>
              <a:t>//объявление и присвоение</a:t>
            </a:r>
            <a:r>
              <a:rPr lang="en-US" altLang="ru-RU" sz="2400" b="1" dirty="0">
                <a:latin typeface="Courier New" pitchFamily="49" charset="-52"/>
              </a:rPr>
              <a:t/>
            </a:r>
            <a:br>
              <a:rPr lang="en-US" altLang="ru-RU" sz="2400" b="1" dirty="0">
                <a:latin typeface="Courier New" pitchFamily="49" charset="-52"/>
              </a:rPr>
            </a:br>
            <a:r>
              <a:rPr lang="en-US" altLang="ru-RU" sz="2400" b="1" dirty="0">
                <a:latin typeface="Courier New" pitchFamily="49" charset="-52"/>
              </a:rPr>
              <a:t>bool var2 = true</a:t>
            </a:r>
            <a:r>
              <a:rPr lang="en-US" altLang="ru-RU" sz="2400" b="1" dirty="0" smtClean="0">
                <a:latin typeface="Courier New" pitchFamily="49" charset="-52"/>
              </a:rPr>
              <a:t>;</a:t>
            </a:r>
            <a:r>
              <a:rPr lang="ru-RU" altLang="ru-RU" sz="2400" b="1" dirty="0" smtClean="0">
                <a:latin typeface="Courier New" pitchFamily="49" charset="-52"/>
              </a:rPr>
              <a:t> </a:t>
            </a:r>
            <a:r>
              <a:rPr lang="ru-RU" altLang="ru-RU" sz="2400" b="1" dirty="0" smtClean="0">
                <a:solidFill>
                  <a:srgbClr val="0070C0"/>
                </a:solidFill>
                <a:latin typeface="Courier New" pitchFamily="49" charset="-52"/>
              </a:rPr>
              <a:t>//инициализация</a:t>
            </a:r>
            <a:endParaRPr lang="en-US" altLang="ru-RU" sz="2400" b="1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sz="2400" b="1" dirty="0" smtClean="0">
                <a:latin typeface="Courier New" pitchFamily="49" charset="-52"/>
              </a:rPr>
              <a:t>bool var3(true);  </a:t>
            </a:r>
            <a:r>
              <a:rPr lang="ru-RU" altLang="ru-RU" sz="2400" b="1" dirty="0" smtClean="0">
                <a:solidFill>
                  <a:srgbClr val="0070C0"/>
                </a:solidFill>
                <a:latin typeface="Courier New" pitchFamily="49" charset="-52"/>
              </a:rPr>
              <a:t>//инициализация</a:t>
            </a:r>
            <a:endParaRPr lang="en-US" altLang="ru-RU" sz="2400" b="1" dirty="0" smtClean="0">
              <a:solidFill>
                <a:srgbClr val="0070C0"/>
              </a:solidFill>
              <a:latin typeface="Courier New" pitchFamily="49" charset="-52"/>
            </a:endParaRPr>
          </a:p>
          <a:p>
            <a:pPr>
              <a:spcBef>
                <a:spcPct val="0"/>
              </a:spcBef>
              <a:buNone/>
            </a:pPr>
            <a:endParaRPr lang="ru-RU" altLang="ru-RU" sz="1000" b="1" dirty="0">
              <a:solidFill>
                <a:srgbClr val="0070C0"/>
              </a:solidFill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latin typeface="Courier New" pitchFamily="49" charset="-52"/>
              </a:rPr>
              <a:t>var1 = var2;      </a:t>
            </a:r>
            <a:r>
              <a:rPr lang="en-US" altLang="ru-RU" sz="2400" b="1" dirty="0" smtClean="0">
                <a:solidFill>
                  <a:srgbClr val="0070C0"/>
                </a:solidFill>
                <a:latin typeface="Courier New" pitchFamily="49" charset="-52"/>
              </a:rPr>
              <a:t>//</a:t>
            </a:r>
            <a:r>
              <a:rPr lang="ru-RU" altLang="ru-RU" sz="2400" b="1" dirty="0">
                <a:solidFill>
                  <a:srgbClr val="0070C0"/>
                </a:solidFill>
                <a:latin typeface="Courier New" pitchFamily="49" charset="-52"/>
              </a:rPr>
              <a:t>присвоение </a:t>
            </a:r>
            <a:r>
              <a:rPr lang="ru-RU" altLang="ru-RU" sz="2400" b="1" dirty="0" smtClean="0">
                <a:solidFill>
                  <a:srgbClr val="0070C0"/>
                </a:solidFill>
                <a:latin typeface="Courier New" pitchFamily="49" charset="-52"/>
              </a:rPr>
              <a:t>значения</a:t>
            </a:r>
            <a:endParaRPr lang="ru-RU" altLang="ru-RU" sz="1600" b="1" dirty="0">
              <a:solidFill>
                <a:srgbClr val="0070C0"/>
              </a:solidFill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40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Целочисленные типы данных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71991" y="823392"/>
            <a:ext cx="4455621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 данных </a:t>
            </a:r>
            <a:r>
              <a:rPr lang="fr-CH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71991" y="1356792"/>
            <a:ext cx="4455621" cy="162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spc="-80" dirty="0">
                <a:latin typeface="Arial" panose="020B0604020202020204" pitchFamily="34" charset="0"/>
                <a:cs typeface="Arial" panose="020B0604020202020204" pitchFamily="34" charset="0"/>
              </a:rPr>
              <a:t>Переменным типа </a:t>
            </a:r>
            <a:r>
              <a:rPr lang="en-US" altLang="ru-RU"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ru-RU"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spc="-80" dirty="0">
                <a:latin typeface="Arial" panose="020B0604020202020204" pitchFamily="34" charset="0"/>
                <a:cs typeface="Arial" panose="020B0604020202020204" pitchFamily="34" charset="0"/>
              </a:rPr>
              <a:t>могут быть присвоены целые значения. В памяти </a:t>
            </a:r>
            <a:r>
              <a:rPr lang="en-US" altLang="ru-RU"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ru-RU"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spc="-80" dirty="0">
                <a:latin typeface="Arial" panose="020B0604020202020204" pitchFamily="34" charset="0"/>
                <a:cs typeface="Arial" panose="020B0604020202020204" pitchFamily="34" charset="0"/>
              </a:rPr>
              <a:t> занимает </a:t>
            </a:r>
            <a:r>
              <a:rPr lang="ru-RU" altLang="ru-RU" sz="2400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гарантированно 1 байт.</a:t>
            </a:r>
            <a:endParaRPr lang="ru-RU" altLang="ru-RU" sz="2400" spc="-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955518" y="3492620"/>
            <a:ext cx="26670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Модификаторы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626742" y="823392"/>
            <a:ext cx="44388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Тип данных </a:t>
            </a:r>
            <a:r>
              <a:rPr lang="fr-CH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4626742" y="1356791"/>
            <a:ext cx="4438800" cy="16261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spc="-20" dirty="0">
                <a:latin typeface="Arial" panose="020B0604020202020204" pitchFamily="34" charset="0"/>
                <a:cs typeface="Arial" panose="020B0604020202020204" pitchFamily="34" charset="0"/>
              </a:rPr>
              <a:t>Переменным типа </a:t>
            </a:r>
            <a:r>
              <a:rPr lang="en-US" altLang="ru-RU" sz="24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spc="-20" dirty="0">
                <a:latin typeface="Arial" panose="020B0604020202020204" pitchFamily="34" charset="0"/>
                <a:cs typeface="Arial" panose="020B0604020202020204" pitchFamily="34" charset="0"/>
              </a:rPr>
              <a:t>могут быть присвоены целые значения. Размер занимаемой памяти зависит от платформы</a:t>
            </a:r>
            <a:r>
              <a:rPr lang="ru-RU" altLang="ru-RU" sz="2400" spc="-4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682528" y="4483220"/>
            <a:ext cx="15621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202918" y="4483220"/>
            <a:ext cx="1295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917918" y="4483220"/>
            <a:ext cx="1295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5393918" y="4483220"/>
            <a:ext cx="1295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031718" y="303542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393918" y="303542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5393918" y="410222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5546318" y="4102220"/>
            <a:ext cx="1905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H="1">
            <a:off x="1964918" y="4102220"/>
            <a:ext cx="1447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3412718" y="410222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71992" y="5106874"/>
            <a:ext cx="4455620" cy="1202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означает целое число со знаком, </a:t>
            </a: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целое без знака.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626742" y="5106874"/>
            <a:ext cx="4438800" cy="1202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Win32/64 </a:t>
            </a:r>
            <a:r>
              <a:rPr lang="ru-RU" alt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задает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размер 2 байта, </a:t>
            </a:r>
            <a:r>
              <a:rPr lang="en-US" alt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 байта.</a:t>
            </a:r>
          </a:p>
        </p:txBody>
      </p:sp>
    </p:spTree>
    <p:extLst>
      <p:ext uri="{BB962C8B-B14F-4D97-AF65-F5344CB8AC3E}">
        <p14:creationId xmlns:p14="http://schemas.microsoft.com/office/powerpoint/2010/main" val="42418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данных </a:t>
            </a:r>
            <a:r>
              <a:rPr lang="en-US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114300" y="1042701"/>
            <a:ext cx="8914290" cy="5081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471488" y="1511013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928688" y="1511013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1385888" y="1511013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1843088" y="1511013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2300288" y="1511013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2757488" y="1511013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3214688" y="1511013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671888" y="1511013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457200" y="29238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0</a:t>
            </a:r>
          </a:p>
        </p:txBody>
      </p:sp>
      <p:sp>
        <p:nvSpPr>
          <p:cNvPr id="15" name="Rectangle 62"/>
          <p:cNvSpPr>
            <a:spLocks noChangeArrowheads="1"/>
          </p:cNvSpPr>
          <p:nvPr/>
        </p:nvSpPr>
        <p:spPr bwMode="auto">
          <a:xfrm>
            <a:off x="914400" y="29238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1371600" y="29238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1828800" y="29238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8" name="Rectangle 65"/>
          <p:cNvSpPr>
            <a:spLocks noChangeArrowheads="1"/>
          </p:cNvSpPr>
          <p:nvPr/>
        </p:nvSpPr>
        <p:spPr bwMode="auto">
          <a:xfrm>
            <a:off x="2286000" y="29238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9" name="Rectangle 66"/>
          <p:cNvSpPr>
            <a:spLocks noChangeArrowheads="1"/>
          </p:cNvSpPr>
          <p:nvPr/>
        </p:nvSpPr>
        <p:spPr bwMode="auto">
          <a:xfrm>
            <a:off x="2743200" y="29238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0" name="Rectangle 67"/>
          <p:cNvSpPr>
            <a:spLocks noChangeArrowheads="1"/>
          </p:cNvSpPr>
          <p:nvPr/>
        </p:nvSpPr>
        <p:spPr bwMode="auto">
          <a:xfrm>
            <a:off x="3200400" y="29238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3657600" y="29238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1069029" y="1068101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unsigned </a:t>
            </a:r>
            <a:r>
              <a:rPr lang="ru-RU" altLang="ru-RU" sz="2400" b="1" dirty="0" err="1">
                <a:latin typeface="Courier New" pitchFamily="49" charset="-52"/>
              </a:rPr>
              <a:t>char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23" name="Rectangle 70"/>
          <p:cNvSpPr>
            <a:spLocks noChangeArrowheads="1"/>
          </p:cNvSpPr>
          <p:nvPr/>
        </p:nvSpPr>
        <p:spPr bwMode="auto">
          <a:xfrm>
            <a:off x="1919288" y="2480976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 err="1">
                <a:latin typeface="Courier New" pitchFamily="49" charset="-52"/>
              </a:rPr>
              <a:t>char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24" name="Rectangle 71"/>
          <p:cNvSpPr>
            <a:spLocks noChangeArrowheads="1"/>
          </p:cNvSpPr>
          <p:nvPr/>
        </p:nvSpPr>
        <p:spPr bwMode="auto">
          <a:xfrm>
            <a:off x="990600" y="3647428"/>
            <a:ext cx="297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Courier New" pitchFamily="49" charset="-52"/>
              </a:rPr>
              <a:t>Знаковый разряд</a:t>
            </a:r>
            <a:r>
              <a:rPr lang="en-US" altLang="ru-RU" sz="2400" b="1" dirty="0" smtClean="0">
                <a:latin typeface="Courier New" pitchFamily="49" charset="-52"/>
              </a:rPr>
              <a:t> </a:t>
            </a:r>
            <a:r>
              <a:rPr lang="en-US" altLang="ru-RU" sz="2400" b="1" dirty="0">
                <a:latin typeface="Courier New" pitchFamily="49" charset="-52"/>
              </a:rPr>
              <a:t/>
            </a:r>
            <a:br>
              <a:rPr lang="en-US" altLang="ru-RU" sz="2400" b="1" dirty="0">
                <a:latin typeface="Courier New" pitchFamily="49" charset="-52"/>
              </a:rPr>
            </a:br>
            <a:r>
              <a:rPr lang="en-US" altLang="ru-RU" sz="2400" b="1" dirty="0">
                <a:latin typeface="Courier New" pitchFamily="49" charset="-52"/>
              </a:rPr>
              <a:t>(0 = +, 1 = -)</a:t>
            </a:r>
            <a:endParaRPr lang="ru-RU" altLang="ru-RU" sz="2400" b="1" dirty="0">
              <a:latin typeface="Courier New" pitchFamily="49" charset="-52"/>
            </a:endParaRPr>
          </a:p>
        </p:txBody>
      </p:sp>
      <p:cxnSp>
        <p:nvCxnSpPr>
          <p:cNvPr id="25" name="AutoShape 73"/>
          <p:cNvCxnSpPr>
            <a:cxnSpLocks noChangeShapeType="1"/>
            <a:stCxn id="24" idx="1"/>
            <a:endCxn id="14" idx="2"/>
          </p:cNvCxnSpPr>
          <p:nvPr/>
        </p:nvCxnSpPr>
        <p:spPr bwMode="auto">
          <a:xfrm rot="10800000">
            <a:off x="685800" y="3304888"/>
            <a:ext cx="304800" cy="83784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74"/>
          <p:cNvSpPr>
            <a:spLocks noChangeArrowheads="1"/>
          </p:cNvSpPr>
          <p:nvPr/>
        </p:nvSpPr>
        <p:spPr bwMode="auto">
          <a:xfrm>
            <a:off x="5940152" y="1528014"/>
            <a:ext cx="2927623" cy="1855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11111111 = 255</a:t>
            </a:r>
            <a:endParaRPr lang="en-US" altLang="ru-RU" sz="2400" b="1" dirty="0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11111110 = 254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00000001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00000000 = 0</a:t>
            </a:r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5940152" y="3747602"/>
            <a:ext cx="2927623" cy="22385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01111111 = 127</a:t>
            </a:r>
            <a:br>
              <a:rPr lang="ru-RU" altLang="ru-RU" sz="2400" b="1" dirty="0">
                <a:latin typeface="Courier New" pitchFamily="49" charset="-52"/>
              </a:rPr>
            </a:br>
            <a:r>
              <a:rPr lang="en-US" altLang="ru-RU" sz="2400" b="1" dirty="0">
                <a:latin typeface="Courier New" pitchFamily="49" charset="-52"/>
              </a:rPr>
              <a:t>00000001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00000000 = 0</a:t>
            </a:r>
            <a:endParaRPr lang="en-US" altLang="ru-RU" sz="2400" b="1" dirty="0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11111111 = -1</a:t>
            </a:r>
            <a:endParaRPr lang="en-US" altLang="ru-RU" sz="2400" b="1" dirty="0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11111110 =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10000000 = -128</a:t>
            </a:r>
          </a:p>
        </p:txBody>
      </p:sp>
      <p:sp>
        <p:nvSpPr>
          <p:cNvPr id="28" name="Line 76"/>
          <p:cNvSpPr>
            <a:spLocks noChangeShapeType="1"/>
          </p:cNvSpPr>
          <p:nvPr/>
        </p:nvSpPr>
        <p:spPr bwMode="auto">
          <a:xfrm>
            <a:off x="4295775" y="1817401"/>
            <a:ext cx="1500361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Line 77"/>
          <p:cNvSpPr>
            <a:spLocks noChangeShapeType="1"/>
          </p:cNvSpPr>
          <p:nvPr/>
        </p:nvSpPr>
        <p:spPr bwMode="auto">
          <a:xfrm>
            <a:off x="4267200" y="3060414"/>
            <a:ext cx="1600944" cy="1119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Rectangle 78"/>
          <p:cNvSpPr>
            <a:spLocks noChangeArrowheads="1"/>
          </p:cNvSpPr>
          <p:nvPr/>
        </p:nvSpPr>
        <p:spPr bwMode="auto">
          <a:xfrm>
            <a:off x="3671888" y="11300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1" name="Rectangle 79"/>
          <p:cNvSpPr>
            <a:spLocks noChangeArrowheads="1"/>
          </p:cNvSpPr>
          <p:nvPr/>
        </p:nvSpPr>
        <p:spPr bwMode="auto">
          <a:xfrm>
            <a:off x="471488" y="11300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2" name="Rectangle 78"/>
          <p:cNvSpPr>
            <a:spLocks noChangeArrowheads="1"/>
          </p:cNvSpPr>
          <p:nvPr/>
        </p:nvSpPr>
        <p:spPr bwMode="auto">
          <a:xfrm>
            <a:off x="3671888" y="254447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3" name="Rectangle 79"/>
          <p:cNvSpPr>
            <a:spLocks noChangeArrowheads="1"/>
          </p:cNvSpPr>
          <p:nvPr/>
        </p:nvSpPr>
        <p:spPr bwMode="auto">
          <a:xfrm>
            <a:off x="471488" y="254447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919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4021-445A-4C19-9AF1-98C11A0999D2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ru-RU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данных </a:t>
            </a:r>
            <a:r>
              <a:rPr lang="en-US" alt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74"/>
          <p:cNvSpPr>
            <a:spLocks noChangeArrowheads="1"/>
          </p:cNvSpPr>
          <p:nvPr/>
        </p:nvSpPr>
        <p:spPr bwMode="auto">
          <a:xfrm>
            <a:off x="105422" y="989433"/>
            <a:ext cx="8934450" cy="56079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462610" y="145774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</a:t>
            </a: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919810" y="145774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1377010" y="145774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1834210" y="145774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1" name="Rectangle 57"/>
          <p:cNvSpPr>
            <a:spLocks noChangeArrowheads="1"/>
          </p:cNvSpPr>
          <p:nvPr/>
        </p:nvSpPr>
        <p:spPr bwMode="auto">
          <a:xfrm>
            <a:off x="2291410" y="145774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2748610" y="145774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3205810" y="145774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3663010" y="145774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5" name="Rectangle 61"/>
          <p:cNvSpPr>
            <a:spLocks noChangeArrowheads="1"/>
          </p:cNvSpPr>
          <p:nvPr/>
        </p:nvSpPr>
        <p:spPr bwMode="auto">
          <a:xfrm>
            <a:off x="448322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0</a:t>
            </a:r>
          </a:p>
        </p:txBody>
      </p:sp>
      <p:sp>
        <p:nvSpPr>
          <p:cNvPr id="16" name="Rectangle 62"/>
          <p:cNvSpPr>
            <a:spLocks noChangeArrowheads="1"/>
          </p:cNvSpPr>
          <p:nvPr/>
        </p:nvSpPr>
        <p:spPr bwMode="auto">
          <a:xfrm>
            <a:off x="905522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</a:t>
            </a: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1362722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8" name="Rectangle 64"/>
          <p:cNvSpPr>
            <a:spLocks noChangeArrowheads="1"/>
          </p:cNvSpPr>
          <p:nvPr/>
        </p:nvSpPr>
        <p:spPr bwMode="auto">
          <a:xfrm>
            <a:off x="1819922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19" name="Rectangle 65"/>
          <p:cNvSpPr>
            <a:spLocks noChangeArrowheads="1"/>
          </p:cNvSpPr>
          <p:nvPr/>
        </p:nvSpPr>
        <p:spPr bwMode="auto">
          <a:xfrm>
            <a:off x="2277122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2734322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1" name="Rectangle 67"/>
          <p:cNvSpPr>
            <a:spLocks noChangeArrowheads="1"/>
          </p:cNvSpPr>
          <p:nvPr/>
        </p:nvSpPr>
        <p:spPr bwMode="auto">
          <a:xfrm>
            <a:off x="3191522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3648722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2834930" y="1010070"/>
            <a:ext cx="302433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unsigned short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3716166" y="2084874"/>
            <a:ext cx="12618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short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981722" y="3043724"/>
            <a:ext cx="297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latin typeface="Courier New" pitchFamily="49" charset="-52"/>
              </a:rPr>
              <a:t>Знаковый разряд </a:t>
            </a:r>
            <a:r>
              <a:rPr lang="en-US" altLang="ru-RU" sz="2400" b="1" dirty="0">
                <a:latin typeface="Courier New" pitchFamily="49" charset="-52"/>
              </a:rPr>
              <a:t/>
            </a:r>
            <a:br>
              <a:rPr lang="en-US" altLang="ru-RU" sz="2400" b="1" dirty="0">
                <a:latin typeface="Courier New" pitchFamily="49" charset="-52"/>
              </a:rPr>
            </a:br>
            <a:r>
              <a:rPr lang="en-US" altLang="ru-RU" sz="2400" b="1" dirty="0">
                <a:latin typeface="Courier New" pitchFamily="49" charset="-52"/>
              </a:rPr>
              <a:t>(0 = +, 1 = -)</a:t>
            </a:r>
            <a:endParaRPr lang="ru-RU" altLang="ru-RU" sz="2400" b="1" dirty="0">
              <a:latin typeface="Courier New" pitchFamily="49" charset="-52"/>
            </a:endParaRPr>
          </a:p>
        </p:txBody>
      </p:sp>
      <p:cxnSp>
        <p:nvCxnSpPr>
          <p:cNvPr id="26" name="AutoShape 73"/>
          <p:cNvCxnSpPr>
            <a:cxnSpLocks noChangeShapeType="1"/>
            <a:stCxn id="25" idx="1"/>
            <a:endCxn id="15" idx="2"/>
          </p:cNvCxnSpPr>
          <p:nvPr/>
        </p:nvCxnSpPr>
        <p:spPr bwMode="auto">
          <a:xfrm rot="10800000">
            <a:off x="676922" y="2967524"/>
            <a:ext cx="304800" cy="5715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74"/>
          <p:cNvSpPr>
            <a:spLocks noChangeArrowheads="1"/>
          </p:cNvSpPr>
          <p:nvPr/>
        </p:nvSpPr>
        <p:spPr bwMode="auto">
          <a:xfrm>
            <a:off x="4716016" y="4475156"/>
            <a:ext cx="4223798" cy="2062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spc="-80" dirty="0">
                <a:latin typeface="Courier New" pitchFamily="49" charset="-52"/>
              </a:rPr>
              <a:t>11111111</a:t>
            </a:r>
            <a:r>
              <a:rPr lang="en-US" altLang="ru-RU" sz="2400" b="1" spc="-80" dirty="0">
                <a:latin typeface="Courier New" pitchFamily="49" charset="-52"/>
              </a:rPr>
              <a:t>11111111</a:t>
            </a:r>
            <a:r>
              <a:rPr lang="ru-RU" altLang="ru-RU" sz="2400" b="1" spc="-80" dirty="0">
                <a:latin typeface="Courier New" pitchFamily="49" charset="-52"/>
              </a:rPr>
              <a:t> = </a:t>
            </a:r>
            <a:r>
              <a:rPr lang="en-US" altLang="ru-RU" sz="2400" b="1" spc="-80" dirty="0">
                <a:latin typeface="Courier New" pitchFamily="49" charset="-52"/>
              </a:rPr>
              <a:t>65535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spc="-80" dirty="0">
                <a:latin typeface="Courier New" pitchFamily="49" charset="-52"/>
              </a:rPr>
              <a:t>1111111111111110 = 65534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spc="-80" dirty="0">
                <a:latin typeface="Courier New" pitchFamily="49" charset="-52"/>
              </a:rPr>
              <a:t>0000000000000010 =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spc="-80" dirty="0">
                <a:latin typeface="Courier New" pitchFamily="49" charset="-52"/>
              </a:rPr>
              <a:t>0000000000000001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spc="-80" dirty="0">
                <a:latin typeface="Courier New" pitchFamily="49" charset="-52"/>
              </a:rPr>
              <a:t>00000000</a:t>
            </a:r>
            <a:r>
              <a:rPr lang="en-US" altLang="ru-RU" sz="2400" b="1" spc="-80" dirty="0">
                <a:latin typeface="Courier New" pitchFamily="49" charset="-52"/>
              </a:rPr>
              <a:t>00000000</a:t>
            </a:r>
            <a:r>
              <a:rPr lang="ru-RU" altLang="ru-RU" sz="2400" b="1" spc="-80" dirty="0">
                <a:latin typeface="Courier New" pitchFamily="49" charset="-52"/>
              </a:rPr>
              <a:t> = 0</a:t>
            </a:r>
          </a:p>
        </p:txBody>
      </p:sp>
      <p:sp>
        <p:nvSpPr>
          <p:cNvPr id="28" name="Rectangle 75"/>
          <p:cNvSpPr>
            <a:spLocks noChangeArrowheads="1"/>
          </p:cNvSpPr>
          <p:nvPr/>
        </p:nvSpPr>
        <p:spPr bwMode="auto">
          <a:xfrm>
            <a:off x="203081" y="4475157"/>
            <a:ext cx="4439944" cy="2062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r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spc="-80" dirty="0">
                <a:latin typeface="Courier New" pitchFamily="49" charset="-52"/>
              </a:rPr>
              <a:t>01111111</a:t>
            </a:r>
            <a:r>
              <a:rPr lang="en-US" altLang="ru-RU" sz="2400" b="1" spc="-80" dirty="0">
                <a:latin typeface="Courier New" pitchFamily="49" charset="-52"/>
              </a:rPr>
              <a:t>11111111</a:t>
            </a:r>
            <a:r>
              <a:rPr lang="ru-RU" altLang="ru-RU" sz="2400" b="1" spc="-80" dirty="0">
                <a:latin typeface="Courier New" pitchFamily="49" charset="-52"/>
              </a:rPr>
              <a:t> = </a:t>
            </a:r>
            <a:r>
              <a:rPr lang="en-US" altLang="ru-RU" sz="2400" b="1" spc="-80" dirty="0">
                <a:latin typeface="Courier New" pitchFamily="49" charset="-52"/>
              </a:rPr>
              <a:t>3276</a:t>
            </a:r>
            <a:r>
              <a:rPr lang="ru-RU" altLang="ru-RU" sz="2400" b="1" spc="-80" dirty="0">
                <a:latin typeface="Courier New" pitchFamily="49" charset="-52"/>
              </a:rPr>
              <a:t>7</a:t>
            </a:r>
            <a:br>
              <a:rPr lang="ru-RU" altLang="ru-RU" sz="2400" b="1" spc="-80" dirty="0">
                <a:latin typeface="Courier New" pitchFamily="49" charset="-52"/>
              </a:rPr>
            </a:br>
            <a:r>
              <a:rPr lang="en-US" altLang="ru-RU" sz="2400" b="1" spc="-80" dirty="0">
                <a:latin typeface="Courier New" pitchFamily="49" charset="-52"/>
              </a:rPr>
              <a:t>0000000000000001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spc="-80" dirty="0">
                <a:latin typeface="Courier New" pitchFamily="49" charset="-52"/>
              </a:rPr>
              <a:t>000000</a:t>
            </a:r>
            <a:r>
              <a:rPr lang="en-US" altLang="ru-RU" sz="2400" b="1" spc="-80" dirty="0">
                <a:latin typeface="Courier New" pitchFamily="49" charset="-52"/>
              </a:rPr>
              <a:t>00000000</a:t>
            </a:r>
            <a:r>
              <a:rPr lang="ru-RU" altLang="ru-RU" sz="2400" b="1" spc="-80" dirty="0">
                <a:latin typeface="Courier New" pitchFamily="49" charset="-52"/>
              </a:rPr>
              <a:t>00 = 0</a:t>
            </a:r>
            <a:endParaRPr lang="en-US" altLang="ru-RU" sz="2400" b="1" spc="-80" dirty="0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spc="-80" dirty="0">
                <a:latin typeface="Courier New" pitchFamily="49" charset="-52"/>
              </a:rPr>
              <a:t>11111111</a:t>
            </a:r>
            <a:r>
              <a:rPr lang="en-US" altLang="ru-RU" sz="2400" b="1" spc="-80" dirty="0">
                <a:latin typeface="Courier New" pitchFamily="49" charset="-52"/>
              </a:rPr>
              <a:t>11111111</a:t>
            </a:r>
            <a:r>
              <a:rPr lang="ru-RU" altLang="ru-RU" sz="2400" b="1" spc="-80" dirty="0">
                <a:latin typeface="Courier New" pitchFamily="49" charset="-52"/>
              </a:rPr>
              <a:t> = -1</a:t>
            </a:r>
            <a:endParaRPr lang="en-US" altLang="ru-RU" sz="2400" b="1" spc="-80" dirty="0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b="1" spc="-80" dirty="0">
                <a:latin typeface="Courier New" pitchFamily="49" charset="-52"/>
              </a:rPr>
              <a:t>10000000</a:t>
            </a:r>
            <a:r>
              <a:rPr lang="en-US" altLang="ru-RU" sz="2400" b="1" spc="-80" dirty="0">
                <a:latin typeface="Courier New" pitchFamily="49" charset="-52"/>
              </a:rPr>
              <a:t>00000000</a:t>
            </a:r>
            <a:r>
              <a:rPr lang="ru-RU" altLang="ru-RU" sz="2400" b="1" spc="-80" dirty="0">
                <a:latin typeface="Courier New" pitchFamily="49" charset="-52"/>
              </a:rPr>
              <a:t> = -</a:t>
            </a:r>
            <a:r>
              <a:rPr lang="en-US" altLang="ru-RU" sz="2400" b="1" spc="-80" dirty="0">
                <a:latin typeface="Courier New" pitchFamily="49" charset="-52"/>
              </a:rPr>
              <a:t>3276</a:t>
            </a:r>
            <a:r>
              <a:rPr lang="ru-RU" altLang="ru-RU" sz="2400" b="1" spc="-80" dirty="0">
                <a:latin typeface="Courier New" pitchFamily="49" charset="-52"/>
              </a:rPr>
              <a:t>8</a:t>
            </a:r>
          </a:p>
        </p:txBody>
      </p:sp>
      <p:sp>
        <p:nvSpPr>
          <p:cNvPr id="29" name="Rectangle 79"/>
          <p:cNvSpPr>
            <a:spLocks noChangeArrowheads="1"/>
          </p:cNvSpPr>
          <p:nvPr/>
        </p:nvSpPr>
        <p:spPr bwMode="auto">
          <a:xfrm>
            <a:off x="462610" y="1076745"/>
            <a:ext cx="58099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78"/>
          <p:cNvSpPr>
            <a:spLocks noChangeArrowheads="1"/>
          </p:cNvSpPr>
          <p:nvPr/>
        </p:nvSpPr>
        <p:spPr bwMode="auto">
          <a:xfrm>
            <a:off x="7306322" y="2218224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1" name="Rectangle 79"/>
          <p:cNvSpPr>
            <a:spLocks noChangeArrowheads="1"/>
          </p:cNvSpPr>
          <p:nvPr/>
        </p:nvSpPr>
        <p:spPr bwMode="auto">
          <a:xfrm>
            <a:off x="462610" y="2207112"/>
            <a:ext cx="58099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4102747" y="145709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Courier New" pitchFamily="49" charset="-52"/>
              </a:rPr>
              <a:t>1</a:t>
            </a:r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4559947" y="145709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5017147" y="145709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5474347" y="145709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5931547" y="145709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388747" y="145709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6845947" y="145709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7303147" y="145709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7303147" y="106722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Rectangle 61"/>
          <p:cNvSpPr>
            <a:spLocks noChangeArrowheads="1"/>
          </p:cNvSpPr>
          <p:nvPr/>
        </p:nvSpPr>
        <p:spPr bwMode="auto">
          <a:xfrm>
            <a:off x="4102747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1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4559947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5017147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4" name="Rectangle 64"/>
          <p:cNvSpPr>
            <a:spLocks noChangeArrowheads="1"/>
          </p:cNvSpPr>
          <p:nvPr/>
        </p:nvSpPr>
        <p:spPr bwMode="auto">
          <a:xfrm>
            <a:off x="5474347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5" name="Rectangle 65"/>
          <p:cNvSpPr>
            <a:spLocks noChangeArrowheads="1"/>
          </p:cNvSpPr>
          <p:nvPr/>
        </p:nvSpPr>
        <p:spPr bwMode="auto">
          <a:xfrm>
            <a:off x="5931547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6" name="Rectangle 66"/>
          <p:cNvSpPr>
            <a:spLocks noChangeArrowheads="1"/>
          </p:cNvSpPr>
          <p:nvPr/>
        </p:nvSpPr>
        <p:spPr bwMode="auto">
          <a:xfrm>
            <a:off x="6388747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7" name="Rectangle 67"/>
          <p:cNvSpPr>
            <a:spLocks noChangeArrowheads="1"/>
          </p:cNvSpPr>
          <p:nvPr/>
        </p:nvSpPr>
        <p:spPr bwMode="auto">
          <a:xfrm>
            <a:off x="6845947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8" name="Rectangle 68"/>
          <p:cNvSpPr>
            <a:spLocks noChangeArrowheads="1"/>
          </p:cNvSpPr>
          <p:nvPr/>
        </p:nvSpPr>
        <p:spPr bwMode="auto">
          <a:xfrm>
            <a:off x="7303147" y="2586524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itchFamily="49" charset="-52"/>
              </a:rPr>
              <a:t>1</a:t>
            </a:r>
          </a:p>
        </p:txBody>
      </p:sp>
      <p:sp>
        <p:nvSpPr>
          <p:cNvPr id="49" name="Rectangle 70"/>
          <p:cNvSpPr>
            <a:spLocks noChangeArrowheads="1"/>
          </p:cNvSpPr>
          <p:nvPr/>
        </p:nvSpPr>
        <p:spPr bwMode="auto">
          <a:xfrm>
            <a:off x="1573067" y="4099640"/>
            <a:ext cx="12618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short</a:t>
            </a:r>
            <a:endParaRPr lang="ru-RU" altLang="ru-RU" sz="2400" b="1" dirty="0">
              <a:latin typeface="Courier New" pitchFamily="49" charset="-52"/>
            </a:endParaRPr>
          </a:p>
        </p:txBody>
      </p:sp>
      <p:sp>
        <p:nvSpPr>
          <p:cNvPr id="50" name="Rectangle 69"/>
          <p:cNvSpPr>
            <a:spLocks noChangeArrowheads="1"/>
          </p:cNvSpPr>
          <p:nvPr/>
        </p:nvSpPr>
        <p:spPr bwMode="auto">
          <a:xfrm>
            <a:off x="5292080" y="4077072"/>
            <a:ext cx="302433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itchFamily="49" charset="-52"/>
              </a:rPr>
              <a:t>unsigned short</a:t>
            </a:r>
            <a:endParaRPr lang="ru-RU" altLang="ru-RU" sz="2400" b="1" dirty="0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70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1475</Words>
  <Application>Microsoft Office PowerPoint</Application>
  <PresentationFormat>Экран (4:3)</PresentationFormat>
  <Paragraphs>443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Тема 2.  Встроенные типы данных</vt:lpstr>
      <vt:lpstr>Понятие переменной</vt:lpstr>
      <vt:lpstr>Идентификаторы (имена)</vt:lpstr>
      <vt:lpstr>Правильные и неправильные идентификаторы</vt:lpstr>
      <vt:lpstr>Классификация типов данных С</vt:lpstr>
      <vt:lpstr>Логический тип данных</vt:lpstr>
      <vt:lpstr>Целочисленные типы данных</vt:lpstr>
      <vt:lpstr>Тип данных char</vt:lpstr>
      <vt:lpstr>Тип данных short</vt:lpstr>
      <vt:lpstr>Презентация PowerPoint</vt:lpstr>
      <vt:lpstr>Сводная таблица  целочисленных типов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  Типы данных</dc:title>
  <dc:creator>Fedor</dc:creator>
  <cp:lastModifiedBy>User</cp:lastModifiedBy>
  <cp:revision>113</cp:revision>
  <dcterms:created xsi:type="dcterms:W3CDTF">2020-02-09T19:02:07Z</dcterms:created>
  <dcterms:modified xsi:type="dcterms:W3CDTF">2023-03-03T10:28:32Z</dcterms:modified>
</cp:coreProperties>
</file>