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embeddedFontLs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Speaker: Mario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Speaker: Olek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Speaker: Olek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Speaker: Olek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Speaker: Mario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Speaker: Maciek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Speaker: Maciek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Speaker: Chodor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Speaker: Maciek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Speaker: Olek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Speaker: Olek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Speaker: Maciek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Mario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Speaker: Chodor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Speaker: Maciek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Speaker: Mario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Speaker: Chodor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Speaker: Mario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Speaker: Patryk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Speaker: Chodor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Relationship Id="rId6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31.png"/><Relationship Id="rId6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6.jpg"/><Relationship Id="rId5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20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15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14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13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12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11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5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4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3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1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2323950" y="5387225"/>
            <a:ext cx="44961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Merriweather"/>
                <a:ea typeface="Merriweather"/>
                <a:cs typeface="Merriweather"/>
                <a:sym typeface="Merriweather"/>
              </a:rPr>
              <a:t>Illuminating the path ahead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0" y="5862900"/>
            <a:ext cx="42711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dr inż. Krzysztof Grudzień</a:t>
            </a:r>
            <a:endParaRPr sz="2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dr inż. Zbigniew Chaniecki</a:t>
            </a:r>
            <a:endParaRPr sz="2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0" y="395700"/>
            <a:ext cx="9144000" cy="47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erriweather"/>
                <a:ea typeface="Merriweather"/>
                <a:cs typeface="Merriweather"/>
                <a:sym typeface="Merriweather"/>
              </a:rPr>
              <a:t>   Mario	            Aleksander        Maciej                Patryk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erriweather"/>
                <a:ea typeface="Merriweather"/>
                <a:cs typeface="Merriweather"/>
                <a:sym typeface="Merriweather"/>
              </a:rPr>
              <a:t>   Fukuoka          Bobiński             Grzelczak         Chodorowski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20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15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14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13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12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11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5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4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3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1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45" name="Shape 3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4825" y="3518000"/>
            <a:ext cx="2279031" cy="14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1775" y="3172763"/>
            <a:ext cx="2980850" cy="25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7100" y="805600"/>
            <a:ext cx="3895193" cy="30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515250" y="1469075"/>
            <a:ext cx="50319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latin typeface="Merriweather"/>
                <a:ea typeface="Merriweather"/>
                <a:cs typeface="Merriweather"/>
                <a:sym typeface="Merriweather"/>
              </a:rPr>
              <a:t>More than half </a:t>
            </a:r>
            <a:r>
              <a:rPr lang="en-GB" sz="2600">
                <a:latin typeface="Merriweather"/>
                <a:ea typeface="Merriweather"/>
                <a:cs typeface="Merriweather"/>
                <a:sym typeface="Merriweather"/>
              </a:rPr>
              <a:t>of respondents cared about owning</a:t>
            </a:r>
            <a:r>
              <a:rPr b="1" lang="en-GB" sz="2600">
                <a:latin typeface="Merriweather"/>
                <a:ea typeface="Merriweather"/>
                <a:cs typeface="Merriweather"/>
                <a:sym typeface="Merriweather"/>
              </a:rPr>
              <a:t> legal software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576100" y="3665938"/>
            <a:ext cx="37563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Merriweather"/>
                <a:ea typeface="Merriweather"/>
                <a:cs typeface="Merriweather"/>
                <a:sym typeface="Merriweather"/>
              </a:rPr>
              <a:t>But</a:t>
            </a:r>
            <a:r>
              <a:rPr b="1" lang="en-GB" sz="2600">
                <a:latin typeface="Merriweather"/>
                <a:ea typeface="Merriweather"/>
                <a:cs typeface="Merriweather"/>
                <a:sym typeface="Merriweather"/>
              </a:rPr>
              <a:t> less than half </a:t>
            </a:r>
            <a:r>
              <a:rPr lang="en-GB" sz="2600">
                <a:latin typeface="Merriweather"/>
                <a:ea typeface="Merriweather"/>
                <a:cs typeface="Merriweather"/>
                <a:sym typeface="Merriweather"/>
              </a:rPr>
              <a:t>cared about its</a:t>
            </a:r>
            <a:r>
              <a:rPr b="1" lang="en-GB" sz="2600">
                <a:latin typeface="Merriweather"/>
                <a:ea typeface="Merriweather"/>
                <a:cs typeface="Merriweather"/>
                <a:sym typeface="Merriweather"/>
              </a:rPr>
              <a:t> license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People care about legality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20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15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14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13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12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11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5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4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3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1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1103650" y="2567975"/>
            <a:ext cx="37377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Merriweather"/>
                <a:ea typeface="Merriweather"/>
                <a:cs typeface="Merriweather"/>
                <a:sym typeface="Merriweather"/>
              </a:rPr>
              <a:t>Here is </a:t>
            </a:r>
            <a:r>
              <a:rPr b="1" lang="en-GB" sz="2200">
                <a:latin typeface="Merriweather"/>
                <a:ea typeface="Merriweather"/>
                <a:cs typeface="Merriweather"/>
                <a:sym typeface="Merriweather"/>
              </a:rPr>
              <a:t>how important</a:t>
            </a:r>
            <a:r>
              <a:rPr lang="en-GB" sz="2200">
                <a:latin typeface="Merriweather"/>
                <a:ea typeface="Merriweather"/>
                <a:cs typeface="Merriweather"/>
                <a:sym typeface="Merriweather"/>
              </a:rPr>
              <a:t> software </a:t>
            </a:r>
            <a:r>
              <a:rPr b="1" lang="en-GB" sz="2200">
                <a:latin typeface="Merriweather"/>
                <a:ea typeface="Merriweather"/>
                <a:cs typeface="Merriweather"/>
                <a:sym typeface="Merriweather"/>
              </a:rPr>
              <a:t>legality</a:t>
            </a:r>
            <a:r>
              <a:rPr lang="en-GB" sz="2200">
                <a:latin typeface="Merriweather"/>
                <a:ea typeface="Merriweather"/>
                <a:cs typeface="Merriweather"/>
                <a:sym typeface="Merriweather"/>
              </a:rPr>
              <a:t> is for</a:t>
            </a:r>
            <a:r>
              <a:rPr b="1" lang="en-GB" sz="2200">
                <a:latin typeface="Merriweather"/>
                <a:ea typeface="Merriweather"/>
                <a:cs typeface="Merriweather"/>
                <a:sym typeface="Merriweather"/>
              </a:rPr>
              <a:t> those respondents</a:t>
            </a:r>
            <a:r>
              <a:rPr lang="en-GB" sz="2200"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2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910" y="3003958"/>
            <a:ext cx="4382175" cy="2737917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/>
        </p:nvSpPr>
        <p:spPr>
          <a:xfrm>
            <a:off x="1103650" y="1461088"/>
            <a:ext cx="71652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latin typeface="Merriweather"/>
                <a:ea typeface="Merriweather"/>
                <a:cs typeface="Merriweather"/>
                <a:sym typeface="Merriweather"/>
              </a:rPr>
              <a:t>Over half</a:t>
            </a:r>
            <a:r>
              <a:rPr lang="en-GB" sz="2600">
                <a:latin typeface="Merriweather"/>
                <a:ea typeface="Merriweather"/>
                <a:cs typeface="Merriweather"/>
                <a:sym typeface="Merriweather"/>
              </a:rPr>
              <a:t> of respondents </a:t>
            </a:r>
            <a:r>
              <a:rPr b="1" lang="en-GB" sz="2600">
                <a:latin typeface="Merriweather"/>
                <a:ea typeface="Merriweather"/>
                <a:cs typeface="Merriweather"/>
                <a:sym typeface="Merriweather"/>
              </a:rPr>
              <a:t>found software of unknown origin</a:t>
            </a:r>
            <a:r>
              <a:rPr lang="en-GB" sz="2600">
                <a:latin typeface="Merriweather"/>
                <a:ea typeface="Merriweather"/>
                <a:cs typeface="Merriweather"/>
                <a:sym typeface="Merriweather"/>
              </a:rPr>
              <a:t> on their computers.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Programs of unknown origin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80" name="Shape 3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925" y="3957258"/>
            <a:ext cx="2808250" cy="38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6850" y="2833650"/>
            <a:ext cx="2808241" cy="4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5450" y="4434325"/>
            <a:ext cx="2387635" cy="9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20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15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14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13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12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11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5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4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3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1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7400" y="3930088"/>
            <a:ext cx="2190950" cy="14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00" y="3869287"/>
            <a:ext cx="1839875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 txBox="1"/>
          <p:nvPr/>
        </p:nvSpPr>
        <p:spPr>
          <a:xfrm>
            <a:off x="324000" y="1444875"/>
            <a:ext cx="3318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Merriweather"/>
                <a:ea typeface="Merriweather"/>
                <a:cs typeface="Merriweather"/>
                <a:sym typeface="Merriweather"/>
              </a:rPr>
              <a:t>¾</a:t>
            </a:r>
            <a:r>
              <a:rPr b="1" lang="en-GB" sz="25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500">
                <a:latin typeface="Merriweather"/>
                <a:ea typeface="Merriweather"/>
                <a:cs typeface="Merriweather"/>
                <a:sym typeface="Merriweather"/>
              </a:rPr>
              <a:t>of respondents had </a:t>
            </a:r>
            <a:r>
              <a:rPr b="1" lang="en-GB" sz="2500">
                <a:latin typeface="Merriweather"/>
                <a:ea typeface="Merriweather"/>
                <a:cs typeface="Merriweather"/>
                <a:sym typeface="Merriweather"/>
              </a:rPr>
              <a:t>problems </a:t>
            </a:r>
            <a:r>
              <a:rPr lang="en-GB" sz="2500">
                <a:latin typeface="Merriweather"/>
                <a:ea typeface="Merriweather"/>
                <a:cs typeface="Merriweather"/>
                <a:sym typeface="Merriweather"/>
              </a:rPr>
              <a:t>with</a:t>
            </a:r>
            <a:r>
              <a:rPr b="1" lang="en-GB" sz="2500">
                <a:latin typeface="Merriweather"/>
                <a:ea typeface="Merriweather"/>
                <a:cs typeface="Merriweather"/>
                <a:sym typeface="Merriweather"/>
              </a:rPr>
              <a:t> licenses</a:t>
            </a:r>
            <a:r>
              <a:rPr lang="en-GB" sz="2500">
                <a:latin typeface="Merriweather"/>
                <a:ea typeface="Merriweather"/>
                <a:cs typeface="Merriweather"/>
                <a:sym typeface="Merriweather"/>
              </a:rPr>
              <a:t>...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11" name="Shape 4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663" y="2615687"/>
            <a:ext cx="4788925" cy="23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Shape 412"/>
          <p:cNvSpPr txBox="1"/>
          <p:nvPr/>
        </p:nvSpPr>
        <p:spPr>
          <a:xfrm>
            <a:off x="4547250" y="1444875"/>
            <a:ext cx="3727500" cy="1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Merriweather"/>
                <a:ea typeface="Merriweather"/>
                <a:cs typeface="Merriweather"/>
                <a:sym typeface="Merriweather"/>
              </a:rPr>
              <a:t>...</a:t>
            </a:r>
            <a:r>
              <a:rPr lang="en-GB" sz="2400">
                <a:latin typeface="Merriweather"/>
                <a:ea typeface="Merriweather"/>
                <a:cs typeface="Merriweather"/>
                <a:sym typeface="Merriweather"/>
              </a:rPr>
              <a:t>yet</a:t>
            </a:r>
            <a:r>
              <a:rPr b="1" lang="en-GB" sz="2400">
                <a:latin typeface="Merriweather"/>
                <a:ea typeface="Merriweather"/>
                <a:cs typeface="Merriweather"/>
                <a:sym typeface="Merriweather"/>
              </a:rPr>
              <a:t> almost half </a:t>
            </a:r>
            <a:r>
              <a:rPr lang="en-GB" sz="2400">
                <a:latin typeface="Merriweather"/>
                <a:ea typeface="Merriweather"/>
                <a:cs typeface="Merriweather"/>
                <a:sym typeface="Merriweather"/>
              </a:rPr>
              <a:t>of those still thought that they are</a:t>
            </a:r>
            <a:r>
              <a:rPr b="1" lang="en-GB" sz="2400">
                <a:latin typeface="Merriweather"/>
                <a:ea typeface="Merriweather"/>
                <a:cs typeface="Merriweather"/>
                <a:sym typeface="Merriweather"/>
              </a:rPr>
              <a:t> quite important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13" name="Shape 4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9125" y="2538163"/>
            <a:ext cx="4477015" cy="23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Problems with licenses</a:t>
            </a:r>
            <a:endParaRPr b="1" sz="2000">
              <a:solidFill>
                <a:srgbClr val="F3F3F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20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15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14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13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12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11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5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4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3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1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826050" y="527675"/>
            <a:ext cx="7491900" cy="54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</a:t>
            </a:r>
            <a:r>
              <a:rPr b="1" lang="en-GB" sz="2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eople care</a:t>
            </a:r>
            <a:r>
              <a:rPr b="1" lang="en-GB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about software legality, </a:t>
            </a:r>
            <a:r>
              <a:rPr b="1" lang="en-GB" sz="2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but</a:t>
            </a:r>
            <a:r>
              <a:rPr b="1" lang="en-GB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Char char="●"/>
            </a:pPr>
            <a:r>
              <a:rPr b="1" lang="en-GB" sz="2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don’t know</a:t>
            </a:r>
            <a:r>
              <a:rPr b="1" lang="en-GB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what software they have installed</a:t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Char char="●"/>
            </a:pPr>
            <a:r>
              <a:rPr b="1" lang="en-GB" sz="2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don’t read</a:t>
            </a:r>
            <a:r>
              <a:rPr b="1" lang="en-GB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software licenses</a:t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definition</a:t>
            </a:r>
            <a:endParaRPr b="1" sz="2000">
              <a:solidFill>
                <a:srgbClr val="F3F3F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20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15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14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13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12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11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5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62" name="Shape 46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4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3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1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66" name="Shape 46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33650" y="2759863"/>
            <a:ext cx="7676700" cy="1413900"/>
          </a:xfrm>
          <a:prstGeom prst="rightArrow">
            <a:avLst>
              <a:gd fmla="val 50000" name="adj1"/>
              <a:gd fmla="val 85233" name="adj2"/>
            </a:avLst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809850" y="1513963"/>
            <a:ext cx="1740900" cy="1413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7.03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First meeting with supervisors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3046950" y="1513963"/>
            <a:ext cx="1740900" cy="1413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14.03 - 21.03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Conducting interviews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5284050" y="1513963"/>
            <a:ext cx="1740900" cy="1413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28.03 - 4.04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Creating and conducting survey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1380750" y="4082538"/>
            <a:ext cx="1666200" cy="1413900"/>
          </a:xfrm>
          <a:prstGeom prst="wedgeRectCallout">
            <a:avLst>
              <a:gd fmla="val -20746" name="adj1"/>
              <a:gd fmla="val -66836" name="adj2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7.03 - 14.03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Definition of potential problems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3375825" y="4082538"/>
            <a:ext cx="1666200" cy="1413900"/>
          </a:xfrm>
          <a:prstGeom prst="wedgeRectCallout">
            <a:avLst>
              <a:gd fmla="val -20746" name="adj1"/>
              <a:gd fmla="val -66836" name="adj2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21.03 - 28.03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Analysis of interviews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5500625" y="4082538"/>
            <a:ext cx="1666200" cy="1413900"/>
          </a:xfrm>
          <a:prstGeom prst="wedgeRectCallout">
            <a:avLst>
              <a:gd fmla="val -20746" name="adj1"/>
              <a:gd fmla="val -66836" name="adj2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4.04 - 11.04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Survey analysis, problem definition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1672050" y="3154600"/>
            <a:ext cx="57999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erriweather"/>
                <a:ea typeface="Merriweather"/>
                <a:cs typeface="Merriweather"/>
                <a:sym typeface="Merriweather"/>
              </a:rPr>
              <a:t>Past timeline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What we’ve done so far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20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15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14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13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88" name="Shape 48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12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89" name="Shape 48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11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92" name="Shape 49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94" name="Shape 49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5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4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3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99" name="Shape 49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1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500" name="Shape 50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733650" y="1517325"/>
            <a:ext cx="1740900" cy="1413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Merriweather"/>
                <a:ea typeface="Merriweather"/>
                <a:cs typeface="Merriweather"/>
                <a:sym typeface="Merriweather"/>
              </a:rPr>
              <a:t>1st part of April</a:t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Merriweather"/>
                <a:ea typeface="Merriweather"/>
                <a:cs typeface="Merriweather"/>
                <a:sym typeface="Merriweather"/>
              </a:rPr>
              <a:t>Picking a solution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2040950" y="4079175"/>
            <a:ext cx="1845900" cy="1413900"/>
          </a:xfrm>
          <a:prstGeom prst="wedgeRectCallout">
            <a:avLst>
              <a:gd fmla="val -20746" name="adj1"/>
              <a:gd fmla="val -66836" name="adj2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Merriweather"/>
                <a:ea typeface="Merriweather"/>
                <a:cs typeface="Merriweather"/>
                <a:sym typeface="Merriweather"/>
              </a:rPr>
              <a:t>2nd part of April</a:t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Merriweather"/>
                <a:ea typeface="Merriweather"/>
                <a:cs typeface="Merriweather"/>
                <a:sym typeface="Merriweather"/>
              </a:rPr>
              <a:t>Research in area of solution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3028475" y="1517325"/>
            <a:ext cx="1740900" cy="1413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Merriweather"/>
                <a:ea typeface="Merriweather"/>
                <a:cs typeface="Merriweather"/>
                <a:sym typeface="Merriweather"/>
              </a:rPr>
              <a:t>1st part of May</a:t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Merriweather"/>
                <a:ea typeface="Merriweather"/>
                <a:cs typeface="Merriweather"/>
                <a:sym typeface="Merriweather"/>
              </a:rPr>
              <a:t>Implementation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4692775" y="4079175"/>
            <a:ext cx="1740900" cy="1413900"/>
          </a:xfrm>
          <a:prstGeom prst="wedgeRectCallout">
            <a:avLst>
              <a:gd fmla="val -20746" name="adj1"/>
              <a:gd fmla="val -66836" name="adj2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Merriweather"/>
                <a:ea typeface="Merriweather"/>
                <a:cs typeface="Merriweather"/>
                <a:sym typeface="Merriweather"/>
              </a:rPr>
              <a:t>2nd part of May</a:t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Merriweather"/>
                <a:ea typeface="Merriweather"/>
                <a:cs typeface="Merriweather"/>
                <a:sym typeface="Merriweather"/>
              </a:rPr>
              <a:t>Testing and improving of solution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5323300" y="1517325"/>
            <a:ext cx="1740900" cy="1413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Merriweather"/>
                <a:ea typeface="Merriweather"/>
                <a:cs typeface="Merriweather"/>
                <a:sym typeface="Merriweather"/>
              </a:rPr>
              <a:t>June</a:t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Merriweather"/>
                <a:ea typeface="Merriweather"/>
                <a:cs typeface="Merriweather"/>
                <a:sym typeface="Merriweather"/>
              </a:rPr>
              <a:t>Documentation of solution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733650" y="2767825"/>
            <a:ext cx="7676700" cy="1413900"/>
          </a:xfrm>
          <a:prstGeom prst="rightArrow">
            <a:avLst>
              <a:gd fmla="val 50000" name="adj1"/>
              <a:gd fmla="val 85233" name="adj2"/>
            </a:avLst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7" name="Shape 507"/>
          <p:cNvSpPr txBox="1"/>
          <p:nvPr/>
        </p:nvSpPr>
        <p:spPr>
          <a:xfrm>
            <a:off x="1723050" y="3154600"/>
            <a:ext cx="56979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erriweather"/>
                <a:ea typeface="Merriweather"/>
                <a:cs typeface="Merriweather"/>
                <a:sym typeface="Merriweather"/>
              </a:rPr>
              <a:t>Future timeline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What we’re planning to do</a:t>
            </a:r>
            <a:endParaRPr b="1" sz="2000">
              <a:solidFill>
                <a:srgbClr val="F3F3F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20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18" name="Shape 51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15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19" name="Shape 51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14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13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12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11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24" name="Shape 52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5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4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530" name="Shape 53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3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531" name="Shape 53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532" name="Shape 53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1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533" name="Shape 5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147650" y="1238700"/>
            <a:ext cx="61923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Merriweather"/>
                <a:ea typeface="Merriweather"/>
                <a:cs typeface="Merriweather"/>
                <a:sym typeface="Merriweather"/>
              </a:rPr>
              <a:t>L</a:t>
            </a:r>
            <a:r>
              <a:rPr b="1" lang="en-GB" sz="2400">
                <a:latin typeface="Merriweather"/>
                <a:ea typeface="Merriweather"/>
                <a:cs typeface="Merriweather"/>
                <a:sym typeface="Merriweather"/>
              </a:rPr>
              <a:t>icense managers for developers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n-GB" sz="2400">
                <a:latin typeface="Merriweather"/>
                <a:ea typeface="Merriweather"/>
                <a:cs typeface="Merriweather"/>
                <a:sym typeface="Merriweather"/>
              </a:rPr>
              <a:t>different target audience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Merriweather"/>
                <a:ea typeface="Merriweather"/>
                <a:cs typeface="Merriweather"/>
                <a:sym typeface="Merriweather"/>
              </a:rPr>
              <a:t>Software for users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n-GB" sz="2400">
                <a:latin typeface="Merriweather"/>
                <a:ea typeface="Merriweather"/>
                <a:cs typeface="Merriweather"/>
                <a:sym typeface="Merriweather"/>
              </a:rPr>
              <a:t>Doesn’t fully deal with our problem (e.g. only lists programs)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Already existing solutions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20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41" name="Shape 54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44" name="Shape 54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45" name="Shape 54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15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14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13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48" name="Shape 54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12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11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50" name="Shape 55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54" name="Shape 55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55" name="Shape 55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5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556" name="Shape 55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4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3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559" name="Shape 55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1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560" name="Shape 5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1" name="Shape 561"/>
          <p:cNvSpPr txBox="1"/>
          <p:nvPr/>
        </p:nvSpPr>
        <p:spPr>
          <a:xfrm>
            <a:off x="1492200" y="2182750"/>
            <a:ext cx="6159600" cy="21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Merriweather"/>
                <a:ea typeface="Merriweather"/>
                <a:cs typeface="Merriweather"/>
                <a:sym typeface="Merriweather"/>
              </a:rPr>
              <a:t>Possible solutions: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Char char="●"/>
            </a:pPr>
            <a:r>
              <a:rPr lang="en-GB" sz="3000">
                <a:latin typeface="Merriweather"/>
                <a:ea typeface="Merriweather"/>
                <a:cs typeface="Merriweather"/>
                <a:sym typeface="Merriweather"/>
              </a:rPr>
              <a:t>Software &amp; license database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Char char="●"/>
            </a:pPr>
            <a:r>
              <a:rPr lang="en-GB" sz="3000">
                <a:latin typeface="Merriweather"/>
                <a:ea typeface="Merriweather"/>
                <a:cs typeface="Merriweather"/>
                <a:sym typeface="Merriweather"/>
              </a:rPr>
              <a:t>License parser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Char char="●"/>
            </a:pPr>
            <a:r>
              <a:rPr lang="en-GB" sz="3000">
                <a:latin typeface="Merriweather"/>
                <a:ea typeface="Merriweather"/>
                <a:cs typeface="Merriweather"/>
                <a:sym typeface="Merriweather"/>
              </a:rPr>
              <a:t>Software lister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Our possible solutions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20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72" name="Shape 57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15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14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74" name="Shape 57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13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12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11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78" name="Shape 57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79" name="Shape 57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80" name="Shape 58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81" name="Shape 58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5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4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3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1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587" name="Shape 58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8" name="Shape 588"/>
          <p:cNvSpPr txBox="1"/>
          <p:nvPr/>
        </p:nvSpPr>
        <p:spPr>
          <a:xfrm>
            <a:off x="1190981" y="2434548"/>
            <a:ext cx="5310900" cy="24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Our client:</a:t>
            </a:r>
            <a:endParaRPr b="1"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</a:pPr>
            <a:r>
              <a:rPr lang="en-GB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Everyday Windows user</a:t>
            </a:r>
            <a:endParaRPr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Tools we can use:</a:t>
            </a:r>
            <a:endParaRPr b="1"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</a:pPr>
            <a:r>
              <a:rPr lang="en-GB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Windows Registry</a:t>
            </a:r>
            <a:endParaRPr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</a:pPr>
            <a:r>
              <a:rPr lang="en-GB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Python libraries for Windows</a:t>
            </a:r>
            <a:endParaRPr/>
          </a:p>
        </p:txBody>
      </p:sp>
      <p:pic>
        <p:nvPicPr>
          <p:cNvPr descr="File:Registry Editor icon.png" id="589" name="Shape 5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869" y="3477569"/>
            <a:ext cx="1308100" cy="130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-logo-notext.svg" id="590" name="Shape 5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6944" y="4072877"/>
            <a:ext cx="1308100" cy="1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Shape 5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8976" y="1003849"/>
            <a:ext cx="1984050" cy="191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4250" y="800350"/>
            <a:ext cx="548700" cy="550145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Our client &amp; potential tools to use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20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00" name="Shape 60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01" name="Shape 60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02" name="Shape 60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03" name="Shape 60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15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14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05" name="Shape 60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13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06" name="Shape 60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12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07" name="Shape 60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11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09" name="Shape 60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10" name="Shape 61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12" name="Shape 61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13" name="Shape 61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5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4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615" name="Shape 61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3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1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618" name="Shape 6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9" name="Shape 619"/>
          <p:cNvSpPr txBox="1"/>
          <p:nvPr/>
        </p:nvSpPr>
        <p:spPr>
          <a:xfrm>
            <a:off x="1055350" y="2278900"/>
            <a:ext cx="5725200" cy="1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Merriweather"/>
                <a:ea typeface="Merriweather"/>
                <a:cs typeface="Merriweather"/>
                <a:sym typeface="Merriweather"/>
              </a:rPr>
              <a:t>What we need to learn: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n-GB" sz="2400">
                <a:latin typeface="Merriweather"/>
                <a:ea typeface="Merriweather"/>
                <a:cs typeface="Merriweather"/>
                <a:sym typeface="Merriweather"/>
              </a:rPr>
              <a:t>Has ‘intelligent’ license  parsing been tried?</a:t>
            </a:r>
            <a:r>
              <a:rPr lang="en-GB" sz="2400">
                <a:latin typeface="Merriweather"/>
                <a:ea typeface="Merriweather"/>
                <a:cs typeface="Merriweather"/>
                <a:sym typeface="Merriweather"/>
              </a:rPr>
              <a:t> (e.g. Keras)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n-GB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How to find licenses?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0" name="Shape 620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What we need to learn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21" name="Shape 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475" y="2450600"/>
            <a:ext cx="1308100" cy="13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20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15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14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13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12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11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5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4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3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1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874301" y="281958"/>
            <a:ext cx="33147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latin typeface="Merriweather"/>
                <a:ea typeface="Merriweather"/>
                <a:cs typeface="Merriweather"/>
                <a:sym typeface="Merriweather"/>
              </a:rPr>
              <a:t>Aleksander Bobiński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inquisitive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hobby: chess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Tasks: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data crunching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archiving data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874301" y="3130092"/>
            <a:ext cx="33147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latin typeface="Merriweather"/>
                <a:ea typeface="Merriweather"/>
                <a:cs typeface="Merriweather"/>
                <a:sym typeface="Merriweather"/>
              </a:rPr>
              <a:t>Patryk Chodorowski</a:t>
            </a:r>
            <a:endParaRPr b="1" sz="20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nalytical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hobby: chess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Tasks: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writing software for finding </a:t>
            </a: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correlations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000" y="200550"/>
            <a:ext cx="2401600" cy="281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9000" y="3166875"/>
            <a:ext cx="2401600" cy="2556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20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27" name="Shape 62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28" name="Shape 62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29" name="Shape 62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30" name="Shape 63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31" name="Shape 63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15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32" name="Shape 63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14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33" name="Shape 63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13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34" name="Shape 63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12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11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36" name="Shape 63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37" name="Shape 63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38" name="Shape 63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39" name="Shape 63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40" name="Shape 64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5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642" name="Shape 64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4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643" name="Shape 64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3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645" name="Shape 64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1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646" name="Shape 646"/>
          <p:cNvSpPr txBox="1"/>
          <p:nvPr>
            <p:ph idx="12" type="sldNum"/>
          </p:nvPr>
        </p:nvSpPr>
        <p:spPr>
          <a:xfrm>
            <a:off x="8399949" y="6217625"/>
            <a:ext cx="6213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</a:t>
            </a:r>
            <a:endParaRPr b="1" sz="2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2068650" y="994475"/>
            <a:ext cx="50067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erriweather"/>
                <a:ea typeface="Merriweather"/>
                <a:cs typeface="Merriweather"/>
                <a:sym typeface="Merriweather"/>
              </a:rPr>
              <a:t>Thank you for your attention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20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15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14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13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12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11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5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4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3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1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1424625" y="209525"/>
            <a:ext cx="49887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latin typeface="Merriweather"/>
                <a:ea typeface="Merriweather"/>
                <a:cs typeface="Merriweather"/>
                <a:sym typeface="Merriweather"/>
              </a:rPr>
              <a:t>Mario Fukuoka</a:t>
            </a:r>
            <a:endParaRPr b="1" sz="20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</a:pP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conflict resolution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</a:pP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hobbies: drawing &amp; music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Tasks: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</a:pP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chairman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c</a:t>
            </a: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reative force of the team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graphics design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1424625" y="3027575"/>
            <a:ext cx="56727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latin typeface="Merriweather"/>
                <a:ea typeface="Merriweather"/>
                <a:cs typeface="Merriweather"/>
                <a:sym typeface="Merriweather"/>
              </a:rPr>
              <a:t>Maciej Grzelczak</a:t>
            </a:r>
            <a:endParaRPr b="1" sz="20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experienced in Python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hobby: beer production 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Tasks: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conducting interviews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distributing online survey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8325" y="510800"/>
            <a:ext cx="2286154" cy="25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2600" y="3180900"/>
            <a:ext cx="1741875" cy="232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4216050" y="5862925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20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216050" y="5862925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4216050" y="5862925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4216050" y="5862925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216050" y="5862925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216050" y="5862925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15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216050" y="5862925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14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4216050" y="5862925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13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216050" y="5862925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12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4216050" y="5862925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11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4216050" y="5862925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216050" y="5862925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4216050" y="5862925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4216050" y="5862925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4216050" y="5862925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4216050" y="5862925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5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4216050" y="5862925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4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4216050" y="5862925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3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216050" y="5862925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4216050" y="5862925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1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61" name="Shape 161"/>
          <p:cNvCxnSpPr/>
          <p:nvPr/>
        </p:nvCxnSpPr>
        <p:spPr>
          <a:xfrm>
            <a:off x="4639125" y="1334650"/>
            <a:ext cx="0" cy="437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Shape 162"/>
          <p:cNvSpPr txBox="1"/>
          <p:nvPr/>
        </p:nvSpPr>
        <p:spPr>
          <a:xfrm>
            <a:off x="4793238" y="1522977"/>
            <a:ext cx="3679200" cy="18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 u="sng">
                <a:latin typeface="Merriweather"/>
                <a:ea typeface="Merriweather"/>
                <a:cs typeface="Merriweather"/>
                <a:sym typeface="Merriweather"/>
              </a:rPr>
              <a:t>W</a:t>
            </a:r>
            <a:r>
              <a:rPr b="1" lang="en-GB" sz="1900">
                <a:latin typeface="Merriweather"/>
                <a:ea typeface="Merriweather"/>
                <a:cs typeface="Merriweather"/>
                <a:sym typeface="Merriweather"/>
              </a:rPr>
              <a:t>eaknesses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"/>
              <a:buChar char="●"/>
            </a:pPr>
            <a:r>
              <a:rPr lang="en-GB" sz="1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Lack of presentation skills</a:t>
            </a:r>
            <a:endParaRPr sz="1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"/>
              <a:buChar char="●"/>
            </a:pPr>
            <a:r>
              <a:rPr lang="en-GB" sz="1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First time working together</a:t>
            </a:r>
            <a:endParaRPr sz="1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1265713" y="1522998"/>
            <a:ext cx="3273900" cy="1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 u="sng"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b="1" lang="en-GB" sz="1900">
                <a:latin typeface="Merriweather"/>
                <a:ea typeface="Merriweather"/>
                <a:cs typeface="Merriweather"/>
                <a:sym typeface="Merriweather"/>
              </a:rPr>
              <a:t>trengths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Char char="●"/>
            </a:pPr>
            <a:r>
              <a:rPr lang="en-GB" sz="1900">
                <a:latin typeface="Merriweather"/>
                <a:ea typeface="Merriweather"/>
                <a:cs typeface="Merriweather"/>
                <a:sym typeface="Merriweather"/>
              </a:rPr>
              <a:t>Good programming skills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Char char="●"/>
            </a:pPr>
            <a:r>
              <a:rPr lang="en-GB" sz="1900">
                <a:latin typeface="Merriweather"/>
                <a:ea typeface="Merriweather"/>
                <a:cs typeface="Merriweather"/>
                <a:sym typeface="Merriweather"/>
              </a:rPr>
              <a:t>Excellent communication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64" name="Shape 164"/>
          <p:cNvCxnSpPr/>
          <p:nvPr/>
        </p:nvCxnSpPr>
        <p:spPr>
          <a:xfrm>
            <a:off x="1265775" y="3613075"/>
            <a:ext cx="7206600" cy="2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Shape 165"/>
          <p:cNvSpPr txBox="1"/>
          <p:nvPr/>
        </p:nvSpPr>
        <p:spPr>
          <a:xfrm>
            <a:off x="1294725" y="3862425"/>
            <a:ext cx="3216000" cy="18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 u="sng">
                <a:latin typeface="Merriweather"/>
                <a:ea typeface="Merriweather"/>
                <a:cs typeface="Merriweather"/>
                <a:sym typeface="Merriweather"/>
              </a:rPr>
              <a:t>O</a:t>
            </a:r>
            <a:r>
              <a:rPr b="1" lang="en-GB" sz="1900">
                <a:latin typeface="Merriweather"/>
                <a:ea typeface="Merriweather"/>
                <a:cs typeface="Merriweather"/>
                <a:sym typeface="Merriweather"/>
              </a:rPr>
              <a:t>pportunities</a:t>
            </a:r>
            <a:endParaRPr b="1"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Char char="●"/>
            </a:pPr>
            <a:r>
              <a:rPr lang="en-GB" sz="1900">
                <a:latin typeface="Merriweather"/>
                <a:ea typeface="Merriweather"/>
                <a:cs typeface="Merriweather"/>
                <a:sym typeface="Merriweather"/>
              </a:rPr>
              <a:t>Learning how to gather &amp; analyse data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4928000" y="3862425"/>
            <a:ext cx="3216000" cy="18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 u="sng">
                <a:latin typeface="Merriweather"/>
                <a:ea typeface="Merriweather"/>
                <a:cs typeface="Merriweather"/>
                <a:sym typeface="Merriweather"/>
              </a:rPr>
              <a:t>T</a:t>
            </a:r>
            <a:r>
              <a:rPr b="1" lang="en-GB" sz="1900">
                <a:latin typeface="Merriweather"/>
                <a:ea typeface="Merriweather"/>
                <a:cs typeface="Merriweather"/>
                <a:sym typeface="Merriweather"/>
              </a:rPr>
              <a:t>hreats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Char char="●"/>
            </a:pPr>
            <a:r>
              <a:rPr lang="en-GB" sz="1900">
                <a:latin typeface="Merriweather"/>
                <a:ea typeface="Merriweather"/>
                <a:cs typeface="Merriweather"/>
                <a:sym typeface="Merriweather"/>
              </a:rPr>
              <a:t>The expansive domain of the problem can be  overwhelming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Team SWOT analysis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4216050" y="5862892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20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4216050" y="5862892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4216050" y="5862892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4216050" y="5862892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4216050" y="5862892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4216050" y="5862892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15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4216050" y="5862892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14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4216050" y="5862892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13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4216050" y="5862892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12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4216050" y="5862892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11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4216050" y="5862892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4216050" y="5862892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4216050" y="5862892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4216050" y="5862892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4216050" y="5862892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4216050" y="5862892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5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4216050" y="5862892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4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4216050" y="5862892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3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4216050" y="5862892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4216050" y="5862892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1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1493250" y="1693650"/>
            <a:ext cx="61575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latin typeface="Merriweather"/>
                <a:ea typeface="Merriweather"/>
                <a:cs typeface="Merriweather"/>
                <a:sym typeface="Merriweather"/>
              </a:rPr>
              <a:t>Is my computer lawful?</a:t>
            </a:r>
            <a:endParaRPr b="1" sz="4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1593150" y="3073045"/>
            <a:ext cx="59577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Char char="●"/>
            </a:pPr>
            <a:r>
              <a:rPr lang="en-GB" sz="3000">
                <a:latin typeface="Merriweather"/>
                <a:ea typeface="Merriweather"/>
                <a:cs typeface="Merriweather"/>
                <a:sym typeface="Merriweather"/>
              </a:rPr>
              <a:t>What are software licenses?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Char char="●"/>
            </a:pPr>
            <a:r>
              <a:rPr lang="en-GB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Who are they important to</a:t>
            </a:r>
            <a:r>
              <a:rPr lang="en-GB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?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GB" sz="2000">
                <a:latin typeface="Merriweather"/>
                <a:ea typeface="Merriweather"/>
                <a:cs typeface="Merriweather"/>
                <a:sym typeface="Merriweather"/>
              </a:rPr>
              <a:t>What is their purpose?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-GB" sz="1500">
                <a:latin typeface="Merriweather"/>
                <a:ea typeface="Merriweather"/>
                <a:cs typeface="Merriweather"/>
                <a:sym typeface="Merriweather"/>
              </a:rPr>
              <a:t>Why should we care about them?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●"/>
            </a:pPr>
            <a:r>
              <a:rPr lang="en-GB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Who do they serve?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SzPts val="600"/>
              <a:buFont typeface="Merriweather"/>
              <a:buChar char="●"/>
            </a:pPr>
            <a:r>
              <a:rPr lang="en-GB" sz="600">
                <a:latin typeface="Merriweather"/>
                <a:ea typeface="Merriweather"/>
                <a:cs typeface="Merriweather"/>
                <a:sym typeface="Merriweather"/>
              </a:rPr>
              <a:t>Is our hardware legal?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context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225" y="1790502"/>
            <a:ext cx="2857500" cy="8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20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15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14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13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12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11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5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4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3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4216050" y="58629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1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225" y="3996327"/>
            <a:ext cx="2998026" cy="1106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7050" y="4047353"/>
            <a:ext cx="2671725" cy="9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6">
            <a:alphaModFix/>
          </a:blip>
          <a:srcRect b="29658" l="6393" r="6853" t="20343"/>
          <a:stretch/>
        </p:blipFill>
        <p:spPr>
          <a:xfrm>
            <a:off x="4807050" y="1755600"/>
            <a:ext cx="2751225" cy="89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 rotWithShape="1">
          <a:blip r:embed="rId7">
            <a:alphaModFix/>
          </a:blip>
          <a:srcRect b="24895" l="10003" r="10155" t="26490"/>
          <a:stretch/>
        </p:blipFill>
        <p:spPr>
          <a:xfrm>
            <a:off x="4807050" y="2979050"/>
            <a:ext cx="3223725" cy="7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3225" y="2834671"/>
            <a:ext cx="3146262" cy="101954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Communication &amp; data sharing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20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15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14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13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12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11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5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4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3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1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450" y="1450375"/>
            <a:ext cx="6087100" cy="3660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" name="Shape 254"/>
          <p:cNvGrpSpPr/>
          <p:nvPr/>
        </p:nvGrpSpPr>
        <p:grpSpPr>
          <a:xfrm>
            <a:off x="3357225" y="1609575"/>
            <a:ext cx="2717500" cy="762900"/>
            <a:chOff x="3380925" y="1773450"/>
            <a:chExt cx="2717500" cy="762900"/>
          </a:xfrm>
        </p:grpSpPr>
        <p:sp>
          <p:nvSpPr>
            <p:cNvPr id="255" name="Shape 255"/>
            <p:cNvSpPr txBox="1"/>
            <p:nvPr/>
          </p:nvSpPr>
          <p:spPr>
            <a:xfrm>
              <a:off x="3380925" y="1849650"/>
              <a:ext cx="1336800" cy="6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300">
                  <a:latin typeface="Merriweather"/>
                  <a:ea typeface="Merriweather"/>
                  <a:cs typeface="Merriweather"/>
                  <a:sym typeface="Merriweather"/>
                </a:rPr>
                <a:t>Do you read</a:t>
              </a:r>
              <a:endParaRPr b="1" sz="130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300">
                  <a:latin typeface="Merriweather"/>
                  <a:ea typeface="Merriweather"/>
                  <a:cs typeface="Merriweather"/>
                  <a:sym typeface="Merriweather"/>
                </a:rPr>
                <a:t>licenses?</a:t>
              </a:r>
              <a:endParaRPr b="1" sz="13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56" name="Shape 256"/>
            <p:cNvSpPr txBox="1"/>
            <p:nvPr/>
          </p:nvSpPr>
          <p:spPr>
            <a:xfrm>
              <a:off x="4888825" y="1773450"/>
              <a:ext cx="1209600" cy="6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Merriweather"/>
                  <a:ea typeface="Merriweather"/>
                  <a:cs typeface="Merriweather"/>
                  <a:sym typeface="Merriweather"/>
                </a:rPr>
                <a:t>...no.</a:t>
              </a:r>
              <a:endParaRPr b="1" sz="18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257" name="Shape 257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Interviewing people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20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15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14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13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12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11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5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4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3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1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600" y="1425825"/>
            <a:ext cx="4916799" cy="3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5769" y="4953525"/>
            <a:ext cx="790017" cy="8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3615831" y="5018275"/>
            <a:ext cx="2702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Merriweather"/>
                <a:ea typeface="Merriweather"/>
                <a:cs typeface="Merriweather"/>
                <a:sym typeface="Merriweather"/>
              </a:rPr>
              <a:t>360+ responses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Creating an online survey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20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15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14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13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12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11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10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9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8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7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</a:rPr>
              <a:t>6</a:t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5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4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3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4216050" y="5862800"/>
            <a:ext cx="711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1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3270825" y="1651900"/>
            <a:ext cx="2591100" cy="3146400"/>
          </a:xfrm>
          <a:prstGeom prst="ellipse">
            <a:avLst/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Calculate answers for specific group of respondents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225044" y="1867400"/>
            <a:ext cx="1956600" cy="2506800"/>
          </a:xfrm>
          <a:prstGeom prst="ellipse">
            <a:avLst/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Import answers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</a:t>
            </a:r>
            <a:r>
              <a:rPr b="1" lang="en-GB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rom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6962356" y="1867400"/>
            <a:ext cx="1956600" cy="2506800"/>
          </a:xfrm>
          <a:prstGeom prst="ellipse">
            <a:avLst/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Export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to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959781" y="2623250"/>
            <a:ext cx="904800" cy="99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2279431" y="2623250"/>
            <a:ext cx="904800" cy="99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4">
            <a:alphaModFix/>
          </a:blip>
          <a:srcRect b="25169" l="8892" r="9146" t="25927"/>
          <a:stretch/>
        </p:blipFill>
        <p:spPr>
          <a:xfrm>
            <a:off x="364369" y="3212375"/>
            <a:ext cx="1677975" cy="3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6602" y="3006738"/>
            <a:ext cx="1677975" cy="6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Custom data analysis tool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