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773" r:id="rId3"/>
    <p:sldId id="2775" r:id="rId5"/>
    <p:sldId id="2776" r:id="rId6"/>
    <p:sldId id="2809" r:id="rId7"/>
    <p:sldId id="2785" r:id="rId8"/>
    <p:sldId id="2802" r:id="rId9"/>
    <p:sldId id="2804" r:id="rId10"/>
    <p:sldId id="2810" r:id="rId11"/>
    <p:sldId id="2812" r:id="rId12"/>
    <p:sldId id="2813" r:id="rId13"/>
    <p:sldId id="2805" r:id="rId14"/>
    <p:sldId id="2811" r:id="rId15"/>
    <p:sldId id="2814" r:id="rId16"/>
    <p:sldId id="2815" r:id="rId17"/>
    <p:sldId id="2823" r:id="rId18"/>
    <p:sldId id="2806" r:id="rId19"/>
    <p:sldId id="2816" r:id="rId20"/>
    <p:sldId id="2797" r:id="rId21"/>
    <p:sldId id="2799" r:id="rId22"/>
    <p:sldId id="2817" r:id="rId23"/>
    <p:sldId id="2791" r:id="rId24"/>
    <p:sldId id="2818" r:id="rId25"/>
    <p:sldId id="2819" r:id="rId26"/>
    <p:sldId id="2820" r:id="rId27"/>
    <p:sldId id="2821" r:id="rId28"/>
    <p:sldId id="2822" r:id="rId29"/>
    <p:sldId id="2824" r:id="rId30"/>
    <p:sldId id="2803" r:id="rId31"/>
    <p:sldId id="2807" r:id="rId32"/>
  </p:sldIdLst>
  <p:sldSz cx="12858750" cy="7232650"/>
  <p:notesSz cx="6858000" cy="9144000"/>
  <p:custDataLst>
    <p:tags r:id="rId3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E08"/>
    <a:srgbClr val="2A2B2D"/>
    <a:srgbClr val="183052"/>
    <a:srgbClr val="F2F2F2"/>
    <a:srgbClr val="192F53"/>
    <a:srgbClr val="375D81"/>
    <a:srgbClr val="E1E6FA"/>
    <a:srgbClr val="0070C0"/>
    <a:srgbClr val="DBDBDB"/>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2986" autoAdjust="0"/>
  </p:normalViewPr>
  <p:slideViewPr>
    <p:cSldViewPr>
      <p:cViewPr varScale="1">
        <p:scale>
          <a:sx n="108" d="100"/>
          <a:sy n="108" d="100"/>
        </p:scale>
        <p:origin x="402" y="78"/>
      </p:cViewPr>
      <p:guideLst>
        <p:guide orient="horz" pos="373"/>
        <p:guide pos="4050"/>
        <p:guide pos="557"/>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7638" y="514350"/>
            <a:ext cx="4570412"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矩形 1"/>
          <p:cNvSpPr/>
          <p:nvPr userDrawn="1"/>
        </p:nvSpPr>
        <p:spPr>
          <a:xfrm flipV="1">
            <a:off x="0" y="7088633"/>
            <a:ext cx="12858750" cy="28803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flipV="1">
            <a:off x="0" y="704861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061223" cy="723265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5060887" y="16922"/>
            <a:ext cx="7797863"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3"/>
          <p:cNvSpPr txBox="1">
            <a:spLocks noChangeArrowheads="1"/>
          </p:cNvSpPr>
          <p:nvPr/>
        </p:nvSpPr>
        <p:spPr bwMode="auto">
          <a:xfrm>
            <a:off x="6507469" y="2772718"/>
            <a:ext cx="4698722"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buNone/>
            </a:pPr>
            <a:r>
              <a:rPr lang="zh-CN" altLang="en-US" sz="4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架构演进及微服务</a:t>
            </a:r>
            <a:endParaRPr lang="en-US" altLang="zh-CN" sz="4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buNone/>
            </a:pPr>
            <a:r>
              <a:rPr lang="en-US" altLang="zh-CN" sz="4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Spring Cloud</a:t>
            </a:r>
            <a:endParaRPr lang="zh-CN" altLang="en-US" sz="4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椭圆 18"/>
          <p:cNvSpPr/>
          <p:nvPr/>
        </p:nvSpPr>
        <p:spPr>
          <a:xfrm>
            <a:off x="3840684" y="2225096"/>
            <a:ext cx="2440406" cy="244040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5400000">
            <a:off x="4178731" y="2684820"/>
            <a:ext cx="1764312" cy="1520958"/>
          </a:xfrm>
          <a:prstGeom prst="hexagon">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a:spLocks noChangeArrowheads="1"/>
          </p:cNvSpPr>
          <p:nvPr/>
        </p:nvSpPr>
        <p:spPr bwMode="auto">
          <a:xfrm>
            <a:off x="4537346" y="3100516"/>
            <a:ext cx="104708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buNone/>
            </a:pPr>
            <a:r>
              <a:rPr lang="en-US" altLang="zh-CN" sz="4400" dirty="0">
                <a:solidFill>
                  <a:schemeClr val="bg1"/>
                </a:solidFill>
                <a:latin typeface="Arial" panose="020B0604020202020204" pitchFamily="34" charset="0"/>
                <a:ea typeface="微软雅黑" panose="020B0503020204020204" pitchFamily="34" charset="-122"/>
                <a:cs typeface="Arial" panose="020B0604020202020204" pitchFamily="34" charset="0"/>
              </a:rPr>
              <a:t>ME</a:t>
            </a:r>
            <a:endParaRPr lang="zh-CN" altLang="en-US" sz="4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6004560" y="3004457"/>
            <a:ext cx="914400" cy="914400"/>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childTnLst>
                          </p:cTn>
                        </p:par>
                        <p:par>
                          <p:cTn id="19" fill="hold">
                            <p:stCondLst>
                              <p:cond delay="1000"/>
                            </p:stCondLst>
                            <p:childTnLst>
                              <p:par>
                                <p:cTn id="20" presetID="35"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250"/>
                                        <p:tgtEl>
                                          <p:spTgt spid="20"/>
                                        </p:tgtEl>
                                      </p:cBhvr>
                                    </p:animEffect>
                                    <p:anim calcmode="lin" valueType="num">
                                      <p:cBhvr>
                                        <p:cTn id="23" dur="1250" fill="hold"/>
                                        <p:tgtEl>
                                          <p:spTgt spid="20"/>
                                        </p:tgtEl>
                                        <p:attrNameLst>
                                          <p:attrName>style.rotation</p:attrName>
                                        </p:attrNameLst>
                                      </p:cBhvr>
                                      <p:tavLst>
                                        <p:tav tm="0">
                                          <p:val>
                                            <p:fltVal val="720"/>
                                          </p:val>
                                        </p:tav>
                                        <p:tav tm="100000">
                                          <p:val>
                                            <p:fltVal val="0"/>
                                          </p:val>
                                        </p:tav>
                                      </p:tavLst>
                                    </p:anim>
                                    <p:anim calcmode="lin" valueType="num">
                                      <p:cBhvr>
                                        <p:cTn id="24" dur="1250" fill="hold"/>
                                        <p:tgtEl>
                                          <p:spTgt spid="20"/>
                                        </p:tgtEl>
                                        <p:attrNameLst>
                                          <p:attrName>ppt_h</p:attrName>
                                        </p:attrNameLst>
                                      </p:cBhvr>
                                      <p:tavLst>
                                        <p:tav tm="0">
                                          <p:val>
                                            <p:fltVal val="0"/>
                                          </p:val>
                                        </p:tav>
                                        <p:tav tm="100000">
                                          <p:val>
                                            <p:strVal val="#ppt_h"/>
                                          </p:val>
                                        </p:tav>
                                      </p:tavLst>
                                    </p:anim>
                                    <p:anim calcmode="lin" valueType="num">
                                      <p:cBhvr>
                                        <p:cTn id="25" dur="1250" fill="hold"/>
                                        <p:tgtEl>
                                          <p:spTgt spid="20"/>
                                        </p:tgtEl>
                                        <p:attrNameLst>
                                          <p:attrName>ppt_w</p:attrName>
                                        </p:attrNameLst>
                                      </p:cBhvr>
                                      <p:tavLst>
                                        <p:tav tm="0">
                                          <p:val>
                                            <p:fltVal val="0"/>
                                          </p:val>
                                        </p:tav>
                                        <p:tav tm="100000">
                                          <p:val>
                                            <p:strVal val="#ppt_w"/>
                                          </p:val>
                                        </p:tav>
                                      </p:tavLst>
                                    </p:anim>
                                  </p:childTnLst>
                                </p:cTn>
                              </p:par>
                            </p:childTnLst>
                          </p:cTn>
                        </p:par>
                        <p:par>
                          <p:cTn id="26" fill="hold">
                            <p:stCondLst>
                              <p:cond delay="2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Effect transition="in" filter="fade">
                                      <p:cBhvr>
                                        <p:cTn id="31" dur="1000"/>
                                        <p:tgtEl>
                                          <p:spTgt spid="21"/>
                                        </p:tgtEl>
                                      </p:cBhvr>
                                    </p:animEffect>
                                  </p:childTnLst>
                                </p:cTn>
                              </p:par>
                            </p:childTnLst>
                          </p:cTn>
                        </p:par>
                        <p:par>
                          <p:cTn id="32" fill="hold">
                            <p:stCondLst>
                              <p:cond delay="3599"/>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6"/>
                                        </p:tgtEl>
                                        <p:attrNameLst>
                                          <p:attrName>style.visibility</p:attrName>
                                        </p:attrNameLst>
                                      </p:cBhvr>
                                      <p:to>
                                        <p:strVal val="visible"/>
                                      </p:to>
                                    </p:set>
                                    <p:anim calcmode="lin" valueType="num">
                                      <p:cBhvr>
                                        <p:cTn id="35" dur="1000" fill="hold"/>
                                        <p:tgtEl>
                                          <p:spTgt spid="16"/>
                                        </p:tgtEl>
                                        <p:attrNameLst>
                                          <p:attrName>ppt_w</p:attrName>
                                        </p:attrNameLst>
                                      </p:cBhvr>
                                      <p:tavLst>
                                        <p:tav tm="0">
                                          <p:val>
                                            <p:fltVal val="0"/>
                                          </p:val>
                                        </p:tav>
                                        <p:tav tm="100000">
                                          <p:val>
                                            <p:strVal val="#ppt_w"/>
                                          </p:val>
                                        </p:tav>
                                      </p:tavLst>
                                    </p:anim>
                                    <p:anim calcmode="lin" valueType="num">
                                      <p:cBhvr>
                                        <p:cTn id="36" dur="1000" fill="hold"/>
                                        <p:tgtEl>
                                          <p:spTgt spid="16"/>
                                        </p:tgtEl>
                                        <p:attrNameLst>
                                          <p:attrName>ppt_h</p:attrName>
                                        </p:attrNameLst>
                                      </p:cBhvr>
                                      <p:tavLst>
                                        <p:tav tm="0">
                                          <p:val>
                                            <p:fltVal val="0"/>
                                          </p:val>
                                        </p:tav>
                                        <p:tav tm="100000">
                                          <p:val>
                                            <p:strVal val="#ppt_h"/>
                                          </p:val>
                                        </p:tav>
                                      </p:tavLst>
                                    </p:anim>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6" grpId="0"/>
      <p:bldP spid="19" grpId="0" animBg="1"/>
      <p:bldP spid="20" grpId="0" animBg="1"/>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7205942" y="2062558"/>
            <a:ext cx="285335" cy="335413"/>
          </a:xfrm>
          <a:prstGeom prst="rect">
            <a:avLst/>
          </a:prstGeom>
          <a:noFill/>
        </p:spPr>
        <p:txBody>
          <a:bodyPr wrap="none" lIns="0" tIns="0" rIns="0" bIns="0" rtlCol="0">
            <a:spAutoFit/>
          </a:bodyPr>
          <a:lstStyle/>
          <a:p>
            <a:pPr algn="just">
              <a:lnSpc>
                <a:spcPct val="120000"/>
              </a:lnSpc>
            </a:pPr>
            <a:r>
              <a:rPr lang="en-US"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en-GB"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53"/>
          <p:cNvSpPr txBox="1"/>
          <p:nvPr/>
        </p:nvSpPr>
        <p:spPr>
          <a:xfrm>
            <a:off x="7205942" y="3226695"/>
            <a:ext cx="285335" cy="335413"/>
          </a:xfrm>
          <a:prstGeom prst="rect">
            <a:avLst/>
          </a:prstGeom>
          <a:noFill/>
        </p:spPr>
        <p:txBody>
          <a:bodyPr wrap="none" lIns="0" tIns="0" rIns="0" bIns="0" rtlCol="0">
            <a:spAutoFit/>
          </a:bodyPr>
          <a:lstStyle/>
          <a:p>
            <a:pPr algn="just">
              <a:lnSpc>
                <a:spcPct val="120000"/>
              </a:lnSpc>
            </a:pPr>
            <a:r>
              <a:rPr lang="en-US"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en-GB"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TextBox 58"/>
          <p:cNvSpPr txBox="1"/>
          <p:nvPr/>
        </p:nvSpPr>
        <p:spPr>
          <a:xfrm>
            <a:off x="7205942" y="4390834"/>
            <a:ext cx="285335" cy="335413"/>
          </a:xfrm>
          <a:prstGeom prst="rect">
            <a:avLst/>
          </a:prstGeom>
          <a:noFill/>
        </p:spPr>
        <p:txBody>
          <a:bodyPr wrap="none" lIns="0" tIns="0" rIns="0" bIns="0" rtlCol="0">
            <a:spAutoFit/>
          </a:bodyPr>
          <a:lstStyle/>
          <a:p>
            <a:pPr algn="just">
              <a:lnSpc>
                <a:spcPct val="120000"/>
              </a:lnSpc>
            </a:pPr>
            <a:r>
              <a:rPr lang="en-US"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en-GB"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TextBox 63"/>
          <p:cNvSpPr txBox="1"/>
          <p:nvPr/>
        </p:nvSpPr>
        <p:spPr>
          <a:xfrm>
            <a:off x="7205942" y="5555618"/>
            <a:ext cx="285335" cy="335413"/>
          </a:xfrm>
          <a:prstGeom prst="rect">
            <a:avLst/>
          </a:prstGeom>
          <a:noFill/>
        </p:spPr>
        <p:txBody>
          <a:bodyPr wrap="none" lIns="0" tIns="0" rIns="0" bIns="0" rtlCol="0">
            <a:spAutoFit/>
          </a:bodyPr>
          <a:lstStyle/>
          <a:p>
            <a:pPr algn="just">
              <a:lnSpc>
                <a:spcPct val="120000"/>
              </a:lnSpc>
            </a:pPr>
            <a:r>
              <a:rPr lang="en-US"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endParaRPr lang="en-GB" sz="2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1" name="Group 120"/>
          <p:cNvGrpSpPr/>
          <p:nvPr/>
        </p:nvGrpSpPr>
        <p:grpSpPr>
          <a:xfrm>
            <a:off x="7540479" y="1999088"/>
            <a:ext cx="3263345" cy="660245"/>
            <a:chOff x="7538529" y="2408729"/>
            <a:chExt cx="3043209" cy="626078"/>
          </a:xfrm>
        </p:grpSpPr>
        <p:sp>
          <p:nvSpPr>
            <p:cNvPr id="122" name="Rectangle 121"/>
            <p:cNvSpPr/>
            <p:nvPr/>
          </p:nvSpPr>
          <p:spPr>
            <a:xfrm>
              <a:off x="7594109" y="2713773"/>
              <a:ext cx="2987629" cy="321034"/>
            </a:xfrm>
            <a:prstGeom prst="rect">
              <a:avLst/>
            </a:prstGeom>
          </p:spPr>
          <p:txBody>
            <a:bodyPr wrap="square" lIns="0" tIns="0" rIns="0" bIns="0">
              <a:spAutoFit/>
            </a:bodyPr>
            <a:lstStyle/>
            <a:p>
              <a:pPr fontAlgn="auto">
                <a:spcAft>
                  <a:spcPts val="0"/>
                </a:spcAft>
              </a:pPr>
              <a:r>
                <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集群中每个服务仍然是单体应用，所以代码量大，可读性、可维护性依然很差</a:t>
              </a:r>
              <a:endParaRPr lang="en-US" altLang="zh-CN"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3" name="TextBox 122"/>
            <p:cNvSpPr txBox="1"/>
            <p:nvPr/>
          </p:nvSpPr>
          <p:spPr>
            <a:xfrm>
              <a:off x="7538529" y="2408729"/>
              <a:ext cx="1171977" cy="223995"/>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代码维护</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7540874" y="5492147"/>
            <a:ext cx="3262958" cy="829522"/>
            <a:chOff x="7538891" y="2408729"/>
            <a:chExt cx="3042847" cy="786595"/>
          </a:xfrm>
        </p:grpSpPr>
        <p:sp>
          <p:nvSpPr>
            <p:cNvPr id="131" name="Rectangle 130"/>
            <p:cNvSpPr/>
            <p:nvPr/>
          </p:nvSpPr>
          <p:spPr>
            <a:xfrm>
              <a:off x="7594109" y="2713773"/>
              <a:ext cx="2987629" cy="481551"/>
            </a:xfrm>
            <a:prstGeom prst="rect">
              <a:avLst/>
            </a:prstGeom>
          </p:spPr>
          <p:txBody>
            <a:bodyPr wrap="square" lIns="0" tIns="0" rIns="0" bIns="0">
              <a:spAutoFit/>
            </a:bodyPr>
            <a:lstStyle/>
            <a:p>
              <a:pPr fontAlgn="auto">
                <a:spcAft>
                  <a:spcPts val="0"/>
                </a:spcAft>
              </a:pPr>
              <a:r>
                <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修改一个</a:t>
              </a:r>
              <a:r>
                <a:rPr lang="en-US" altLang="zh-CN"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bug</a:t>
              </a:r>
              <a:r>
                <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，部署时需要将每个应用节点全部重新部署，对于不同的环境，部署时需要更改各类配置文件。</a:t>
              </a:r>
              <a:endParaRPr lang="en-US" altLang="zh-CN"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2" name="TextBox 131"/>
            <p:cNvSpPr txBox="1"/>
            <p:nvPr/>
          </p:nvSpPr>
          <p:spPr>
            <a:xfrm>
              <a:off x="7538891" y="2408729"/>
              <a:ext cx="669701" cy="223995"/>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影响部署</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3" name="Group 132"/>
          <p:cNvGrpSpPr/>
          <p:nvPr/>
        </p:nvGrpSpPr>
        <p:grpSpPr>
          <a:xfrm>
            <a:off x="7540479" y="4327366"/>
            <a:ext cx="3263345" cy="660245"/>
            <a:chOff x="7538529" y="2408729"/>
            <a:chExt cx="3043209" cy="626078"/>
          </a:xfrm>
        </p:grpSpPr>
        <p:sp>
          <p:nvSpPr>
            <p:cNvPr id="134" name="Rectangle 133"/>
            <p:cNvSpPr/>
            <p:nvPr/>
          </p:nvSpPr>
          <p:spPr>
            <a:xfrm>
              <a:off x="7594109" y="2713773"/>
              <a:ext cx="2987629" cy="321034"/>
            </a:xfrm>
            <a:prstGeom prst="rect">
              <a:avLst/>
            </a:prstGeom>
          </p:spPr>
          <p:txBody>
            <a:bodyPr wrap="square" lIns="0" tIns="0" rIns="0" bIns="0">
              <a:spAutoFit/>
            </a:bodyPr>
            <a:lstStyle/>
            <a:p>
              <a:pPr fontAlgn="auto">
                <a:spcAft>
                  <a:spcPts val="0"/>
                </a:spcAft>
              </a:pPr>
              <a:r>
                <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维护集群服务复杂，例如维持高可用，稳定持续服务，负载均衡、</a:t>
              </a:r>
              <a:r>
                <a:rPr lang="en-US" altLang="zh-CN"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共享等带来的附加组件</a:t>
              </a:r>
              <a:endParaRPr lang="en-US" altLang="zh-CN"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5" name="TextBox 134"/>
            <p:cNvSpPr txBox="1"/>
            <p:nvPr/>
          </p:nvSpPr>
          <p:spPr>
            <a:xfrm>
              <a:off x="7538529" y="2408729"/>
              <a:ext cx="669701" cy="223995"/>
            </a:xfrm>
            <a:prstGeom prst="rect">
              <a:avLst/>
            </a:prstGeom>
            <a:noFill/>
          </p:spPr>
          <p:txBody>
            <a:bodyPr wrap="non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组件复杂</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6" name="Group 135"/>
          <p:cNvGrpSpPr/>
          <p:nvPr/>
        </p:nvGrpSpPr>
        <p:grpSpPr>
          <a:xfrm>
            <a:off x="7540479" y="3161108"/>
            <a:ext cx="3263345" cy="829522"/>
            <a:chOff x="7538529" y="2408729"/>
            <a:chExt cx="3043209" cy="786595"/>
          </a:xfrm>
        </p:grpSpPr>
        <p:sp>
          <p:nvSpPr>
            <p:cNvPr id="137" name="Rectangle 136"/>
            <p:cNvSpPr/>
            <p:nvPr/>
          </p:nvSpPr>
          <p:spPr>
            <a:xfrm>
              <a:off x="7594109" y="2713773"/>
              <a:ext cx="2987629" cy="481551"/>
            </a:xfrm>
            <a:prstGeom prst="rect">
              <a:avLst/>
            </a:prstGeom>
          </p:spPr>
          <p:txBody>
            <a:bodyPr wrap="square" lIns="0" tIns="0" rIns="0" bIns="0">
              <a:spAutoFit/>
            </a:bodyPr>
            <a:lstStyle/>
            <a:p>
              <a:pPr fontAlgn="auto">
                <a:spcAft>
                  <a:spcPts val="0"/>
                </a:spcAft>
              </a:pPr>
              <a:r>
                <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业务越复杂，代码越多，添加功能和修改代码需要的时间越长，新人熟悉业务和代码的时间越长，成本越高</a:t>
              </a:r>
              <a:endParaRPr lang="en-US" altLang="zh-CN"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8" name="TextBox 137"/>
            <p:cNvSpPr txBox="1"/>
            <p:nvPr/>
          </p:nvSpPr>
          <p:spPr>
            <a:xfrm>
              <a:off x="7538529" y="2408729"/>
              <a:ext cx="1122806" cy="223995"/>
            </a:xfrm>
            <a:prstGeom prst="rect">
              <a:avLst/>
            </a:prstGeom>
            <a:noFill/>
          </p:spPr>
          <p:txBody>
            <a:bodyPr wrap="square" lIns="0" tIns="0" rIns="0" bIns="0"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交付能力差</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9" name="Group 138"/>
          <p:cNvGrpSpPr/>
          <p:nvPr/>
        </p:nvGrpSpPr>
        <p:grpSpPr>
          <a:xfrm>
            <a:off x="2172187" y="1869813"/>
            <a:ext cx="4329237" cy="4313354"/>
            <a:chOff x="628869" y="1055642"/>
            <a:chExt cx="5116219" cy="5097453"/>
          </a:xfrm>
        </p:grpSpPr>
        <p:grpSp>
          <p:nvGrpSpPr>
            <p:cNvPr id="140" name="Group 139"/>
            <p:cNvGrpSpPr/>
            <p:nvPr/>
          </p:nvGrpSpPr>
          <p:grpSpPr>
            <a:xfrm>
              <a:off x="628869" y="1231504"/>
              <a:ext cx="4921591" cy="4921591"/>
              <a:chOff x="3389124" y="722124"/>
              <a:chExt cx="5413750" cy="5413750"/>
            </a:xfrm>
          </p:grpSpPr>
          <p:sp>
            <p:nvSpPr>
              <p:cNvPr id="174" name="Block Arc 173"/>
              <p:cNvSpPr/>
              <p:nvPr/>
            </p:nvSpPr>
            <p:spPr>
              <a:xfrm>
                <a:off x="4012380" y="1345380"/>
                <a:ext cx="4167238" cy="4167238"/>
              </a:xfrm>
              <a:prstGeom prst="blockArc">
                <a:avLst>
                  <a:gd name="adj1" fmla="val 10800000"/>
                  <a:gd name="adj2" fmla="val 16200000"/>
                  <a:gd name="adj3" fmla="val 4642"/>
                </a:avLst>
              </a:pr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nchorCtr="0"/>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5" name="Block Arc 174"/>
              <p:cNvSpPr/>
              <p:nvPr/>
            </p:nvSpPr>
            <p:spPr>
              <a:xfrm>
                <a:off x="4012380" y="1345380"/>
                <a:ext cx="4167238" cy="4167238"/>
              </a:xfrm>
              <a:prstGeom prst="blockArc">
                <a:avLst>
                  <a:gd name="adj1" fmla="val 5400000"/>
                  <a:gd name="adj2" fmla="val 10800000"/>
                  <a:gd name="adj3" fmla="val 4642"/>
                </a:avLst>
              </a:pr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nchorCtr="0"/>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6" name="Block Arc 175"/>
              <p:cNvSpPr/>
              <p:nvPr/>
            </p:nvSpPr>
            <p:spPr>
              <a:xfrm>
                <a:off x="4012380" y="1345380"/>
                <a:ext cx="4167238" cy="4167238"/>
              </a:xfrm>
              <a:prstGeom prst="blockArc">
                <a:avLst>
                  <a:gd name="adj1" fmla="val 0"/>
                  <a:gd name="adj2" fmla="val 5400000"/>
                  <a:gd name="adj3" fmla="val 4642"/>
                </a:avLst>
              </a:pr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nchorCtr="0"/>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7" name="Block Arc 176"/>
              <p:cNvSpPr/>
              <p:nvPr/>
            </p:nvSpPr>
            <p:spPr>
              <a:xfrm>
                <a:off x="4012380" y="1345380"/>
                <a:ext cx="4167238" cy="4167238"/>
              </a:xfrm>
              <a:prstGeom prst="blockArc">
                <a:avLst>
                  <a:gd name="adj1" fmla="val 16200000"/>
                  <a:gd name="adj2" fmla="val 0"/>
                  <a:gd name="adj3" fmla="val 4642"/>
                </a:avLst>
              </a:prstGeom>
              <a:solidFill>
                <a:schemeClr val="bg1">
                  <a:lumMod val="8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nchorCtr="0"/>
              <a:lstStyle/>
              <a:p>
                <a:pPr algn="ctr">
                  <a:lnSpc>
                    <a:spcPct val="120000"/>
                  </a:lnSpc>
                </a:pP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8" name="Freeform 177"/>
              <p:cNvSpPr/>
              <p:nvPr/>
            </p:nvSpPr>
            <p:spPr>
              <a:xfrm>
                <a:off x="5136554" y="2469554"/>
                <a:ext cx="1918890" cy="1918890"/>
              </a:xfrm>
              <a:custGeom>
                <a:avLst/>
                <a:gdLst>
                  <a:gd name="connsiteX0" fmla="*/ 0 w 1918890"/>
                  <a:gd name="connsiteY0" fmla="*/ 959445 h 1918890"/>
                  <a:gd name="connsiteX1" fmla="*/ 959445 w 1918890"/>
                  <a:gd name="connsiteY1" fmla="*/ 0 h 1918890"/>
                  <a:gd name="connsiteX2" fmla="*/ 1918890 w 1918890"/>
                  <a:gd name="connsiteY2" fmla="*/ 959445 h 1918890"/>
                  <a:gd name="connsiteX3" fmla="*/ 959445 w 1918890"/>
                  <a:gd name="connsiteY3" fmla="*/ 1918890 h 1918890"/>
                  <a:gd name="connsiteX4" fmla="*/ 0 w 1918890"/>
                  <a:gd name="connsiteY4" fmla="*/ 959445 h 1918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890" h="1918890">
                    <a:moveTo>
                      <a:pt x="0" y="959445"/>
                    </a:moveTo>
                    <a:cubicBezTo>
                      <a:pt x="0" y="429558"/>
                      <a:pt x="429558" y="0"/>
                      <a:pt x="959445" y="0"/>
                    </a:cubicBezTo>
                    <a:cubicBezTo>
                      <a:pt x="1489332" y="0"/>
                      <a:pt x="1918890" y="429558"/>
                      <a:pt x="1918890" y="959445"/>
                    </a:cubicBezTo>
                    <a:cubicBezTo>
                      <a:pt x="1918890" y="1489332"/>
                      <a:pt x="1489332" y="1918890"/>
                      <a:pt x="959445" y="1918890"/>
                    </a:cubicBezTo>
                    <a:cubicBezTo>
                      <a:pt x="429558" y="1918890"/>
                      <a:pt x="0" y="1489332"/>
                      <a:pt x="0" y="959445"/>
                    </a:cubicBez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3941" tIns="353941" rIns="353941" bIns="353941" numCol="1" spcCol="1270" anchor="ctr" anchorCtr="0">
                <a:noAutofit/>
              </a:bodyPr>
              <a:lstStyle/>
              <a:p>
                <a:pPr algn="ctr" defTabSz="2015490">
                  <a:lnSpc>
                    <a:spcPct val="120000"/>
                  </a:lnSpc>
                  <a:spcAft>
                    <a:spcPct val="35000"/>
                  </a:spcAft>
                </a:pPr>
                <a:r>
                  <a:rPr lang="zh-CN" altLang="en-US" dirty="0">
                    <a:solidFill>
                      <a:schemeClr val="bg2"/>
                    </a:solidFill>
                    <a:latin typeface="Arial" panose="020B0604020202020204" pitchFamily="34" charset="0"/>
                    <a:ea typeface="微软雅黑" panose="020B0503020204020204" pitchFamily="34" charset="-122"/>
                    <a:cs typeface="+mn-ea"/>
                    <a:sym typeface="Arial" panose="020B0604020202020204" pitchFamily="34" charset="0"/>
                  </a:rPr>
                  <a:t>集群架构的缺陷</a:t>
                </a:r>
                <a:endParaRPr lang="en-GB" dirty="0">
                  <a:solidFill>
                    <a:schemeClr val="bg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9" name="Freeform 178"/>
              <p:cNvSpPr/>
              <p:nvPr/>
            </p:nvSpPr>
            <p:spPr>
              <a:xfrm>
                <a:off x="5424388" y="722124"/>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25" tIns="247625" rIns="247625" bIns="247625" numCol="1" spcCol="1270" anchor="ctr" anchorCtr="0">
                <a:noAutofit/>
              </a:bodyPr>
              <a:lstStyle/>
              <a:p>
                <a:pPr algn="ctr" defTabSz="1405890">
                  <a:lnSpc>
                    <a:spcPct val="120000"/>
                  </a:lnSpc>
                  <a:spcAft>
                    <a:spcPct val="35000"/>
                  </a:spcAft>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0" name="Freeform 179"/>
              <p:cNvSpPr/>
              <p:nvPr/>
            </p:nvSpPr>
            <p:spPr>
              <a:xfrm>
                <a:off x="7459651" y="2757387"/>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25" tIns="247625" rIns="247625" bIns="247625" numCol="1" spcCol="1270" anchor="ctr" anchorCtr="0">
                <a:noAutofit/>
              </a:bodyPr>
              <a:lstStyle/>
              <a:p>
                <a:pPr algn="ctr" defTabSz="1405890">
                  <a:lnSpc>
                    <a:spcPct val="120000"/>
                  </a:lnSpc>
                  <a:spcAft>
                    <a:spcPct val="35000"/>
                  </a:spcAft>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1" name="Freeform 180"/>
              <p:cNvSpPr/>
              <p:nvPr/>
            </p:nvSpPr>
            <p:spPr>
              <a:xfrm>
                <a:off x="5424388" y="4792651"/>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25" tIns="247625" rIns="247625" bIns="247625" numCol="1" spcCol="1270" anchor="ctr" anchorCtr="0">
                <a:noAutofit/>
              </a:bodyPr>
              <a:lstStyle/>
              <a:p>
                <a:pPr algn="ctr" defTabSz="1405890">
                  <a:lnSpc>
                    <a:spcPct val="120000"/>
                  </a:lnSpc>
                  <a:spcAft>
                    <a:spcPct val="35000"/>
                  </a:spcAft>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2" name="Freeform 181"/>
              <p:cNvSpPr/>
              <p:nvPr/>
            </p:nvSpPr>
            <p:spPr>
              <a:xfrm>
                <a:off x="3389124" y="2757387"/>
                <a:ext cx="1343223" cy="1343223"/>
              </a:xfrm>
              <a:custGeom>
                <a:avLst/>
                <a:gdLst>
                  <a:gd name="connsiteX0" fmla="*/ 0 w 1343223"/>
                  <a:gd name="connsiteY0" fmla="*/ 671612 h 1343223"/>
                  <a:gd name="connsiteX1" fmla="*/ 671612 w 1343223"/>
                  <a:gd name="connsiteY1" fmla="*/ 0 h 1343223"/>
                  <a:gd name="connsiteX2" fmla="*/ 1343224 w 1343223"/>
                  <a:gd name="connsiteY2" fmla="*/ 671612 h 1343223"/>
                  <a:gd name="connsiteX3" fmla="*/ 671612 w 1343223"/>
                  <a:gd name="connsiteY3" fmla="*/ 1343224 h 1343223"/>
                  <a:gd name="connsiteX4" fmla="*/ 0 w 1343223"/>
                  <a:gd name="connsiteY4" fmla="*/ 671612 h 1343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223" h="1343223">
                    <a:moveTo>
                      <a:pt x="0" y="671612"/>
                    </a:moveTo>
                    <a:cubicBezTo>
                      <a:pt x="0" y="300691"/>
                      <a:pt x="300691" y="0"/>
                      <a:pt x="671612" y="0"/>
                    </a:cubicBezTo>
                    <a:cubicBezTo>
                      <a:pt x="1042533" y="0"/>
                      <a:pt x="1343224" y="300691"/>
                      <a:pt x="1343224" y="671612"/>
                    </a:cubicBezTo>
                    <a:cubicBezTo>
                      <a:pt x="1343224" y="1042533"/>
                      <a:pt x="1042533" y="1343224"/>
                      <a:pt x="671612" y="1343224"/>
                    </a:cubicBezTo>
                    <a:cubicBezTo>
                      <a:pt x="300691" y="1343224"/>
                      <a:pt x="0" y="1042533"/>
                      <a:pt x="0" y="671612"/>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7625" tIns="247625" rIns="247625" bIns="247625" numCol="1" spcCol="1270" anchor="ctr" anchorCtr="0">
                <a:noAutofit/>
              </a:bodyPr>
              <a:lstStyle/>
              <a:p>
                <a:pPr algn="ctr" defTabSz="1405890">
                  <a:lnSpc>
                    <a:spcPct val="120000"/>
                  </a:lnSpc>
                  <a:spcAft>
                    <a:spcPct val="35000"/>
                  </a:spcAft>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1" name="Oval 140"/>
            <p:cNvSpPr/>
            <p:nvPr/>
          </p:nvSpPr>
          <p:spPr>
            <a:xfrm>
              <a:off x="5226341" y="3081743"/>
              <a:ext cx="516155" cy="516155"/>
            </a:xfrm>
            <a:prstGeom prst="ellipse">
              <a:avLst/>
            </a:prstGeom>
            <a:solidFill>
              <a:schemeClr val="bg2"/>
            </a:solidFill>
            <a:ln w="444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Oval 141"/>
            <p:cNvSpPr/>
            <p:nvPr/>
          </p:nvSpPr>
          <p:spPr>
            <a:xfrm>
              <a:off x="3184066" y="1055642"/>
              <a:ext cx="516155" cy="516155"/>
            </a:xfrm>
            <a:prstGeom prst="ellipse">
              <a:avLst/>
            </a:prstGeom>
            <a:solidFill>
              <a:schemeClr val="bg2"/>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GB">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Oval 142"/>
            <p:cNvSpPr/>
            <p:nvPr/>
          </p:nvSpPr>
          <p:spPr>
            <a:xfrm>
              <a:off x="3184065" y="4817432"/>
              <a:ext cx="516155" cy="516155"/>
            </a:xfrm>
            <a:prstGeom prst="ellipse">
              <a:avLst/>
            </a:prstGeom>
            <a:solidFill>
              <a:schemeClr val="bg2"/>
            </a:solidFill>
            <a:ln w="444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Oval 143"/>
            <p:cNvSpPr/>
            <p:nvPr/>
          </p:nvSpPr>
          <p:spPr>
            <a:xfrm>
              <a:off x="1526583" y="3081742"/>
              <a:ext cx="516155" cy="516155"/>
            </a:xfrm>
            <a:prstGeom prst="ellipse">
              <a:avLst/>
            </a:prstGeom>
            <a:solidFill>
              <a:schemeClr val="bg2"/>
            </a:solidFill>
            <a:ln w="444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GB">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TextBox 144"/>
            <p:cNvSpPr txBox="1"/>
            <p:nvPr/>
          </p:nvSpPr>
          <p:spPr>
            <a:xfrm>
              <a:off x="3181474" y="1098966"/>
              <a:ext cx="521339" cy="465871"/>
            </a:xfrm>
            <a:prstGeom prst="rect">
              <a:avLst/>
            </a:prstGeom>
            <a:noFill/>
          </p:spPr>
          <p:txBody>
            <a:bodyPr wrap="none" rtlCol="0" anchor="ctr" anchorCtr="0">
              <a:spAutoFit/>
            </a:bodyPr>
            <a:lstStyle/>
            <a:p>
              <a:pPr algn="ctr">
                <a:lnSpc>
                  <a:spcPct val="120000"/>
                </a:lnSpc>
              </a:pPr>
              <a:r>
                <a:rPr lang="en-US" b="1" dirty="0">
                  <a:latin typeface="Arial" panose="020B0604020202020204" pitchFamily="34" charset="0"/>
                  <a:ea typeface="微软雅黑" panose="020B0503020204020204" pitchFamily="34" charset="-122"/>
                  <a:cs typeface="+mn-ea"/>
                  <a:sym typeface="Arial" panose="020B0604020202020204" pitchFamily="34" charset="0"/>
                </a:rPr>
                <a:t>01</a:t>
              </a:r>
              <a:endParaRPr lang="en-GB"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5"/>
            <p:cNvSpPr txBox="1"/>
            <p:nvPr/>
          </p:nvSpPr>
          <p:spPr>
            <a:xfrm>
              <a:off x="5223749" y="3128344"/>
              <a:ext cx="521339" cy="465871"/>
            </a:xfrm>
            <a:prstGeom prst="rect">
              <a:avLst/>
            </a:prstGeom>
            <a:noFill/>
          </p:spPr>
          <p:txBody>
            <a:bodyPr wrap="none" rtlCol="0" anchor="ctr" anchorCtr="0">
              <a:spAutoFit/>
            </a:bodyPr>
            <a:lstStyle/>
            <a:p>
              <a:pPr algn="ctr">
                <a:lnSpc>
                  <a:spcPct val="120000"/>
                </a:lnSpc>
              </a:pPr>
              <a:r>
                <a:rPr lang="en-US" b="1">
                  <a:latin typeface="Arial" panose="020B0604020202020204" pitchFamily="34" charset="0"/>
                  <a:ea typeface="微软雅黑" panose="020B0503020204020204" pitchFamily="34" charset="-122"/>
                  <a:cs typeface="+mn-ea"/>
                  <a:sym typeface="Arial" panose="020B0604020202020204" pitchFamily="34" charset="0"/>
                </a:rPr>
                <a:t>02</a:t>
              </a:r>
              <a:endParaRPr lang="en-GB"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TextBox 146"/>
            <p:cNvSpPr txBox="1"/>
            <p:nvPr/>
          </p:nvSpPr>
          <p:spPr>
            <a:xfrm>
              <a:off x="3181474" y="4864034"/>
              <a:ext cx="521339" cy="465871"/>
            </a:xfrm>
            <a:prstGeom prst="rect">
              <a:avLst/>
            </a:prstGeom>
            <a:noFill/>
          </p:spPr>
          <p:txBody>
            <a:bodyPr wrap="none" rtlCol="0" anchor="ctr" anchorCtr="0">
              <a:spAutoFit/>
            </a:bodyPr>
            <a:lstStyle/>
            <a:p>
              <a:pPr algn="ctr">
                <a:lnSpc>
                  <a:spcPct val="120000"/>
                </a:lnSpc>
              </a:pPr>
              <a:r>
                <a:rPr lang="en-US" b="1">
                  <a:latin typeface="Arial" panose="020B0604020202020204" pitchFamily="34" charset="0"/>
                  <a:ea typeface="微软雅黑" panose="020B0503020204020204" pitchFamily="34" charset="-122"/>
                  <a:cs typeface="+mn-ea"/>
                  <a:sym typeface="Arial" panose="020B0604020202020204" pitchFamily="34" charset="0"/>
                </a:rPr>
                <a:t>03</a:t>
              </a:r>
              <a:endParaRPr lang="en-GB" b="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TextBox 147"/>
            <p:cNvSpPr txBox="1"/>
            <p:nvPr/>
          </p:nvSpPr>
          <p:spPr>
            <a:xfrm>
              <a:off x="1521448" y="3128344"/>
              <a:ext cx="521339" cy="465871"/>
            </a:xfrm>
            <a:prstGeom prst="rect">
              <a:avLst/>
            </a:prstGeom>
            <a:noFill/>
          </p:spPr>
          <p:txBody>
            <a:bodyPr wrap="none" rtlCol="0" anchor="ctr" anchorCtr="0">
              <a:spAutoFit/>
            </a:bodyPr>
            <a:lstStyle/>
            <a:p>
              <a:pPr algn="ctr">
                <a:lnSpc>
                  <a:spcPct val="120000"/>
                </a:lnSpc>
              </a:pPr>
              <a:r>
                <a:rPr lang="en-US" b="1">
                  <a:latin typeface="Arial" panose="020B0604020202020204" pitchFamily="34" charset="0"/>
                  <a:ea typeface="微软雅黑" panose="020B0503020204020204" pitchFamily="34" charset="-122"/>
                  <a:cs typeface="+mn-ea"/>
                  <a:sym typeface="Arial" panose="020B0604020202020204" pitchFamily="34" charset="0"/>
                </a:rPr>
                <a:t>04</a:t>
              </a:r>
              <a:endParaRPr lang="en-GB" b="1">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49" name="Group 148"/>
            <p:cNvGrpSpPr/>
            <p:nvPr/>
          </p:nvGrpSpPr>
          <p:grpSpPr>
            <a:xfrm>
              <a:off x="2857494" y="5305091"/>
              <a:ext cx="464344" cy="465138"/>
              <a:chOff x="9145588" y="4435475"/>
              <a:chExt cx="464344" cy="465138"/>
            </a:xfrm>
            <a:solidFill>
              <a:schemeClr val="bg2"/>
            </a:solidFill>
          </p:grpSpPr>
          <p:sp>
            <p:nvSpPr>
              <p:cNvPr id="165"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0"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1"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2"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3"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0" name="Group 149"/>
            <p:cNvGrpSpPr/>
            <p:nvPr/>
          </p:nvGrpSpPr>
          <p:grpSpPr>
            <a:xfrm>
              <a:off x="2857494" y="1625047"/>
              <a:ext cx="465138" cy="435769"/>
              <a:chOff x="5368132" y="3540125"/>
              <a:chExt cx="465138" cy="435769"/>
            </a:xfrm>
            <a:solidFill>
              <a:schemeClr val="bg2"/>
            </a:solidFill>
          </p:grpSpPr>
          <p:sp>
            <p:nvSpPr>
              <p:cNvPr id="163"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1" name="Group 150"/>
            <p:cNvGrpSpPr/>
            <p:nvPr/>
          </p:nvGrpSpPr>
          <p:grpSpPr>
            <a:xfrm>
              <a:off x="1011113" y="3453380"/>
              <a:ext cx="464344" cy="464344"/>
              <a:chOff x="4439444" y="1652588"/>
              <a:chExt cx="464344" cy="464344"/>
            </a:xfrm>
            <a:solidFill>
              <a:schemeClr val="bg2"/>
            </a:solidFill>
          </p:grpSpPr>
          <p:sp>
            <p:nvSpPr>
              <p:cNvPr id="160"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52" name="Group 151"/>
            <p:cNvGrpSpPr/>
            <p:nvPr/>
          </p:nvGrpSpPr>
          <p:grpSpPr>
            <a:xfrm>
              <a:off x="4703250" y="3510927"/>
              <a:ext cx="464344" cy="362744"/>
              <a:chOff x="2581275" y="1710532"/>
              <a:chExt cx="464344" cy="362744"/>
            </a:xfrm>
            <a:solidFill>
              <a:schemeClr val="bg2"/>
            </a:solidFill>
          </p:grpSpPr>
          <p:sp>
            <p:nvSpPr>
              <p:cNvPr id="153"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62" name="矩形 6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63" name="矩形 62"/>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65" name="文本框 64"/>
          <p:cNvSpPr txBox="1"/>
          <p:nvPr/>
        </p:nvSpPr>
        <p:spPr>
          <a:xfrm>
            <a:off x="372973" y="343285"/>
            <a:ext cx="2708260"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集群架构的缺陷</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anim calcmode="lin" valueType="num">
                                      <p:cBhvr>
                                        <p:cTn id="8" dur="1000" fill="hold"/>
                                        <p:tgtEl>
                                          <p:spTgt spid="139"/>
                                        </p:tgtEl>
                                        <p:attrNameLst>
                                          <p:attrName>ppt_x</p:attrName>
                                        </p:attrNameLst>
                                      </p:cBhvr>
                                      <p:tavLst>
                                        <p:tav tm="0">
                                          <p:val>
                                            <p:strVal val="#ppt_x"/>
                                          </p:val>
                                        </p:tav>
                                        <p:tav tm="100000">
                                          <p:val>
                                            <p:strVal val="#ppt_x"/>
                                          </p:val>
                                        </p:tav>
                                      </p:tavLst>
                                    </p:anim>
                                    <p:anim calcmode="lin" valueType="num">
                                      <p:cBhvr>
                                        <p:cTn id="9" dur="1000" fill="hold"/>
                                        <p:tgtEl>
                                          <p:spTgt spid="1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1"/>
                                        </p:tgtEl>
                                        <p:attrNameLst>
                                          <p:attrName>style.visibility</p:attrName>
                                        </p:attrNameLst>
                                      </p:cBhvr>
                                      <p:to>
                                        <p:strVal val="visible"/>
                                      </p:to>
                                    </p:set>
                                    <p:animEffect transition="in" filter="wipe(left)">
                                      <p:cBhvr>
                                        <p:cTn id="19" dur="500"/>
                                        <p:tgtEl>
                                          <p:spTgt spid="12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p:cTn id="23" dur="500" fill="hold"/>
                                        <p:tgtEl>
                                          <p:spTgt spid="54"/>
                                        </p:tgtEl>
                                        <p:attrNameLst>
                                          <p:attrName>ppt_w</p:attrName>
                                        </p:attrNameLst>
                                      </p:cBhvr>
                                      <p:tavLst>
                                        <p:tav tm="0">
                                          <p:val>
                                            <p:fltVal val="0"/>
                                          </p:val>
                                        </p:tav>
                                        <p:tav tm="100000">
                                          <p:val>
                                            <p:strVal val="#ppt_w"/>
                                          </p:val>
                                        </p:tav>
                                      </p:tavLst>
                                    </p:anim>
                                    <p:anim calcmode="lin" valueType="num">
                                      <p:cBhvr>
                                        <p:cTn id="24" dur="500" fill="hold"/>
                                        <p:tgtEl>
                                          <p:spTgt spid="54"/>
                                        </p:tgtEl>
                                        <p:attrNameLst>
                                          <p:attrName>ppt_h</p:attrName>
                                        </p:attrNameLst>
                                      </p:cBhvr>
                                      <p:tavLst>
                                        <p:tav tm="0">
                                          <p:val>
                                            <p:fltVal val="0"/>
                                          </p:val>
                                        </p:tav>
                                        <p:tav tm="100000">
                                          <p:val>
                                            <p:strVal val="#ppt_h"/>
                                          </p:val>
                                        </p:tav>
                                      </p:tavLst>
                                    </p:anim>
                                    <p:animEffect transition="in" filter="fade">
                                      <p:cBhvr>
                                        <p:cTn id="25" dur="500"/>
                                        <p:tgtEl>
                                          <p:spTgt spid="54"/>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wipe(left)">
                                      <p:cBhvr>
                                        <p:cTn id="29" dur="500"/>
                                        <p:tgtEl>
                                          <p:spTgt spid="136"/>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p:cTn id="33" dur="500" fill="hold"/>
                                        <p:tgtEl>
                                          <p:spTgt spid="59"/>
                                        </p:tgtEl>
                                        <p:attrNameLst>
                                          <p:attrName>ppt_w</p:attrName>
                                        </p:attrNameLst>
                                      </p:cBhvr>
                                      <p:tavLst>
                                        <p:tav tm="0">
                                          <p:val>
                                            <p:fltVal val="0"/>
                                          </p:val>
                                        </p:tav>
                                        <p:tav tm="100000">
                                          <p:val>
                                            <p:strVal val="#ppt_w"/>
                                          </p:val>
                                        </p:tav>
                                      </p:tavLst>
                                    </p:anim>
                                    <p:anim calcmode="lin" valueType="num">
                                      <p:cBhvr>
                                        <p:cTn id="34" dur="500" fill="hold"/>
                                        <p:tgtEl>
                                          <p:spTgt spid="59"/>
                                        </p:tgtEl>
                                        <p:attrNameLst>
                                          <p:attrName>ppt_h</p:attrName>
                                        </p:attrNameLst>
                                      </p:cBhvr>
                                      <p:tavLst>
                                        <p:tav tm="0">
                                          <p:val>
                                            <p:fltVal val="0"/>
                                          </p:val>
                                        </p:tav>
                                        <p:tav tm="100000">
                                          <p:val>
                                            <p:strVal val="#ppt_h"/>
                                          </p:val>
                                        </p:tav>
                                      </p:tavLst>
                                    </p:anim>
                                    <p:animEffect transition="in" filter="fade">
                                      <p:cBhvr>
                                        <p:cTn id="35" dur="500"/>
                                        <p:tgtEl>
                                          <p:spTgt spid="59"/>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wipe(left)">
                                      <p:cBhvr>
                                        <p:cTn id="39" dur="500"/>
                                        <p:tgtEl>
                                          <p:spTgt spid="133"/>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 calcmode="lin" valueType="num">
                                      <p:cBhvr>
                                        <p:cTn id="43" dur="500" fill="hold"/>
                                        <p:tgtEl>
                                          <p:spTgt spid="64"/>
                                        </p:tgtEl>
                                        <p:attrNameLst>
                                          <p:attrName>ppt_w</p:attrName>
                                        </p:attrNameLst>
                                      </p:cBhvr>
                                      <p:tavLst>
                                        <p:tav tm="0">
                                          <p:val>
                                            <p:fltVal val="0"/>
                                          </p:val>
                                        </p:tav>
                                        <p:tav tm="100000">
                                          <p:val>
                                            <p:strVal val="#ppt_w"/>
                                          </p:val>
                                        </p:tav>
                                      </p:tavLst>
                                    </p:anim>
                                    <p:anim calcmode="lin" valueType="num">
                                      <p:cBhvr>
                                        <p:cTn id="44" dur="500" fill="hold"/>
                                        <p:tgtEl>
                                          <p:spTgt spid="64"/>
                                        </p:tgtEl>
                                        <p:attrNameLst>
                                          <p:attrName>ppt_h</p:attrName>
                                        </p:attrNameLst>
                                      </p:cBhvr>
                                      <p:tavLst>
                                        <p:tav tm="0">
                                          <p:val>
                                            <p:fltVal val="0"/>
                                          </p:val>
                                        </p:tav>
                                        <p:tav tm="100000">
                                          <p:val>
                                            <p:strVal val="#ppt_h"/>
                                          </p:val>
                                        </p:tav>
                                      </p:tavLst>
                                    </p:anim>
                                    <p:animEffect transition="in" filter="fade">
                                      <p:cBhvr>
                                        <p:cTn id="45" dur="500"/>
                                        <p:tgtEl>
                                          <p:spTgt spid="64"/>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wipe(left)">
                                      <p:cBhvr>
                                        <p:cTn id="49"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4" grpId="0"/>
      <p:bldP spid="59"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V="1">
            <a:off x="0" y="7088633"/>
            <a:ext cx="12858750" cy="28803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V="1">
            <a:off x="0" y="7008603"/>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668896" y="2586220"/>
            <a:ext cx="1520958" cy="1764312"/>
            <a:chOff x="5668896" y="2586220"/>
            <a:chExt cx="1520958" cy="1764312"/>
          </a:xfrm>
        </p:grpSpPr>
        <p:sp>
          <p:nvSpPr>
            <p:cNvPr id="19" name="六边形 18"/>
            <p:cNvSpPr/>
            <p:nvPr/>
          </p:nvSpPr>
          <p:spPr>
            <a:xfrm rot="5400000">
              <a:off x="5547219" y="2707897"/>
              <a:ext cx="1764312" cy="1520958"/>
            </a:xfrm>
            <a:prstGeom prst="hexagon">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F1BE08"/>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sp>
          <p:nvSpPr>
            <p:cNvPr id="20" name="六边形 19"/>
            <p:cNvSpPr/>
            <p:nvPr/>
          </p:nvSpPr>
          <p:spPr>
            <a:xfrm rot="5400000">
              <a:off x="5675198" y="2818224"/>
              <a:ext cx="1508354" cy="1300305"/>
            </a:xfrm>
            <a:prstGeom prst="hexagon">
              <a:avLst/>
            </a:prstGeom>
            <a:solidFill>
              <a:srgbClr val="F1BE08"/>
            </a:solidFill>
            <a:ln w="25400" cap="flat" cmpd="sng" algn="ctr">
              <a:solidFill>
                <a:srgbClr val="F1BE08"/>
              </a:solid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grpSp>
      <p:sp>
        <p:nvSpPr>
          <p:cNvPr id="30" name="TextBox 4"/>
          <p:cNvSpPr txBox="1"/>
          <p:nvPr/>
        </p:nvSpPr>
        <p:spPr>
          <a:xfrm>
            <a:off x="5977128" y="2902836"/>
            <a:ext cx="904495" cy="1131079"/>
          </a:xfrm>
          <a:prstGeom prst="rect">
            <a:avLst/>
          </a:prstGeom>
          <a:noFill/>
        </p:spPr>
        <p:txBody>
          <a:bodyPr wrap="square" rtlCol="0">
            <a:spAutoFit/>
          </a:bodyPr>
          <a:lstStyle/>
          <a:p>
            <a:pPr algn="ctr"/>
            <a:r>
              <a:rPr lang="en-US" altLang="zh-CN" sz="3375" dirty="0">
                <a:solidFill>
                  <a:schemeClr val="bg1"/>
                </a:solidFill>
                <a:latin typeface="Agency FB" panose="020B0503020202020204" pitchFamily="34" charset="0"/>
              </a:rPr>
              <a:t>Part </a:t>
            </a:r>
            <a:endParaRPr lang="en-US" altLang="zh-CN" sz="3375" dirty="0">
              <a:solidFill>
                <a:schemeClr val="bg1"/>
              </a:solidFill>
              <a:latin typeface="Agency FB" panose="020B0503020202020204" pitchFamily="34" charset="0"/>
            </a:endParaRPr>
          </a:p>
          <a:p>
            <a:pPr algn="ctr"/>
            <a:r>
              <a:rPr lang="en-US" altLang="zh-CN" sz="3375" dirty="0">
                <a:solidFill>
                  <a:schemeClr val="bg1"/>
                </a:solidFill>
                <a:latin typeface="Agency FB" panose="020B0503020202020204" pitchFamily="34" charset="0"/>
              </a:rPr>
              <a:t>03</a:t>
            </a:r>
            <a:endParaRPr lang="zh-CN" altLang="en-US" sz="3375" dirty="0">
              <a:solidFill>
                <a:schemeClr val="bg1"/>
              </a:solidFill>
              <a:latin typeface="Agency FB" panose="020B0503020202020204" pitchFamily="34" charset="0"/>
            </a:endParaRPr>
          </a:p>
        </p:txBody>
      </p:sp>
      <p:sp>
        <p:nvSpPr>
          <p:cNvPr id="31" name="矩形 30"/>
          <p:cNvSpPr/>
          <p:nvPr/>
        </p:nvSpPr>
        <p:spPr>
          <a:xfrm>
            <a:off x="5439360" y="4563986"/>
            <a:ext cx="1980029" cy="564898"/>
          </a:xfrm>
          <a:prstGeom prst="rect">
            <a:avLst/>
          </a:prstGeom>
          <a:effectLst/>
        </p:spPr>
        <p:txBody>
          <a:bodyPr wrap="none">
            <a:spAutoFit/>
          </a:bodyPr>
          <a:lstStyle/>
          <a:p>
            <a:pPr algn="r">
              <a:lnSpc>
                <a:spcPct val="12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分布式架构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3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anim calcmode="lin" valueType="num">
                                      <p:cBhvr>
                                        <p:cTn id="15" dur="1500" fill="hold"/>
                                        <p:tgtEl>
                                          <p:spTgt spid="5"/>
                                        </p:tgtEl>
                                        <p:attrNameLst>
                                          <p:attrName>style.rotation</p:attrName>
                                        </p:attrNameLst>
                                      </p:cBhvr>
                                      <p:tavLst>
                                        <p:tav tm="0">
                                          <p:val>
                                            <p:fltVal val="720"/>
                                          </p:val>
                                        </p:tav>
                                        <p:tav tm="100000">
                                          <p:val>
                                            <p:fltVal val="0"/>
                                          </p:val>
                                        </p:tav>
                                      </p:tavLst>
                                    </p:anim>
                                    <p:anim calcmode="lin" valueType="num">
                                      <p:cBhvr>
                                        <p:cTn id="16" dur="1500" fill="hold"/>
                                        <p:tgtEl>
                                          <p:spTgt spid="5"/>
                                        </p:tgtEl>
                                        <p:attrNameLst>
                                          <p:attrName>ppt_h</p:attrName>
                                        </p:attrNameLst>
                                      </p:cBhvr>
                                      <p:tavLst>
                                        <p:tav tm="0">
                                          <p:val>
                                            <p:fltVal val="0"/>
                                          </p:val>
                                        </p:tav>
                                        <p:tav tm="100000">
                                          <p:val>
                                            <p:strVal val="#ppt_h"/>
                                          </p:val>
                                        </p:tav>
                                      </p:tavLst>
                                    </p:anim>
                                    <p:anim calcmode="lin" valueType="num">
                                      <p:cBhvr>
                                        <p:cTn id="17" dur="1500" fill="hold"/>
                                        <p:tgtEl>
                                          <p:spTgt spid="5"/>
                                        </p:tgtEl>
                                        <p:attrNameLst>
                                          <p:attrName>ppt_w</p:attrName>
                                        </p:attrNameLst>
                                      </p:cBhvr>
                                      <p:tavLst>
                                        <p:tav tm="0">
                                          <p:val>
                                            <p:fltVal val="0"/>
                                          </p:val>
                                        </p:tav>
                                        <p:tav tm="100000">
                                          <p:val>
                                            <p:strVal val="#ppt_w"/>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1990115"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分布式架构</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a:xfrm>
            <a:off x="2900983" y="1384077"/>
            <a:ext cx="6696744" cy="646331"/>
          </a:xfrm>
          <a:prstGeom prst="rect">
            <a:avLst/>
          </a:prstGeom>
        </p:spPr>
        <p:txBody>
          <a:bodyPr wrap="square">
            <a:spAutoFit/>
          </a:bodyPr>
          <a:lstStyle/>
          <a:p>
            <a:r>
              <a:rPr lang="zh-CN" altLang="en-US" dirty="0"/>
              <a:t>分布式架构将一个大的系统划分为多个业务模块，业务模块分别部署到不同的机器上，各个业务模块之间通过接口进行数据交互。</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18668" y="2608213"/>
            <a:ext cx="7061374" cy="4112402"/>
          </a:xfrm>
          <a:prstGeom prst="rect">
            <a:avLst/>
          </a:prstGeom>
        </p:spPr>
      </p:pic>
      <p:sp>
        <p:nvSpPr>
          <p:cNvPr id="8" name="矩形 7"/>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5"/>
          <p:cNvSpPr/>
          <p:nvPr/>
        </p:nvSpPr>
        <p:spPr bwMode="auto">
          <a:xfrm>
            <a:off x="1604839" y="1528093"/>
            <a:ext cx="2064132" cy="186104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28573" tIns="64286" rIns="128573" bIns="64286" numCol="1" anchor="t" anchorCtr="0" compatLnSpc="1"/>
          <a:lstStyle/>
          <a:p>
            <a:pPr>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Box 46"/>
          <p:cNvSpPr txBox="1"/>
          <p:nvPr/>
        </p:nvSpPr>
        <p:spPr>
          <a:xfrm>
            <a:off x="2060892" y="2323610"/>
            <a:ext cx="1152028" cy="27001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600" dirty="0">
                <a:latin typeface="Arial" panose="020B0604020202020204" pitchFamily="34" charset="0"/>
                <a:cs typeface="+mn-ea"/>
                <a:sym typeface="Arial" panose="020B0604020202020204" pitchFamily="34" charset="0"/>
              </a:rPr>
              <a:t>高扩展性</a:t>
            </a:r>
            <a:endParaRPr lang="zh-CN" altLang="en-US" sz="1600" dirty="0">
              <a:latin typeface="Arial" panose="020B0604020202020204" pitchFamily="34" charset="0"/>
              <a:cs typeface="+mn-ea"/>
              <a:sym typeface="Arial" panose="020B0604020202020204" pitchFamily="34" charset="0"/>
            </a:endParaRPr>
          </a:p>
        </p:txBody>
      </p:sp>
      <p:sp>
        <p:nvSpPr>
          <p:cNvPr id="18" name="TextBox 23"/>
          <p:cNvSpPr txBox="1"/>
          <p:nvPr/>
        </p:nvSpPr>
        <p:spPr>
          <a:xfrm>
            <a:off x="1640236" y="3537618"/>
            <a:ext cx="1993336" cy="1698735"/>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硬件易扩展，随着业务规模增大，流程的增多，一台服务器性能无法满足所有服务，所以垂直或水平拆分业务后，每台机器专职处理某一个业务服务，当需求变更也只需要再新增开发一个单独的服务部署即可。</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p:nvPr/>
        </p:nvSpPr>
        <p:spPr bwMode="auto">
          <a:xfrm>
            <a:off x="3979609" y="1528093"/>
            <a:ext cx="2064132" cy="186104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2"/>
          </a:solidFill>
          <a:ln w="9525" cap="flat">
            <a:noFill/>
            <a:prstDash val="solid"/>
            <a:miter lim="800000"/>
          </a:ln>
        </p:spPr>
        <p:txBody>
          <a:bodyPr vert="horz" wrap="square" lIns="128573" tIns="64286" rIns="128573" bIns="64286" numCol="1" anchor="t" anchorCtr="0" compatLnSpc="1"/>
          <a:lstStyle/>
          <a:p>
            <a:pPr>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46"/>
          <p:cNvSpPr txBox="1"/>
          <p:nvPr/>
        </p:nvSpPr>
        <p:spPr>
          <a:xfrm>
            <a:off x="4411010" y="2323610"/>
            <a:ext cx="1152028" cy="565476"/>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600" dirty="0">
                <a:latin typeface="Arial" panose="020B0604020202020204" pitchFamily="34" charset="0"/>
                <a:cs typeface="+mn-ea"/>
                <a:sym typeface="Arial" panose="020B0604020202020204" pitchFamily="34" charset="0"/>
              </a:rPr>
              <a:t>高可靠</a:t>
            </a:r>
            <a:r>
              <a:rPr lang="en-US" altLang="zh-CN" sz="1600" dirty="0">
                <a:latin typeface="Arial" panose="020B0604020202020204" pitchFamily="34" charset="0"/>
                <a:cs typeface="+mn-ea"/>
                <a:sym typeface="Arial" panose="020B0604020202020204" pitchFamily="34" charset="0"/>
              </a:rPr>
              <a:t>/</a:t>
            </a:r>
            <a:r>
              <a:rPr lang="zh-CN" altLang="en-US" sz="1600" dirty="0">
                <a:latin typeface="Arial" panose="020B0604020202020204" pitchFamily="34" charset="0"/>
                <a:cs typeface="+mn-ea"/>
                <a:sym typeface="Arial" panose="020B0604020202020204" pitchFamily="34" charset="0"/>
              </a:rPr>
              <a:t>高容错性</a:t>
            </a:r>
            <a:endParaRPr lang="zh-CN" altLang="en-US" sz="1600" dirty="0">
              <a:latin typeface="Arial" panose="020B0604020202020204" pitchFamily="34" charset="0"/>
              <a:cs typeface="+mn-ea"/>
              <a:sym typeface="Arial" panose="020B0604020202020204" pitchFamily="34" charset="0"/>
            </a:endParaRPr>
          </a:p>
        </p:txBody>
      </p:sp>
      <p:sp>
        <p:nvSpPr>
          <p:cNvPr id="23" name="TextBox 23"/>
          <p:cNvSpPr txBox="1"/>
          <p:nvPr/>
        </p:nvSpPr>
        <p:spPr>
          <a:xfrm>
            <a:off x="4015006" y="3537618"/>
            <a:ext cx="1993336" cy="1089337"/>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业务需要提供持续服务，维持系统稳定性，即不可以出现单点故障，导致整个系统停止服务，分布式架构可以提供冗余来解决。</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5"/>
          <p:cNvSpPr/>
          <p:nvPr/>
        </p:nvSpPr>
        <p:spPr bwMode="auto">
          <a:xfrm>
            <a:off x="6367078" y="1528093"/>
            <a:ext cx="2064132" cy="186104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3"/>
          </a:solidFill>
          <a:ln w="9525" cap="flat">
            <a:noFill/>
            <a:prstDash val="solid"/>
            <a:miter lim="800000"/>
          </a:ln>
        </p:spPr>
        <p:txBody>
          <a:bodyPr vert="horz" wrap="square" lIns="128573" tIns="64286" rIns="128573" bIns="64286" numCol="1" anchor="t" anchorCtr="0" compatLnSpc="1"/>
          <a:lstStyle/>
          <a:p>
            <a:pPr>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Box 46"/>
          <p:cNvSpPr txBox="1"/>
          <p:nvPr/>
        </p:nvSpPr>
        <p:spPr>
          <a:xfrm>
            <a:off x="6823130" y="2212394"/>
            <a:ext cx="1152028" cy="27001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600" dirty="0">
                <a:latin typeface="Arial" panose="020B0604020202020204" pitchFamily="34" charset="0"/>
                <a:cs typeface="+mn-ea"/>
                <a:sym typeface="Arial" panose="020B0604020202020204" pitchFamily="34" charset="0"/>
              </a:rPr>
              <a:t>代码复用</a:t>
            </a:r>
            <a:endParaRPr lang="zh-CN" altLang="en-US" sz="1600" dirty="0">
              <a:latin typeface="Arial" panose="020B0604020202020204" pitchFamily="34" charset="0"/>
              <a:cs typeface="+mn-ea"/>
              <a:sym typeface="Arial" panose="020B0604020202020204" pitchFamily="34" charset="0"/>
            </a:endParaRPr>
          </a:p>
        </p:txBody>
      </p:sp>
      <p:sp>
        <p:nvSpPr>
          <p:cNvPr id="26" name="TextBox 23"/>
          <p:cNvSpPr txBox="1"/>
          <p:nvPr/>
        </p:nvSpPr>
        <p:spPr>
          <a:xfrm>
            <a:off x="6402475" y="3537618"/>
            <a:ext cx="1993336" cy="1495602"/>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因为业务功能模块化，尤其时不同的应用开发时，代码的复用率更高，而不用每次都重新开发相同的功能。不同的前端，可以使用同一套</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rest</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接口，而不需要针对每个前端技术单独开发接口。</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
          <p:cNvSpPr/>
          <p:nvPr/>
        </p:nvSpPr>
        <p:spPr bwMode="auto">
          <a:xfrm>
            <a:off x="8767247" y="1528093"/>
            <a:ext cx="2064132" cy="186104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4"/>
          </a:solidFill>
          <a:ln w="9525" cap="flat">
            <a:noFill/>
            <a:prstDash val="solid"/>
            <a:miter lim="800000"/>
          </a:ln>
        </p:spPr>
        <p:txBody>
          <a:bodyPr vert="horz" wrap="square" lIns="128573" tIns="64286" rIns="128573" bIns="64286" numCol="1" anchor="t" anchorCtr="0" compatLnSpc="1"/>
          <a:lstStyle/>
          <a:p>
            <a:pPr>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46"/>
          <p:cNvSpPr txBox="1"/>
          <p:nvPr/>
        </p:nvSpPr>
        <p:spPr>
          <a:xfrm>
            <a:off x="9223298" y="2212394"/>
            <a:ext cx="1152028" cy="565476"/>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lnSpc>
                <a:spcPct val="120000"/>
              </a:lnSpc>
            </a:pPr>
            <a:r>
              <a:rPr lang="zh-CN" altLang="en-US" sz="1600" dirty="0">
                <a:latin typeface="Arial" panose="020B0604020202020204" pitchFamily="34" charset="0"/>
                <a:cs typeface="+mn-ea"/>
                <a:sym typeface="Arial" panose="020B0604020202020204" pitchFamily="34" charset="0"/>
              </a:rPr>
              <a:t>加强团队协作</a:t>
            </a:r>
            <a:endParaRPr lang="zh-CN" altLang="en-US" sz="1600" dirty="0">
              <a:latin typeface="Arial" panose="020B0604020202020204" pitchFamily="34" charset="0"/>
              <a:cs typeface="+mn-ea"/>
              <a:sym typeface="Arial" panose="020B0604020202020204" pitchFamily="34" charset="0"/>
            </a:endParaRPr>
          </a:p>
        </p:txBody>
      </p:sp>
      <p:sp>
        <p:nvSpPr>
          <p:cNvPr id="30" name="TextBox 23"/>
          <p:cNvSpPr txBox="1"/>
          <p:nvPr/>
        </p:nvSpPr>
        <p:spPr>
          <a:xfrm>
            <a:off x="8802644" y="3537618"/>
            <a:ext cx="1993336" cy="1089337"/>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由于业务拆分，团队成员可以分工更加明确细致，前端与后端、各个业务模块之间都可以并行开发，开发的效率和部署的时间都会加快。</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矩形 18"/>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20" name="矩形 19"/>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31" name="文本框 30"/>
          <p:cNvSpPr txBox="1"/>
          <p:nvPr/>
        </p:nvSpPr>
        <p:spPr>
          <a:xfrm>
            <a:off x="372973" y="343285"/>
            <a:ext cx="2708260"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分布式架构优点</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p:tgtEl>
                                          <p:spTgt spid="18"/>
                                        </p:tgtEl>
                                        <p:attrNameLst>
                                          <p:attrName>ppt_y</p:attrName>
                                        </p:attrNameLst>
                                      </p:cBhvr>
                                      <p:tavLst>
                                        <p:tav tm="0">
                                          <p:val>
                                            <p:strVal val="#ppt_y+#ppt_h*1.125000"/>
                                          </p:val>
                                        </p:tav>
                                        <p:tav tm="100000">
                                          <p:val>
                                            <p:strVal val="#ppt_y"/>
                                          </p:val>
                                        </p:tav>
                                      </p:tavLst>
                                    </p:anim>
                                    <p:animEffect transition="in" filter="wipe(up)">
                                      <p:cBhvr>
                                        <p:cTn id="15" dur="500"/>
                                        <p:tgtEl>
                                          <p:spTgt spid="18"/>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1500"/>
                            </p:stCondLst>
                            <p:childTnLst>
                              <p:par>
                                <p:cTn id="24" presetID="12" presetClass="entr" presetSubtype="4"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p:tgtEl>
                                          <p:spTgt spid="23"/>
                                        </p:tgtEl>
                                        <p:attrNameLst>
                                          <p:attrName>ppt_y</p:attrName>
                                        </p:attrNameLst>
                                      </p:cBhvr>
                                      <p:tavLst>
                                        <p:tav tm="0">
                                          <p:val>
                                            <p:strVal val="#ppt_y+#ppt_h*1.125000"/>
                                          </p:val>
                                        </p:tav>
                                        <p:tav tm="100000">
                                          <p:val>
                                            <p:strVal val="#ppt_y"/>
                                          </p:val>
                                        </p:tav>
                                      </p:tavLst>
                                    </p:anim>
                                    <p:animEffect transition="in" filter="wipe(up)">
                                      <p:cBhvr>
                                        <p:cTn id="27" dur="500"/>
                                        <p:tgtEl>
                                          <p:spTgt spid="23"/>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p:tgtEl>
                                          <p:spTgt spid="26"/>
                                        </p:tgtEl>
                                        <p:attrNameLst>
                                          <p:attrName>ppt_y</p:attrName>
                                        </p:attrNameLst>
                                      </p:cBhvr>
                                      <p:tavLst>
                                        <p:tav tm="0">
                                          <p:val>
                                            <p:strVal val="#ppt_y+#ppt_h*1.125000"/>
                                          </p:val>
                                        </p:tav>
                                        <p:tav tm="100000">
                                          <p:val>
                                            <p:strVal val="#ppt_y"/>
                                          </p:val>
                                        </p:tav>
                                      </p:tavLst>
                                    </p:anim>
                                    <p:animEffect transition="in" filter="wipe(up)">
                                      <p:cBhvr>
                                        <p:cTn id="39" dur="500"/>
                                        <p:tgtEl>
                                          <p:spTgt spid="26"/>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3500"/>
                            </p:stCondLst>
                            <p:childTnLst>
                              <p:par>
                                <p:cTn id="48" presetID="12" presetClass="entr" presetSubtype="4"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p:tgtEl>
                                          <p:spTgt spid="30"/>
                                        </p:tgtEl>
                                        <p:attrNameLst>
                                          <p:attrName>ppt_y</p:attrName>
                                        </p:attrNameLst>
                                      </p:cBhvr>
                                      <p:tavLst>
                                        <p:tav tm="0">
                                          <p:val>
                                            <p:strVal val="#ppt_y+#ppt_h*1.125000"/>
                                          </p:val>
                                        </p:tav>
                                        <p:tav tm="100000">
                                          <p:val>
                                            <p:strVal val="#ppt_y"/>
                                          </p:val>
                                        </p:tav>
                                      </p:tavLst>
                                    </p:anim>
                                    <p:animEffect transition="in" filter="wipe(up)">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p:bldP spid="18" grpId="0"/>
      <p:bldP spid="21" grpId="0" animBg="1"/>
      <p:bldP spid="22" grpId="0"/>
      <p:bldP spid="23" grpId="0"/>
      <p:bldP spid="24" grpId="0" animBg="1"/>
      <p:bldP spid="25" grpId="0"/>
      <p:bldP spid="26" grpId="0"/>
      <p:bldP spid="28" grpId="0" animBg="1"/>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
          <p:cNvSpPr/>
          <p:nvPr/>
        </p:nvSpPr>
        <p:spPr>
          <a:xfrm>
            <a:off x="2439459" y="3989148"/>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noAutofit/>
          </a:bodyPr>
          <a:lstStyle/>
          <a:p>
            <a:pPr algn="ctr">
              <a:lnSpc>
                <a:spcPct val="120000"/>
              </a:lnSpc>
            </a:pPr>
            <a:endParaRPr lang="zh-CN" altLang="en-US" sz="20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20"/>
          <p:cNvSpPr/>
          <p:nvPr/>
        </p:nvSpPr>
        <p:spPr>
          <a:xfrm>
            <a:off x="2991125" y="4619983"/>
            <a:ext cx="1161779" cy="1161778"/>
          </a:xfrm>
          <a:prstGeom prst="ellipse">
            <a:avLst/>
          </a:prstGeom>
          <a:solidFill>
            <a:schemeClr val="accent1"/>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noAutofit/>
          </a:bodyPr>
          <a:lstStyle/>
          <a:p>
            <a:pPr algn="ctr">
              <a:lnSpc>
                <a:spcPct val="120000"/>
              </a:lnSpc>
            </a:pPr>
            <a:endParaRPr lang="zh-CN" altLang="en-US" sz="20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圆角矩形 1"/>
          <p:cNvSpPr/>
          <p:nvPr/>
        </p:nvSpPr>
        <p:spPr>
          <a:xfrm flipV="1">
            <a:off x="4355772" y="2701591"/>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rtlCol="0" anchor="ctr"/>
          <a:lstStyle/>
          <a:p>
            <a:pPr algn="ctr">
              <a:lnSpc>
                <a:spcPct val="120000"/>
              </a:lnSpc>
              <a:defRPr/>
            </a:pPr>
            <a:endParaRPr lang="zh-CN" altLang="en-US" sz="16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椭圆 22"/>
          <p:cNvSpPr/>
          <p:nvPr/>
        </p:nvSpPr>
        <p:spPr>
          <a:xfrm>
            <a:off x="4907438" y="2153655"/>
            <a:ext cx="1161779" cy="1161778"/>
          </a:xfrm>
          <a:prstGeom prst="ellipse">
            <a:avLst/>
          </a:prstGeom>
          <a:solidFill>
            <a:schemeClr val="accent2"/>
          </a:solidFill>
          <a:ln w="63500" cap="flat" cmpd="sng" algn="ctr">
            <a:noFill/>
            <a:prstDash val="solid"/>
          </a:ln>
          <a:effectLst/>
        </p:spPr>
        <p:txBody>
          <a:bodyPr rtlCol="0" anchor="ctr"/>
          <a:lstStyle/>
          <a:p>
            <a:pPr algn="ctr">
              <a:lnSpc>
                <a:spcPct val="120000"/>
              </a:lnSpc>
              <a:defRPr/>
            </a:pPr>
            <a:endParaRPr lang="zh-CN" altLang="en-US" sz="16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圆角矩形 1"/>
          <p:cNvSpPr/>
          <p:nvPr/>
        </p:nvSpPr>
        <p:spPr>
          <a:xfrm>
            <a:off x="6277519" y="3989148"/>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noAutofit/>
          </a:bodyPr>
          <a:lstStyle/>
          <a:p>
            <a:pPr algn="ctr">
              <a:lnSpc>
                <a:spcPct val="120000"/>
              </a:lnSpc>
            </a:pPr>
            <a:endParaRPr lang="zh-CN" altLang="en-US" sz="20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椭圆 24"/>
          <p:cNvSpPr/>
          <p:nvPr/>
        </p:nvSpPr>
        <p:spPr>
          <a:xfrm>
            <a:off x="6829186" y="4619983"/>
            <a:ext cx="1161779" cy="116177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6412" tIns="48205" rIns="96412" bIns="48205" numCol="1" spcCol="0" rtlCol="0" fromWordArt="0" anchor="ctr" anchorCtr="0" forceAA="0" compatLnSpc="1">
            <a:noAutofit/>
          </a:bodyPr>
          <a:lstStyle/>
          <a:p>
            <a:pPr algn="ctr">
              <a:lnSpc>
                <a:spcPct val="120000"/>
              </a:lnSpc>
            </a:pPr>
            <a:endParaRPr lang="zh-CN" altLang="en-US" sz="20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圆角矩形 1"/>
          <p:cNvSpPr/>
          <p:nvPr/>
        </p:nvSpPr>
        <p:spPr>
          <a:xfrm flipV="1">
            <a:off x="8189837" y="2701591"/>
            <a:ext cx="2265108" cy="1266395"/>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rtlCol="0" anchor="ctr"/>
          <a:lstStyle/>
          <a:p>
            <a:pPr algn="ctr">
              <a:lnSpc>
                <a:spcPct val="120000"/>
              </a:lnSpc>
              <a:defRPr/>
            </a:pPr>
            <a:endParaRPr lang="zh-CN" altLang="en-US" sz="16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6"/>
          <p:cNvSpPr/>
          <p:nvPr/>
        </p:nvSpPr>
        <p:spPr>
          <a:xfrm>
            <a:off x="8741502" y="2153655"/>
            <a:ext cx="1161779" cy="1161778"/>
          </a:xfrm>
          <a:prstGeom prst="ellipse">
            <a:avLst/>
          </a:prstGeom>
          <a:solidFill>
            <a:schemeClr val="accent4"/>
          </a:solidFill>
          <a:ln w="63500" cap="flat" cmpd="sng" algn="ctr">
            <a:noFill/>
            <a:prstDash val="solid"/>
          </a:ln>
          <a:effectLst/>
        </p:spPr>
        <p:txBody>
          <a:bodyPr rtlCol="0" anchor="ctr"/>
          <a:lstStyle/>
          <a:p>
            <a:pPr algn="ctr">
              <a:lnSpc>
                <a:spcPct val="120000"/>
              </a:lnSpc>
            </a:pPr>
            <a:endParaRPr lang="zh-CN" altLang="en-US" sz="16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矩形 27"/>
          <p:cNvSpPr/>
          <p:nvPr/>
        </p:nvSpPr>
        <p:spPr>
          <a:xfrm>
            <a:off x="1501" y="3967987"/>
            <a:ext cx="12870360" cy="87454"/>
          </a:xfrm>
          <a:prstGeom prst="rect">
            <a:avLst/>
          </a:prstGeom>
          <a:solidFill>
            <a:schemeClr val="accent4"/>
          </a:solidFill>
          <a:ln w="25400" cap="flat" cmpd="sng" algn="ctr">
            <a:noFill/>
            <a:prstDash val="solid"/>
          </a:ln>
          <a:effectLst/>
        </p:spPr>
        <p:txBody>
          <a:bodyPr rot="0" spcFirstLastPara="0" vertOverflow="overflow" horzOverflow="overflow" vert="horz" wrap="square" lIns="96417" tIns="48209" rIns="96417" bIns="48209" numCol="1" spcCol="0" rtlCol="0" fromWordArt="0" anchor="ctr" anchorCtr="0" forceAA="0" compatLnSpc="1">
            <a:noAutofit/>
          </a:bodyPr>
          <a:lstStyle/>
          <a:p>
            <a:pPr algn="ctr">
              <a:lnSpc>
                <a:spcPct val="120000"/>
              </a:lnSpc>
              <a:defRPr/>
            </a:pPr>
            <a:endParaRPr lang="en-US"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flipH="1">
            <a:off x="3067667" y="5004242"/>
            <a:ext cx="995520" cy="328551"/>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20000"/>
              </a:lnSpc>
              <a:defRPr/>
            </a:pPr>
            <a:r>
              <a:rPr lang="zh-CN" altLang="en-US" sz="1400" b="0" dirty="0">
                <a:solidFill>
                  <a:schemeClr val="bg1"/>
                </a:solidFill>
                <a:latin typeface="Arial" panose="020B0604020202020204" pitchFamily="34" charset="0"/>
                <a:cs typeface="+mn-ea"/>
                <a:sym typeface="Arial" panose="020B0604020202020204" pitchFamily="34" charset="0"/>
              </a:rPr>
              <a:t>部署复杂</a:t>
            </a:r>
            <a:endParaRPr lang="zh-CN" altLang="en-US" sz="1400" b="0" dirty="0">
              <a:solidFill>
                <a:schemeClr val="bg1"/>
              </a:solidFill>
              <a:latin typeface="Arial" panose="020B0604020202020204" pitchFamily="34" charset="0"/>
              <a:cs typeface="+mn-ea"/>
              <a:sym typeface="Arial" panose="020B0604020202020204" pitchFamily="34" charset="0"/>
            </a:endParaRPr>
          </a:p>
        </p:txBody>
      </p:sp>
      <p:sp>
        <p:nvSpPr>
          <p:cNvPr id="30" name="TextBox 29"/>
          <p:cNvSpPr txBox="1"/>
          <p:nvPr/>
        </p:nvSpPr>
        <p:spPr>
          <a:xfrm flipH="1">
            <a:off x="4983982" y="2537914"/>
            <a:ext cx="995520" cy="587084"/>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20000"/>
              </a:lnSpc>
              <a:defRPr/>
            </a:pPr>
            <a:r>
              <a:rPr lang="zh-CN" altLang="en-US" sz="1400" b="0" dirty="0">
                <a:solidFill>
                  <a:schemeClr val="bg1"/>
                </a:solidFill>
                <a:latin typeface="Arial" panose="020B0604020202020204" pitchFamily="34" charset="0"/>
                <a:cs typeface="+mn-ea"/>
                <a:sym typeface="Arial" panose="020B0604020202020204" pitchFamily="34" charset="0"/>
              </a:rPr>
              <a:t>架构设计难度高</a:t>
            </a:r>
            <a:endParaRPr lang="zh-CN" altLang="en-US" sz="1400" b="0" dirty="0">
              <a:solidFill>
                <a:schemeClr val="bg1"/>
              </a:solidFill>
              <a:latin typeface="Arial" panose="020B0604020202020204" pitchFamily="34" charset="0"/>
              <a:cs typeface="+mn-ea"/>
              <a:sym typeface="Arial" panose="020B0604020202020204" pitchFamily="34" charset="0"/>
            </a:endParaRPr>
          </a:p>
        </p:txBody>
      </p:sp>
      <p:sp>
        <p:nvSpPr>
          <p:cNvPr id="31" name="TextBox 30"/>
          <p:cNvSpPr txBox="1"/>
          <p:nvPr/>
        </p:nvSpPr>
        <p:spPr>
          <a:xfrm flipH="1">
            <a:off x="8818046" y="2537914"/>
            <a:ext cx="995520" cy="5856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20000"/>
              </a:lnSpc>
              <a:defRPr/>
            </a:pPr>
            <a:r>
              <a:rPr lang="zh-CN" altLang="en-US" sz="1400" b="0" dirty="0">
                <a:solidFill>
                  <a:schemeClr val="bg1"/>
                </a:solidFill>
                <a:latin typeface="Arial" panose="020B0604020202020204" pitchFamily="34" charset="0"/>
                <a:cs typeface="+mn-ea"/>
                <a:sym typeface="Arial" panose="020B0604020202020204" pitchFamily="34" charset="0"/>
              </a:rPr>
              <a:t>学习曲线大</a:t>
            </a:r>
            <a:endParaRPr lang="zh-CN" altLang="en-US" sz="1400" b="0" dirty="0">
              <a:solidFill>
                <a:schemeClr val="bg1"/>
              </a:solidFill>
              <a:latin typeface="Arial" panose="020B0604020202020204" pitchFamily="34" charset="0"/>
              <a:cs typeface="+mn-ea"/>
              <a:sym typeface="Arial" panose="020B0604020202020204" pitchFamily="34" charset="0"/>
            </a:endParaRPr>
          </a:p>
        </p:txBody>
      </p:sp>
      <p:sp>
        <p:nvSpPr>
          <p:cNvPr id="32" name="TextBox 31"/>
          <p:cNvSpPr txBox="1"/>
          <p:nvPr/>
        </p:nvSpPr>
        <p:spPr>
          <a:xfrm flipH="1">
            <a:off x="6967997" y="4962738"/>
            <a:ext cx="995520" cy="58561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lnSpc>
                <a:spcPct val="120000"/>
              </a:lnSpc>
              <a:defRPr/>
            </a:pPr>
            <a:r>
              <a:rPr lang="zh-CN" altLang="en-US" sz="1400" b="0" dirty="0">
                <a:solidFill>
                  <a:schemeClr val="bg1"/>
                </a:solidFill>
                <a:latin typeface="Arial" panose="020B0604020202020204" pitchFamily="34" charset="0"/>
                <a:cs typeface="+mn-ea"/>
                <a:sym typeface="Arial" panose="020B0604020202020204" pitchFamily="34" charset="0"/>
              </a:rPr>
              <a:t>维护难度大</a:t>
            </a:r>
            <a:endParaRPr lang="zh-CN" altLang="en-US" sz="1400" b="0" dirty="0">
              <a:solidFill>
                <a:schemeClr val="bg1"/>
              </a:solidFill>
              <a:latin typeface="Arial" panose="020B0604020202020204" pitchFamily="34" charset="0"/>
              <a:cs typeface="+mn-ea"/>
              <a:sym typeface="Arial" panose="020B0604020202020204" pitchFamily="34" charset="0"/>
            </a:endParaRPr>
          </a:p>
        </p:txBody>
      </p:sp>
      <p:sp>
        <p:nvSpPr>
          <p:cNvPr id="85" name="TextBox 23"/>
          <p:cNvSpPr txBox="1"/>
          <p:nvPr/>
        </p:nvSpPr>
        <p:spPr>
          <a:xfrm>
            <a:off x="1604090" y="2761498"/>
            <a:ext cx="2333047" cy="684226"/>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拆分多个服务，在部署时就需要根据实际情况部署多个服务，增加了部署的复杂度。</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Box 23"/>
          <p:cNvSpPr txBox="1"/>
          <p:nvPr/>
        </p:nvSpPr>
        <p:spPr>
          <a:xfrm>
            <a:off x="4321741" y="5682338"/>
            <a:ext cx="2333047" cy="481094"/>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主要体现在服务如何治理，如何保障分布式事务的处一致性等</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Box 23"/>
          <p:cNvSpPr txBox="1"/>
          <p:nvPr/>
        </p:nvSpPr>
        <p:spPr>
          <a:xfrm>
            <a:off x="6239336" y="1796350"/>
            <a:ext cx="2333047" cy="887359"/>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使用技术的多样化，会导致代码和系统维护的难度增大，在出现问题时，也需要在众多服务中进行排查，加大了排错的难度。</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TextBox 23"/>
          <p:cNvSpPr txBox="1"/>
          <p:nvPr/>
        </p:nvSpPr>
        <p:spPr>
          <a:xfrm>
            <a:off x="8931588" y="4742589"/>
            <a:ext cx="2333047" cy="683072"/>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由于架构的复杂度高，同时会导致对开发人员的技能要求变化高，对个人学习要求比较高。</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矩形 32"/>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4" name="矩形 33"/>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35" name="文本框 34"/>
          <p:cNvSpPr txBox="1"/>
          <p:nvPr/>
        </p:nvSpPr>
        <p:spPr>
          <a:xfrm>
            <a:off x="372973" y="343285"/>
            <a:ext cx="3067333"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分布式架构的劣势</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250" fill="hold"/>
                                        <p:tgtEl>
                                          <p:spTgt spid="28"/>
                                        </p:tgtEl>
                                        <p:attrNameLst>
                                          <p:attrName>ppt_x</p:attrName>
                                        </p:attrNameLst>
                                      </p:cBhvr>
                                      <p:tavLst>
                                        <p:tav tm="0">
                                          <p:val>
                                            <p:strVal val="0-#ppt_w/2"/>
                                          </p:val>
                                        </p:tav>
                                        <p:tav tm="100000">
                                          <p:val>
                                            <p:strVal val="#ppt_x"/>
                                          </p:val>
                                        </p:tav>
                                      </p:tavLst>
                                    </p:anim>
                                    <p:anim calcmode="lin" valueType="num">
                                      <p:cBhvr additive="base">
                                        <p:cTn id="8" dur="2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250" fill="hold"/>
                                        <p:tgtEl>
                                          <p:spTgt spid="20"/>
                                        </p:tgtEl>
                                        <p:attrNameLst>
                                          <p:attrName>ppt_x</p:attrName>
                                        </p:attrNameLst>
                                      </p:cBhvr>
                                      <p:tavLst>
                                        <p:tav tm="0">
                                          <p:val>
                                            <p:strVal val="#ppt_x"/>
                                          </p:val>
                                        </p:tav>
                                        <p:tav tm="100000">
                                          <p:val>
                                            <p:strVal val="#ppt_x"/>
                                          </p:val>
                                        </p:tav>
                                      </p:tavLst>
                                    </p:anim>
                                    <p:anim calcmode="lin" valueType="num">
                                      <p:cBhvr additive="base">
                                        <p:cTn id="14" dur="250" fill="hold"/>
                                        <p:tgtEl>
                                          <p:spTgt spid="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250" fill="hold"/>
                                        <p:tgtEl>
                                          <p:spTgt spid="21"/>
                                        </p:tgtEl>
                                        <p:attrNameLst>
                                          <p:attrName>ppt_x</p:attrName>
                                        </p:attrNameLst>
                                      </p:cBhvr>
                                      <p:tavLst>
                                        <p:tav tm="0">
                                          <p:val>
                                            <p:strVal val="#ppt_x"/>
                                          </p:val>
                                        </p:tav>
                                        <p:tav tm="100000">
                                          <p:val>
                                            <p:strVal val="#ppt_x"/>
                                          </p:val>
                                        </p:tav>
                                      </p:tavLst>
                                    </p:anim>
                                    <p:anim calcmode="lin" valueType="num">
                                      <p:cBhvr additive="base">
                                        <p:cTn id="18" dur="25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250" fill="hold"/>
                                        <p:tgtEl>
                                          <p:spTgt spid="29"/>
                                        </p:tgtEl>
                                        <p:attrNameLst>
                                          <p:attrName>ppt_x</p:attrName>
                                        </p:attrNameLst>
                                      </p:cBhvr>
                                      <p:tavLst>
                                        <p:tav tm="0">
                                          <p:val>
                                            <p:strVal val="#ppt_x"/>
                                          </p:val>
                                        </p:tav>
                                        <p:tav tm="100000">
                                          <p:val>
                                            <p:strVal val="#ppt_x"/>
                                          </p:val>
                                        </p:tav>
                                      </p:tavLst>
                                    </p:anim>
                                    <p:anim calcmode="lin" valueType="num">
                                      <p:cBhvr additive="base">
                                        <p:cTn id="22" dur="25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250" fill="hold"/>
                                        <p:tgtEl>
                                          <p:spTgt spid="22"/>
                                        </p:tgtEl>
                                        <p:attrNameLst>
                                          <p:attrName>ppt_x</p:attrName>
                                        </p:attrNameLst>
                                      </p:cBhvr>
                                      <p:tavLst>
                                        <p:tav tm="0">
                                          <p:val>
                                            <p:strVal val="#ppt_x"/>
                                          </p:val>
                                        </p:tav>
                                        <p:tav tm="100000">
                                          <p:val>
                                            <p:strVal val="#ppt_x"/>
                                          </p:val>
                                        </p:tav>
                                      </p:tavLst>
                                    </p:anim>
                                    <p:anim calcmode="lin" valueType="num">
                                      <p:cBhvr additive="base">
                                        <p:cTn id="28" dur="250" fill="hold"/>
                                        <p:tgtEl>
                                          <p:spTgt spid="22"/>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250" fill="hold"/>
                                        <p:tgtEl>
                                          <p:spTgt spid="23"/>
                                        </p:tgtEl>
                                        <p:attrNameLst>
                                          <p:attrName>ppt_x</p:attrName>
                                        </p:attrNameLst>
                                      </p:cBhvr>
                                      <p:tavLst>
                                        <p:tav tm="0">
                                          <p:val>
                                            <p:strVal val="#ppt_x"/>
                                          </p:val>
                                        </p:tav>
                                        <p:tav tm="100000">
                                          <p:val>
                                            <p:strVal val="#ppt_x"/>
                                          </p:val>
                                        </p:tav>
                                      </p:tavLst>
                                    </p:anim>
                                    <p:anim calcmode="lin" valueType="num">
                                      <p:cBhvr additive="base">
                                        <p:cTn id="32" dur="25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250" fill="hold"/>
                                        <p:tgtEl>
                                          <p:spTgt spid="30"/>
                                        </p:tgtEl>
                                        <p:attrNameLst>
                                          <p:attrName>ppt_x</p:attrName>
                                        </p:attrNameLst>
                                      </p:cBhvr>
                                      <p:tavLst>
                                        <p:tav tm="0">
                                          <p:val>
                                            <p:strVal val="#ppt_x"/>
                                          </p:val>
                                        </p:tav>
                                        <p:tav tm="100000">
                                          <p:val>
                                            <p:strVal val="#ppt_x"/>
                                          </p:val>
                                        </p:tav>
                                      </p:tavLst>
                                    </p:anim>
                                    <p:anim calcmode="lin" valueType="num">
                                      <p:cBhvr additive="base">
                                        <p:cTn id="36" dur="25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250" fill="hold"/>
                                        <p:tgtEl>
                                          <p:spTgt spid="24"/>
                                        </p:tgtEl>
                                        <p:attrNameLst>
                                          <p:attrName>ppt_x</p:attrName>
                                        </p:attrNameLst>
                                      </p:cBhvr>
                                      <p:tavLst>
                                        <p:tav tm="0">
                                          <p:val>
                                            <p:strVal val="#ppt_x"/>
                                          </p:val>
                                        </p:tav>
                                        <p:tav tm="100000">
                                          <p:val>
                                            <p:strVal val="#ppt_x"/>
                                          </p:val>
                                        </p:tav>
                                      </p:tavLst>
                                    </p:anim>
                                    <p:anim calcmode="lin" valueType="num">
                                      <p:cBhvr additive="base">
                                        <p:cTn id="42" dur="250" fill="hold"/>
                                        <p:tgtEl>
                                          <p:spTgt spid="2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250" fill="hold"/>
                                        <p:tgtEl>
                                          <p:spTgt spid="25"/>
                                        </p:tgtEl>
                                        <p:attrNameLst>
                                          <p:attrName>ppt_x</p:attrName>
                                        </p:attrNameLst>
                                      </p:cBhvr>
                                      <p:tavLst>
                                        <p:tav tm="0">
                                          <p:val>
                                            <p:strVal val="#ppt_x"/>
                                          </p:val>
                                        </p:tav>
                                        <p:tav tm="100000">
                                          <p:val>
                                            <p:strVal val="#ppt_x"/>
                                          </p:val>
                                        </p:tav>
                                      </p:tavLst>
                                    </p:anim>
                                    <p:anim calcmode="lin" valueType="num">
                                      <p:cBhvr additive="base">
                                        <p:cTn id="46" dur="25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250" fill="hold"/>
                                        <p:tgtEl>
                                          <p:spTgt spid="32"/>
                                        </p:tgtEl>
                                        <p:attrNameLst>
                                          <p:attrName>ppt_x</p:attrName>
                                        </p:attrNameLst>
                                      </p:cBhvr>
                                      <p:tavLst>
                                        <p:tav tm="0">
                                          <p:val>
                                            <p:strVal val="#ppt_x"/>
                                          </p:val>
                                        </p:tav>
                                        <p:tav tm="100000">
                                          <p:val>
                                            <p:strVal val="#ppt_x"/>
                                          </p:val>
                                        </p:tav>
                                      </p:tavLst>
                                    </p:anim>
                                    <p:anim calcmode="lin" valueType="num">
                                      <p:cBhvr additive="base">
                                        <p:cTn id="50" dur="25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250" fill="hold"/>
                                        <p:tgtEl>
                                          <p:spTgt spid="26"/>
                                        </p:tgtEl>
                                        <p:attrNameLst>
                                          <p:attrName>ppt_x</p:attrName>
                                        </p:attrNameLst>
                                      </p:cBhvr>
                                      <p:tavLst>
                                        <p:tav tm="0">
                                          <p:val>
                                            <p:strVal val="#ppt_x"/>
                                          </p:val>
                                        </p:tav>
                                        <p:tav tm="100000">
                                          <p:val>
                                            <p:strVal val="#ppt_x"/>
                                          </p:val>
                                        </p:tav>
                                      </p:tavLst>
                                    </p:anim>
                                    <p:anim calcmode="lin" valueType="num">
                                      <p:cBhvr additive="base">
                                        <p:cTn id="56" dur="250" fill="hold"/>
                                        <p:tgtEl>
                                          <p:spTgt spid="26"/>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250" fill="hold"/>
                                        <p:tgtEl>
                                          <p:spTgt spid="27"/>
                                        </p:tgtEl>
                                        <p:attrNameLst>
                                          <p:attrName>ppt_x</p:attrName>
                                        </p:attrNameLst>
                                      </p:cBhvr>
                                      <p:tavLst>
                                        <p:tav tm="0">
                                          <p:val>
                                            <p:strVal val="#ppt_x"/>
                                          </p:val>
                                        </p:tav>
                                        <p:tav tm="100000">
                                          <p:val>
                                            <p:strVal val="#ppt_x"/>
                                          </p:val>
                                        </p:tav>
                                      </p:tavLst>
                                    </p:anim>
                                    <p:anim calcmode="lin" valueType="num">
                                      <p:cBhvr additive="base">
                                        <p:cTn id="60" dur="250" fill="hold"/>
                                        <p:tgtEl>
                                          <p:spTgt spid="27"/>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250" fill="hold"/>
                                        <p:tgtEl>
                                          <p:spTgt spid="31"/>
                                        </p:tgtEl>
                                        <p:attrNameLst>
                                          <p:attrName>ppt_x</p:attrName>
                                        </p:attrNameLst>
                                      </p:cBhvr>
                                      <p:tavLst>
                                        <p:tav tm="0">
                                          <p:val>
                                            <p:strVal val="#ppt_x"/>
                                          </p:val>
                                        </p:tav>
                                        <p:tav tm="100000">
                                          <p:val>
                                            <p:strVal val="#ppt_x"/>
                                          </p:val>
                                        </p:tav>
                                      </p:tavLst>
                                    </p:anim>
                                    <p:anim calcmode="lin" valueType="num">
                                      <p:cBhvr additive="base">
                                        <p:cTn id="64" dur="250" fill="hold"/>
                                        <p:tgtEl>
                                          <p:spTgt spid="31"/>
                                        </p:tgtEl>
                                        <p:attrNameLst>
                                          <p:attrName>ppt_y</p:attrName>
                                        </p:attrNameLst>
                                      </p:cBhvr>
                                      <p:tavLst>
                                        <p:tav tm="0">
                                          <p:val>
                                            <p:strVal val="0-#ppt_h/2"/>
                                          </p:val>
                                        </p:tav>
                                        <p:tav tm="100000">
                                          <p:val>
                                            <p:strVal val="#ppt_y"/>
                                          </p:val>
                                        </p:tav>
                                      </p:tavLst>
                                    </p:anim>
                                  </p:childTnLst>
                                </p:cTn>
                              </p:par>
                            </p:childTnLst>
                          </p:cTn>
                        </p:par>
                        <p:par>
                          <p:cTn id="65" fill="hold">
                            <p:stCondLst>
                              <p:cond delay="500"/>
                            </p:stCondLst>
                            <p:childTnLst>
                              <p:par>
                                <p:cTn id="66" presetID="12" presetClass="entr" presetSubtype="8" fill="hold" grpId="0" nodeType="afterEffect">
                                  <p:stCondLst>
                                    <p:cond delay="0"/>
                                  </p:stCondLst>
                                  <p:childTnLst>
                                    <p:set>
                                      <p:cBhvr>
                                        <p:cTn id="67" dur="1" fill="hold">
                                          <p:stCondLst>
                                            <p:cond delay="0"/>
                                          </p:stCondLst>
                                        </p:cTn>
                                        <p:tgtEl>
                                          <p:spTgt spid="85"/>
                                        </p:tgtEl>
                                        <p:attrNameLst>
                                          <p:attrName>style.visibility</p:attrName>
                                        </p:attrNameLst>
                                      </p:cBhvr>
                                      <p:to>
                                        <p:strVal val="visible"/>
                                      </p:to>
                                    </p:set>
                                    <p:anim calcmode="lin" valueType="num">
                                      <p:cBhvr additive="base">
                                        <p:cTn id="68" dur="500"/>
                                        <p:tgtEl>
                                          <p:spTgt spid="85"/>
                                        </p:tgtEl>
                                        <p:attrNameLst>
                                          <p:attrName>ppt_x</p:attrName>
                                        </p:attrNameLst>
                                      </p:cBhvr>
                                      <p:tavLst>
                                        <p:tav tm="0">
                                          <p:val>
                                            <p:strVal val="#ppt_x-#ppt_w*1.125000"/>
                                          </p:val>
                                        </p:tav>
                                        <p:tav tm="100000">
                                          <p:val>
                                            <p:strVal val="#ppt_x"/>
                                          </p:val>
                                        </p:tav>
                                      </p:tavLst>
                                    </p:anim>
                                    <p:animEffect transition="in" filter="wipe(right)">
                                      <p:cBhvr>
                                        <p:cTn id="69" dur="500"/>
                                        <p:tgtEl>
                                          <p:spTgt spid="85"/>
                                        </p:tgtEl>
                                      </p:cBhvr>
                                    </p:animEffect>
                                  </p:childTnLst>
                                </p:cTn>
                              </p:par>
                            </p:childTnLst>
                          </p:cTn>
                        </p:par>
                        <p:par>
                          <p:cTn id="70" fill="hold">
                            <p:stCondLst>
                              <p:cond delay="1000"/>
                            </p:stCondLst>
                            <p:childTnLst>
                              <p:par>
                                <p:cTn id="71" presetID="12" presetClass="entr" presetSubtype="8" fill="hold" grpId="0" nodeType="afterEffect">
                                  <p:stCondLst>
                                    <p:cond delay="0"/>
                                  </p:stCondLst>
                                  <p:childTnLst>
                                    <p:set>
                                      <p:cBhvr>
                                        <p:cTn id="72" dur="1" fill="hold">
                                          <p:stCondLst>
                                            <p:cond delay="0"/>
                                          </p:stCondLst>
                                        </p:cTn>
                                        <p:tgtEl>
                                          <p:spTgt spid="87"/>
                                        </p:tgtEl>
                                        <p:attrNameLst>
                                          <p:attrName>style.visibility</p:attrName>
                                        </p:attrNameLst>
                                      </p:cBhvr>
                                      <p:to>
                                        <p:strVal val="visible"/>
                                      </p:to>
                                    </p:set>
                                    <p:anim calcmode="lin" valueType="num">
                                      <p:cBhvr additive="base">
                                        <p:cTn id="73" dur="500"/>
                                        <p:tgtEl>
                                          <p:spTgt spid="87"/>
                                        </p:tgtEl>
                                        <p:attrNameLst>
                                          <p:attrName>ppt_x</p:attrName>
                                        </p:attrNameLst>
                                      </p:cBhvr>
                                      <p:tavLst>
                                        <p:tav tm="0">
                                          <p:val>
                                            <p:strVal val="#ppt_x-#ppt_w*1.125000"/>
                                          </p:val>
                                        </p:tav>
                                        <p:tav tm="100000">
                                          <p:val>
                                            <p:strVal val="#ppt_x"/>
                                          </p:val>
                                        </p:tav>
                                      </p:tavLst>
                                    </p:anim>
                                    <p:animEffect transition="in" filter="wipe(right)">
                                      <p:cBhvr>
                                        <p:cTn id="74" dur="500"/>
                                        <p:tgtEl>
                                          <p:spTgt spid="87"/>
                                        </p:tgtEl>
                                      </p:cBhvr>
                                    </p:animEffect>
                                  </p:childTnLst>
                                </p:cTn>
                              </p:par>
                            </p:childTnLst>
                          </p:cTn>
                        </p:par>
                        <p:par>
                          <p:cTn id="75" fill="hold">
                            <p:stCondLst>
                              <p:cond delay="1500"/>
                            </p:stCondLst>
                            <p:childTnLst>
                              <p:par>
                                <p:cTn id="76" presetID="12" presetClass="entr" presetSubtype="8" fill="hold" grpId="0" nodeType="afterEffect">
                                  <p:stCondLst>
                                    <p:cond delay="0"/>
                                  </p:stCondLst>
                                  <p:childTnLst>
                                    <p:set>
                                      <p:cBhvr>
                                        <p:cTn id="77" dur="1" fill="hold">
                                          <p:stCondLst>
                                            <p:cond delay="0"/>
                                          </p:stCondLst>
                                        </p:cTn>
                                        <p:tgtEl>
                                          <p:spTgt spid="89"/>
                                        </p:tgtEl>
                                        <p:attrNameLst>
                                          <p:attrName>style.visibility</p:attrName>
                                        </p:attrNameLst>
                                      </p:cBhvr>
                                      <p:to>
                                        <p:strVal val="visible"/>
                                      </p:to>
                                    </p:set>
                                    <p:anim calcmode="lin" valueType="num">
                                      <p:cBhvr additive="base">
                                        <p:cTn id="78" dur="500"/>
                                        <p:tgtEl>
                                          <p:spTgt spid="89"/>
                                        </p:tgtEl>
                                        <p:attrNameLst>
                                          <p:attrName>ppt_x</p:attrName>
                                        </p:attrNameLst>
                                      </p:cBhvr>
                                      <p:tavLst>
                                        <p:tav tm="0">
                                          <p:val>
                                            <p:strVal val="#ppt_x-#ppt_w*1.125000"/>
                                          </p:val>
                                        </p:tav>
                                        <p:tav tm="100000">
                                          <p:val>
                                            <p:strVal val="#ppt_x"/>
                                          </p:val>
                                        </p:tav>
                                      </p:tavLst>
                                    </p:anim>
                                    <p:animEffect transition="in" filter="wipe(right)">
                                      <p:cBhvr>
                                        <p:cTn id="79" dur="500"/>
                                        <p:tgtEl>
                                          <p:spTgt spid="89"/>
                                        </p:tgtEl>
                                      </p:cBhvr>
                                    </p:animEffect>
                                  </p:childTnLst>
                                </p:cTn>
                              </p:par>
                            </p:childTnLst>
                          </p:cTn>
                        </p:par>
                        <p:par>
                          <p:cTn id="80" fill="hold">
                            <p:stCondLst>
                              <p:cond delay="2000"/>
                            </p:stCondLst>
                            <p:childTnLst>
                              <p:par>
                                <p:cTn id="81" presetID="12" presetClass="entr" presetSubtype="8" fill="hold" grpId="0" nodeType="afterEffect">
                                  <p:stCondLst>
                                    <p:cond delay="0"/>
                                  </p:stCondLst>
                                  <p:childTnLst>
                                    <p:set>
                                      <p:cBhvr>
                                        <p:cTn id="82" dur="1" fill="hold">
                                          <p:stCondLst>
                                            <p:cond delay="0"/>
                                          </p:stCondLst>
                                        </p:cTn>
                                        <p:tgtEl>
                                          <p:spTgt spid="91"/>
                                        </p:tgtEl>
                                        <p:attrNameLst>
                                          <p:attrName>style.visibility</p:attrName>
                                        </p:attrNameLst>
                                      </p:cBhvr>
                                      <p:to>
                                        <p:strVal val="visible"/>
                                      </p:to>
                                    </p:set>
                                    <p:anim calcmode="lin" valueType="num">
                                      <p:cBhvr additive="base">
                                        <p:cTn id="83" dur="500"/>
                                        <p:tgtEl>
                                          <p:spTgt spid="91"/>
                                        </p:tgtEl>
                                        <p:attrNameLst>
                                          <p:attrName>ppt_x</p:attrName>
                                        </p:attrNameLst>
                                      </p:cBhvr>
                                      <p:tavLst>
                                        <p:tav tm="0">
                                          <p:val>
                                            <p:strVal val="#ppt_x-#ppt_w*1.125000"/>
                                          </p:val>
                                        </p:tav>
                                        <p:tav tm="100000">
                                          <p:val>
                                            <p:strVal val="#ppt_x"/>
                                          </p:val>
                                        </p:tav>
                                      </p:tavLst>
                                    </p:anim>
                                    <p:animEffect transition="in" filter="wipe(right)">
                                      <p:cBhvr>
                                        <p:cTn id="84"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85" grpId="0"/>
      <p:bldP spid="87" grpId="0"/>
      <p:bldP spid="89" grpId="0"/>
      <p:bldP spid="9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4700793" cy="528263"/>
          </a:xfrm>
          <a:prstGeom prst="rect">
            <a:avLst/>
          </a:prstGeom>
          <a:noFill/>
        </p:spPr>
        <p:txBody>
          <a:bodyPr wrap="none" lIns="96434" tIns="48217" rIns="96434" bIns="48217" rtlCol="0">
            <a:spAutoFit/>
          </a:bodyPr>
          <a:lstStyle/>
          <a:p>
            <a:pPr defTabSz="964565"/>
            <a:r>
              <a:rPr lang="en-US" altLang="zh-CN" sz="2800" dirty="0" err="1">
                <a:solidFill>
                  <a:srgbClr val="E7E6E6">
                    <a:lumMod val="25000"/>
                  </a:srgbClr>
                </a:solidFill>
                <a:latin typeface="微软雅黑" panose="020B0503020204020204" pitchFamily="34" charset="-122"/>
                <a:ea typeface="微软雅黑" panose="020B0503020204020204" pitchFamily="34" charset="-122"/>
                <a:cs typeface="+mn-ea"/>
                <a:sym typeface="+mn-lt"/>
              </a:rPr>
              <a:t>Dobbo</a:t>
            </a: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与</a:t>
            </a:r>
            <a:r>
              <a:rPr lang="en-US" altLang="zh-CN"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Spring Cloud</a:t>
            </a: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对比</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68935" y="2392189"/>
            <a:ext cx="7704856" cy="3635729"/>
          </a:xfrm>
          <a:prstGeom prst="rect">
            <a:avLst/>
          </a:prstGeom>
        </p:spPr>
      </p:pic>
      <p:sp>
        <p:nvSpPr>
          <p:cNvPr id="6" name="文本框 5"/>
          <p:cNvSpPr txBox="1"/>
          <p:nvPr/>
        </p:nvSpPr>
        <p:spPr>
          <a:xfrm>
            <a:off x="2324919" y="1240061"/>
            <a:ext cx="8352928" cy="369332"/>
          </a:xfrm>
          <a:prstGeom prst="rect">
            <a:avLst/>
          </a:prstGeom>
          <a:noFill/>
        </p:spPr>
        <p:txBody>
          <a:bodyPr wrap="square" rtlCol="0">
            <a:spAutoFit/>
          </a:bodyPr>
          <a:lstStyle/>
          <a:p>
            <a:r>
              <a:rPr lang="en-US" altLang="zh-CN" dirty="0" err="1"/>
              <a:t>Dobbo</a:t>
            </a:r>
            <a:r>
              <a:rPr lang="zh-CN" altLang="en-US" dirty="0"/>
              <a:t>的组件都需要自己去找，配置进来；</a:t>
            </a:r>
            <a:r>
              <a:rPr lang="en-US" altLang="zh-CN" dirty="0"/>
              <a:t>spring cloud</a:t>
            </a:r>
            <a:r>
              <a:rPr lang="zh-CN" altLang="en-US" dirty="0"/>
              <a:t>自带所需组件全家桶</a:t>
            </a:r>
            <a:endParaRPr lang="zh-CN" altLang="en-US" dirty="0"/>
          </a:p>
        </p:txBody>
      </p:sp>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V="1">
            <a:off x="0" y="7088633"/>
            <a:ext cx="12858750" cy="28803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V="1">
            <a:off x="0" y="7048618"/>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668896" y="2586220"/>
            <a:ext cx="1520958" cy="1764312"/>
            <a:chOff x="5668896" y="2586220"/>
            <a:chExt cx="1520958" cy="1764312"/>
          </a:xfrm>
        </p:grpSpPr>
        <p:sp>
          <p:nvSpPr>
            <p:cNvPr id="19" name="六边形 18"/>
            <p:cNvSpPr/>
            <p:nvPr/>
          </p:nvSpPr>
          <p:spPr>
            <a:xfrm rot="5400000">
              <a:off x="5547219" y="2707897"/>
              <a:ext cx="1764312" cy="1520958"/>
            </a:xfrm>
            <a:prstGeom prst="hexagon">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F1BE08"/>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sp>
          <p:nvSpPr>
            <p:cNvPr id="20" name="六边形 19"/>
            <p:cNvSpPr/>
            <p:nvPr/>
          </p:nvSpPr>
          <p:spPr>
            <a:xfrm rot="5400000">
              <a:off x="5675198" y="2818224"/>
              <a:ext cx="1508354" cy="1300305"/>
            </a:xfrm>
            <a:prstGeom prst="hexagon">
              <a:avLst/>
            </a:prstGeom>
            <a:solidFill>
              <a:srgbClr val="F1BE08"/>
            </a:solidFill>
            <a:ln w="25400" cap="flat" cmpd="sng" algn="ctr">
              <a:solidFill>
                <a:srgbClr val="F1BE08"/>
              </a:solid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grpSp>
      <p:sp>
        <p:nvSpPr>
          <p:cNvPr id="30" name="TextBox 4"/>
          <p:cNvSpPr txBox="1"/>
          <p:nvPr/>
        </p:nvSpPr>
        <p:spPr>
          <a:xfrm>
            <a:off x="5977128" y="2902836"/>
            <a:ext cx="904495" cy="1131079"/>
          </a:xfrm>
          <a:prstGeom prst="rect">
            <a:avLst/>
          </a:prstGeom>
          <a:noFill/>
        </p:spPr>
        <p:txBody>
          <a:bodyPr wrap="square" rtlCol="0">
            <a:spAutoFit/>
          </a:bodyPr>
          <a:lstStyle/>
          <a:p>
            <a:pPr algn="ctr"/>
            <a:r>
              <a:rPr lang="en-US" altLang="zh-CN" sz="3375" dirty="0">
                <a:solidFill>
                  <a:schemeClr val="bg1"/>
                </a:solidFill>
                <a:latin typeface="Agency FB" panose="020B0503020202020204" pitchFamily="34" charset="0"/>
              </a:rPr>
              <a:t>Part </a:t>
            </a:r>
            <a:endParaRPr lang="en-US" altLang="zh-CN" sz="3375" dirty="0">
              <a:solidFill>
                <a:schemeClr val="bg1"/>
              </a:solidFill>
              <a:latin typeface="Agency FB" panose="020B0503020202020204" pitchFamily="34" charset="0"/>
            </a:endParaRPr>
          </a:p>
          <a:p>
            <a:pPr algn="ctr"/>
            <a:r>
              <a:rPr lang="en-US" altLang="zh-CN" sz="3375" dirty="0">
                <a:solidFill>
                  <a:schemeClr val="bg1"/>
                </a:solidFill>
                <a:latin typeface="Agency FB" panose="020B0503020202020204" pitchFamily="34" charset="0"/>
              </a:rPr>
              <a:t>04</a:t>
            </a:r>
            <a:endParaRPr lang="zh-CN" altLang="en-US" sz="3375" dirty="0">
              <a:solidFill>
                <a:schemeClr val="bg1"/>
              </a:solidFill>
              <a:latin typeface="Agency FB" panose="020B0503020202020204" pitchFamily="34" charset="0"/>
            </a:endParaRPr>
          </a:p>
        </p:txBody>
      </p:sp>
      <p:sp>
        <p:nvSpPr>
          <p:cNvPr id="31" name="矩形 30"/>
          <p:cNvSpPr/>
          <p:nvPr/>
        </p:nvSpPr>
        <p:spPr>
          <a:xfrm>
            <a:off x="4708391" y="4539169"/>
            <a:ext cx="3441968" cy="564898"/>
          </a:xfrm>
          <a:prstGeom prst="rect">
            <a:avLst/>
          </a:prstGeom>
          <a:effectLst/>
        </p:spPr>
        <p:txBody>
          <a:bodyPr wrap="none">
            <a:spAutoFit/>
          </a:bodyPr>
          <a:lstStyle/>
          <a:p>
            <a:pPr algn="r">
              <a:lnSpc>
                <a:spcPct val="12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微服务</a:t>
            </a:r>
            <a:r>
              <a:rPr lang="en-US" altLang="zh-CN" sz="2800" dirty="0">
                <a:latin typeface="Arial" panose="020B0604020202020204" pitchFamily="34" charset="0"/>
                <a:ea typeface="微软雅黑" panose="020B0503020204020204" pitchFamily="34" charset="-122"/>
                <a:sym typeface="Arial" panose="020B0604020202020204" pitchFamily="34" charset="0"/>
              </a:rPr>
              <a:t>Spring Cloud</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3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anim calcmode="lin" valueType="num">
                                      <p:cBhvr>
                                        <p:cTn id="15" dur="1500" fill="hold"/>
                                        <p:tgtEl>
                                          <p:spTgt spid="5"/>
                                        </p:tgtEl>
                                        <p:attrNameLst>
                                          <p:attrName>style.rotation</p:attrName>
                                        </p:attrNameLst>
                                      </p:cBhvr>
                                      <p:tavLst>
                                        <p:tav tm="0">
                                          <p:val>
                                            <p:fltVal val="720"/>
                                          </p:val>
                                        </p:tav>
                                        <p:tav tm="100000">
                                          <p:val>
                                            <p:fltVal val="0"/>
                                          </p:val>
                                        </p:tav>
                                      </p:tavLst>
                                    </p:anim>
                                    <p:anim calcmode="lin" valueType="num">
                                      <p:cBhvr>
                                        <p:cTn id="16" dur="1500" fill="hold"/>
                                        <p:tgtEl>
                                          <p:spTgt spid="5"/>
                                        </p:tgtEl>
                                        <p:attrNameLst>
                                          <p:attrName>ppt_h</p:attrName>
                                        </p:attrNameLst>
                                      </p:cBhvr>
                                      <p:tavLst>
                                        <p:tav tm="0">
                                          <p:val>
                                            <p:fltVal val="0"/>
                                          </p:val>
                                        </p:tav>
                                        <p:tav tm="100000">
                                          <p:val>
                                            <p:strVal val="#ppt_h"/>
                                          </p:val>
                                        </p:tav>
                                      </p:tavLst>
                                    </p:anim>
                                    <p:anim calcmode="lin" valueType="num">
                                      <p:cBhvr>
                                        <p:cTn id="17" dur="1500" fill="hold"/>
                                        <p:tgtEl>
                                          <p:spTgt spid="5"/>
                                        </p:tgtEl>
                                        <p:attrNameLst>
                                          <p:attrName>ppt_w</p:attrName>
                                        </p:attrNameLst>
                                      </p:cBhvr>
                                      <p:tavLst>
                                        <p:tav tm="0">
                                          <p:val>
                                            <p:fltVal val="0"/>
                                          </p:val>
                                        </p:tav>
                                        <p:tav tm="100000">
                                          <p:val>
                                            <p:strVal val="#ppt_w"/>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5" name="文本框 4"/>
          <p:cNvSpPr txBox="1"/>
          <p:nvPr/>
        </p:nvSpPr>
        <p:spPr>
          <a:xfrm>
            <a:off x="372973" y="343285"/>
            <a:ext cx="3447245" cy="528263"/>
          </a:xfrm>
          <a:prstGeom prst="rect">
            <a:avLst/>
          </a:prstGeom>
          <a:noFill/>
        </p:spPr>
        <p:txBody>
          <a:bodyPr wrap="none" lIns="96434" tIns="48217" rIns="96434" bIns="48217" rtlCol="0">
            <a:spAutoFit/>
          </a:bodyPr>
          <a:lstStyle/>
          <a:p>
            <a:pPr defTabSz="964565"/>
            <a:r>
              <a:rPr lang="en-US" altLang="zh-CN"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Spring cloud</a:t>
            </a: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架构图</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6495" y="1529743"/>
            <a:ext cx="9885759" cy="4173163"/>
          </a:xfrm>
          <a:prstGeom prst="rect">
            <a:avLst/>
          </a:prstGeom>
        </p:spPr>
      </p:pic>
      <p:sp>
        <p:nvSpPr>
          <p:cNvPr id="6" name="矩形 5"/>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3"/>
          <p:cNvGrpSpPr/>
          <p:nvPr/>
        </p:nvGrpSpPr>
        <p:grpSpPr>
          <a:xfrm>
            <a:off x="1268033" y="3762615"/>
            <a:ext cx="1581624" cy="417959"/>
            <a:chOff x="1424694" y="3437117"/>
            <a:chExt cx="1499779" cy="396331"/>
          </a:xfrm>
          <a:solidFill>
            <a:schemeClr val="accent1"/>
          </a:solidFill>
        </p:grpSpPr>
        <p:sp>
          <p:nvSpPr>
            <p:cNvPr id="69" name="Round Same Side Corner Rectangle 4"/>
            <p:cNvSpPr/>
            <p:nvPr/>
          </p:nvSpPr>
          <p:spPr>
            <a:xfrm rot="16200000">
              <a:off x="2049734"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13"/>
            <p:cNvSpPr/>
            <p:nvPr/>
          </p:nvSpPr>
          <p:spPr>
            <a:xfrm>
              <a:off x="2014338"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1" name="Group 10"/>
          <p:cNvGrpSpPr/>
          <p:nvPr/>
        </p:nvGrpSpPr>
        <p:grpSpPr>
          <a:xfrm>
            <a:off x="2922200" y="3917247"/>
            <a:ext cx="1581624" cy="406356"/>
            <a:chOff x="2993261" y="3583747"/>
            <a:chExt cx="1499779" cy="385328"/>
          </a:xfrm>
          <a:solidFill>
            <a:schemeClr val="accent2"/>
          </a:solidFill>
        </p:grpSpPr>
        <p:sp>
          <p:nvSpPr>
            <p:cNvPr id="72" name="Round Same Side Corner Rectangle 6"/>
            <p:cNvSpPr/>
            <p:nvPr/>
          </p:nvSpPr>
          <p:spPr>
            <a:xfrm rot="5400000" flipH="1">
              <a:off x="3618301"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Oval 14"/>
            <p:cNvSpPr/>
            <p:nvPr/>
          </p:nvSpPr>
          <p:spPr>
            <a:xfrm>
              <a:off x="3582905"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4" name="Group 11"/>
          <p:cNvGrpSpPr/>
          <p:nvPr/>
        </p:nvGrpSpPr>
        <p:grpSpPr>
          <a:xfrm>
            <a:off x="4576365" y="3762616"/>
            <a:ext cx="1581624" cy="417958"/>
            <a:chOff x="4561827" y="3437117"/>
            <a:chExt cx="1499779" cy="396330"/>
          </a:xfrm>
          <a:solidFill>
            <a:schemeClr val="accent3"/>
          </a:solidFill>
        </p:grpSpPr>
        <p:sp>
          <p:nvSpPr>
            <p:cNvPr id="87" name="Round Same Side Corner Rectangle 7"/>
            <p:cNvSpPr/>
            <p:nvPr/>
          </p:nvSpPr>
          <p:spPr>
            <a:xfrm rot="5400000" flipH="1">
              <a:off x="5186867"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15"/>
            <p:cNvSpPr/>
            <p:nvPr/>
          </p:nvSpPr>
          <p:spPr>
            <a:xfrm>
              <a:off x="5220257"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9" name="Group 12"/>
          <p:cNvGrpSpPr/>
          <p:nvPr/>
        </p:nvGrpSpPr>
        <p:grpSpPr>
          <a:xfrm>
            <a:off x="6230532" y="3917247"/>
            <a:ext cx="1581624" cy="406356"/>
            <a:chOff x="6130393" y="3583747"/>
            <a:chExt cx="1499779" cy="385328"/>
          </a:xfrm>
          <a:solidFill>
            <a:schemeClr val="accent4"/>
          </a:solidFill>
        </p:grpSpPr>
        <p:sp>
          <p:nvSpPr>
            <p:cNvPr id="90" name="Round Same Side Corner Rectangle 8"/>
            <p:cNvSpPr/>
            <p:nvPr/>
          </p:nvSpPr>
          <p:spPr>
            <a:xfrm rot="5400000" flipH="1">
              <a:off x="6755433" y="2958707"/>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16"/>
            <p:cNvSpPr/>
            <p:nvPr/>
          </p:nvSpPr>
          <p:spPr>
            <a:xfrm>
              <a:off x="6720037"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2" name="Group 35"/>
          <p:cNvGrpSpPr/>
          <p:nvPr/>
        </p:nvGrpSpPr>
        <p:grpSpPr>
          <a:xfrm>
            <a:off x="9538863" y="3917248"/>
            <a:ext cx="1581624" cy="406355"/>
            <a:chOff x="9267526" y="3583748"/>
            <a:chExt cx="1499779" cy="385327"/>
          </a:xfrm>
          <a:solidFill>
            <a:schemeClr val="tx1">
              <a:lumMod val="85000"/>
              <a:lumOff val="15000"/>
            </a:schemeClr>
          </a:solidFill>
        </p:grpSpPr>
        <p:sp>
          <p:nvSpPr>
            <p:cNvPr id="93" name="Round Same Side Corner Rectangle 5"/>
            <p:cNvSpPr/>
            <p:nvPr/>
          </p:nvSpPr>
          <p:spPr>
            <a:xfrm rot="5400000" flipH="1">
              <a:off x="9892566" y="2958708"/>
              <a:ext cx="249700" cy="149977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17"/>
            <p:cNvSpPr/>
            <p:nvPr/>
          </p:nvSpPr>
          <p:spPr>
            <a:xfrm>
              <a:off x="9857169" y="3648583"/>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5" name="Group 19"/>
          <p:cNvGrpSpPr/>
          <p:nvPr/>
        </p:nvGrpSpPr>
        <p:grpSpPr>
          <a:xfrm>
            <a:off x="7884697" y="3762615"/>
            <a:ext cx="1581624" cy="417959"/>
            <a:chOff x="7698960" y="3437117"/>
            <a:chExt cx="1499779" cy="396331"/>
          </a:xfrm>
          <a:solidFill>
            <a:schemeClr val="accent5"/>
          </a:solidFill>
        </p:grpSpPr>
        <p:sp>
          <p:nvSpPr>
            <p:cNvPr id="96" name="Round Same Side Corner Rectangle 9"/>
            <p:cNvSpPr/>
            <p:nvPr/>
          </p:nvSpPr>
          <p:spPr>
            <a:xfrm rot="5400000" flipH="1">
              <a:off x="8324000" y="2958708"/>
              <a:ext cx="249700" cy="1499779"/>
            </a:xfrm>
            <a:prstGeom prst="round2SameRect">
              <a:avLst>
                <a:gd name="adj1" fmla="val 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Oval 18"/>
            <p:cNvSpPr/>
            <p:nvPr/>
          </p:nvSpPr>
          <p:spPr>
            <a:xfrm>
              <a:off x="8357389" y="3437117"/>
              <a:ext cx="320492" cy="3204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8" name="Group 20"/>
          <p:cNvGrpSpPr/>
          <p:nvPr/>
        </p:nvGrpSpPr>
        <p:grpSpPr>
          <a:xfrm>
            <a:off x="10084832" y="4413949"/>
            <a:ext cx="489685" cy="490521"/>
            <a:chOff x="9145588" y="4435475"/>
            <a:chExt cx="464344" cy="465138"/>
          </a:xfrm>
          <a:solidFill>
            <a:schemeClr val="tx1">
              <a:lumMod val="85000"/>
              <a:lumOff val="15000"/>
            </a:schemeClr>
          </a:solidFill>
        </p:grpSpPr>
        <p:sp>
          <p:nvSpPr>
            <p:cNvPr id="9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8" name="Group 30"/>
          <p:cNvGrpSpPr/>
          <p:nvPr/>
        </p:nvGrpSpPr>
        <p:grpSpPr>
          <a:xfrm>
            <a:off x="8503206" y="3198551"/>
            <a:ext cx="489685" cy="489685"/>
            <a:chOff x="7287419" y="2577307"/>
            <a:chExt cx="464344" cy="464344"/>
          </a:xfrm>
          <a:solidFill>
            <a:schemeClr val="accent5"/>
          </a:solidFill>
        </p:grpSpPr>
        <p:sp>
          <p:nvSpPr>
            <p:cNvPr id="10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2" name="AutoShape 59"/>
          <p:cNvSpPr/>
          <p:nvPr/>
        </p:nvSpPr>
        <p:spPr bwMode="auto">
          <a:xfrm>
            <a:off x="3391482" y="4404007"/>
            <a:ext cx="490521" cy="48968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475">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3" name="Group 38"/>
          <p:cNvGrpSpPr/>
          <p:nvPr/>
        </p:nvGrpSpPr>
        <p:grpSpPr>
          <a:xfrm>
            <a:off x="5194456" y="3191769"/>
            <a:ext cx="490521" cy="412674"/>
            <a:chOff x="5368132" y="2625725"/>
            <a:chExt cx="465138" cy="391319"/>
          </a:xfrm>
          <a:solidFill>
            <a:schemeClr val="accent3"/>
          </a:solidFill>
        </p:grpSpPr>
        <p:sp>
          <p:nvSpPr>
            <p:cNvPr id="114"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7" name="Group 42"/>
          <p:cNvGrpSpPr/>
          <p:nvPr/>
        </p:nvGrpSpPr>
        <p:grpSpPr>
          <a:xfrm>
            <a:off x="1814004" y="3198133"/>
            <a:ext cx="489685" cy="382541"/>
            <a:chOff x="2581275" y="1710532"/>
            <a:chExt cx="464344" cy="362744"/>
          </a:xfrm>
          <a:solidFill>
            <a:schemeClr val="accent1"/>
          </a:solidFill>
        </p:grpSpPr>
        <p:sp>
          <p:nvSpPr>
            <p:cNvPr id="118"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5" name="Group 52"/>
          <p:cNvGrpSpPr/>
          <p:nvPr/>
        </p:nvGrpSpPr>
        <p:grpSpPr>
          <a:xfrm>
            <a:off x="6853832" y="4404007"/>
            <a:ext cx="336502" cy="490521"/>
            <a:chOff x="5441157" y="4440238"/>
            <a:chExt cx="319088" cy="465138"/>
          </a:xfrm>
          <a:solidFill>
            <a:schemeClr val="accent4"/>
          </a:solidFill>
        </p:grpSpPr>
        <p:sp>
          <p:nvSpPr>
            <p:cNvPr id="126"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lstStyle/>
            <a:p>
              <a:pPr algn="ctr" defTabSz="241300" hangingPunct="0">
                <a:lnSpc>
                  <a:spcPct val="120000"/>
                </a:lnSpc>
              </a:pPr>
              <a:endParaRPr lang="en-US" sz="1265">
                <a:solidFill>
                  <a:schemeClr val="tx1">
                    <a:lumMod val="50000"/>
                    <a:lumOff val="50000"/>
                  </a:schemeClr>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9" name="TextBox 23"/>
          <p:cNvSpPr txBox="1"/>
          <p:nvPr/>
        </p:nvSpPr>
        <p:spPr>
          <a:xfrm>
            <a:off x="9241249" y="2090873"/>
            <a:ext cx="2360168" cy="1089337"/>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根据业务场景可以按需任意配置各个服务的集群数量，即可形成不同的负载，保证</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7</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24</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小时不间断服务，体现高可用，分区容错的特点也使系统更加健壮。</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TextBox 23"/>
          <p:cNvSpPr txBox="1"/>
          <p:nvPr/>
        </p:nvSpPr>
        <p:spPr>
          <a:xfrm>
            <a:off x="7542911" y="4505206"/>
            <a:ext cx="2360168" cy="1495602"/>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微服务以来</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Spring boot</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开发，开发效率提高的同时，部署也变得相对容易，除了最初的部署，后续只需每次部署修改的服务即可，不需要像单体架构一样每次都全量部署，减少了部署的难度和时间，对测试工作也降低了成本。</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Box 23"/>
          <p:cNvSpPr txBox="1"/>
          <p:nvPr/>
        </p:nvSpPr>
        <p:spPr>
          <a:xfrm>
            <a:off x="5993691" y="2090873"/>
            <a:ext cx="2360168" cy="1496756"/>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单体架构重构代码时，要求开发人员对整个业务必须完全了解，由于代码耦合度高，重写某个功能会涉及其他功能代码可能出现问题，微服务架构由于服务间的独立性，重写某功能即只需重写某个服务即可，对其它服务没有影响。</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TextBox 23"/>
          <p:cNvSpPr txBox="1"/>
          <p:nvPr/>
        </p:nvSpPr>
        <p:spPr>
          <a:xfrm>
            <a:off x="4228282" y="4505206"/>
            <a:ext cx="2360168" cy="1292470"/>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服务与服务之间通过</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HTTP</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协议通信，使微服务可以采用任何开发语言和技术来实现，不需要统一开发语言，而是选择最适合业务场景的语言和技术，提高开发效率、降低开发成本。</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TextBox 23"/>
          <p:cNvSpPr txBox="1"/>
          <p:nvPr/>
        </p:nvSpPr>
        <p:spPr>
          <a:xfrm>
            <a:off x="2676122" y="2090873"/>
            <a:ext cx="2360168" cy="1496756"/>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微服务也是分布式系统，服务与服务之间没有耦合，随着业务增加，可以根据业务继续拆分服务，横向扩展能力强；当用户并发量爆发增长，可按需将服务集群化，定制化增加系统负载能力，横向扩展能力强。</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Box 23"/>
          <p:cNvSpPr txBox="1"/>
          <p:nvPr/>
        </p:nvSpPr>
        <p:spPr>
          <a:xfrm>
            <a:off x="953530" y="4505206"/>
            <a:ext cx="2360168" cy="1496756"/>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复杂问题简单化，将复杂的业务拆分成若干小业务，即若干个小服务，随之将编码也进行了拆分，代码的可读性和可扩展性增强；新开发人员不需要了解所有业务代码，只需要了解分配的服务代码，学习成本和公司的培养成本全部减少。</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矩形 62"/>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64" name="矩形 63"/>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65" name="文本框 64"/>
          <p:cNvSpPr txBox="1"/>
          <p:nvPr/>
        </p:nvSpPr>
        <p:spPr>
          <a:xfrm>
            <a:off x="372973" y="343285"/>
            <a:ext cx="2349187"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微服务的优势</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0-#ppt_w/2"/>
                                          </p:val>
                                        </p:tav>
                                        <p:tav tm="100000">
                                          <p:val>
                                            <p:strVal val="#ppt_x"/>
                                          </p:val>
                                        </p:tav>
                                      </p:tavLst>
                                    </p:anim>
                                    <p:anim calcmode="lin" valueType="num">
                                      <p:cBhvr additive="base">
                                        <p:cTn id="8" dur="500" fill="hold"/>
                                        <p:tgtEl>
                                          <p:spTgt spid="9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Effect transition="in" filter="fade">
                                      <p:cBhvr>
                                        <p:cTn id="14" dur="500"/>
                                        <p:tgtEl>
                                          <p:spTgt spid="9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29"/>
                                        </p:tgtEl>
                                        <p:attrNameLst>
                                          <p:attrName>style.visibility</p:attrName>
                                        </p:attrNameLst>
                                      </p:cBhvr>
                                      <p:to>
                                        <p:strVal val="visible"/>
                                      </p:to>
                                    </p:set>
                                    <p:anim calcmode="lin" valueType="num">
                                      <p:cBhvr additive="base">
                                        <p:cTn id="18" dur="500"/>
                                        <p:tgtEl>
                                          <p:spTgt spid="129"/>
                                        </p:tgtEl>
                                        <p:attrNameLst>
                                          <p:attrName>ppt_y</p:attrName>
                                        </p:attrNameLst>
                                      </p:cBhvr>
                                      <p:tavLst>
                                        <p:tav tm="0">
                                          <p:val>
                                            <p:strVal val="#ppt_y+#ppt_h*1.125000"/>
                                          </p:val>
                                        </p:tav>
                                        <p:tav tm="100000">
                                          <p:val>
                                            <p:strVal val="#ppt_y"/>
                                          </p:val>
                                        </p:tav>
                                      </p:tavLst>
                                    </p:anim>
                                    <p:animEffect transition="in" filter="wipe(up)">
                                      <p:cBhvr>
                                        <p:cTn id="19" dur="500"/>
                                        <p:tgtEl>
                                          <p:spTgt spid="129"/>
                                        </p:tgtEl>
                                      </p:cBhvr>
                                    </p:animEffect>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95"/>
                                        </p:tgtEl>
                                        <p:attrNameLst>
                                          <p:attrName>style.visibility</p:attrName>
                                        </p:attrNameLst>
                                      </p:cBhvr>
                                      <p:to>
                                        <p:strVal val="visible"/>
                                      </p:to>
                                    </p:set>
                                    <p:anim calcmode="lin" valueType="num">
                                      <p:cBhvr additive="base">
                                        <p:cTn id="23" dur="500" fill="hold"/>
                                        <p:tgtEl>
                                          <p:spTgt spid="95"/>
                                        </p:tgtEl>
                                        <p:attrNameLst>
                                          <p:attrName>ppt_x</p:attrName>
                                        </p:attrNameLst>
                                      </p:cBhvr>
                                      <p:tavLst>
                                        <p:tav tm="0">
                                          <p:val>
                                            <p:strVal val="0-#ppt_w/2"/>
                                          </p:val>
                                        </p:tav>
                                        <p:tav tm="100000">
                                          <p:val>
                                            <p:strVal val="#ppt_x"/>
                                          </p:val>
                                        </p:tav>
                                      </p:tavLst>
                                    </p:anim>
                                    <p:anim calcmode="lin" valueType="num">
                                      <p:cBhvr additive="base">
                                        <p:cTn id="24" dur="500" fill="hold"/>
                                        <p:tgtEl>
                                          <p:spTgt spid="95"/>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 calcmode="lin" valueType="num">
                                      <p:cBhvr>
                                        <p:cTn id="28" dur="500" fill="hold"/>
                                        <p:tgtEl>
                                          <p:spTgt spid="108"/>
                                        </p:tgtEl>
                                        <p:attrNameLst>
                                          <p:attrName>ppt_w</p:attrName>
                                        </p:attrNameLst>
                                      </p:cBhvr>
                                      <p:tavLst>
                                        <p:tav tm="0">
                                          <p:val>
                                            <p:fltVal val="0"/>
                                          </p:val>
                                        </p:tav>
                                        <p:tav tm="100000">
                                          <p:val>
                                            <p:strVal val="#ppt_w"/>
                                          </p:val>
                                        </p:tav>
                                      </p:tavLst>
                                    </p:anim>
                                    <p:anim calcmode="lin" valueType="num">
                                      <p:cBhvr>
                                        <p:cTn id="29" dur="500" fill="hold"/>
                                        <p:tgtEl>
                                          <p:spTgt spid="108"/>
                                        </p:tgtEl>
                                        <p:attrNameLst>
                                          <p:attrName>ppt_h</p:attrName>
                                        </p:attrNameLst>
                                      </p:cBhvr>
                                      <p:tavLst>
                                        <p:tav tm="0">
                                          <p:val>
                                            <p:fltVal val="0"/>
                                          </p:val>
                                        </p:tav>
                                        <p:tav tm="100000">
                                          <p:val>
                                            <p:strVal val="#ppt_h"/>
                                          </p:val>
                                        </p:tav>
                                      </p:tavLst>
                                    </p:anim>
                                    <p:animEffect transition="in" filter="fade">
                                      <p:cBhvr>
                                        <p:cTn id="30" dur="500"/>
                                        <p:tgtEl>
                                          <p:spTgt spid="108"/>
                                        </p:tgtEl>
                                      </p:cBhvr>
                                    </p:animEffect>
                                  </p:childTnLst>
                                </p:cTn>
                              </p:par>
                            </p:childTnLst>
                          </p:cTn>
                        </p:par>
                        <p:par>
                          <p:cTn id="31" fill="hold">
                            <p:stCondLst>
                              <p:cond delay="2500"/>
                            </p:stCondLst>
                            <p:childTnLst>
                              <p:par>
                                <p:cTn id="32" presetID="12" presetClass="entr" presetSubtype="4" fill="hold" grpId="0" nodeType="afterEffect">
                                  <p:stCondLst>
                                    <p:cond delay="0"/>
                                  </p:stCondLst>
                                  <p:childTnLst>
                                    <p:set>
                                      <p:cBhvr>
                                        <p:cTn id="33" dur="1" fill="hold">
                                          <p:stCondLst>
                                            <p:cond delay="0"/>
                                          </p:stCondLst>
                                        </p:cTn>
                                        <p:tgtEl>
                                          <p:spTgt spid="131"/>
                                        </p:tgtEl>
                                        <p:attrNameLst>
                                          <p:attrName>style.visibility</p:attrName>
                                        </p:attrNameLst>
                                      </p:cBhvr>
                                      <p:to>
                                        <p:strVal val="visible"/>
                                      </p:to>
                                    </p:set>
                                    <p:anim calcmode="lin" valueType="num">
                                      <p:cBhvr additive="base">
                                        <p:cTn id="34" dur="500"/>
                                        <p:tgtEl>
                                          <p:spTgt spid="131"/>
                                        </p:tgtEl>
                                        <p:attrNameLst>
                                          <p:attrName>ppt_y</p:attrName>
                                        </p:attrNameLst>
                                      </p:cBhvr>
                                      <p:tavLst>
                                        <p:tav tm="0">
                                          <p:val>
                                            <p:strVal val="#ppt_y+#ppt_h*1.125000"/>
                                          </p:val>
                                        </p:tav>
                                        <p:tav tm="100000">
                                          <p:val>
                                            <p:strVal val="#ppt_y"/>
                                          </p:val>
                                        </p:tav>
                                      </p:tavLst>
                                    </p:anim>
                                    <p:animEffect transition="in" filter="wipe(up)">
                                      <p:cBhvr>
                                        <p:cTn id="35" dur="500"/>
                                        <p:tgtEl>
                                          <p:spTgt spid="131"/>
                                        </p:tgtEl>
                                      </p:cBhvr>
                                    </p:animEffect>
                                  </p:childTnLst>
                                </p:cTn>
                              </p:par>
                            </p:childTnLst>
                          </p:cTn>
                        </p:par>
                        <p:par>
                          <p:cTn id="36" fill="hold">
                            <p:stCondLst>
                              <p:cond delay="3000"/>
                            </p:stCondLst>
                            <p:childTnLst>
                              <p:par>
                                <p:cTn id="37" presetID="2" presetClass="entr" presetSubtype="8" fill="hold" nodeType="afterEffect">
                                  <p:stCondLst>
                                    <p:cond delay="0"/>
                                  </p:stCondLst>
                                  <p:childTnLst>
                                    <p:set>
                                      <p:cBhvr>
                                        <p:cTn id="38" dur="1" fill="hold">
                                          <p:stCondLst>
                                            <p:cond delay="0"/>
                                          </p:stCondLst>
                                        </p:cTn>
                                        <p:tgtEl>
                                          <p:spTgt spid="89"/>
                                        </p:tgtEl>
                                        <p:attrNameLst>
                                          <p:attrName>style.visibility</p:attrName>
                                        </p:attrNameLst>
                                      </p:cBhvr>
                                      <p:to>
                                        <p:strVal val="visible"/>
                                      </p:to>
                                    </p:set>
                                    <p:anim calcmode="lin" valueType="num">
                                      <p:cBhvr additive="base">
                                        <p:cTn id="39" dur="500" fill="hold"/>
                                        <p:tgtEl>
                                          <p:spTgt spid="89"/>
                                        </p:tgtEl>
                                        <p:attrNameLst>
                                          <p:attrName>ppt_x</p:attrName>
                                        </p:attrNameLst>
                                      </p:cBhvr>
                                      <p:tavLst>
                                        <p:tav tm="0">
                                          <p:val>
                                            <p:strVal val="0-#ppt_w/2"/>
                                          </p:val>
                                        </p:tav>
                                        <p:tav tm="100000">
                                          <p:val>
                                            <p:strVal val="#ppt_x"/>
                                          </p:val>
                                        </p:tav>
                                      </p:tavLst>
                                    </p:anim>
                                    <p:anim calcmode="lin" valueType="num">
                                      <p:cBhvr additive="base">
                                        <p:cTn id="40" dur="500" fill="hold"/>
                                        <p:tgtEl>
                                          <p:spTgt spid="89"/>
                                        </p:tgtEl>
                                        <p:attrNameLst>
                                          <p:attrName>ppt_y</p:attrName>
                                        </p:attrNameLst>
                                      </p:cBhvr>
                                      <p:tavLst>
                                        <p:tav tm="0">
                                          <p:val>
                                            <p:strVal val="#ppt_y"/>
                                          </p:val>
                                        </p:tav>
                                        <p:tav tm="100000">
                                          <p:val>
                                            <p:strVal val="#ppt_y"/>
                                          </p:val>
                                        </p:tav>
                                      </p:tavLst>
                                    </p:anim>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125"/>
                                        </p:tgtEl>
                                        <p:attrNameLst>
                                          <p:attrName>style.visibility</p:attrName>
                                        </p:attrNameLst>
                                      </p:cBhvr>
                                      <p:to>
                                        <p:strVal val="visible"/>
                                      </p:to>
                                    </p:set>
                                    <p:anim calcmode="lin" valueType="num">
                                      <p:cBhvr>
                                        <p:cTn id="44" dur="500" fill="hold"/>
                                        <p:tgtEl>
                                          <p:spTgt spid="125"/>
                                        </p:tgtEl>
                                        <p:attrNameLst>
                                          <p:attrName>ppt_w</p:attrName>
                                        </p:attrNameLst>
                                      </p:cBhvr>
                                      <p:tavLst>
                                        <p:tav tm="0">
                                          <p:val>
                                            <p:fltVal val="0"/>
                                          </p:val>
                                        </p:tav>
                                        <p:tav tm="100000">
                                          <p:val>
                                            <p:strVal val="#ppt_w"/>
                                          </p:val>
                                        </p:tav>
                                      </p:tavLst>
                                    </p:anim>
                                    <p:anim calcmode="lin" valueType="num">
                                      <p:cBhvr>
                                        <p:cTn id="45" dur="500" fill="hold"/>
                                        <p:tgtEl>
                                          <p:spTgt spid="125"/>
                                        </p:tgtEl>
                                        <p:attrNameLst>
                                          <p:attrName>ppt_h</p:attrName>
                                        </p:attrNameLst>
                                      </p:cBhvr>
                                      <p:tavLst>
                                        <p:tav tm="0">
                                          <p:val>
                                            <p:fltVal val="0"/>
                                          </p:val>
                                        </p:tav>
                                        <p:tav tm="100000">
                                          <p:val>
                                            <p:strVal val="#ppt_h"/>
                                          </p:val>
                                        </p:tav>
                                      </p:tavLst>
                                    </p:anim>
                                    <p:animEffect transition="in" filter="fade">
                                      <p:cBhvr>
                                        <p:cTn id="46" dur="500"/>
                                        <p:tgtEl>
                                          <p:spTgt spid="125"/>
                                        </p:tgtEl>
                                      </p:cBhvr>
                                    </p:animEffect>
                                  </p:childTnLst>
                                </p:cTn>
                              </p:par>
                            </p:childTnLst>
                          </p:cTn>
                        </p:par>
                        <p:par>
                          <p:cTn id="47" fill="hold">
                            <p:stCondLst>
                              <p:cond delay="4000"/>
                            </p:stCondLst>
                            <p:childTnLst>
                              <p:par>
                                <p:cTn id="48" presetID="12" presetClass="entr" presetSubtype="4" fill="hold" grpId="0" nodeType="afterEffect">
                                  <p:stCondLst>
                                    <p:cond delay="0"/>
                                  </p:stCondLst>
                                  <p:childTnLst>
                                    <p:set>
                                      <p:cBhvr>
                                        <p:cTn id="49" dur="1" fill="hold">
                                          <p:stCondLst>
                                            <p:cond delay="0"/>
                                          </p:stCondLst>
                                        </p:cTn>
                                        <p:tgtEl>
                                          <p:spTgt spid="133"/>
                                        </p:tgtEl>
                                        <p:attrNameLst>
                                          <p:attrName>style.visibility</p:attrName>
                                        </p:attrNameLst>
                                      </p:cBhvr>
                                      <p:to>
                                        <p:strVal val="visible"/>
                                      </p:to>
                                    </p:set>
                                    <p:anim calcmode="lin" valueType="num">
                                      <p:cBhvr additive="base">
                                        <p:cTn id="50" dur="500"/>
                                        <p:tgtEl>
                                          <p:spTgt spid="133"/>
                                        </p:tgtEl>
                                        <p:attrNameLst>
                                          <p:attrName>ppt_y</p:attrName>
                                        </p:attrNameLst>
                                      </p:cBhvr>
                                      <p:tavLst>
                                        <p:tav tm="0">
                                          <p:val>
                                            <p:strVal val="#ppt_y+#ppt_h*1.125000"/>
                                          </p:val>
                                        </p:tav>
                                        <p:tav tm="100000">
                                          <p:val>
                                            <p:strVal val="#ppt_y"/>
                                          </p:val>
                                        </p:tav>
                                      </p:tavLst>
                                    </p:anim>
                                    <p:animEffect transition="in" filter="wipe(up)">
                                      <p:cBhvr>
                                        <p:cTn id="51" dur="500"/>
                                        <p:tgtEl>
                                          <p:spTgt spid="133"/>
                                        </p:tgtEl>
                                      </p:cBhvr>
                                    </p:animEffect>
                                  </p:childTnLst>
                                </p:cTn>
                              </p:par>
                            </p:childTnLst>
                          </p:cTn>
                        </p:par>
                        <p:par>
                          <p:cTn id="52" fill="hold">
                            <p:stCondLst>
                              <p:cond delay="4500"/>
                            </p:stCondLst>
                            <p:childTnLst>
                              <p:par>
                                <p:cTn id="53" presetID="2" presetClass="entr" presetSubtype="8"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anim calcmode="lin" valueType="num">
                                      <p:cBhvr additive="base">
                                        <p:cTn id="55" dur="500" fill="hold"/>
                                        <p:tgtEl>
                                          <p:spTgt spid="74"/>
                                        </p:tgtEl>
                                        <p:attrNameLst>
                                          <p:attrName>ppt_x</p:attrName>
                                        </p:attrNameLst>
                                      </p:cBhvr>
                                      <p:tavLst>
                                        <p:tav tm="0">
                                          <p:val>
                                            <p:strVal val="0-#ppt_w/2"/>
                                          </p:val>
                                        </p:tav>
                                        <p:tav tm="100000">
                                          <p:val>
                                            <p:strVal val="#ppt_x"/>
                                          </p:val>
                                        </p:tav>
                                      </p:tavLst>
                                    </p:anim>
                                    <p:anim calcmode="lin" valueType="num">
                                      <p:cBhvr additive="base">
                                        <p:cTn id="56" dur="500" fill="hold"/>
                                        <p:tgtEl>
                                          <p:spTgt spid="74"/>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53" presetClass="entr" presetSubtype="16" fill="hold" nodeType="afterEffect">
                                  <p:stCondLst>
                                    <p:cond delay="0"/>
                                  </p:stCondLst>
                                  <p:childTnLst>
                                    <p:set>
                                      <p:cBhvr>
                                        <p:cTn id="59" dur="1" fill="hold">
                                          <p:stCondLst>
                                            <p:cond delay="0"/>
                                          </p:stCondLst>
                                        </p:cTn>
                                        <p:tgtEl>
                                          <p:spTgt spid="113"/>
                                        </p:tgtEl>
                                        <p:attrNameLst>
                                          <p:attrName>style.visibility</p:attrName>
                                        </p:attrNameLst>
                                      </p:cBhvr>
                                      <p:to>
                                        <p:strVal val="visible"/>
                                      </p:to>
                                    </p:set>
                                    <p:anim calcmode="lin" valueType="num">
                                      <p:cBhvr>
                                        <p:cTn id="60" dur="500" fill="hold"/>
                                        <p:tgtEl>
                                          <p:spTgt spid="113"/>
                                        </p:tgtEl>
                                        <p:attrNameLst>
                                          <p:attrName>ppt_w</p:attrName>
                                        </p:attrNameLst>
                                      </p:cBhvr>
                                      <p:tavLst>
                                        <p:tav tm="0">
                                          <p:val>
                                            <p:fltVal val="0"/>
                                          </p:val>
                                        </p:tav>
                                        <p:tav tm="100000">
                                          <p:val>
                                            <p:strVal val="#ppt_w"/>
                                          </p:val>
                                        </p:tav>
                                      </p:tavLst>
                                    </p:anim>
                                    <p:anim calcmode="lin" valueType="num">
                                      <p:cBhvr>
                                        <p:cTn id="61" dur="500" fill="hold"/>
                                        <p:tgtEl>
                                          <p:spTgt spid="113"/>
                                        </p:tgtEl>
                                        <p:attrNameLst>
                                          <p:attrName>ppt_h</p:attrName>
                                        </p:attrNameLst>
                                      </p:cBhvr>
                                      <p:tavLst>
                                        <p:tav tm="0">
                                          <p:val>
                                            <p:fltVal val="0"/>
                                          </p:val>
                                        </p:tav>
                                        <p:tav tm="100000">
                                          <p:val>
                                            <p:strVal val="#ppt_h"/>
                                          </p:val>
                                        </p:tav>
                                      </p:tavLst>
                                    </p:anim>
                                    <p:animEffect transition="in" filter="fade">
                                      <p:cBhvr>
                                        <p:cTn id="62" dur="500"/>
                                        <p:tgtEl>
                                          <p:spTgt spid="113"/>
                                        </p:tgtEl>
                                      </p:cBhvr>
                                    </p:animEffect>
                                  </p:childTnLst>
                                </p:cTn>
                              </p:par>
                            </p:childTnLst>
                          </p:cTn>
                        </p:par>
                        <p:par>
                          <p:cTn id="63" fill="hold">
                            <p:stCondLst>
                              <p:cond delay="5500"/>
                            </p:stCondLst>
                            <p:childTnLst>
                              <p:par>
                                <p:cTn id="64" presetID="12" presetClass="entr" presetSubtype="4" fill="hold" grpId="0" nodeType="afterEffect">
                                  <p:stCondLst>
                                    <p:cond delay="0"/>
                                  </p:stCondLst>
                                  <p:childTnLst>
                                    <p:set>
                                      <p:cBhvr>
                                        <p:cTn id="65" dur="1" fill="hold">
                                          <p:stCondLst>
                                            <p:cond delay="0"/>
                                          </p:stCondLst>
                                        </p:cTn>
                                        <p:tgtEl>
                                          <p:spTgt spid="135"/>
                                        </p:tgtEl>
                                        <p:attrNameLst>
                                          <p:attrName>style.visibility</p:attrName>
                                        </p:attrNameLst>
                                      </p:cBhvr>
                                      <p:to>
                                        <p:strVal val="visible"/>
                                      </p:to>
                                    </p:set>
                                    <p:anim calcmode="lin" valueType="num">
                                      <p:cBhvr additive="base">
                                        <p:cTn id="66" dur="500"/>
                                        <p:tgtEl>
                                          <p:spTgt spid="135"/>
                                        </p:tgtEl>
                                        <p:attrNameLst>
                                          <p:attrName>ppt_y</p:attrName>
                                        </p:attrNameLst>
                                      </p:cBhvr>
                                      <p:tavLst>
                                        <p:tav tm="0">
                                          <p:val>
                                            <p:strVal val="#ppt_y+#ppt_h*1.125000"/>
                                          </p:val>
                                        </p:tav>
                                        <p:tav tm="100000">
                                          <p:val>
                                            <p:strVal val="#ppt_y"/>
                                          </p:val>
                                        </p:tav>
                                      </p:tavLst>
                                    </p:anim>
                                    <p:animEffect transition="in" filter="wipe(up)">
                                      <p:cBhvr>
                                        <p:cTn id="67" dur="500"/>
                                        <p:tgtEl>
                                          <p:spTgt spid="135"/>
                                        </p:tgtEl>
                                      </p:cBhvr>
                                    </p:animEffect>
                                  </p:childTnLst>
                                </p:cTn>
                              </p:par>
                            </p:childTnLst>
                          </p:cTn>
                        </p:par>
                        <p:par>
                          <p:cTn id="68" fill="hold">
                            <p:stCondLst>
                              <p:cond delay="6000"/>
                            </p:stCondLst>
                            <p:childTnLst>
                              <p:par>
                                <p:cTn id="69" presetID="2" presetClass="entr" presetSubtype="8" fill="hold" nodeType="afterEffect">
                                  <p:stCondLst>
                                    <p:cond delay="0"/>
                                  </p:stCondLst>
                                  <p:childTnLst>
                                    <p:set>
                                      <p:cBhvr>
                                        <p:cTn id="70" dur="1" fill="hold">
                                          <p:stCondLst>
                                            <p:cond delay="0"/>
                                          </p:stCondLst>
                                        </p:cTn>
                                        <p:tgtEl>
                                          <p:spTgt spid="71"/>
                                        </p:tgtEl>
                                        <p:attrNameLst>
                                          <p:attrName>style.visibility</p:attrName>
                                        </p:attrNameLst>
                                      </p:cBhvr>
                                      <p:to>
                                        <p:strVal val="visible"/>
                                      </p:to>
                                    </p:set>
                                    <p:anim calcmode="lin" valueType="num">
                                      <p:cBhvr additive="base">
                                        <p:cTn id="71" dur="500" fill="hold"/>
                                        <p:tgtEl>
                                          <p:spTgt spid="71"/>
                                        </p:tgtEl>
                                        <p:attrNameLst>
                                          <p:attrName>ppt_x</p:attrName>
                                        </p:attrNameLst>
                                      </p:cBhvr>
                                      <p:tavLst>
                                        <p:tav tm="0">
                                          <p:val>
                                            <p:strVal val="0-#ppt_w/2"/>
                                          </p:val>
                                        </p:tav>
                                        <p:tav tm="100000">
                                          <p:val>
                                            <p:strVal val="#ppt_x"/>
                                          </p:val>
                                        </p:tav>
                                      </p:tavLst>
                                    </p:anim>
                                    <p:anim calcmode="lin" valueType="num">
                                      <p:cBhvr additive="base">
                                        <p:cTn id="72" dur="500" fill="hold"/>
                                        <p:tgtEl>
                                          <p:spTgt spid="71"/>
                                        </p:tgtEl>
                                        <p:attrNameLst>
                                          <p:attrName>ppt_y</p:attrName>
                                        </p:attrNameLst>
                                      </p:cBhvr>
                                      <p:tavLst>
                                        <p:tav tm="0">
                                          <p:val>
                                            <p:strVal val="#ppt_y"/>
                                          </p:val>
                                        </p:tav>
                                        <p:tav tm="100000">
                                          <p:val>
                                            <p:strVal val="#ppt_y"/>
                                          </p:val>
                                        </p:tav>
                                      </p:tavLst>
                                    </p:anim>
                                  </p:childTnLst>
                                </p:cTn>
                              </p:par>
                            </p:childTnLst>
                          </p:cTn>
                        </p:par>
                        <p:par>
                          <p:cTn id="73" fill="hold">
                            <p:stCondLst>
                              <p:cond delay="6500"/>
                            </p:stCondLst>
                            <p:childTnLst>
                              <p:par>
                                <p:cTn id="74" presetID="53" presetClass="entr" presetSubtype="16" fill="hold" grpId="0" nodeType="afterEffect">
                                  <p:stCondLst>
                                    <p:cond delay="0"/>
                                  </p:stCondLst>
                                  <p:childTnLst>
                                    <p:set>
                                      <p:cBhvr>
                                        <p:cTn id="75" dur="1" fill="hold">
                                          <p:stCondLst>
                                            <p:cond delay="0"/>
                                          </p:stCondLst>
                                        </p:cTn>
                                        <p:tgtEl>
                                          <p:spTgt spid="112"/>
                                        </p:tgtEl>
                                        <p:attrNameLst>
                                          <p:attrName>style.visibility</p:attrName>
                                        </p:attrNameLst>
                                      </p:cBhvr>
                                      <p:to>
                                        <p:strVal val="visible"/>
                                      </p:to>
                                    </p:set>
                                    <p:anim calcmode="lin" valueType="num">
                                      <p:cBhvr>
                                        <p:cTn id="76" dur="500" fill="hold"/>
                                        <p:tgtEl>
                                          <p:spTgt spid="112"/>
                                        </p:tgtEl>
                                        <p:attrNameLst>
                                          <p:attrName>ppt_w</p:attrName>
                                        </p:attrNameLst>
                                      </p:cBhvr>
                                      <p:tavLst>
                                        <p:tav tm="0">
                                          <p:val>
                                            <p:fltVal val="0"/>
                                          </p:val>
                                        </p:tav>
                                        <p:tav tm="100000">
                                          <p:val>
                                            <p:strVal val="#ppt_w"/>
                                          </p:val>
                                        </p:tav>
                                      </p:tavLst>
                                    </p:anim>
                                    <p:anim calcmode="lin" valueType="num">
                                      <p:cBhvr>
                                        <p:cTn id="77" dur="500" fill="hold"/>
                                        <p:tgtEl>
                                          <p:spTgt spid="112"/>
                                        </p:tgtEl>
                                        <p:attrNameLst>
                                          <p:attrName>ppt_h</p:attrName>
                                        </p:attrNameLst>
                                      </p:cBhvr>
                                      <p:tavLst>
                                        <p:tav tm="0">
                                          <p:val>
                                            <p:fltVal val="0"/>
                                          </p:val>
                                        </p:tav>
                                        <p:tav tm="100000">
                                          <p:val>
                                            <p:strVal val="#ppt_h"/>
                                          </p:val>
                                        </p:tav>
                                      </p:tavLst>
                                    </p:anim>
                                    <p:animEffect transition="in" filter="fade">
                                      <p:cBhvr>
                                        <p:cTn id="78" dur="500"/>
                                        <p:tgtEl>
                                          <p:spTgt spid="112"/>
                                        </p:tgtEl>
                                      </p:cBhvr>
                                    </p:animEffect>
                                  </p:childTnLst>
                                </p:cTn>
                              </p:par>
                            </p:childTnLst>
                          </p:cTn>
                        </p:par>
                        <p:par>
                          <p:cTn id="79" fill="hold">
                            <p:stCondLst>
                              <p:cond delay="7000"/>
                            </p:stCondLst>
                            <p:childTnLst>
                              <p:par>
                                <p:cTn id="80" presetID="12" presetClass="entr" presetSubtype="4" fill="hold" grpId="0" nodeType="afterEffect">
                                  <p:stCondLst>
                                    <p:cond delay="0"/>
                                  </p:stCondLst>
                                  <p:childTnLst>
                                    <p:set>
                                      <p:cBhvr>
                                        <p:cTn id="81" dur="1" fill="hold">
                                          <p:stCondLst>
                                            <p:cond delay="0"/>
                                          </p:stCondLst>
                                        </p:cTn>
                                        <p:tgtEl>
                                          <p:spTgt spid="137"/>
                                        </p:tgtEl>
                                        <p:attrNameLst>
                                          <p:attrName>style.visibility</p:attrName>
                                        </p:attrNameLst>
                                      </p:cBhvr>
                                      <p:to>
                                        <p:strVal val="visible"/>
                                      </p:to>
                                    </p:set>
                                    <p:anim calcmode="lin" valueType="num">
                                      <p:cBhvr additive="base">
                                        <p:cTn id="82" dur="500"/>
                                        <p:tgtEl>
                                          <p:spTgt spid="137"/>
                                        </p:tgtEl>
                                        <p:attrNameLst>
                                          <p:attrName>ppt_y</p:attrName>
                                        </p:attrNameLst>
                                      </p:cBhvr>
                                      <p:tavLst>
                                        <p:tav tm="0">
                                          <p:val>
                                            <p:strVal val="#ppt_y+#ppt_h*1.125000"/>
                                          </p:val>
                                        </p:tav>
                                        <p:tav tm="100000">
                                          <p:val>
                                            <p:strVal val="#ppt_y"/>
                                          </p:val>
                                        </p:tav>
                                      </p:tavLst>
                                    </p:anim>
                                    <p:animEffect transition="in" filter="wipe(up)">
                                      <p:cBhvr>
                                        <p:cTn id="83" dur="500"/>
                                        <p:tgtEl>
                                          <p:spTgt spid="137"/>
                                        </p:tgtEl>
                                      </p:cBhvr>
                                    </p:animEffect>
                                  </p:childTnLst>
                                </p:cTn>
                              </p:par>
                            </p:childTnLst>
                          </p:cTn>
                        </p:par>
                        <p:par>
                          <p:cTn id="84" fill="hold">
                            <p:stCondLst>
                              <p:cond delay="7500"/>
                            </p:stCondLst>
                            <p:childTnLst>
                              <p:par>
                                <p:cTn id="85" presetID="2" presetClass="entr" presetSubtype="8" fill="hold" nodeType="afterEffect">
                                  <p:stCondLst>
                                    <p:cond delay="0"/>
                                  </p:stCondLst>
                                  <p:childTnLst>
                                    <p:set>
                                      <p:cBhvr>
                                        <p:cTn id="86" dur="1" fill="hold">
                                          <p:stCondLst>
                                            <p:cond delay="0"/>
                                          </p:stCondLst>
                                        </p:cTn>
                                        <p:tgtEl>
                                          <p:spTgt spid="68"/>
                                        </p:tgtEl>
                                        <p:attrNameLst>
                                          <p:attrName>style.visibility</p:attrName>
                                        </p:attrNameLst>
                                      </p:cBhvr>
                                      <p:to>
                                        <p:strVal val="visible"/>
                                      </p:to>
                                    </p:set>
                                    <p:anim calcmode="lin" valueType="num">
                                      <p:cBhvr additive="base">
                                        <p:cTn id="87" dur="500" fill="hold"/>
                                        <p:tgtEl>
                                          <p:spTgt spid="68"/>
                                        </p:tgtEl>
                                        <p:attrNameLst>
                                          <p:attrName>ppt_x</p:attrName>
                                        </p:attrNameLst>
                                      </p:cBhvr>
                                      <p:tavLst>
                                        <p:tav tm="0">
                                          <p:val>
                                            <p:strVal val="0-#ppt_w/2"/>
                                          </p:val>
                                        </p:tav>
                                        <p:tav tm="100000">
                                          <p:val>
                                            <p:strVal val="#ppt_x"/>
                                          </p:val>
                                        </p:tav>
                                      </p:tavLst>
                                    </p:anim>
                                    <p:anim calcmode="lin" valueType="num">
                                      <p:cBhvr additive="base">
                                        <p:cTn id="88" dur="500" fill="hold"/>
                                        <p:tgtEl>
                                          <p:spTgt spid="68"/>
                                        </p:tgtEl>
                                        <p:attrNameLst>
                                          <p:attrName>ppt_y</p:attrName>
                                        </p:attrNameLst>
                                      </p:cBhvr>
                                      <p:tavLst>
                                        <p:tav tm="0">
                                          <p:val>
                                            <p:strVal val="#ppt_y"/>
                                          </p:val>
                                        </p:tav>
                                        <p:tav tm="100000">
                                          <p:val>
                                            <p:strVal val="#ppt_y"/>
                                          </p:val>
                                        </p:tav>
                                      </p:tavLst>
                                    </p:anim>
                                  </p:childTnLst>
                                </p:cTn>
                              </p:par>
                            </p:childTnLst>
                          </p:cTn>
                        </p:par>
                        <p:par>
                          <p:cTn id="89" fill="hold">
                            <p:stCondLst>
                              <p:cond delay="8000"/>
                            </p:stCondLst>
                            <p:childTnLst>
                              <p:par>
                                <p:cTn id="90" presetID="53" presetClass="entr" presetSubtype="16" fill="hold" nodeType="afterEffect">
                                  <p:stCondLst>
                                    <p:cond delay="0"/>
                                  </p:stCondLst>
                                  <p:childTnLst>
                                    <p:set>
                                      <p:cBhvr>
                                        <p:cTn id="91" dur="1" fill="hold">
                                          <p:stCondLst>
                                            <p:cond delay="0"/>
                                          </p:stCondLst>
                                        </p:cTn>
                                        <p:tgtEl>
                                          <p:spTgt spid="117"/>
                                        </p:tgtEl>
                                        <p:attrNameLst>
                                          <p:attrName>style.visibility</p:attrName>
                                        </p:attrNameLst>
                                      </p:cBhvr>
                                      <p:to>
                                        <p:strVal val="visible"/>
                                      </p:to>
                                    </p:set>
                                    <p:anim calcmode="lin" valueType="num">
                                      <p:cBhvr>
                                        <p:cTn id="92" dur="500" fill="hold"/>
                                        <p:tgtEl>
                                          <p:spTgt spid="117"/>
                                        </p:tgtEl>
                                        <p:attrNameLst>
                                          <p:attrName>ppt_w</p:attrName>
                                        </p:attrNameLst>
                                      </p:cBhvr>
                                      <p:tavLst>
                                        <p:tav tm="0">
                                          <p:val>
                                            <p:fltVal val="0"/>
                                          </p:val>
                                        </p:tav>
                                        <p:tav tm="100000">
                                          <p:val>
                                            <p:strVal val="#ppt_w"/>
                                          </p:val>
                                        </p:tav>
                                      </p:tavLst>
                                    </p:anim>
                                    <p:anim calcmode="lin" valueType="num">
                                      <p:cBhvr>
                                        <p:cTn id="93" dur="500" fill="hold"/>
                                        <p:tgtEl>
                                          <p:spTgt spid="117"/>
                                        </p:tgtEl>
                                        <p:attrNameLst>
                                          <p:attrName>ppt_h</p:attrName>
                                        </p:attrNameLst>
                                      </p:cBhvr>
                                      <p:tavLst>
                                        <p:tav tm="0">
                                          <p:val>
                                            <p:fltVal val="0"/>
                                          </p:val>
                                        </p:tav>
                                        <p:tav tm="100000">
                                          <p:val>
                                            <p:strVal val="#ppt_h"/>
                                          </p:val>
                                        </p:tav>
                                      </p:tavLst>
                                    </p:anim>
                                    <p:animEffect transition="in" filter="fade">
                                      <p:cBhvr>
                                        <p:cTn id="94" dur="500"/>
                                        <p:tgtEl>
                                          <p:spTgt spid="117"/>
                                        </p:tgtEl>
                                      </p:cBhvr>
                                    </p:animEffect>
                                  </p:childTnLst>
                                </p:cTn>
                              </p:par>
                            </p:childTnLst>
                          </p:cTn>
                        </p:par>
                        <p:par>
                          <p:cTn id="95" fill="hold">
                            <p:stCondLst>
                              <p:cond delay="8500"/>
                            </p:stCondLst>
                            <p:childTnLst>
                              <p:par>
                                <p:cTn id="96" presetID="12" presetClass="entr" presetSubtype="4" fill="hold" grpId="0" nodeType="afterEffect">
                                  <p:stCondLst>
                                    <p:cond delay="0"/>
                                  </p:stCondLst>
                                  <p:childTnLst>
                                    <p:set>
                                      <p:cBhvr>
                                        <p:cTn id="97" dur="1" fill="hold">
                                          <p:stCondLst>
                                            <p:cond delay="0"/>
                                          </p:stCondLst>
                                        </p:cTn>
                                        <p:tgtEl>
                                          <p:spTgt spid="139"/>
                                        </p:tgtEl>
                                        <p:attrNameLst>
                                          <p:attrName>style.visibility</p:attrName>
                                        </p:attrNameLst>
                                      </p:cBhvr>
                                      <p:to>
                                        <p:strVal val="visible"/>
                                      </p:to>
                                    </p:set>
                                    <p:anim calcmode="lin" valueType="num">
                                      <p:cBhvr additive="base">
                                        <p:cTn id="98" dur="500"/>
                                        <p:tgtEl>
                                          <p:spTgt spid="139"/>
                                        </p:tgtEl>
                                        <p:attrNameLst>
                                          <p:attrName>ppt_y</p:attrName>
                                        </p:attrNameLst>
                                      </p:cBhvr>
                                      <p:tavLst>
                                        <p:tav tm="0">
                                          <p:val>
                                            <p:strVal val="#ppt_y+#ppt_h*1.125000"/>
                                          </p:val>
                                        </p:tav>
                                        <p:tav tm="100000">
                                          <p:val>
                                            <p:strVal val="#ppt_y"/>
                                          </p:val>
                                        </p:tav>
                                      </p:tavLst>
                                    </p:anim>
                                    <p:animEffect transition="in" filter="wipe(up)">
                                      <p:cBhvr>
                                        <p:cTn id="99"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29" grpId="0"/>
      <p:bldP spid="131" grpId="0"/>
      <p:bldP spid="133" grpId="0"/>
      <p:bldP spid="135" grpId="0"/>
      <p:bldP spid="137" grpId="0"/>
      <p:bldP spid="1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4782809" y="5242212"/>
            <a:ext cx="165228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435094" y="5242212"/>
            <a:ext cx="165228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5024779" y="4658041"/>
            <a:ext cx="165228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6193124" y="4658041"/>
            <a:ext cx="165228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3651498" y="4727031"/>
            <a:ext cx="1004382" cy="10202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098" tIns="68548" rIns="137098" bIns="68548" rtlCol="0" anchor="ctr"/>
          <a:lstStyle/>
          <a:p>
            <a:pPr algn="ctr">
              <a:lnSpc>
                <a:spcPct val="120000"/>
              </a:lnSpc>
            </a:pPr>
            <a:endParaRPr lang="zh-CN" altLang="en-US"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16"/>
          <p:cNvSpPr txBox="1"/>
          <p:nvPr/>
        </p:nvSpPr>
        <p:spPr>
          <a:xfrm>
            <a:off x="3734077" y="4804634"/>
            <a:ext cx="818657" cy="891718"/>
          </a:xfrm>
          <a:prstGeom prst="rect">
            <a:avLst/>
          </a:prstGeom>
          <a:noFill/>
        </p:spPr>
        <p:txBody>
          <a:bodyPr wrap="square" lIns="137098" tIns="68548" rIns="137098" bIns="68548" rtlCol="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微服务的复杂度</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8" name="组合 17"/>
          <p:cNvGrpSpPr/>
          <p:nvPr/>
        </p:nvGrpSpPr>
        <p:grpSpPr>
          <a:xfrm>
            <a:off x="5376632" y="4010491"/>
            <a:ext cx="2105488" cy="2105488"/>
            <a:chOff x="3815003" y="3087488"/>
            <a:chExt cx="2237712" cy="2237713"/>
          </a:xfrm>
        </p:grpSpPr>
        <p:sp>
          <p:nvSpPr>
            <p:cNvPr id="19" name="椭圆 18"/>
            <p:cNvSpPr/>
            <p:nvPr/>
          </p:nvSpPr>
          <p:spPr>
            <a:xfrm>
              <a:off x="3993415" y="3271064"/>
              <a:ext cx="1872208" cy="1872208"/>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椭圆 4"/>
            <p:cNvSpPr/>
            <p:nvPr/>
          </p:nvSpPr>
          <p:spPr>
            <a:xfrm>
              <a:off x="3815003" y="3087488"/>
              <a:ext cx="2237712" cy="2237713"/>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05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3" name="Rectangle 11"/>
          <p:cNvSpPr>
            <a:spLocks noChangeArrowheads="1"/>
          </p:cNvSpPr>
          <p:nvPr/>
        </p:nvSpPr>
        <p:spPr bwMode="gray">
          <a:xfrm>
            <a:off x="5736918" y="4768645"/>
            <a:ext cx="1377218" cy="394210"/>
          </a:xfrm>
          <a:prstGeom prst="rect">
            <a:avLst/>
          </a:prstGeom>
          <a:noFill/>
          <a:ln>
            <a:noFill/>
          </a:ln>
        </p:spPr>
        <p:txBody>
          <a:bodyPr wrap="square">
            <a:spAutoFit/>
          </a:bodyPr>
          <a:lstStyle/>
          <a:p>
            <a:pPr algn="ctr">
              <a:lnSpc>
                <a:spcPct val="120000"/>
              </a:lnSpc>
            </a:pPr>
            <a:r>
              <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劣势</a:t>
            </a:r>
            <a:endParaRPr lang="zh-CN" altLang="en-US"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椭圆 23"/>
          <p:cNvSpPr/>
          <p:nvPr/>
        </p:nvSpPr>
        <p:spPr>
          <a:xfrm>
            <a:off x="4273191" y="3111435"/>
            <a:ext cx="1004382" cy="1020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37098" tIns="68548" rIns="137098" bIns="68548" rtlCol="0" anchor="ctr"/>
          <a:lstStyle/>
          <a:p>
            <a:pPr algn="ctr">
              <a:lnSpc>
                <a:spcPct val="120000"/>
              </a:lnSpc>
            </a:pPr>
            <a:endParaRPr lang="zh-CN" altLang="en-US"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椭圆 24"/>
          <p:cNvSpPr/>
          <p:nvPr/>
        </p:nvSpPr>
        <p:spPr>
          <a:xfrm>
            <a:off x="7592002" y="3117716"/>
            <a:ext cx="1004382" cy="102020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37098" tIns="68548" rIns="137098" bIns="68548" rtlCol="0" anchor="ctr"/>
          <a:lstStyle/>
          <a:p>
            <a:pPr algn="ctr">
              <a:lnSpc>
                <a:spcPct val="120000"/>
              </a:lnSpc>
            </a:pPr>
            <a:endParaRPr lang="zh-CN" altLang="en-US"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椭圆 34"/>
          <p:cNvSpPr/>
          <p:nvPr/>
        </p:nvSpPr>
        <p:spPr>
          <a:xfrm>
            <a:off x="8202368" y="4732106"/>
            <a:ext cx="1004382" cy="10202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37098" tIns="68548" rIns="137098" bIns="68548" rtlCol="0" anchor="ctr"/>
          <a:lstStyle/>
          <a:p>
            <a:pPr algn="ctr">
              <a:lnSpc>
                <a:spcPct val="120000"/>
              </a:lnSpc>
            </a:pPr>
            <a:endParaRPr lang="zh-CN" altLang="en-US"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TextBox 36"/>
          <p:cNvSpPr txBox="1"/>
          <p:nvPr/>
        </p:nvSpPr>
        <p:spPr>
          <a:xfrm>
            <a:off x="4328438" y="3304946"/>
            <a:ext cx="893887" cy="633186"/>
          </a:xfrm>
          <a:prstGeom prst="rect">
            <a:avLst/>
          </a:prstGeom>
          <a:noFill/>
        </p:spPr>
        <p:txBody>
          <a:bodyPr wrap="square" lIns="137098" tIns="68548" rIns="137098" bIns="68548" rtlCol="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分布式事务</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37"/>
          <p:cNvSpPr txBox="1"/>
          <p:nvPr/>
        </p:nvSpPr>
        <p:spPr>
          <a:xfrm>
            <a:off x="7678819" y="3299732"/>
            <a:ext cx="830747" cy="633186"/>
          </a:xfrm>
          <a:prstGeom prst="rect">
            <a:avLst/>
          </a:prstGeom>
          <a:noFill/>
        </p:spPr>
        <p:txBody>
          <a:bodyPr wrap="square" lIns="137098" tIns="68548" rIns="137098" bIns="68548" rtlCol="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服务的拆分</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Box 38"/>
          <p:cNvSpPr txBox="1"/>
          <p:nvPr/>
        </p:nvSpPr>
        <p:spPr>
          <a:xfrm>
            <a:off x="8239097" y="4893972"/>
            <a:ext cx="930923" cy="633186"/>
          </a:xfrm>
          <a:prstGeom prst="rect">
            <a:avLst/>
          </a:prstGeom>
          <a:noFill/>
        </p:spPr>
        <p:txBody>
          <a:bodyPr wrap="square" lIns="137098" tIns="68548" rIns="137098" bIns="68548" rtlCol="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服务的部署</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3"/>
          <p:cNvSpPr txBox="1"/>
          <p:nvPr/>
        </p:nvSpPr>
        <p:spPr>
          <a:xfrm>
            <a:off x="1695019" y="4743131"/>
            <a:ext cx="1811049" cy="998158"/>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构建微服务系统复杂度较高，开发人员需要更多的架构及框架知识，并且要关心最佳的通信机制，基础服务影响较大，设计时需要更加谨慎。</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TextBox 23"/>
          <p:cNvSpPr txBox="1"/>
          <p:nvPr/>
        </p:nvSpPr>
        <p:spPr>
          <a:xfrm>
            <a:off x="3925869" y="1593538"/>
            <a:ext cx="1811049" cy="1404423"/>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分布式的</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CAP</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理论，微服务是一个满足</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AP</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的系统，可以在实际使用中尽量避免使用分布式事务；使用什么样的设计来保证数据的一致性，对架构设计人员提出更高的要求。</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3"/>
          <p:cNvSpPr txBox="1"/>
          <p:nvPr/>
        </p:nvSpPr>
        <p:spPr>
          <a:xfrm>
            <a:off x="7358971" y="1593330"/>
            <a:ext cx="1811049" cy="1200137"/>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服务的拆分，这是一个难点，设计具体业务的场景，设计者中必须有一个对全业务都非常熟悉的人员，这样每块被拆分的业务才有保持独立性的可能。</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23"/>
          <p:cNvSpPr txBox="1"/>
          <p:nvPr/>
        </p:nvSpPr>
        <p:spPr>
          <a:xfrm>
            <a:off x="9453711" y="4727960"/>
            <a:ext cx="1811049" cy="1200137"/>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部署一个微服务架构设计的组件比较多，在具体的业务场景中还涉及到不同层级的集群节点设计，系统需要对每个服务进行治理、监控和管理。（解决方案是</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Docker</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矩形 40"/>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42" name="矩形 41"/>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43" name="文本框 42"/>
          <p:cNvSpPr txBox="1"/>
          <p:nvPr/>
        </p:nvSpPr>
        <p:spPr>
          <a:xfrm>
            <a:off x="372973" y="343285"/>
            <a:ext cx="2349187"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微服务的劣势</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randombar(horizontal)">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randombar(horizontal)">
                                      <p:cBhvr>
                                        <p:cTn id="51" dur="500"/>
                                        <p:tgtEl>
                                          <p:spTgt spid="2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randombar(horizont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randombar(horizontal)">
                                      <p:cBhvr>
                                        <p:cTn id="59" dur="500"/>
                                        <p:tgtEl>
                                          <p:spTgt spid="25"/>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randombar(horizontal)">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randombar(horizontal)">
                                      <p:cBhvr>
                                        <p:cTn id="67" dur="500"/>
                                        <p:tgtEl>
                                          <p:spTgt spid="35"/>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randombar(horizontal)">
                                      <p:cBhvr>
                                        <p:cTn id="70" dur="500"/>
                                        <p:tgtEl>
                                          <p:spTgt spid="39"/>
                                        </p:tgtEl>
                                      </p:cBhvr>
                                    </p:animEffect>
                                  </p:childTnLst>
                                </p:cTn>
                              </p:par>
                            </p:childTnLst>
                          </p:cTn>
                        </p:par>
                        <p:par>
                          <p:cTn id="71" fill="hold">
                            <p:stCondLst>
                              <p:cond delay="500"/>
                            </p:stCondLst>
                            <p:childTnLst>
                              <p:par>
                                <p:cTn id="72" presetID="12" presetClass="entr" presetSubtype="4"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500"/>
                                        <p:tgtEl>
                                          <p:spTgt spid="22"/>
                                        </p:tgtEl>
                                        <p:attrNameLst>
                                          <p:attrName>ppt_y</p:attrName>
                                        </p:attrNameLst>
                                      </p:cBhvr>
                                      <p:tavLst>
                                        <p:tav tm="0">
                                          <p:val>
                                            <p:strVal val="#ppt_y+#ppt_h*1.125000"/>
                                          </p:val>
                                        </p:tav>
                                        <p:tav tm="100000">
                                          <p:val>
                                            <p:strVal val="#ppt_y"/>
                                          </p:val>
                                        </p:tav>
                                      </p:tavLst>
                                    </p:anim>
                                    <p:animEffect transition="in" filter="wipe(up)">
                                      <p:cBhvr>
                                        <p:cTn id="75" dur="500"/>
                                        <p:tgtEl>
                                          <p:spTgt spid="22"/>
                                        </p:tgtEl>
                                      </p:cBhvr>
                                    </p:animEffect>
                                  </p:childTnLst>
                                </p:cTn>
                              </p:par>
                            </p:childTnLst>
                          </p:cTn>
                        </p:par>
                        <p:par>
                          <p:cTn id="76" fill="hold">
                            <p:stCondLst>
                              <p:cond delay="1000"/>
                            </p:stCondLst>
                            <p:childTnLst>
                              <p:par>
                                <p:cTn id="77" presetID="1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p:tgtEl>
                                          <p:spTgt spid="27"/>
                                        </p:tgtEl>
                                        <p:attrNameLst>
                                          <p:attrName>ppt_y</p:attrName>
                                        </p:attrNameLst>
                                      </p:cBhvr>
                                      <p:tavLst>
                                        <p:tav tm="0">
                                          <p:val>
                                            <p:strVal val="#ppt_y+#ppt_h*1.125000"/>
                                          </p:val>
                                        </p:tav>
                                        <p:tav tm="100000">
                                          <p:val>
                                            <p:strVal val="#ppt_y"/>
                                          </p:val>
                                        </p:tav>
                                      </p:tavLst>
                                    </p:anim>
                                    <p:animEffect transition="in" filter="wipe(up)">
                                      <p:cBhvr>
                                        <p:cTn id="80" dur="500"/>
                                        <p:tgtEl>
                                          <p:spTgt spid="27"/>
                                        </p:tgtEl>
                                      </p:cBhvr>
                                    </p:animEffect>
                                  </p:childTnLst>
                                </p:cTn>
                              </p:par>
                            </p:childTnLst>
                          </p:cTn>
                        </p:par>
                        <p:par>
                          <p:cTn id="81" fill="hold">
                            <p:stCondLst>
                              <p:cond delay="1500"/>
                            </p:stCondLst>
                            <p:childTnLst>
                              <p:par>
                                <p:cTn id="82" presetID="12" presetClass="entr" presetSubtype="4" fill="hold" grpId="0" nodeType="afterEffect">
                                  <p:stCondLst>
                                    <p:cond delay="0"/>
                                  </p:stCondLst>
                                  <p:childTnLst>
                                    <p:set>
                                      <p:cBhvr>
                                        <p:cTn id="83" dur="1" fill="hold">
                                          <p:stCondLst>
                                            <p:cond delay="0"/>
                                          </p:stCondLst>
                                        </p:cTn>
                                        <p:tgtEl>
                                          <p:spTgt spid="29"/>
                                        </p:tgtEl>
                                        <p:attrNameLst>
                                          <p:attrName>style.visibility</p:attrName>
                                        </p:attrNameLst>
                                      </p:cBhvr>
                                      <p:to>
                                        <p:strVal val="visible"/>
                                      </p:to>
                                    </p:set>
                                    <p:anim calcmode="lin" valueType="num">
                                      <p:cBhvr additive="base">
                                        <p:cTn id="84" dur="500"/>
                                        <p:tgtEl>
                                          <p:spTgt spid="29"/>
                                        </p:tgtEl>
                                        <p:attrNameLst>
                                          <p:attrName>ppt_y</p:attrName>
                                        </p:attrNameLst>
                                      </p:cBhvr>
                                      <p:tavLst>
                                        <p:tav tm="0">
                                          <p:val>
                                            <p:strVal val="#ppt_y+#ppt_h*1.125000"/>
                                          </p:val>
                                        </p:tav>
                                        <p:tav tm="100000">
                                          <p:val>
                                            <p:strVal val="#ppt_y"/>
                                          </p:val>
                                        </p:tav>
                                      </p:tavLst>
                                    </p:anim>
                                    <p:animEffect transition="in" filter="wipe(up)">
                                      <p:cBhvr>
                                        <p:cTn id="85" dur="500"/>
                                        <p:tgtEl>
                                          <p:spTgt spid="29"/>
                                        </p:tgtEl>
                                      </p:cBhvr>
                                    </p:animEffect>
                                  </p:childTnLst>
                                </p:cTn>
                              </p:par>
                            </p:childTnLst>
                          </p:cTn>
                        </p:par>
                        <p:par>
                          <p:cTn id="86" fill="hold">
                            <p:stCondLst>
                              <p:cond delay="2000"/>
                            </p:stCondLst>
                            <p:childTnLst>
                              <p:par>
                                <p:cTn id="87" presetID="12" presetClass="entr" presetSubtype="4"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p:tgtEl>
                                          <p:spTgt spid="31"/>
                                        </p:tgtEl>
                                        <p:attrNameLst>
                                          <p:attrName>ppt_y</p:attrName>
                                        </p:attrNameLst>
                                      </p:cBhvr>
                                      <p:tavLst>
                                        <p:tav tm="0">
                                          <p:val>
                                            <p:strVal val="#ppt_y+#ppt_h*1.125000"/>
                                          </p:val>
                                        </p:tav>
                                        <p:tav tm="100000">
                                          <p:val>
                                            <p:strVal val="#ppt_y"/>
                                          </p:val>
                                        </p:tav>
                                      </p:tavLst>
                                    </p:anim>
                                    <p:animEffect transition="in" filter="wipe(up)">
                                      <p:cBhvr>
                                        <p:cTn id="9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3" grpId="0"/>
      <p:bldP spid="24" grpId="0" animBg="1"/>
      <p:bldP spid="25" grpId="0" animBg="1"/>
      <p:bldP spid="35" grpId="0" animBg="1"/>
      <p:bldP spid="37" grpId="0"/>
      <p:bldP spid="38" grpId="0"/>
      <p:bldP spid="39" grpId="0"/>
      <p:bldP spid="22" grpId="0"/>
      <p:bldP spid="27" grpId="0"/>
      <p:bldP spid="29"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0519742" y="1826419"/>
            <a:ext cx="997818" cy="997818"/>
          </a:xfrm>
          <a:prstGeom prst="ellipse">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9669735" y="1024037"/>
            <a:ext cx="1243732" cy="1243732"/>
          </a:xfrm>
          <a:prstGeom prst="ellipse">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48"/>
          <p:cNvSpPr txBox="1"/>
          <p:nvPr/>
        </p:nvSpPr>
        <p:spPr>
          <a:xfrm>
            <a:off x="10645191" y="1959228"/>
            <a:ext cx="725520" cy="792088"/>
          </a:xfrm>
          <a:prstGeom prst="rect">
            <a:avLst/>
          </a:prstGeom>
          <a:noFill/>
        </p:spPr>
        <p:txBody>
          <a:bodyPr vert="eaVert" wrap="square" rtlCol="0">
            <a:spAutoFit/>
          </a:bodyPr>
          <a:lstStyle/>
          <a:p>
            <a:pPr algn="ctr">
              <a:lnSpc>
                <a:spcPct val="120000"/>
              </a:lnSpc>
            </a:pPr>
            <a:r>
              <a:rPr lang="zh-CN" altLang="en-US" sz="3200" cap="all" spc="300" dirty="0">
                <a:solidFill>
                  <a:schemeClr val="bg1"/>
                </a:solidFill>
                <a:latin typeface="微软雅黑" panose="020B0503020204020204" pitchFamily="34" charset="-122"/>
                <a:ea typeface="微软雅黑" panose="020B0503020204020204" pitchFamily="34" charset="-122"/>
                <a:cs typeface="+mn-ea"/>
                <a:sym typeface="+mn-lt"/>
              </a:rPr>
              <a:t>录</a:t>
            </a:r>
            <a:endParaRPr lang="en-US" altLang="zh-CN" sz="3200" cap="all"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TextBox 148"/>
          <p:cNvSpPr txBox="1"/>
          <p:nvPr/>
        </p:nvSpPr>
        <p:spPr>
          <a:xfrm>
            <a:off x="10021069" y="2362715"/>
            <a:ext cx="654218" cy="2088232"/>
          </a:xfrm>
          <a:prstGeom prst="rect">
            <a:avLst/>
          </a:prstGeom>
          <a:noFill/>
        </p:spPr>
        <p:txBody>
          <a:bodyPr vert="eaVert" wrap="square" rtlCol="0">
            <a:spAutoFit/>
          </a:bodyPr>
          <a:lstStyle/>
          <a:p>
            <a:pPr algn="ctr">
              <a:lnSpc>
                <a:spcPct val="120000"/>
              </a:lnSpc>
            </a:pPr>
            <a:r>
              <a:rPr lang="en-US" altLang="zh-CN" sz="2800" dirty="0">
                <a:solidFill>
                  <a:srgbClr val="F1BE08"/>
                </a:solidFill>
                <a:latin typeface="Arial" panose="020B0604020202020204" pitchFamily="34" charset="0"/>
                <a:ea typeface="Cambria Math" panose="02040503050406030204" pitchFamily="18" charset="0"/>
                <a:cs typeface="Arial" panose="020B0604020202020204" pitchFamily="34" charset="0"/>
                <a:sym typeface="+mn-lt"/>
              </a:rPr>
              <a:t>CONTENT</a:t>
            </a:r>
            <a:endParaRPr lang="zh-CN" altLang="en-US" sz="2800" dirty="0">
              <a:solidFill>
                <a:srgbClr val="F1BE08"/>
              </a:solidFill>
              <a:latin typeface="Arial" panose="020B0604020202020204" pitchFamily="34" charset="0"/>
              <a:cs typeface="Arial" panose="020B0604020202020204" pitchFamily="34" charset="0"/>
              <a:sym typeface="+mn-lt"/>
            </a:endParaRPr>
          </a:p>
        </p:txBody>
      </p:sp>
      <p:sp>
        <p:nvSpPr>
          <p:cNvPr id="16" name="TextBox 148"/>
          <p:cNvSpPr txBox="1"/>
          <p:nvPr/>
        </p:nvSpPr>
        <p:spPr>
          <a:xfrm>
            <a:off x="9772417" y="1299920"/>
            <a:ext cx="995978" cy="792088"/>
          </a:xfrm>
          <a:prstGeom prst="rect">
            <a:avLst/>
          </a:prstGeom>
          <a:noFill/>
        </p:spPr>
        <p:txBody>
          <a:bodyPr vert="eaVert" wrap="square" rtlCol="0">
            <a:spAutoFit/>
          </a:bodyPr>
          <a:lstStyle/>
          <a:p>
            <a:pPr algn="ctr">
              <a:lnSpc>
                <a:spcPct val="120000"/>
              </a:lnSpc>
            </a:pPr>
            <a:r>
              <a:rPr lang="zh-CN" altLang="en-US" sz="4800" cap="all" spc="300" dirty="0">
                <a:solidFill>
                  <a:schemeClr val="bg1"/>
                </a:solidFill>
                <a:latin typeface="微软雅黑" panose="020B0503020204020204" pitchFamily="34" charset="-122"/>
                <a:ea typeface="微软雅黑" panose="020B0503020204020204" pitchFamily="34" charset="-122"/>
                <a:cs typeface="+mn-ea"/>
                <a:sym typeface="+mn-lt"/>
              </a:rPr>
              <a:t>目</a:t>
            </a:r>
            <a:endParaRPr lang="en-US" altLang="zh-CN" sz="4800" cap="all" spc="3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a:xfrm>
            <a:off x="3424641" y="1924493"/>
            <a:ext cx="2121093" cy="564898"/>
          </a:xfrm>
          <a:prstGeom prst="rect">
            <a:avLst/>
          </a:prstGeom>
          <a:effectLst/>
        </p:spPr>
        <p:txBody>
          <a:bodyPr wrap="none">
            <a:spAutoFit/>
          </a:bodyPr>
          <a:lstStyle/>
          <a:p>
            <a:pPr algn="r">
              <a:lnSpc>
                <a:spcPct val="120000"/>
              </a:lnSpc>
            </a:pPr>
            <a:r>
              <a:rPr lang="en-US" altLang="zh-CN" sz="2800" dirty="0">
                <a:latin typeface="Arial" panose="020B0604020202020204" pitchFamily="34" charset="0"/>
                <a:ea typeface="微软雅黑" panose="020B0503020204020204" pitchFamily="34" charset="-122"/>
                <a:sym typeface="Arial" panose="020B0604020202020204" pitchFamily="34" charset="0"/>
              </a:rPr>
              <a:t>01 </a:t>
            </a:r>
            <a:r>
              <a:rPr lang="zh-CN" altLang="en-US" sz="2800" dirty="0">
                <a:latin typeface="Arial" panose="020B0604020202020204" pitchFamily="34" charset="0"/>
                <a:ea typeface="微软雅黑" panose="020B0503020204020204" pitchFamily="34" charset="-122"/>
                <a:sym typeface="Arial" panose="020B0604020202020204" pitchFamily="34" charset="0"/>
              </a:rPr>
              <a:t>单体架构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3370347" y="1893949"/>
            <a:ext cx="3816424" cy="703139"/>
          </a:xfrm>
          <a:prstGeom prst="rect">
            <a:avLst/>
          </a:prstGeom>
          <a:noFill/>
          <a:ln>
            <a:solidFill>
              <a:srgbClr val="2A2B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24641" y="2889630"/>
            <a:ext cx="2121093" cy="564898"/>
          </a:xfrm>
          <a:prstGeom prst="rect">
            <a:avLst/>
          </a:prstGeom>
          <a:effectLst/>
        </p:spPr>
        <p:txBody>
          <a:bodyPr wrap="none">
            <a:spAutoFit/>
          </a:bodyPr>
          <a:lstStyle/>
          <a:p>
            <a:pPr algn="r">
              <a:lnSpc>
                <a:spcPct val="120000"/>
              </a:lnSpc>
            </a:pPr>
            <a:r>
              <a:rPr lang="en-US" altLang="zh-CN" sz="2800" dirty="0">
                <a:latin typeface="Arial" panose="020B0604020202020204" pitchFamily="34" charset="0"/>
                <a:ea typeface="微软雅黑" panose="020B0503020204020204" pitchFamily="34" charset="-122"/>
                <a:sym typeface="Arial" panose="020B0604020202020204" pitchFamily="34" charset="0"/>
              </a:rPr>
              <a:t>02 </a:t>
            </a:r>
            <a:r>
              <a:rPr lang="zh-CN" altLang="en-US" sz="2800" dirty="0">
                <a:latin typeface="Arial" panose="020B0604020202020204" pitchFamily="34" charset="0"/>
                <a:ea typeface="微软雅黑" panose="020B0503020204020204" pitchFamily="34" charset="-122"/>
                <a:sym typeface="Arial" panose="020B0604020202020204" pitchFamily="34" charset="0"/>
              </a:rPr>
              <a:t>集群架构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3370347" y="2846449"/>
            <a:ext cx="3816424" cy="703139"/>
          </a:xfrm>
          <a:prstGeom prst="rect">
            <a:avLst/>
          </a:prstGeom>
          <a:noFill/>
          <a:ln>
            <a:solidFill>
              <a:srgbClr val="2A2B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424641" y="3824735"/>
            <a:ext cx="2480166" cy="564898"/>
          </a:xfrm>
          <a:prstGeom prst="rect">
            <a:avLst/>
          </a:prstGeom>
          <a:effectLst/>
        </p:spPr>
        <p:txBody>
          <a:bodyPr wrap="none">
            <a:spAutoFit/>
          </a:bodyPr>
          <a:lstStyle/>
          <a:p>
            <a:pPr algn="r">
              <a:lnSpc>
                <a:spcPct val="120000"/>
              </a:lnSpc>
            </a:pPr>
            <a:r>
              <a:rPr lang="en-US" altLang="zh-CN" sz="2800" dirty="0">
                <a:latin typeface="Arial" panose="020B0604020202020204" pitchFamily="34" charset="0"/>
                <a:ea typeface="微软雅黑" panose="020B0503020204020204" pitchFamily="34" charset="-122"/>
                <a:sym typeface="Arial" panose="020B0604020202020204" pitchFamily="34" charset="0"/>
              </a:rPr>
              <a:t>03 </a:t>
            </a:r>
            <a:r>
              <a:rPr lang="zh-CN" altLang="en-US" sz="2800" dirty="0">
                <a:latin typeface="Arial" panose="020B0604020202020204" pitchFamily="34" charset="0"/>
                <a:ea typeface="微软雅黑" panose="020B0503020204020204" pitchFamily="34" charset="-122"/>
                <a:sym typeface="Arial" panose="020B0604020202020204" pitchFamily="34" charset="0"/>
              </a:rPr>
              <a:t>分布式架构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3370347" y="3798949"/>
            <a:ext cx="3816424" cy="703139"/>
          </a:xfrm>
          <a:prstGeom prst="rect">
            <a:avLst/>
          </a:prstGeom>
          <a:noFill/>
          <a:ln>
            <a:solidFill>
              <a:srgbClr val="2A2B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424641" y="4838548"/>
            <a:ext cx="3842720" cy="564898"/>
          </a:xfrm>
          <a:prstGeom prst="rect">
            <a:avLst/>
          </a:prstGeom>
          <a:effectLst/>
        </p:spPr>
        <p:txBody>
          <a:bodyPr wrap="none">
            <a:spAutoFit/>
          </a:bodyPr>
          <a:lstStyle/>
          <a:p>
            <a:pPr algn="r">
              <a:lnSpc>
                <a:spcPct val="120000"/>
              </a:lnSpc>
            </a:pPr>
            <a:r>
              <a:rPr lang="en-US" altLang="zh-CN" sz="2800" dirty="0">
                <a:latin typeface="Arial" panose="020B0604020202020204" pitchFamily="34" charset="0"/>
                <a:ea typeface="微软雅黑" panose="020B0503020204020204" pitchFamily="34" charset="-122"/>
                <a:sym typeface="Arial" panose="020B0604020202020204" pitchFamily="34" charset="0"/>
              </a:rPr>
              <a:t>04 </a:t>
            </a:r>
            <a:r>
              <a:rPr lang="zh-CN" altLang="en-US" sz="2800" dirty="0">
                <a:latin typeface="Arial" panose="020B0604020202020204" pitchFamily="34" charset="0"/>
                <a:ea typeface="微软雅黑" panose="020B0503020204020204" pitchFamily="34" charset="-122"/>
                <a:sym typeface="Arial" panose="020B0604020202020204" pitchFamily="34" charset="0"/>
              </a:rPr>
              <a:t>微服务</a:t>
            </a:r>
            <a:r>
              <a:rPr lang="en-US" altLang="zh-CN" sz="2800" dirty="0">
                <a:latin typeface="Arial" panose="020B0604020202020204" pitchFamily="34" charset="0"/>
                <a:ea typeface="微软雅黑" panose="020B0503020204020204" pitchFamily="34" charset="-122"/>
                <a:sym typeface="Arial" panose="020B0604020202020204" pitchFamily="34" charset="0"/>
              </a:rPr>
              <a:t>Spring Cloud</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a:off x="3367179" y="4769428"/>
            <a:ext cx="3816424" cy="703139"/>
          </a:xfrm>
          <a:prstGeom prst="rect">
            <a:avLst/>
          </a:prstGeom>
          <a:noFill/>
          <a:ln>
            <a:solidFill>
              <a:srgbClr val="2A2B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flipV="1">
            <a:off x="0" y="7088633"/>
            <a:ext cx="12858750" cy="28803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flipV="1">
            <a:off x="0" y="7008603"/>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1000"/>
                                        <p:tgtEl>
                                          <p:spTgt spid="28"/>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1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p:tgtEl>
                                          <p:spTgt spid="16"/>
                                        </p:tgtEl>
                                        <p:attrNameLst>
                                          <p:attrName>ppt_y</p:attrName>
                                        </p:attrNameLst>
                                      </p:cBhvr>
                                      <p:tavLst>
                                        <p:tav tm="0">
                                          <p:val>
                                            <p:strVal val="#ppt_y+#ppt_h*1.125000"/>
                                          </p:val>
                                        </p:tav>
                                        <p:tav tm="100000">
                                          <p:val>
                                            <p:strVal val="#ppt_y"/>
                                          </p:val>
                                        </p:tav>
                                      </p:tavLst>
                                    </p:anim>
                                    <p:animEffect transition="in" filter="wipe(up)">
                                      <p:cBhvr>
                                        <p:cTn id="24" dur="500"/>
                                        <p:tgtEl>
                                          <p:spTgt spid="1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childTnLst>
                          </p:cTn>
                        </p:par>
                        <p:par>
                          <p:cTn id="29" fill="hold">
                            <p:stCondLst>
                              <p:cond delay="500"/>
                            </p:stCondLst>
                            <p:childTnLst>
                              <p:par>
                                <p:cTn id="30" presetID="23" presetClass="entr" presetSubtype="32"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strVal val="4*#ppt_w"/>
                                          </p:val>
                                        </p:tav>
                                        <p:tav tm="100000">
                                          <p:val>
                                            <p:strVal val="#ppt_w"/>
                                          </p:val>
                                        </p:tav>
                                      </p:tavLst>
                                    </p:anim>
                                    <p:anim calcmode="lin" valueType="num">
                                      <p:cBhvr>
                                        <p:cTn id="33" dur="500" fill="hold"/>
                                        <p:tgtEl>
                                          <p:spTgt spid="15"/>
                                        </p:tgtEl>
                                        <p:attrNameLst>
                                          <p:attrName>ppt_h</p:attrName>
                                        </p:attrNameLst>
                                      </p:cBhvr>
                                      <p:tavLst>
                                        <p:tav tm="0">
                                          <p:val>
                                            <p:strVal val="4*#ppt_h"/>
                                          </p:val>
                                        </p:tav>
                                        <p:tav tm="100000">
                                          <p:val>
                                            <p:strVal val="#ppt_h"/>
                                          </p:val>
                                        </p:tav>
                                      </p:tavLst>
                                    </p:anim>
                                  </p:childTnLst>
                                </p:cTn>
                              </p:par>
                            </p:childTnLst>
                          </p:cTn>
                        </p:par>
                        <p:par>
                          <p:cTn id="34" fill="hold">
                            <p:stCondLst>
                              <p:cond delay="1000"/>
                            </p:stCondLst>
                            <p:childTnLst>
                              <p:par>
                                <p:cTn id="35" presetID="16" presetClass="entr" presetSubtype="2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2000"/>
                            </p:stCondLst>
                            <p:childTnLst>
                              <p:par>
                                <p:cTn id="43" presetID="16" presetClass="entr" presetSubtype="21"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barn(inVertical)">
                                      <p:cBhvr>
                                        <p:cTn id="45" dur="500"/>
                                        <p:tgtEl>
                                          <p:spTgt spid="2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par>
                          <p:cTn id="50" fill="hold">
                            <p:stCondLst>
                              <p:cond delay="3000"/>
                            </p:stCondLst>
                            <p:childTnLst>
                              <p:par>
                                <p:cTn id="51" presetID="16" presetClass="entr" presetSubtype="21"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arn(inVertical)">
                                      <p:cBhvr>
                                        <p:cTn id="53" dur="500"/>
                                        <p:tgtEl>
                                          <p:spTgt spid="25"/>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par>
                          <p:cTn id="58" fill="hold">
                            <p:stCondLst>
                              <p:cond delay="4000"/>
                            </p:stCondLst>
                            <p:childTnLst>
                              <p:par>
                                <p:cTn id="59" presetID="16" presetClass="entr" presetSubtype="21"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barn(inVertical)">
                                      <p:cBhvr>
                                        <p:cTn id="61" dur="500"/>
                                        <p:tgtEl>
                                          <p:spTgt spid="27"/>
                                        </p:tgtEl>
                                      </p:cBhvr>
                                    </p:animEffect>
                                  </p:childTnLst>
                                </p:cTn>
                              </p:par>
                            </p:childTnLst>
                          </p:cTn>
                        </p:par>
                        <p:par>
                          <p:cTn id="62" fill="hold">
                            <p:stCondLst>
                              <p:cond delay="4500"/>
                            </p:stCondLst>
                            <p:childTnLst>
                              <p:par>
                                <p:cTn id="63" presetID="22" presetClass="entr" presetSubtype="8"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14" grpId="0"/>
      <p:bldP spid="15" grpId="0"/>
      <p:bldP spid="16" grpId="0"/>
      <p:bldP spid="17" grpId="0"/>
      <p:bldP spid="18" grpId="0" animBg="1"/>
      <p:bldP spid="22" grpId="0"/>
      <p:bldP spid="23" grpId="0" animBg="1"/>
      <p:bldP spid="24" grpId="0"/>
      <p:bldP spid="25" grpId="0" animBg="1"/>
      <p:bldP spid="26" grpId="0"/>
      <p:bldP spid="27" grpId="0" animBg="1"/>
      <p:bldP spid="28" grpId="0" animBg="1"/>
      <p:bldP spid="2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82401" y="1168053"/>
            <a:ext cx="8483645" cy="646331"/>
          </a:xfrm>
          <a:prstGeom prst="rect">
            <a:avLst/>
          </a:prstGeom>
          <a:noFill/>
        </p:spPr>
        <p:txBody>
          <a:bodyPr wrap="square" rtlCol="0">
            <a:spAutoFit/>
          </a:bodyPr>
          <a:lstStyle/>
          <a:p>
            <a:r>
              <a:rPr lang="zh-CN" altLang="en-US" dirty="0"/>
              <a:t>分布式</a:t>
            </a:r>
            <a:r>
              <a:rPr lang="en-US" altLang="zh-CN" dirty="0"/>
              <a:t>CAP</a:t>
            </a:r>
            <a:r>
              <a:rPr lang="zh-CN" altLang="en-US" dirty="0"/>
              <a:t>理论：指的是在一个分布式系统中，</a:t>
            </a:r>
            <a:r>
              <a:rPr lang="en-US" altLang="zh-CN" dirty="0"/>
              <a:t>Consistency</a:t>
            </a:r>
            <a:r>
              <a:rPr lang="zh-CN" altLang="en-US" dirty="0"/>
              <a:t>（一致性）、 </a:t>
            </a:r>
            <a:r>
              <a:rPr lang="en-US" altLang="zh-CN" dirty="0"/>
              <a:t>Availability</a:t>
            </a:r>
            <a:r>
              <a:rPr lang="zh-CN" altLang="en-US" dirty="0"/>
              <a:t>（可用性）、</a:t>
            </a:r>
            <a:r>
              <a:rPr lang="en-US" altLang="zh-CN" dirty="0"/>
              <a:t>Partition tolerance</a:t>
            </a:r>
            <a:r>
              <a:rPr lang="zh-CN" altLang="en-US" dirty="0"/>
              <a:t>（分区容错性），三者不可兼得</a:t>
            </a:r>
            <a:endParaRPr lang="zh-CN" altLang="en-US" dirty="0"/>
          </a:p>
        </p:txBody>
      </p:sp>
      <p:sp>
        <p:nvSpPr>
          <p:cNvPr id="4" name="矩形 3"/>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5" name="文本框 4"/>
          <p:cNvSpPr txBox="1"/>
          <p:nvPr/>
        </p:nvSpPr>
        <p:spPr>
          <a:xfrm>
            <a:off x="372973" y="343285"/>
            <a:ext cx="1626234" cy="528263"/>
          </a:xfrm>
          <a:prstGeom prst="rect">
            <a:avLst/>
          </a:prstGeom>
          <a:noFill/>
        </p:spPr>
        <p:txBody>
          <a:bodyPr wrap="none" lIns="96434" tIns="48217" rIns="96434" bIns="48217" rtlCol="0">
            <a:spAutoFit/>
          </a:bodyPr>
          <a:lstStyle/>
          <a:p>
            <a:pPr defTabSz="964565"/>
            <a:r>
              <a:rPr lang="en-US" altLang="zh-CN"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CAP</a:t>
            </a: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原则</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59788" y="2209999"/>
            <a:ext cx="2939173" cy="2812652"/>
          </a:xfrm>
          <a:prstGeom prst="rect">
            <a:avLst/>
          </a:prstGeom>
        </p:spPr>
      </p:pic>
      <p:sp>
        <p:nvSpPr>
          <p:cNvPr id="10" name="TextBox 23"/>
          <p:cNvSpPr txBox="1"/>
          <p:nvPr/>
        </p:nvSpPr>
        <p:spPr>
          <a:xfrm>
            <a:off x="2117733" y="2320181"/>
            <a:ext cx="2626616" cy="1404423"/>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更新操作成功并返回客户端后，所有节点在同一时间的数据完全一致，这就是分布式的一致性。一致性的问题在并发系统中不可避免，对于客户端来说，一致性指的是并发访问时更新过的数据如何获取的问题。从服务端来看，则是更新如何复制分布到整个系统，以保证数据最终一致。</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TextBox 23"/>
          <p:cNvSpPr txBox="1"/>
          <p:nvPr/>
        </p:nvSpPr>
        <p:spPr>
          <a:xfrm>
            <a:off x="8229575" y="2320181"/>
            <a:ext cx="2626616" cy="792333"/>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服务一直可用，而且是正常响应时间。好的可用性主要是指系统能够很好的为用户服务，不出现用户操作失败或者访问超时等用户体验不好的情况。</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TextBox 23"/>
          <p:cNvSpPr txBox="1"/>
          <p:nvPr/>
        </p:nvSpPr>
        <p:spPr>
          <a:xfrm>
            <a:off x="5116066" y="5200501"/>
            <a:ext cx="2626616" cy="1201291"/>
          </a:xfrm>
          <a:prstGeom prst="rect">
            <a:avLst/>
          </a:prstGeom>
          <a:noFill/>
        </p:spPr>
        <p:txBody>
          <a:bodyPr wrap="square" lIns="0" tIns="0" rIns="0" bIns="0"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rPr>
              <a:t>分区容错性要求能够使应用虽然是一个分布式系统，而看上去却好像是在一个可以运转正常的整体。比如现在的分布式系统中有某一个或者几个机器宕掉了，其他剩下的机器还能够正常运转满足系统需求，对于用户而言并没有什么体验上的影响。</a:t>
            </a:r>
            <a:endParaRPr lang="en-GB"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矩形 8"/>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up)">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p:cNvGrpSpPr/>
          <p:nvPr/>
        </p:nvGrpSpPr>
        <p:grpSpPr>
          <a:xfrm>
            <a:off x="1460823" y="3328293"/>
            <a:ext cx="321407" cy="1549014"/>
            <a:chOff x="2971802" y="2190750"/>
            <a:chExt cx="228598" cy="1101725"/>
          </a:xfrm>
        </p:grpSpPr>
        <p:cxnSp>
          <p:nvCxnSpPr>
            <p:cNvPr id="122" name="Straight Connector 121"/>
            <p:cNvCxnSpPr/>
            <p:nvPr/>
          </p:nvCxnSpPr>
          <p:spPr>
            <a:xfrm rot="16200000" flipV="1">
              <a:off x="2478088" y="2684463"/>
              <a:ext cx="1101725" cy="1143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rot="5400000" flipH="1" flipV="1">
              <a:off x="2592387" y="2684463"/>
              <a:ext cx="1101725" cy="11430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1030860" y="2161590"/>
            <a:ext cx="1178502" cy="1178502"/>
            <a:chOff x="1657350" y="1428750"/>
            <a:chExt cx="838200" cy="838200"/>
          </a:xfrm>
        </p:grpSpPr>
        <p:sp>
          <p:nvSpPr>
            <p:cNvPr id="118" name="Rectangle 117"/>
            <p:cNvSpPr/>
            <p:nvPr/>
          </p:nvSpPr>
          <p:spPr>
            <a:xfrm>
              <a:off x="1657350" y="1428750"/>
              <a:ext cx="838200" cy="83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125" name="Freeform 52"/>
            <p:cNvSpPr>
              <a:spLocks noEditPoints="1"/>
            </p:cNvSpPr>
            <p:nvPr/>
          </p:nvSpPr>
          <p:spPr bwMode="auto">
            <a:xfrm>
              <a:off x="1890341" y="1647623"/>
              <a:ext cx="372219" cy="40045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Group 63"/>
          <p:cNvGrpSpPr/>
          <p:nvPr/>
        </p:nvGrpSpPr>
        <p:grpSpPr>
          <a:xfrm>
            <a:off x="3389202" y="3340089"/>
            <a:ext cx="321407" cy="1549014"/>
            <a:chOff x="2971801" y="2190750"/>
            <a:chExt cx="228599" cy="1101725"/>
          </a:xfrm>
        </p:grpSpPr>
        <p:cxnSp>
          <p:nvCxnSpPr>
            <p:cNvPr id="61" name="Straight Connector 60"/>
            <p:cNvCxnSpPr/>
            <p:nvPr/>
          </p:nvCxnSpPr>
          <p:spPr>
            <a:xfrm rot="16200000" flipV="1">
              <a:off x="2478088" y="2684463"/>
              <a:ext cx="1101725" cy="1143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2592387" y="2684463"/>
              <a:ext cx="1101725" cy="1143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2955899" y="2161590"/>
            <a:ext cx="1178502" cy="1178502"/>
            <a:chOff x="2905125" y="1428750"/>
            <a:chExt cx="838200" cy="838200"/>
          </a:xfrm>
        </p:grpSpPr>
        <p:sp>
          <p:nvSpPr>
            <p:cNvPr id="43" name="Rectangle 42"/>
            <p:cNvSpPr/>
            <p:nvPr/>
          </p:nvSpPr>
          <p:spPr>
            <a:xfrm>
              <a:off x="2905125" y="1428750"/>
              <a:ext cx="8382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dirty="0">
                <a:latin typeface="Arial" panose="020B0604020202020204" pitchFamily="34" charset="0"/>
                <a:ea typeface="微软雅黑" panose="020B0503020204020204" pitchFamily="34" charset="-122"/>
                <a:sym typeface="Arial" panose="020B0604020202020204" pitchFamily="34" charset="0"/>
              </a:endParaRPr>
            </a:p>
          </p:txBody>
        </p:sp>
        <p:sp>
          <p:nvSpPr>
            <p:cNvPr id="126" name="Freeform 48"/>
            <p:cNvSpPr/>
            <p:nvPr/>
          </p:nvSpPr>
          <p:spPr bwMode="auto">
            <a:xfrm>
              <a:off x="3221544" y="1661741"/>
              <a:ext cx="205362" cy="372219"/>
            </a:xfrm>
            <a:custGeom>
              <a:avLst/>
              <a:gdLst/>
              <a:ahLst/>
              <a:cxnLst>
                <a:cxn ang="0">
                  <a:pos x="36" y="20"/>
                </a:cxn>
                <a:cxn ang="0">
                  <a:pos x="15" y="66"/>
                </a:cxn>
                <a:cxn ang="0">
                  <a:pos x="13" y="67"/>
                </a:cxn>
                <a:cxn ang="0">
                  <a:pos x="12" y="67"/>
                </a:cxn>
                <a:cxn ang="0">
                  <a:pos x="11" y="65"/>
                </a:cxn>
                <a:cxn ang="0">
                  <a:pos x="19" y="33"/>
                </a:cxn>
                <a:cxn ang="0">
                  <a:pos x="3" y="37"/>
                </a:cxn>
                <a:cxn ang="0">
                  <a:pos x="2" y="37"/>
                </a:cxn>
                <a:cxn ang="0">
                  <a:pos x="1" y="36"/>
                </a:cxn>
                <a:cxn ang="0">
                  <a:pos x="1" y="35"/>
                </a:cxn>
                <a:cxn ang="0">
                  <a:pos x="9" y="2"/>
                </a:cxn>
                <a:cxn ang="0">
                  <a:pos x="10" y="0"/>
                </a:cxn>
                <a:cxn ang="0">
                  <a:pos x="24" y="0"/>
                </a:cxn>
                <a:cxn ang="0">
                  <a:pos x="25" y="2"/>
                </a:cxn>
                <a:cxn ang="0">
                  <a:pos x="25" y="3"/>
                </a:cxn>
                <a:cxn ang="0">
                  <a:pos x="18" y="21"/>
                </a:cxn>
                <a:cxn ang="0">
                  <a:pos x="34" y="18"/>
                </a:cxn>
                <a:cxn ang="0">
                  <a:pos x="35" y="17"/>
                </a:cxn>
                <a:cxn ang="0">
                  <a:pos x="36" y="18"/>
                </a:cxn>
                <a:cxn ang="0">
                  <a:pos x="36" y="20"/>
                </a:cxn>
              </a:cxnLst>
              <a:rect l="0" t="0" r="r" b="b"/>
              <a:pathLst>
                <a:path w="37" h="67">
                  <a:moveTo>
                    <a:pt x="36" y="20"/>
                  </a:moveTo>
                  <a:cubicBezTo>
                    <a:pt x="15" y="66"/>
                    <a:pt x="15" y="66"/>
                    <a:pt x="15" y="66"/>
                  </a:cubicBezTo>
                  <a:cubicBezTo>
                    <a:pt x="14" y="67"/>
                    <a:pt x="14" y="67"/>
                    <a:pt x="13" y="67"/>
                  </a:cubicBezTo>
                  <a:cubicBezTo>
                    <a:pt x="13" y="67"/>
                    <a:pt x="13" y="67"/>
                    <a:pt x="12" y="67"/>
                  </a:cubicBezTo>
                  <a:cubicBezTo>
                    <a:pt x="11" y="67"/>
                    <a:pt x="11" y="66"/>
                    <a:pt x="11" y="65"/>
                  </a:cubicBezTo>
                  <a:cubicBezTo>
                    <a:pt x="19" y="33"/>
                    <a:pt x="19" y="33"/>
                    <a:pt x="19" y="33"/>
                  </a:cubicBezTo>
                  <a:cubicBezTo>
                    <a:pt x="3" y="37"/>
                    <a:pt x="3" y="37"/>
                    <a:pt x="3" y="37"/>
                  </a:cubicBezTo>
                  <a:cubicBezTo>
                    <a:pt x="3" y="37"/>
                    <a:pt x="2" y="37"/>
                    <a:pt x="2" y="37"/>
                  </a:cubicBezTo>
                  <a:cubicBezTo>
                    <a:pt x="2" y="37"/>
                    <a:pt x="1" y="37"/>
                    <a:pt x="1" y="36"/>
                  </a:cubicBezTo>
                  <a:cubicBezTo>
                    <a:pt x="1" y="36"/>
                    <a:pt x="0" y="35"/>
                    <a:pt x="1" y="35"/>
                  </a:cubicBezTo>
                  <a:cubicBezTo>
                    <a:pt x="9" y="2"/>
                    <a:pt x="9" y="2"/>
                    <a:pt x="9" y="2"/>
                  </a:cubicBezTo>
                  <a:cubicBezTo>
                    <a:pt x="9" y="1"/>
                    <a:pt x="10" y="0"/>
                    <a:pt x="10" y="0"/>
                  </a:cubicBezTo>
                  <a:cubicBezTo>
                    <a:pt x="24" y="0"/>
                    <a:pt x="24" y="0"/>
                    <a:pt x="24" y="0"/>
                  </a:cubicBezTo>
                  <a:cubicBezTo>
                    <a:pt x="25" y="0"/>
                    <a:pt x="25" y="1"/>
                    <a:pt x="25" y="2"/>
                  </a:cubicBezTo>
                  <a:cubicBezTo>
                    <a:pt x="25" y="2"/>
                    <a:pt x="25" y="3"/>
                    <a:pt x="25" y="3"/>
                  </a:cubicBezTo>
                  <a:cubicBezTo>
                    <a:pt x="18" y="21"/>
                    <a:pt x="18" y="21"/>
                    <a:pt x="18" y="21"/>
                  </a:cubicBezTo>
                  <a:cubicBezTo>
                    <a:pt x="34" y="18"/>
                    <a:pt x="34" y="18"/>
                    <a:pt x="34" y="18"/>
                  </a:cubicBezTo>
                  <a:cubicBezTo>
                    <a:pt x="34" y="17"/>
                    <a:pt x="34" y="17"/>
                    <a:pt x="35" y="17"/>
                  </a:cubicBezTo>
                  <a:cubicBezTo>
                    <a:pt x="35" y="17"/>
                    <a:pt x="36" y="18"/>
                    <a:pt x="36" y="18"/>
                  </a:cubicBezTo>
                  <a:cubicBezTo>
                    <a:pt x="36" y="19"/>
                    <a:pt x="37" y="19"/>
                    <a:pt x="36" y="20"/>
                  </a:cubicBez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Group 84"/>
          <p:cNvGrpSpPr/>
          <p:nvPr/>
        </p:nvGrpSpPr>
        <p:grpSpPr>
          <a:xfrm>
            <a:off x="5317586" y="3340089"/>
            <a:ext cx="321407" cy="1549014"/>
            <a:chOff x="2971801" y="2190750"/>
            <a:chExt cx="228599" cy="1101725"/>
          </a:xfrm>
        </p:grpSpPr>
        <p:cxnSp>
          <p:nvCxnSpPr>
            <p:cNvPr id="86" name="Straight Connector 85"/>
            <p:cNvCxnSpPr/>
            <p:nvPr/>
          </p:nvCxnSpPr>
          <p:spPr>
            <a:xfrm rot="16200000" flipV="1">
              <a:off x="2478088" y="2684463"/>
              <a:ext cx="1101725" cy="1143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H="1" flipV="1">
              <a:off x="2592387" y="2684463"/>
              <a:ext cx="1101725" cy="1143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4880938" y="2161590"/>
            <a:ext cx="1178502" cy="1178502"/>
            <a:chOff x="4152900" y="1428750"/>
            <a:chExt cx="838200" cy="838200"/>
          </a:xfrm>
        </p:grpSpPr>
        <p:sp>
          <p:nvSpPr>
            <p:cNvPr id="82" name="Rectangle 81"/>
            <p:cNvSpPr/>
            <p:nvPr/>
          </p:nvSpPr>
          <p:spPr>
            <a:xfrm>
              <a:off x="4152900" y="1428750"/>
              <a:ext cx="838200" cy="838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127" name="Freeform 107"/>
            <p:cNvSpPr>
              <a:spLocks noEditPoints="1"/>
            </p:cNvSpPr>
            <p:nvPr/>
          </p:nvSpPr>
          <p:spPr bwMode="auto">
            <a:xfrm>
              <a:off x="4391025" y="1664308"/>
              <a:ext cx="361951" cy="367085"/>
            </a:xfrm>
            <a:custGeom>
              <a:avLst/>
              <a:gdLst/>
              <a:ahLst/>
              <a:cxnLst>
                <a:cxn ang="0">
                  <a:pos x="64" y="14"/>
                </a:cxn>
                <a:cxn ang="0">
                  <a:pos x="12" y="65"/>
                </a:cxn>
                <a:cxn ang="0">
                  <a:pos x="10" y="66"/>
                </a:cxn>
                <a:cxn ang="0">
                  <a:pos x="8" y="65"/>
                </a:cxn>
                <a:cxn ang="0">
                  <a:pos x="0" y="57"/>
                </a:cxn>
                <a:cxn ang="0">
                  <a:pos x="0" y="56"/>
                </a:cxn>
                <a:cxn ang="0">
                  <a:pos x="0" y="54"/>
                </a:cxn>
                <a:cxn ang="0">
                  <a:pos x="52" y="2"/>
                </a:cxn>
                <a:cxn ang="0">
                  <a:pos x="54" y="1"/>
                </a:cxn>
                <a:cxn ang="0">
                  <a:pos x="56" y="2"/>
                </a:cxn>
                <a:cxn ang="0">
                  <a:pos x="64" y="10"/>
                </a:cxn>
                <a:cxn ang="0">
                  <a:pos x="64" y="12"/>
                </a:cxn>
                <a:cxn ang="0">
                  <a:pos x="64" y="14"/>
                </a:cxn>
                <a:cxn ang="0">
                  <a:pos x="14" y="5"/>
                </a:cxn>
                <a:cxn ang="0">
                  <a:pos x="10" y="7"/>
                </a:cxn>
                <a:cxn ang="0">
                  <a:pos x="9" y="11"/>
                </a:cxn>
                <a:cxn ang="0">
                  <a:pos x="8" y="7"/>
                </a:cxn>
                <a:cxn ang="0">
                  <a:pos x="4" y="5"/>
                </a:cxn>
                <a:cxn ang="0">
                  <a:pos x="8" y="4"/>
                </a:cxn>
                <a:cxn ang="0">
                  <a:pos x="9" y="0"/>
                </a:cxn>
                <a:cxn ang="0">
                  <a:pos x="10" y="4"/>
                </a:cxn>
                <a:cxn ang="0">
                  <a:pos x="14" y="5"/>
                </a:cxn>
                <a:cxn ang="0">
                  <a:pos x="32" y="13"/>
                </a:cxn>
                <a:cxn ang="0">
                  <a:pos x="24" y="16"/>
                </a:cxn>
                <a:cxn ang="0">
                  <a:pos x="22" y="23"/>
                </a:cxn>
                <a:cxn ang="0">
                  <a:pos x="19" y="16"/>
                </a:cxn>
                <a:cxn ang="0">
                  <a:pos x="11" y="13"/>
                </a:cxn>
                <a:cxn ang="0">
                  <a:pos x="19" y="11"/>
                </a:cxn>
                <a:cxn ang="0">
                  <a:pos x="22" y="3"/>
                </a:cxn>
                <a:cxn ang="0">
                  <a:pos x="24" y="11"/>
                </a:cxn>
                <a:cxn ang="0">
                  <a:pos x="32" y="13"/>
                </a:cxn>
                <a:cxn ang="0">
                  <a:pos x="40" y="5"/>
                </a:cxn>
                <a:cxn ang="0">
                  <a:pos x="36" y="7"/>
                </a:cxn>
                <a:cxn ang="0">
                  <a:pos x="34" y="11"/>
                </a:cxn>
                <a:cxn ang="0">
                  <a:pos x="33" y="7"/>
                </a:cxn>
                <a:cxn ang="0">
                  <a:pos x="29" y="5"/>
                </a:cxn>
                <a:cxn ang="0">
                  <a:pos x="33" y="4"/>
                </a:cxn>
                <a:cxn ang="0">
                  <a:pos x="34" y="0"/>
                </a:cxn>
                <a:cxn ang="0">
                  <a:pos x="36" y="4"/>
                </a:cxn>
                <a:cxn ang="0">
                  <a:pos x="40" y="5"/>
                </a:cxn>
                <a:cxn ang="0">
                  <a:pos x="58" y="12"/>
                </a:cxn>
                <a:cxn ang="0">
                  <a:pos x="54" y="8"/>
                </a:cxn>
                <a:cxn ang="0">
                  <a:pos x="42" y="19"/>
                </a:cxn>
                <a:cxn ang="0">
                  <a:pos x="46" y="24"/>
                </a:cxn>
                <a:cxn ang="0">
                  <a:pos x="58" y="12"/>
                </a:cxn>
                <a:cxn ang="0">
                  <a:pos x="65" y="31"/>
                </a:cxn>
                <a:cxn ang="0">
                  <a:pos x="61" y="32"/>
                </a:cxn>
                <a:cxn ang="0">
                  <a:pos x="60" y="36"/>
                </a:cxn>
                <a:cxn ang="0">
                  <a:pos x="59" y="32"/>
                </a:cxn>
                <a:cxn ang="0">
                  <a:pos x="55" y="31"/>
                </a:cxn>
                <a:cxn ang="0">
                  <a:pos x="59" y="30"/>
                </a:cxn>
                <a:cxn ang="0">
                  <a:pos x="60" y="26"/>
                </a:cxn>
                <a:cxn ang="0">
                  <a:pos x="61" y="30"/>
                </a:cxn>
                <a:cxn ang="0">
                  <a:pos x="65" y="31"/>
                </a:cxn>
              </a:cxnLst>
              <a:rect l="0" t="0" r="r" b="b"/>
              <a:pathLst>
                <a:path w="65" h="66">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3" name="Group 92"/>
          <p:cNvGrpSpPr/>
          <p:nvPr/>
        </p:nvGrpSpPr>
        <p:grpSpPr>
          <a:xfrm>
            <a:off x="7227841" y="3340089"/>
            <a:ext cx="321407" cy="1549014"/>
            <a:chOff x="2971801" y="2190750"/>
            <a:chExt cx="228599" cy="1101725"/>
          </a:xfrm>
        </p:grpSpPr>
        <p:cxnSp>
          <p:nvCxnSpPr>
            <p:cNvPr id="94" name="Straight Connector 93"/>
            <p:cNvCxnSpPr/>
            <p:nvPr/>
          </p:nvCxnSpPr>
          <p:spPr>
            <a:xfrm rot="16200000" flipV="1">
              <a:off x="2478088" y="2684463"/>
              <a:ext cx="1101725" cy="114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flipH="1" flipV="1">
              <a:off x="2592387" y="2684463"/>
              <a:ext cx="1101725" cy="11430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6805977" y="2161590"/>
            <a:ext cx="1178502" cy="1178502"/>
            <a:chOff x="5400675" y="1428750"/>
            <a:chExt cx="838200" cy="838200"/>
          </a:xfrm>
        </p:grpSpPr>
        <p:sp>
          <p:nvSpPr>
            <p:cNvPr id="90" name="Rectangle 89"/>
            <p:cNvSpPr/>
            <p:nvPr/>
          </p:nvSpPr>
          <p:spPr>
            <a:xfrm>
              <a:off x="5400675" y="1428750"/>
              <a:ext cx="838200" cy="838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128" name="Freeform 130"/>
            <p:cNvSpPr>
              <a:spLocks noEditPoints="1"/>
            </p:cNvSpPr>
            <p:nvPr/>
          </p:nvSpPr>
          <p:spPr bwMode="auto">
            <a:xfrm>
              <a:off x="5633666" y="1661741"/>
              <a:ext cx="372219" cy="372219"/>
            </a:xfrm>
            <a:custGeom>
              <a:avLst/>
              <a:gdLst/>
              <a:ahLst/>
              <a:cxnLst>
                <a:cxn ang="0">
                  <a:pos x="62" y="67"/>
                </a:cxn>
                <a:cxn ang="0">
                  <a:pos x="59" y="66"/>
                </a:cxn>
                <a:cxn ang="0">
                  <a:pos x="45" y="52"/>
                </a:cxn>
                <a:cxn ang="0">
                  <a:pos x="29" y="57"/>
                </a:cxn>
                <a:cxn ang="0">
                  <a:pos x="0" y="29"/>
                </a:cxn>
                <a:cxn ang="0">
                  <a:pos x="29" y="0"/>
                </a:cxn>
                <a:cxn ang="0">
                  <a:pos x="57" y="29"/>
                </a:cxn>
                <a:cxn ang="0">
                  <a:pos x="52" y="45"/>
                </a:cxn>
                <a:cxn ang="0">
                  <a:pos x="66" y="59"/>
                </a:cxn>
                <a:cxn ang="0">
                  <a:pos x="67" y="62"/>
                </a:cxn>
                <a:cxn ang="0">
                  <a:pos x="62" y="67"/>
                </a:cxn>
                <a:cxn ang="0">
                  <a:pos x="29" y="11"/>
                </a:cxn>
                <a:cxn ang="0">
                  <a:pos x="11" y="29"/>
                </a:cxn>
                <a:cxn ang="0">
                  <a:pos x="29" y="47"/>
                </a:cxn>
                <a:cxn ang="0">
                  <a:pos x="47" y="29"/>
                </a:cxn>
                <a:cxn ang="0">
                  <a:pos x="29" y="11"/>
                </a:cxn>
                <a:cxn ang="0">
                  <a:pos x="42" y="30"/>
                </a:cxn>
                <a:cxn ang="0">
                  <a:pos x="40" y="31"/>
                </a:cxn>
                <a:cxn ang="0">
                  <a:pos x="31" y="31"/>
                </a:cxn>
                <a:cxn ang="0">
                  <a:pos x="31" y="40"/>
                </a:cxn>
                <a:cxn ang="0">
                  <a:pos x="30" y="42"/>
                </a:cxn>
                <a:cxn ang="0">
                  <a:pos x="27" y="42"/>
                </a:cxn>
                <a:cxn ang="0">
                  <a:pos x="26" y="40"/>
                </a:cxn>
                <a:cxn ang="0">
                  <a:pos x="26" y="31"/>
                </a:cxn>
                <a:cxn ang="0">
                  <a:pos x="17" y="31"/>
                </a:cxn>
                <a:cxn ang="0">
                  <a:pos x="16" y="30"/>
                </a:cxn>
                <a:cxn ang="0">
                  <a:pos x="16" y="27"/>
                </a:cxn>
                <a:cxn ang="0">
                  <a:pos x="17" y="26"/>
                </a:cxn>
                <a:cxn ang="0">
                  <a:pos x="26" y="26"/>
                </a:cxn>
                <a:cxn ang="0">
                  <a:pos x="26" y="17"/>
                </a:cxn>
                <a:cxn ang="0">
                  <a:pos x="27" y="16"/>
                </a:cxn>
                <a:cxn ang="0">
                  <a:pos x="30" y="16"/>
                </a:cxn>
                <a:cxn ang="0">
                  <a:pos x="31" y="17"/>
                </a:cxn>
                <a:cxn ang="0">
                  <a:pos x="31" y="26"/>
                </a:cxn>
                <a:cxn ang="0">
                  <a:pos x="40" y="26"/>
                </a:cxn>
                <a:cxn ang="0">
                  <a:pos x="42" y="27"/>
                </a:cxn>
                <a:cxn ang="0">
                  <a:pos x="42" y="30"/>
                </a:cxn>
              </a:cxnLst>
              <a:rect l="0" t="0" r="r" b="b"/>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Group 99"/>
          <p:cNvGrpSpPr/>
          <p:nvPr/>
        </p:nvGrpSpPr>
        <p:grpSpPr>
          <a:xfrm>
            <a:off x="9166246" y="3328293"/>
            <a:ext cx="321407" cy="1549014"/>
            <a:chOff x="2971801" y="2190750"/>
            <a:chExt cx="228599" cy="1101725"/>
          </a:xfrm>
        </p:grpSpPr>
        <p:cxnSp>
          <p:nvCxnSpPr>
            <p:cNvPr id="101" name="Straight Connector 100"/>
            <p:cNvCxnSpPr/>
            <p:nvPr/>
          </p:nvCxnSpPr>
          <p:spPr>
            <a:xfrm rot="16200000" flipV="1">
              <a:off x="2478088" y="2684463"/>
              <a:ext cx="1101725" cy="11430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flipH="1" flipV="1">
              <a:off x="2592387" y="2684463"/>
              <a:ext cx="1101725" cy="11430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8731016" y="2149794"/>
            <a:ext cx="1178502" cy="1178502"/>
            <a:chOff x="6648450" y="1428750"/>
            <a:chExt cx="838200" cy="838200"/>
          </a:xfrm>
        </p:grpSpPr>
        <p:sp>
          <p:nvSpPr>
            <p:cNvPr id="97" name="Rectangle 96"/>
            <p:cNvSpPr/>
            <p:nvPr/>
          </p:nvSpPr>
          <p:spPr>
            <a:xfrm>
              <a:off x="6648450" y="1428750"/>
              <a:ext cx="838200" cy="838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129" name="Freeform 89"/>
            <p:cNvSpPr>
              <a:spLocks noEditPoints="1"/>
            </p:cNvSpPr>
            <p:nvPr/>
          </p:nvSpPr>
          <p:spPr bwMode="auto">
            <a:xfrm>
              <a:off x="6878874" y="1659174"/>
              <a:ext cx="377353" cy="377353"/>
            </a:xfrm>
            <a:custGeom>
              <a:avLst/>
              <a:gdLst/>
              <a:ahLst/>
              <a:cxnLst>
                <a:cxn ang="0">
                  <a:pos x="68" y="3"/>
                </a:cxn>
                <a:cxn ang="0">
                  <a:pos x="58" y="61"/>
                </a:cxn>
                <a:cxn ang="0">
                  <a:pos x="57" y="63"/>
                </a:cxn>
                <a:cxn ang="0">
                  <a:pos x="56" y="63"/>
                </a:cxn>
                <a:cxn ang="0">
                  <a:pos x="55" y="63"/>
                </a:cxn>
                <a:cxn ang="0">
                  <a:pos x="35" y="55"/>
                </a:cxn>
                <a:cxn ang="0">
                  <a:pos x="23" y="67"/>
                </a:cxn>
                <a:cxn ang="0">
                  <a:pos x="22" y="68"/>
                </a:cxn>
                <a:cxn ang="0">
                  <a:pos x="21" y="68"/>
                </a:cxn>
                <a:cxn ang="0">
                  <a:pos x="19" y="65"/>
                </a:cxn>
                <a:cxn ang="0">
                  <a:pos x="19" y="48"/>
                </a:cxn>
                <a:cxn ang="0">
                  <a:pos x="1" y="41"/>
                </a:cxn>
                <a:cxn ang="0">
                  <a:pos x="0" y="39"/>
                </a:cxn>
                <a:cxn ang="0">
                  <a:pos x="1" y="36"/>
                </a:cxn>
                <a:cxn ang="0">
                  <a:pos x="64" y="0"/>
                </a:cxn>
                <a:cxn ang="0">
                  <a:pos x="67" y="0"/>
                </a:cxn>
                <a:cxn ang="0">
                  <a:pos x="68" y="3"/>
                </a:cxn>
                <a:cxn ang="0">
                  <a:pos x="62" y="7"/>
                </a:cxn>
                <a:cxn ang="0">
                  <a:pos x="8" y="38"/>
                </a:cxn>
                <a:cxn ang="0">
                  <a:pos x="20" y="43"/>
                </a:cxn>
                <a:cxn ang="0">
                  <a:pos x="53" y="19"/>
                </a:cxn>
                <a:cxn ang="0">
                  <a:pos x="35" y="49"/>
                </a:cxn>
                <a:cxn ang="0">
                  <a:pos x="54" y="57"/>
                </a:cxn>
                <a:cxn ang="0">
                  <a:pos x="62" y="7"/>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bg1"/>
            </a:solidFill>
            <a:ln w="9525">
              <a:noFill/>
              <a:round/>
            </a:ln>
          </p:spPr>
          <p:txBody>
            <a:bodyPr vert="horz" wrap="square" lIns="128563" tIns="64282" rIns="128563" bIns="64282" numCol="1" anchor="t" anchorCtr="0" compatLnSpc="1"/>
            <a:lstStyle/>
            <a:p>
              <a:pP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grpSp>
      <p:sp>
        <p:nvSpPr>
          <p:cNvPr id="161" name="Right Arrow 160"/>
          <p:cNvSpPr/>
          <p:nvPr/>
        </p:nvSpPr>
        <p:spPr>
          <a:xfrm>
            <a:off x="2333285" y="2492782"/>
            <a:ext cx="495507" cy="5161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dirty="0">
              <a:latin typeface="Arial" panose="020B0604020202020204" pitchFamily="34" charset="0"/>
              <a:ea typeface="微软雅黑" panose="020B0503020204020204" pitchFamily="34" charset="-122"/>
              <a:sym typeface="Arial" panose="020B0604020202020204" pitchFamily="34" charset="0"/>
            </a:endParaRPr>
          </a:p>
        </p:txBody>
      </p:sp>
      <p:sp>
        <p:nvSpPr>
          <p:cNvPr id="162" name="Right Arrow 161"/>
          <p:cNvSpPr/>
          <p:nvPr/>
        </p:nvSpPr>
        <p:spPr>
          <a:xfrm>
            <a:off x="4258324" y="2492782"/>
            <a:ext cx="495507" cy="516118"/>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163" name="Right Arrow 162"/>
          <p:cNvSpPr/>
          <p:nvPr/>
        </p:nvSpPr>
        <p:spPr>
          <a:xfrm>
            <a:off x="6207922" y="2492782"/>
            <a:ext cx="495507" cy="51611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164" name="Right Arrow 163"/>
          <p:cNvSpPr/>
          <p:nvPr/>
        </p:nvSpPr>
        <p:spPr>
          <a:xfrm>
            <a:off x="8109993" y="2469324"/>
            <a:ext cx="495507" cy="516118"/>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51" name="Text Placeholder 7"/>
          <p:cNvSpPr txBox="1"/>
          <p:nvPr/>
        </p:nvSpPr>
        <p:spPr>
          <a:xfrm>
            <a:off x="954565" y="5016484"/>
            <a:ext cx="1331091" cy="334187"/>
          </a:xfrm>
          <a:prstGeom prst="rect">
            <a:avLst/>
          </a:prstGeom>
        </p:spPr>
        <p:txBody>
          <a:bodyPr vert="horz" lIns="0" tIns="103884" rIns="0" bIns="103884" anchor="ctr" anchorCtr="0"/>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服务注册与发现</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 Placeholder 7"/>
          <p:cNvSpPr txBox="1"/>
          <p:nvPr/>
        </p:nvSpPr>
        <p:spPr>
          <a:xfrm>
            <a:off x="3172528" y="4998729"/>
            <a:ext cx="1331091" cy="334187"/>
          </a:xfrm>
          <a:prstGeom prst="rect">
            <a:avLst/>
          </a:prstGeom>
        </p:spPr>
        <p:txBody>
          <a:bodyPr vert="horz" lIns="0" tIns="103884" rIns="0" bIns="103884" anchor="ctr" anchorCtr="0"/>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服务网关</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Text Placeholder 7"/>
          <p:cNvSpPr txBox="1"/>
          <p:nvPr/>
        </p:nvSpPr>
        <p:spPr>
          <a:xfrm>
            <a:off x="4973446" y="5011745"/>
            <a:ext cx="1331091" cy="334187"/>
          </a:xfrm>
          <a:prstGeom prst="rect">
            <a:avLst/>
          </a:prstGeom>
        </p:spPr>
        <p:txBody>
          <a:bodyPr vert="horz" lIns="0" tIns="103884" rIns="0" bIns="103884" anchor="ctr" anchorCtr="0"/>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服务负载均衡</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 Placeholder 7"/>
          <p:cNvSpPr txBox="1"/>
          <p:nvPr/>
        </p:nvSpPr>
        <p:spPr>
          <a:xfrm>
            <a:off x="7026655" y="4998728"/>
            <a:ext cx="1331091" cy="334187"/>
          </a:xfrm>
          <a:prstGeom prst="rect">
            <a:avLst/>
          </a:prstGeom>
        </p:spPr>
        <p:txBody>
          <a:bodyPr vert="horz" lIns="0" tIns="103884" rIns="0" bIns="103884" anchor="ctr" anchorCtr="0"/>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服务容错</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 Placeholder 7"/>
          <p:cNvSpPr txBox="1"/>
          <p:nvPr/>
        </p:nvSpPr>
        <p:spPr>
          <a:xfrm>
            <a:off x="8731016" y="5011745"/>
            <a:ext cx="1331091" cy="334187"/>
          </a:xfrm>
          <a:prstGeom prst="rect">
            <a:avLst/>
          </a:prstGeom>
        </p:spPr>
        <p:txBody>
          <a:bodyPr vert="horz" lIns="0" tIns="103884" rIns="0" bIns="103884" anchor="ctr" anchorCtr="0"/>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统一的配置中心</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矩形 45"/>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47" name="矩形 4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48" name="文本框 47"/>
          <p:cNvSpPr txBox="1"/>
          <p:nvPr/>
        </p:nvSpPr>
        <p:spPr>
          <a:xfrm>
            <a:off x="372973" y="343285"/>
            <a:ext cx="4590186" cy="528263"/>
          </a:xfrm>
          <a:prstGeom prst="rect">
            <a:avLst/>
          </a:prstGeom>
          <a:noFill/>
        </p:spPr>
        <p:txBody>
          <a:bodyPr wrap="none" lIns="96434" tIns="48217" rIns="96434" bIns="48217" rtlCol="0">
            <a:spAutoFit/>
          </a:bodyPr>
          <a:lstStyle/>
          <a:p>
            <a:pPr defTabSz="964565"/>
            <a:r>
              <a:rPr lang="en-US" altLang="zh-CN"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Spring Cloud</a:t>
            </a:r>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主要功能组件</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grpSp>
        <p:nvGrpSpPr>
          <p:cNvPr id="50" name="Group 63"/>
          <p:cNvGrpSpPr/>
          <p:nvPr/>
        </p:nvGrpSpPr>
        <p:grpSpPr>
          <a:xfrm>
            <a:off x="11084605" y="3340090"/>
            <a:ext cx="321407" cy="1549014"/>
            <a:chOff x="2971801" y="2190750"/>
            <a:chExt cx="228599" cy="1101725"/>
          </a:xfrm>
        </p:grpSpPr>
        <p:cxnSp>
          <p:nvCxnSpPr>
            <p:cNvPr id="53" name="Straight Connector 60"/>
            <p:cNvCxnSpPr/>
            <p:nvPr/>
          </p:nvCxnSpPr>
          <p:spPr>
            <a:xfrm rot="16200000" flipV="1">
              <a:off x="2478088" y="2684463"/>
              <a:ext cx="1101725" cy="1143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4" name="Straight Connector 61"/>
            <p:cNvCxnSpPr/>
            <p:nvPr/>
          </p:nvCxnSpPr>
          <p:spPr>
            <a:xfrm rot="5400000" flipH="1" flipV="1">
              <a:off x="2592387" y="2684463"/>
              <a:ext cx="1101725" cy="1143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7" name="Rectangle 42"/>
          <p:cNvSpPr/>
          <p:nvPr/>
        </p:nvSpPr>
        <p:spPr>
          <a:xfrm>
            <a:off x="10656053" y="2161591"/>
            <a:ext cx="1178502" cy="1178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Text Placeholder 7"/>
          <p:cNvSpPr txBox="1"/>
          <p:nvPr/>
        </p:nvSpPr>
        <p:spPr>
          <a:xfrm>
            <a:off x="10740465" y="5007607"/>
            <a:ext cx="1331091" cy="334187"/>
          </a:xfrm>
          <a:prstGeom prst="rect">
            <a:avLst/>
          </a:prstGeom>
        </p:spPr>
        <p:txBody>
          <a:bodyPr vert="horz" lIns="0" tIns="103884" rIns="0" bIns="103884" anchor="ctr" anchorCtr="0"/>
          <a:lstStyle>
            <a:lvl1pPr marL="0" indent="0" algn="l" defTabSz="914400" rtl="0" eaLnBrk="1" latinLnBrk="0" hangingPunct="1">
              <a:lnSpc>
                <a:spcPct val="100000"/>
              </a:lnSpc>
              <a:spcBef>
                <a:spcPts val="0"/>
              </a:spcBef>
              <a:spcAft>
                <a:spcPts val="0"/>
              </a:spcAft>
              <a:buFont typeface="Arial" panose="020B0604020202020204" pitchFamily="34" charset="0"/>
              <a:buNone/>
              <a:defRPr sz="2635" b="1" kern="1200" baseline="0">
                <a:solidFill>
                  <a:schemeClr val="accent1"/>
                </a:solidFill>
                <a:latin typeface="League Gothic Regular"/>
                <a:ea typeface="+mn-ea"/>
                <a:cs typeface="League Gothic Regular"/>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服务链路追踪</a:t>
            </a:r>
            <a:endParaRPr lang="es-ES_tradnl"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Right Arrow 160"/>
          <p:cNvSpPr/>
          <p:nvPr/>
        </p:nvSpPr>
        <p:spPr>
          <a:xfrm>
            <a:off x="10031060" y="2479644"/>
            <a:ext cx="495507" cy="51611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810">
              <a:latin typeface="Arial" panose="020B0604020202020204" pitchFamily="34" charset="0"/>
              <a:ea typeface="微软雅黑" panose="020B0503020204020204" pitchFamily="34" charset="-122"/>
              <a:sym typeface="Arial" panose="020B0604020202020204" pitchFamily="34" charset="0"/>
            </a:endParaRPr>
          </a:p>
        </p:txBody>
      </p:sp>
      <p:sp>
        <p:nvSpPr>
          <p:cNvPr id="72" name="AutoShape 7"/>
          <p:cNvSpPr/>
          <p:nvPr/>
        </p:nvSpPr>
        <p:spPr bwMode="auto">
          <a:xfrm>
            <a:off x="10962754" y="2469324"/>
            <a:ext cx="565106" cy="53675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0" tIns="20090" rIns="20090" bIns="20090" anchor="ctr" anchorCtr="0"/>
          <a:lstStyle/>
          <a:p>
            <a:pPr algn="ctr" defTabSz="241300" hangingPunct="0">
              <a:lnSpc>
                <a:spcPct val="120000"/>
              </a:lnSpc>
            </a:pPr>
            <a:endParaRPr 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6"/>
          <p:cNvSpPr>
            <a:spLocks noChangeAspect="1" noEditPoints="1"/>
          </p:cNvSpPr>
          <p:nvPr/>
        </p:nvSpPr>
        <p:spPr bwMode="auto">
          <a:xfrm>
            <a:off x="11100840" y="2608213"/>
            <a:ext cx="305171" cy="305889"/>
          </a:xfrm>
          <a:custGeom>
            <a:avLst/>
            <a:gdLst>
              <a:gd name="T0" fmla="*/ 136 w 360"/>
              <a:gd name="T1" fmla="*/ 226 h 361"/>
              <a:gd name="T2" fmla="*/ 56 w 360"/>
              <a:gd name="T3" fmla="*/ 194 h 361"/>
              <a:gd name="T4" fmla="*/ 56 w 360"/>
              <a:gd name="T5" fmla="*/ 221 h 361"/>
              <a:gd name="T6" fmla="*/ 136 w 360"/>
              <a:gd name="T7" fmla="*/ 253 h 361"/>
              <a:gd name="T8" fmla="*/ 136 w 360"/>
              <a:gd name="T9" fmla="*/ 226 h 361"/>
              <a:gd name="T10" fmla="*/ 136 w 360"/>
              <a:gd name="T11" fmla="*/ 143 h 361"/>
              <a:gd name="T12" fmla="*/ 56 w 360"/>
              <a:gd name="T13" fmla="*/ 111 h 361"/>
              <a:gd name="T14" fmla="*/ 56 w 360"/>
              <a:gd name="T15" fmla="*/ 138 h 361"/>
              <a:gd name="T16" fmla="*/ 136 w 360"/>
              <a:gd name="T17" fmla="*/ 170 h 361"/>
              <a:gd name="T18" fmla="*/ 136 w 360"/>
              <a:gd name="T19" fmla="*/ 143 h 361"/>
              <a:gd name="T20" fmla="*/ 351 w 360"/>
              <a:gd name="T21" fmla="*/ 4 h 361"/>
              <a:gd name="T22" fmla="*/ 332 w 360"/>
              <a:gd name="T23" fmla="*/ 2 h 361"/>
              <a:gd name="T24" fmla="*/ 180 w 360"/>
              <a:gd name="T25" fmla="*/ 63 h 361"/>
              <a:gd name="T26" fmla="*/ 27 w 360"/>
              <a:gd name="T27" fmla="*/ 2 h 361"/>
              <a:gd name="T28" fmla="*/ 8 w 360"/>
              <a:gd name="T29" fmla="*/ 4 h 361"/>
              <a:gd name="T30" fmla="*/ 0 w 360"/>
              <a:gd name="T31" fmla="*/ 21 h 361"/>
              <a:gd name="T32" fmla="*/ 0 w 360"/>
              <a:gd name="T33" fmla="*/ 277 h 361"/>
              <a:gd name="T34" fmla="*/ 12 w 360"/>
              <a:gd name="T35" fmla="*/ 295 h 361"/>
              <a:gd name="T36" fmla="*/ 172 w 360"/>
              <a:gd name="T37" fmla="*/ 359 h 361"/>
              <a:gd name="T38" fmla="*/ 176 w 360"/>
              <a:gd name="T39" fmla="*/ 361 h 361"/>
              <a:gd name="T40" fmla="*/ 180 w 360"/>
              <a:gd name="T41" fmla="*/ 361 h 361"/>
              <a:gd name="T42" fmla="*/ 184 w 360"/>
              <a:gd name="T43" fmla="*/ 361 h 361"/>
              <a:gd name="T44" fmla="*/ 187 w 360"/>
              <a:gd name="T45" fmla="*/ 359 h 361"/>
              <a:gd name="T46" fmla="*/ 347 w 360"/>
              <a:gd name="T47" fmla="*/ 295 h 361"/>
              <a:gd name="T48" fmla="*/ 360 w 360"/>
              <a:gd name="T49" fmla="*/ 277 h 361"/>
              <a:gd name="T50" fmla="*/ 360 w 360"/>
              <a:gd name="T51" fmla="*/ 21 h 361"/>
              <a:gd name="T52" fmla="*/ 351 w 360"/>
              <a:gd name="T53" fmla="*/ 4 h 361"/>
              <a:gd name="T54" fmla="*/ 160 w 360"/>
              <a:gd name="T55" fmla="*/ 320 h 361"/>
              <a:gd name="T56" fmla="*/ 32 w 360"/>
              <a:gd name="T57" fmla="*/ 269 h 361"/>
              <a:gd name="T58" fmla="*/ 32 w 360"/>
              <a:gd name="T59" fmla="*/ 45 h 361"/>
              <a:gd name="T60" fmla="*/ 160 w 360"/>
              <a:gd name="T61" fmla="*/ 96 h 361"/>
              <a:gd name="T62" fmla="*/ 160 w 360"/>
              <a:gd name="T63" fmla="*/ 320 h 361"/>
              <a:gd name="T64" fmla="*/ 328 w 360"/>
              <a:gd name="T65" fmla="*/ 269 h 361"/>
              <a:gd name="T66" fmla="*/ 200 w 360"/>
              <a:gd name="T67" fmla="*/ 320 h 361"/>
              <a:gd name="T68" fmla="*/ 200 w 360"/>
              <a:gd name="T69" fmla="*/ 96 h 361"/>
              <a:gd name="T70" fmla="*/ 328 w 360"/>
              <a:gd name="T71" fmla="*/ 45 h 361"/>
              <a:gd name="T72" fmla="*/ 328 w 360"/>
              <a:gd name="T73" fmla="*/ 269 h 361"/>
              <a:gd name="T74" fmla="*/ 304 w 360"/>
              <a:gd name="T75" fmla="*/ 194 h 361"/>
              <a:gd name="T76" fmla="*/ 224 w 360"/>
              <a:gd name="T77" fmla="*/ 226 h 361"/>
              <a:gd name="T78" fmla="*/ 224 w 360"/>
              <a:gd name="T79" fmla="*/ 253 h 361"/>
              <a:gd name="T80" fmla="*/ 304 w 360"/>
              <a:gd name="T81" fmla="*/ 221 h 361"/>
              <a:gd name="T82" fmla="*/ 304 w 360"/>
              <a:gd name="T83" fmla="*/ 194 h 361"/>
              <a:gd name="T84" fmla="*/ 304 w 360"/>
              <a:gd name="T85" fmla="*/ 111 h 361"/>
              <a:gd name="T86" fmla="*/ 224 w 360"/>
              <a:gd name="T87" fmla="*/ 143 h 361"/>
              <a:gd name="T88" fmla="*/ 224 w 360"/>
              <a:gd name="T89" fmla="*/ 170 h 361"/>
              <a:gd name="T90" fmla="*/ 304 w 360"/>
              <a:gd name="T91" fmla="*/ 138 h 361"/>
              <a:gd name="T92" fmla="*/ 304 w 360"/>
              <a:gd name="T93" fmla="*/ 1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60" h="361">
                <a:moveTo>
                  <a:pt x="136" y="226"/>
                </a:moveTo>
                <a:cubicBezTo>
                  <a:pt x="56" y="194"/>
                  <a:pt x="56" y="194"/>
                  <a:pt x="56" y="194"/>
                </a:cubicBezTo>
                <a:cubicBezTo>
                  <a:pt x="56" y="221"/>
                  <a:pt x="56" y="221"/>
                  <a:pt x="56" y="221"/>
                </a:cubicBezTo>
                <a:cubicBezTo>
                  <a:pt x="136" y="253"/>
                  <a:pt x="136" y="253"/>
                  <a:pt x="136" y="253"/>
                </a:cubicBezTo>
                <a:lnTo>
                  <a:pt x="136" y="226"/>
                </a:lnTo>
                <a:close/>
                <a:moveTo>
                  <a:pt x="136" y="143"/>
                </a:moveTo>
                <a:cubicBezTo>
                  <a:pt x="56" y="111"/>
                  <a:pt x="56" y="111"/>
                  <a:pt x="56" y="111"/>
                </a:cubicBezTo>
                <a:cubicBezTo>
                  <a:pt x="56" y="138"/>
                  <a:pt x="56" y="138"/>
                  <a:pt x="56" y="138"/>
                </a:cubicBezTo>
                <a:cubicBezTo>
                  <a:pt x="136" y="170"/>
                  <a:pt x="136" y="170"/>
                  <a:pt x="136" y="170"/>
                </a:cubicBezTo>
                <a:lnTo>
                  <a:pt x="136" y="143"/>
                </a:lnTo>
                <a:close/>
                <a:moveTo>
                  <a:pt x="351" y="4"/>
                </a:moveTo>
                <a:cubicBezTo>
                  <a:pt x="345" y="1"/>
                  <a:pt x="338" y="0"/>
                  <a:pt x="332" y="2"/>
                </a:cubicBezTo>
                <a:cubicBezTo>
                  <a:pt x="180" y="63"/>
                  <a:pt x="180" y="63"/>
                  <a:pt x="180" y="63"/>
                </a:cubicBezTo>
                <a:cubicBezTo>
                  <a:pt x="27" y="2"/>
                  <a:pt x="27" y="2"/>
                  <a:pt x="27" y="2"/>
                </a:cubicBezTo>
                <a:cubicBezTo>
                  <a:pt x="21" y="0"/>
                  <a:pt x="14" y="1"/>
                  <a:pt x="8" y="4"/>
                </a:cubicBezTo>
                <a:cubicBezTo>
                  <a:pt x="3" y="8"/>
                  <a:pt x="0" y="14"/>
                  <a:pt x="0" y="21"/>
                </a:cubicBezTo>
                <a:cubicBezTo>
                  <a:pt x="0" y="277"/>
                  <a:pt x="0" y="277"/>
                  <a:pt x="0" y="277"/>
                </a:cubicBezTo>
                <a:cubicBezTo>
                  <a:pt x="0" y="285"/>
                  <a:pt x="5" y="292"/>
                  <a:pt x="12" y="295"/>
                </a:cubicBezTo>
                <a:cubicBezTo>
                  <a:pt x="172" y="359"/>
                  <a:pt x="172" y="359"/>
                  <a:pt x="172" y="359"/>
                </a:cubicBezTo>
                <a:cubicBezTo>
                  <a:pt x="172" y="359"/>
                  <a:pt x="175" y="360"/>
                  <a:pt x="176" y="361"/>
                </a:cubicBezTo>
                <a:cubicBezTo>
                  <a:pt x="177" y="361"/>
                  <a:pt x="178" y="361"/>
                  <a:pt x="180" y="361"/>
                </a:cubicBezTo>
                <a:cubicBezTo>
                  <a:pt x="181" y="361"/>
                  <a:pt x="182" y="361"/>
                  <a:pt x="184" y="361"/>
                </a:cubicBezTo>
                <a:cubicBezTo>
                  <a:pt x="184" y="360"/>
                  <a:pt x="187" y="359"/>
                  <a:pt x="187" y="359"/>
                </a:cubicBezTo>
                <a:cubicBezTo>
                  <a:pt x="347" y="295"/>
                  <a:pt x="347" y="295"/>
                  <a:pt x="347" y="295"/>
                </a:cubicBezTo>
                <a:cubicBezTo>
                  <a:pt x="355" y="292"/>
                  <a:pt x="360" y="285"/>
                  <a:pt x="360" y="277"/>
                </a:cubicBezTo>
                <a:cubicBezTo>
                  <a:pt x="360" y="21"/>
                  <a:pt x="360" y="21"/>
                  <a:pt x="360" y="21"/>
                </a:cubicBezTo>
                <a:cubicBezTo>
                  <a:pt x="360" y="14"/>
                  <a:pt x="356" y="8"/>
                  <a:pt x="351" y="4"/>
                </a:cubicBezTo>
                <a:close/>
                <a:moveTo>
                  <a:pt x="160" y="320"/>
                </a:moveTo>
                <a:cubicBezTo>
                  <a:pt x="32" y="269"/>
                  <a:pt x="32" y="269"/>
                  <a:pt x="32" y="269"/>
                </a:cubicBezTo>
                <a:cubicBezTo>
                  <a:pt x="32" y="45"/>
                  <a:pt x="32" y="45"/>
                  <a:pt x="32" y="45"/>
                </a:cubicBezTo>
                <a:cubicBezTo>
                  <a:pt x="160" y="96"/>
                  <a:pt x="160" y="96"/>
                  <a:pt x="160" y="96"/>
                </a:cubicBezTo>
                <a:lnTo>
                  <a:pt x="160" y="320"/>
                </a:lnTo>
                <a:close/>
                <a:moveTo>
                  <a:pt x="328" y="269"/>
                </a:moveTo>
                <a:cubicBezTo>
                  <a:pt x="200" y="320"/>
                  <a:pt x="200" y="320"/>
                  <a:pt x="200" y="320"/>
                </a:cubicBezTo>
                <a:cubicBezTo>
                  <a:pt x="200" y="96"/>
                  <a:pt x="200" y="96"/>
                  <a:pt x="200" y="96"/>
                </a:cubicBezTo>
                <a:cubicBezTo>
                  <a:pt x="328" y="45"/>
                  <a:pt x="328" y="45"/>
                  <a:pt x="328" y="45"/>
                </a:cubicBezTo>
                <a:lnTo>
                  <a:pt x="328" y="269"/>
                </a:lnTo>
                <a:close/>
                <a:moveTo>
                  <a:pt x="304" y="194"/>
                </a:moveTo>
                <a:cubicBezTo>
                  <a:pt x="224" y="226"/>
                  <a:pt x="224" y="226"/>
                  <a:pt x="224" y="226"/>
                </a:cubicBezTo>
                <a:cubicBezTo>
                  <a:pt x="224" y="253"/>
                  <a:pt x="224" y="253"/>
                  <a:pt x="224" y="253"/>
                </a:cubicBezTo>
                <a:cubicBezTo>
                  <a:pt x="304" y="221"/>
                  <a:pt x="304" y="221"/>
                  <a:pt x="304" y="221"/>
                </a:cubicBezTo>
                <a:lnTo>
                  <a:pt x="304" y="194"/>
                </a:lnTo>
                <a:close/>
                <a:moveTo>
                  <a:pt x="304" y="111"/>
                </a:moveTo>
                <a:cubicBezTo>
                  <a:pt x="224" y="143"/>
                  <a:pt x="224" y="143"/>
                  <a:pt x="224" y="143"/>
                </a:cubicBezTo>
                <a:cubicBezTo>
                  <a:pt x="224" y="170"/>
                  <a:pt x="224" y="170"/>
                  <a:pt x="224" y="170"/>
                </a:cubicBezTo>
                <a:cubicBezTo>
                  <a:pt x="304" y="138"/>
                  <a:pt x="304" y="138"/>
                  <a:pt x="304" y="138"/>
                </a:cubicBezTo>
                <a:lnTo>
                  <a:pt x="304" y="111"/>
                </a:lnTo>
                <a:close/>
              </a:path>
            </a:pathLst>
          </a:custGeom>
          <a:solidFill>
            <a:schemeClr val="accent5"/>
          </a:solidFill>
          <a:ln>
            <a:solidFill>
              <a:schemeClr val="bg1"/>
            </a:solidFill>
          </a:ln>
        </p:spPr>
        <p:txBody>
          <a:bodyPr vert="horz" wrap="square" lIns="83748" tIns="41874" rIns="83748" bIns="41874"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p:cTn id="7" dur="500" fill="hold"/>
                                        <p:tgtEl>
                                          <p:spTgt spid="130"/>
                                        </p:tgtEl>
                                        <p:attrNameLst>
                                          <p:attrName>ppt_w</p:attrName>
                                        </p:attrNameLst>
                                      </p:cBhvr>
                                      <p:tavLst>
                                        <p:tav tm="0">
                                          <p:val>
                                            <p:fltVal val="0"/>
                                          </p:val>
                                        </p:tav>
                                        <p:tav tm="100000">
                                          <p:val>
                                            <p:strVal val="#ppt_w"/>
                                          </p:val>
                                        </p:tav>
                                      </p:tavLst>
                                    </p:anim>
                                    <p:anim calcmode="lin" valueType="num">
                                      <p:cBhvr>
                                        <p:cTn id="8" dur="500" fill="hold"/>
                                        <p:tgtEl>
                                          <p:spTgt spid="130"/>
                                        </p:tgtEl>
                                        <p:attrNameLst>
                                          <p:attrName>ppt_h</p:attrName>
                                        </p:attrNameLst>
                                      </p:cBhvr>
                                      <p:tavLst>
                                        <p:tav tm="0">
                                          <p:val>
                                            <p:fltVal val="0"/>
                                          </p:val>
                                        </p:tav>
                                        <p:tav tm="100000">
                                          <p:val>
                                            <p:strVal val="#ppt_h"/>
                                          </p:val>
                                        </p:tav>
                                      </p:tavLst>
                                    </p:anim>
                                    <p:animEffect transition="in" filter="fade">
                                      <p:cBhvr>
                                        <p:cTn id="9" dur="500"/>
                                        <p:tgtEl>
                                          <p:spTgt spid="130"/>
                                        </p:tgtEl>
                                      </p:cBhvr>
                                    </p:animEffect>
                                  </p:childTnLst>
                                </p:cTn>
                              </p:par>
                            </p:childTnLst>
                          </p:cTn>
                        </p:par>
                        <p:par>
                          <p:cTn id="10" fill="hold">
                            <p:stCondLst>
                              <p:cond delay="500"/>
                            </p:stCondLst>
                            <p:childTnLst>
                              <p:par>
                                <p:cTn id="11" presetID="18" presetClass="entr" presetSubtype="12" fill="hold" nodeType="after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strips(downLeft)">
                                      <p:cBhvr>
                                        <p:cTn id="13" dur="500"/>
                                        <p:tgtEl>
                                          <p:spTgt spid="121"/>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1"/>
                                        </p:tgtEl>
                                        <p:attrNameLst>
                                          <p:attrName>style.visibility</p:attrName>
                                        </p:attrNameLst>
                                      </p:cBhvr>
                                      <p:to>
                                        <p:strVal val="visible"/>
                                      </p:to>
                                    </p:set>
                                    <p:anim calcmode="lin" valueType="num">
                                      <p:cBhvr>
                                        <p:cTn id="17" dur="500" fill="hold"/>
                                        <p:tgtEl>
                                          <p:spTgt spid="161"/>
                                        </p:tgtEl>
                                        <p:attrNameLst>
                                          <p:attrName>ppt_w</p:attrName>
                                        </p:attrNameLst>
                                      </p:cBhvr>
                                      <p:tavLst>
                                        <p:tav tm="0">
                                          <p:val>
                                            <p:fltVal val="0"/>
                                          </p:val>
                                        </p:tav>
                                        <p:tav tm="100000">
                                          <p:val>
                                            <p:strVal val="#ppt_w"/>
                                          </p:val>
                                        </p:tav>
                                      </p:tavLst>
                                    </p:anim>
                                    <p:anim calcmode="lin" valueType="num">
                                      <p:cBhvr>
                                        <p:cTn id="18" dur="500" fill="hold"/>
                                        <p:tgtEl>
                                          <p:spTgt spid="161"/>
                                        </p:tgtEl>
                                        <p:attrNameLst>
                                          <p:attrName>ppt_h</p:attrName>
                                        </p:attrNameLst>
                                      </p:cBhvr>
                                      <p:tavLst>
                                        <p:tav tm="0">
                                          <p:val>
                                            <p:fltVal val="0"/>
                                          </p:val>
                                        </p:tav>
                                        <p:tav tm="100000">
                                          <p:val>
                                            <p:strVal val="#ppt_h"/>
                                          </p:val>
                                        </p:tav>
                                      </p:tavLst>
                                    </p:anim>
                                    <p:animEffect transition="in" filter="fade">
                                      <p:cBhvr>
                                        <p:cTn id="19" dur="500"/>
                                        <p:tgtEl>
                                          <p:spTgt spid="161"/>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p:cTn id="23" dur="500" fill="hold"/>
                                        <p:tgtEl>
                                          <p:spTgt spid="131"/>
                                        </p:tgtEl>
                                        <p:attrNameLst>
                                          <p:attrName>ppt_w</p:attrName>
                                        </p:attrNameLst>
                                      </p:cBhvr>
                                      <p:tavLst>
                                        <p:tav tm="0">
                                          <p:val>
                                            <p:fltVal val="0"/>
                                          </p:val>
                                        </p:tav>
                                        <p:tav tm="100000">
                                          <p:val>
                                            <p:strVal val="#ppt_w"/>
                                          </p:val>
                                        </p:tav>
                                      </p:tavLst>
                                    </p:anim>
                                    <p:anim calcmode="lin" valueType="num">
                                      <p:cBhvr>
                                        <p:cTn id="24" dur="500" fill="hold"/>
                                        <p:tgtEl>
                                          <p:spTgt spid="131"/>
                                        </p:tgtEl>
                                        <p:attrNameLst>
                                          <p:attrName>ppt_h</p:attrName>
                                        </p:attrNameLst>
                                      </p:cBhvr>
                                      <p:tavLst>
                                        <p:tav tm="0">
                                          <p:val>
                                            <p:fltVal val="0"/>
                                          </p:val>
                                        </p:tav>
                                        <p:tav tm="100000">
                                          <p:val>
                                            <p:strVal val="#ppt_h"/>
                                          </p:val>
                                        </p:tav>
                                      </p:tavLst>
                                    </p:anim>
                                    <p:animEffect transition="in" filter="fade">
                                      <p:cBhvr>
                                        <p:cTn id="25" dur="500"/>
                                        <p:tgtEl>
                                          <p:spTgt spid="131"/>
                                        </p:tgtEl>
                                      </p:cBhvr>
                                    </p:animEffect>
                                  </p:childTnLst>
                                </p:cTn>
                              </p:par>
                            </p:childTnLst>
                          </p:cTn>
                        </p:par>
                        <p:par>
                          <p:cTn id="26" fill="hold">
                            <p:stCondLst>
                              <p:cond delay="2000"/>
                            </p:stCondLst>
                            <p:childTnLst>
                              <p:par>
                                <p:cTn id="27" presetID="18" presetClass="entr" presetSubtype="12" fill="hold"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strips(downLeft)">
                                      <p:cBhvr>
                                        <p:cTn id="29" dur="500"/>
                                        <p:tgtEl>
                                          <p:spTgt spid="64"/>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62"/>
                                        </p:tgtEl>
                                        <p:attrNameLst>
                                          <p:attrName>style.visibility</p:attrName>
                                        </p:attrNameLst>
                                      </p:cBhvr>
                                      <p:to>
                                        <p:strVal val="visible"/>
                                      </p:to>
                                    </p:set>
                                    <p:anim calcmode="lin" valueType="num">
                                      <p:cBhvr>
                                        <p:cTn id="33" dur="500" fill="hold"/>
                                        <p:tgtEl>
                                          <p:spTgt spid="162"/>
                                        </p:tgtEl>
                                        <p:attrNameLst>
                                          <p:attrName>ppt_w</p:attrName>
                                        </p:attrNameLst>
                                      </p:cBhvr>
                                      <p:tavLst>
                                        <p:tav tm="0">
                                          <p:val>
                                            <p:fltVal val="0"/>
                                          </p:val>
                                        </p:tav>
                                        <p:tav tm="100000">
                                          <p:val>
                                            <p:strVal val="#ppt_w"/>
                                          </p:val>
                                        </p:tav>
                                      </p:tavLst>
                                    </p:anim>
                                    <p:anim calcmode="lin" valueType="num">
                                      <p:cBhvr>
                                        <p:cTn id="34" dur="500" fill="hold"/>
                                        <p:tgtEl>
                                          <p:spTgt spid="162"/>
                                        </p:tgtEl>
                                        <p:attrNameLst>
                                          <p:attrName>ppt_h</p:attrName>
                                        </p:attrNameLst>
                                      </p:cBhvr>
                                      <p:tavLst>
                                        <p:tav tm="0">
                                          <p:val>
                                            <p:fltVal val="0"/>
                                          </p:val>
                                        </p:tav>
                                        <p:tav tm="100000">
                                          <p:val>
                                            <p:strVal val="#ppt_h"/>
                                          </p:val>
                                        </p:tav>
                                      </p:tavLst>
                                    </p:anim>
                                    <p:animEffect transition="in" filter="fade">
                                      <p:cBhvr>
                                        <p:cTn id="35" dur="500"/>
                                        <p:tgtEl>
                                          <p:spTgt spid="162"/>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132"/>
                                        </p:tgtEl>
                                        <p:attrNameLst>
                                          <p:attrName>style.visibility</p:attrName>
                                        </p:attrNameLst>
                                      </p:cBhvr>
                                      <p:to>
                                        <p:strVal val="visible"/>
                                      </p:to>
                                    </p:set>
                                    <p:anim calcmode="lin" valueType="num">
                                      <p:cBhvr>
                                        <p:cTn id="39" dur="500" fill="hold"/>
                                        <p:tgtEl>
                                          <p:spTgt spid="132"/>
                                        </p:tgtEl>
                                        <p:attrNameLst>
                                          <p:attrName>ppt_w</p:attrName>
                                        </p:attrNameLst>
                                      </p:cBhvr>
                                      <p:tavLst>
                                        <p:tav tm="0">
                                          <p:val>
                                            <p:fltVal val="0"/>
                                          </p:val>
                                        </p:tav>
                                        <p:tav tm="100000">
                                          <p:val>
                                            <p:strVal val="#ppt_w"/>
                                          </p:val>
                                        </p:tav>
                                      </p:tavLst>
                                    </p:anim>
                                    <p:anim calcmode="lin" valueType="num">
                                      <p:cBhvr>
                                        <p:cTn id="40" dur="500" fill="hold"/>
                                        <p:tgtEl>
                                          <p:spTgt spid="132"/>
                                        </p:tgtEl>
                                        <p:attrNameLst>
                                          <p:attrName>ppt_h</p:attrName>
                                        </p:attrNameLst>
                                      </p:cBhvr>
                                      <p:tavLst>
                                        <p:tav tm="0">
                                          <p:val>
                                            <p:fltVal val="0"/>
                                          </p:val>
                                        </p:tav>
                                        <p:tav tm="100000">
                                          <p:val>
                                            <p:strVal val="#ppt_h"/>
                                          </p:val>
                                        </p:tav>
                                      </p:tavLst>
                                    </p:anim>
                                    <p:animEffect transition="in" filter="fade">
                                      <p:cBhvr>
                                        <p:cTn id="41" dur="500"/>
                                        <p:tgtEl>
                                          <p:spTgt spid="132"/>
                                        </p:tgtEl>
                                      </p:cBhvr>
                                    </p:animEffect>
                                  </p:childTnLst>
                                </p:cTn>
                              </p:par>
                            </p:childTnLst>
                          </p:cTn>
                        </p:par>
                        <p:par>
                          <p:cTn id="42" fill="hold">
                            <p:stCondLst>
                              <p:cond delay="3500"/>
                            </p:stCondLst>
                            <p:childTnLst>
                              <p:par>
                                <p:cTn id="43" presetID="18" presetClass="entr" presetSubtype="12" fill="hold" nodeType="after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strips(downLeft)">
                                      <p:cBhvr>
                                        <p:cTn id="45" dur="500"/>
                                        <p:tgtEl>
                                          <p:spTgt spid="85"/>
                                        </p:tgtEl>
                                      </p:cBhvr>
                                    </p:animEffect>
                                  </p:childTnLst>
                                </p:cTn>
                              </p:par>
                            </p:childTnLst>
                          </p:cTn>
                        </p:par>
                        <p:par>
                          <p:cTn id="46" fill="hold">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63"/>
                                        </p:tgtEl>
                                        <p:attrNameLst>
                                          <p:attrName>style.visibility</p:attrName>
                                        </p:attrNameLst>
                                      </p:cBhvr>
                                      <p:to>
                                        <p:strVal val="visible"/>
                                      </p:to>
                                    </p:set>
                                    <p:anim calcmode="lin" valueType="num">
                                      <p:cBhvr>
                                        <p:cTn id="49" dur="500" fill="hold"/>
                                        <p:tgtEl>
                                          <p:spTgt spid="163"/>
                                        </p:tgtEl>
                                        <p:attrNameLst>
                                          <p:attrName>ppt_w</p:attrName>
                                        </p:attrNameLst>
                                      </p:cBhvr>
                                      <p:tavLst>
                                        <p:tav tm="0">
                                          <p:val>
                                            <p:fltVal val="0"/>
                                          </p:val>
                                        </p:tav>
                                        <p:tav tm="100000">
                                          <p:val>
                                            <p:strVal val="#ppt_w"/>
                                          </p:val>
                                        </p:tav>
                                      </p:tavLst>
                                    </p:anim>
                                    <p:anim calcmode="lin" valueType="num">
                                      <p:cBhvr>
                                        <p:cTn id="50" dur="500" fill="hold"/>
                                        <p:tgtEl>
                                          <p:spTgt spid="163"/>
                                        </p:tgtEl>
                                        <p:attrNameLst>
                                          <p:attrName>ppt_h</p:attrName>
                                        </p:attrNameLst>
                                      </p:cBhvr>
                                      <p:tavLst>
                                        <p:tav tm="0">
                                          <p:val>
                                            <p:fltVal val="0"/>
                                          </p:val>
                                        </p:tav>
                                        <p:tav tm="100000">
                                          <p:val>
                                            <p:strVal val="#ppt_h"/>
                                          </p:val>
                                        </p:tav>
                                      </p:tavLst>
                                    </p:anim>
                                    <p:animEffect transition="in" filter="fade">
                                      <p:cBhvr>
                                        <p:cTn id="51" dur="500"/>
                                        <p:tgtEl>
                                          <p:spTgt spid="163"/>
                                        </p:tgtEl>
                                      </p:cBhvr>
                                    </p:animEffect>
                                  </p:childTnLst>
                                </p:cTn>
                              </p:par>
                            </p:childTnLst>
                          </p:cTn>
                        </p:par>
                        <p:par>
                          <p:cTn id="52" fill="hold">
                            <p:stCondLst>
                              <p:cond delay="4500"/>
                            </p:stCondLst>
                            <p:childTnLst>
                              <p:par>
                                <p:cTn id="53" presetID="53" presetClass="entr" presetSubtype="16" fill="hold" nodeType="afterEffect">
                                  <p:stCondLst>
                                    <p:cond delay="0"/>
                                  </p:stCondLst>
                                  <p:childTnLst>
                                    <p:set>
                                      <p:cBhvr>
                                        <p:cTn id="54" dur="1" fill="hold">
                                          <p:stCondLst>
                                            <p:cond delay="0"/>
                                          </p:stCondLst>
                                        </p:cTn>
                                        <p:tgtEl>
                                          <p:spTgt spid="133"/>
                                        </p:tgtEl>
                                        <p:attrNameLst>
                                          <p:attrName>style.visibility</p:attrName>
                                        </p:attrNameLst>
                                      </p:cBhvr>
                                      <p:to>
                                        <p:strVal val="visible"/>
                                      </p:to>
                                    </p:set>
                                    <p:anim calcmode="lin" valueType="num">
                                      <p:cBhvr>
                                        <p:cTn id="55" dur="500" fill="hold"/>
                                        <p:tgtEl>
                                          <p:spTgt spid="133"/>
                                        </p:tgtEl>
                                        <p:attrNameLst>
                                          <p:attrName>ppt_w</p:attrName>
                                        </p:attrNameLst>
                                      </p:cBhvr>
                                      <p:tavLst>
                                        <p:tav tm="0">
                                          <p:val>
                                            <p:fltVal val="0"/>
                                          </p:val>
                                        </p:tav>
                                        <p:tav tm="100000">
                                          <p:val>
                                            <p:strVal val="#ppt_w"/>
                                          </p:val>
                                        </p:tav>
                                      </p:tavLst>
                                    </p:anim>
                                    <p:anim calcmode="lin" valueType="num">
                                      <p:cBhvr>
                                        <p:cTn id="56" dur="500" fill="hold"/>
                                        <p:tgtEl>
                                          <p:spTgt spid="133"/>
                                        </p:tgtEl>
                                        <p:attrNameLst>
                                          <p:attrName>ppt_h</p:attrName>
                                        </p:attrNameLst>
                                      </p:cBhvr>
                                      <p:tavLst>
                                        <p:tav tm="0">
                                          <p:val>
                                            <p:fltVal val="0"/>
                                          </p:val>
                                        </p:tav>
                                        <p:tav tm="100000">
                                          <p:val>
                                            <p:strVal val="#ppt_h"/>
                                          </p:val>
                                        </p:tav>
                                      </p:tavLst>
                                    </p:anim>
                                    <p:animEffect transition="in" filter="fade">
                                      <p:cBhvr>
                                        <p:cTn id="57" dur="500"/>
                                        <p:tgtEl>
                                          <p:spTgt spid="133"/>
                                        </p:tgtEl>
                                      </p:cBhvr>
                                    </p:animEffect>
                                  </p:childTnLst>
                                </p:cTn>
                              </p:par>
                            </p:childTnLst>
                          </p:cTn>
                        </p:par>
                        <p:par>
                          <p:cTn id="58" fill="hold">
                            <p:stCondLst>
                              <p:cond delay="5000"/>
                            </p:stCondLst>
                            <p:childTnLst>
                              <p:par>
                                <p:cTn id="59" presetID="18" presetClass="entr" presetSubtype="12"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strips(downLeft)">
                                      <p:cBhvr>
                                        <p:cTn id="61" dur="500"/>
                                        <p:tgtEl>
                                          <p:spTgt spid="93"/>
                                        </p:tgtEl>
                                      </p:cBhvr>
                                    </p:animEffect>
                                  </p:childTnLst>
                                </p:cTn>
                              </p:par>
                            </p:childTnLst>
                          </p:cTn>
                        </p:par>
                        <p:par>
                          <p:cTn id="62" fill="hold">
                            <p:stCondLst>
                              <p:cond delay="5500"/>
                            </p:stCondLst>
                            <p:childTnLst>
                              <p:par>
                                <p:cTn id="63" presetID="53" presetClass="entr" presetSubtype="16" fill="hold" grpId="0" nodeType="afterEffect">
                                  <p:stCondLst>
                                    <p:cond delay="0"/>
                                  </p:stCondLst>
                                  <p:childTnLst>
                                    <p:set>
                                      <p:cBhvr>
                                        <p:cTn id="64" dur="1" fill="hold">
                                          <p:stCondLst>
                                            <p:cond delay="0"/>
                                          </p:stCondLst>
                                        </p:cTn>
                                        <p:tgtEl>
                                          <p:spTgt spid="164"/>
                                        </p:tgtEl>
                                        <p:attrNameLst>
                                          <p:attrName>style.visibility</p:attrName>
                                        </p:attrNameLst>
                                      </p:cBhvr>
                                      <p:to>
                                        <p:strVal val="visible"/>
                                      </p:to>
                                    </p:set>
                                    <p:anim calcmode="lin" valueType="num">
                                      <p:cBhvr>
                                        <p:cTn id="65" dur="500" fill="hold"/>
                                        <p:tgtEl>
                                          <p:spTgt spid="164"/>
                                        </p:tgtEl>
                                        <p:attrNameLst>
                                          <p:attrName>ppt_w</p:attrName>
                                        </p:attrNameLst>
                                      </p:cBhvr>
                                      <p:tavLst>
                                        <p:tav tm="0">
                                          <p:val>
                                            <p:fltVal val="0"/>
                                          </p:val>
                                        </p:tav>
                                        <p:tav tm="100000">
                                          <p:val>
                                            <p:strVal val="#ppt_w"/>
                                          </p:val>
                                        </p:tav>
                                      </p:tavLst>
                                    </p:anim>
                                    <p:anim calcmode="lin" valueType="num">
                                      <p:cBhvr>
                                        <p:cTn id="66" dur="500" fill="hold"/>
                                        <p:tgtEl>
                                          <p:spTgt spid="164"/>
                                        </p:tgtEl>
                                        <p:attrNameLst>
                                          <p:attrName>ppt_h</p:attrName>
                                        </p:attrNameLst>
                                      </p:cBhvr>
                                      <p:tavLst>
                                        <p:tav tm="0">
                                          <p:val>
                                            <p:fltVal val="0"/>
                                          </p:val>
                                        </p:tav>
                                        <p:tav tm="100000">
                                          <p:val>
                                            <p:strVal val="#ppt_h"/>
                                          </p:val>
                                        </p:tav>
                                      </p:tavLst>
                                    </p:anim>
                                    <p:animEffect transition="in" filter="fade">
                                      <p:cBhvr>
                                        <p:cTn id="67" dur="500"/>
                                        <p:tgtEl>
                                          <p:spTgt spid="164"/>
                                        </p:tgtEl>
                                      </p:cBhvr>
                                    </p:animEffect>
                                  </p:childTnLst>
                                </p:cTn>
                              </p:par>
                            </p:childTnLst>
                          </p:cTn>
                        </p:par>
                        <p:par>
                          <p:cTn id="68" fill="hold">
                            <p:stCondLst>
                              <p:cond delay="6000"/>
                            </p:stCondLst>
                            <p:childTnLst>
                              <p:par>
                                <p:cTn id="69" presetID="53" presetClass="entr" presetSubtype="16" fill="hold" nodeType="afterEffect">
                                  <p:stCondLst>
                                    <p:cond delay="0"/>
                                  </p:stCondLst>
                                  <p:childTnLst>
                                    <p:set>
                                      <p:cBhvr>
                                        <p:cTn id="70" dur="1" fill="hold">
                                          <p:stCondLst>
                                            <p:cond delay="0"/>
                                          </p:stCondLst>
                                        </p:cTn>
                                        <p:tgtEl>
                                          <p:spTgt spid="134"/>
                                        </p:tgtEl>
                                        <p:attrNameLst>
                                          <p:attrName>style.visibility</p:attrName>
                                        </p:attrNameLst>
                                      </p:cBhvr>
                                      <p:to>
                                        <p:strVal val="visible"/>
                                      </p:to>
                                    </p:set>
                                    <p:anim calcmode="lin" valueType="num">
                                      <p:cBhvr>
                                        <p:cTn id="71" dur="500" fill="hold"/>
                                        <p:tgtEl>
                                          <p:spTgt spid="134"/>
                                        </p:tgtEl>
                                        <p:attrNameLst>
                                          <p:attrName>ppt_w</p:attrName>
                                        </p:attrNameLst>
                                      </p:cBhvr>
                                      <p:tavLst>
                                        <p:tav tm="0">
                                          <p:val>
                                            <p:fltVal val="0"/>
                                          </p:val>
                                        </p:tav>
                                        <p:tav tm="100000">
                                          <p:val>
                                            <p:strVal val="#ppt_w"/>
                                          </p:val>
                                        </p:tav>
                                      </p:tavLst>
                                    </p:anim>
                                    <p:anim calcmode="lin" valueType="num">
                                      <p:cBhvr>
                                        <p:cTn id="72" dur="500" fill="hold"/>
                                        <p:tgtEl>
                                          <p:spTgt spid="134"/>
                                        </p:tgtEl>
                                        <p:attrNameLst>
                                          <p:attrName>ppt_h</p:attrName>
                                        </p:attrNameLst>
                                      </p:cBhvr>
                                      <p:tavLst>
                                        <p:tav tm="0">
                                          <p:val>
                                            <p:fltVal val="0"/>
                                          </p:val>
                                        </p:tav>
                                        <p:tav tm="100000">
                                          <p:val>
                                            <p:strVal val="#ppt_h"/>
                                          </p:val>
                                        </p:tav>
                                      </p:tavLst>
                                    </p:anim>
                                    <p:animEffect transition="in" filter="fade">
                                      <p:cBhvr>
                                        <p:cTn id="73" dur="500"/>
                                        <p:tgtEl>
                                          <p:spTgt spid="134"/>
                                        </p:tgtEl>
                                      </p:cBhvr>
                                    </p:animEffect>
                                  </p:childTnLst>
                                </p:cTn>
                              </p:par>
                            </p:childTnLst>
                          </p:cTn>
                        </p:par>
                        <p:par>
                          <p:cTn id="74" fill="hold">
                            <p:stCondLst>
                              <p:cond delay="6500"/>
                            </p:stCondLst>
                            <p:childTnLst>
                              <p:par>
                                <p:cTn id="75" presetID="18" presetClass="entr" presetSubtype="12" fill="hold" nodeType="afterEffect">
                                  <p:stCondLst>
                                    <p:cond delay="0"/>
                                  </p:stCondLst>
                                  <p:childTnLst>
                                    <p:set>
                                      <p:cBhvr>
                                        <p:cTn id="76" dur="1" fill="hold">
                                          <p:stCondLst>
                                            <p:cond delay="0"/>
                                          </p:stCondLst>
                                        </p:cTn>
                                        <p:tgtEl>
                                          <p:spTgt spid="100"/>
                                        </p:tgtEl>
                                        <p:attrNameLst>
                                          <p:attrName>style.visibility</p:attrName>
                                        </p:attrNameLst>
                                      </p:cBhvr>
                                      <p:to>
                                        <p:strVal val="visible"/>
                                      </p:to>
                                    </p:set>
                                    <p:animEffect transition="in" filter="strips(downLeft)">
                                      <p:cBhvr>
                                        <p:cTn id="77" dur="500"/>
                                        <p:tgtEl>
                                          <p:spTgt spid="100"/>
                                        </p:tgtEl>
                                      </p:cBhvr>
                                    </p:animEffect>
                                  </p:childTnLst>
                                </p:cTn>
                              </p:par>
                              <p:par>
                                <p:cTn id="78" presetID="53" presetClass="entr" presetSubtype="16" fill="hold" grpId="0" nodeType="withEffect">
                                  <p:stCondLst>
                                    <p:cond delay="200"/>
                                  </p:stCondLst>
                                  <p:childTnLst>
                                    <p:set>
                                      <p:cBhvr>
                                        <p:cTn id="79" dur="1" fill="hold">
                                          <p:stCondLst>
                                            <p:cond delay="0"/>
                                          </p:stCondLst>
                                        </p:cTn>
                                        <p:tgtEl>
                                          <p:spTgt spid="51">
                                            <p:txEl>
                                              <p:pRg st="0" end="0"/>
                                            </p:txEl>
                                          </p:spTgt>
                                        </p:tgtEl>
                                        <p:attrNameLst>
                                          <p:attrName>style.visibility</p:attrName>
                                        </p:attrNameLst>
                                      </p:cBhvr>
                                      <p:to>
                                        <p:strVal val="visible"/>
                                      </p:to>
                                    </p:set>
                                    <p:anim calcmode="lin" valueType="num">
                                      <p:cBhvr>
                                        <p:cTn id="80" dur="500" fill="hold"/>
                                        <p:tgtEl>
                                          <p:spTgt spid="5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5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51">
                                            <p:txEl>
                                              <p:pRg st="0" end="0"/>
                                            </p:txEl>
                                          </p:spTgt>
                                        </p:tgtEl>
                                      </p:cBhvr>
                                    </p:animEffect>
                                  </p:childTnLst>
                                </p:cTn>
                              </p:par>
                              <p:par>
                                <p:cTn id="83" presetID="53" presetClass="entr" presetSubtype="16" fill="hold" grpId="0" nodeType="withEffect">
                                  <p:stCondLst>
                                    <p:cond delay="200"/>
                                  </p:stCondLst>
                                  <p:childTnLst>
                                    <p:set>
                                      <p:cBhvr>
                                        <p:cTn id="84" dur="1" fill="hold">
                                          <p:stCondLst>
                                            <p:cond delay="0"/>
                                          </p:stCondLst>
                                        </p:cTn>
                                        <p:tgtEl>
                                          <p:spTgt spid="55">
                                            <p:txEl>
                                              <p:pRg st="0" end="0"/>
                                            </p:txEl>
                                          </p:spTgt>
                                        </p:tgtEl>
                                        <p:attrNameLst>
                                          <p:attrName>style.visibility</p:attrName>
                                        </p:attrNameLst>
                                      </p:cBhvr>
                                      <p:to>
                                        <p:strVal val="visible"/>
                                      </p:to>
                                    </p:set>
                                    <p:anim calcmode="lin" valueType="num">
                                      <p:cBhvr>
                                        <p:cTn id="85" dur="5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86" dur="5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87" dur="500"/>
                                        <p:tgtEl>
                                          <p:spTgt spid="55">
                                            <p:txEl>
                                              <p:pRg st="0" end="0"/>
                                            </p:txEl>
                                          </p:spTgt>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57">
                                            <p:txEl>
                                              <p:pRg st="0" end="0"/>
                                            </p:txEl>
                                          </p:spTgt>
                                        </p:tgtEl>
                                        <p:attrNameLst>
                                          <p:attrName>style.visibility</p:attrName>
                                        </p:attrNameLst>
                                      </p:cBhvr>
                                      <p:to>
                                        <p:strVal val="visible"/>
                                      </p:to>
                                    </p:set>
                                    <p:anim calcmode="lin" valueType="num">
                                      <p:cBhvr>
                                        <p:cTn id="90" dur="5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57">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59">
                                            <p:txEl>
                                              <p:pRg st="0" end="0"/>
                                            </p:txEl>
                                          </p:spTgt>
                                        </p:tgtEl>
                                        <p:attrNameLst>
                                          <p:attrName>style.visibility</p:attrName>
                                        </p:attrNameLst>
                                      </p:cBhvr>
                                      <p:to>
                                        <p:strVal val="visible"/>
                                      </p:to>
                                    </p:set>
                                    <p:anim calcmode="lin" valueType="num">
                                      <p:cBhvr>
                                        <p:cTn id="95" dur="5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59">
                                            <p:txEl>
                                              <p:pRg st="0" end="0"/>
                                            </p:txEl>
                                          </p:spTgt>
                                        </p:tgtEl>
                                      </p:cBhvr>
                                    </p:animEffect>
                                  </p:childTnLst>
                                </p:cTn>
                              </p:par>
                              <p:par>
                                <p:cTn id="98" presetID="53" presetClass="entr" presetSubtype="16" fill="hold" grpId="0" nodeType="withEffect">
                                  <p:stCondLst>
                                    <p:cond delay="200"/>
                                  </p:stCondLst>
                                  <p:childTnLst>
                                    <p:set>
                                      <p:cBhvr>
                                        <p:cTn id="99" dur="1" fill="hold">
                                          <p:stCondLst>
                                            <p:cond delay="0"/>
                                          </p:stCondLst>
                                        </p:cTn>
                                        <p:tgtEl>
                                          <p:spTgt spid="63">
                                            <p:txEl>
                                              <p:pRg st="0" end="0"/>
                                            </p:txEl>
                                          </p:spTgt>
                                        </p:tgtEl>
                                        <p:attrNameLst>
                                          <p:attrName>style.visibility</p:attrName>
                                        </p:attrNameLst>
                                      </p:cBhvr>
                                      <p:to>
                                        <p:strVal val="visible"/>
                                      </p:to>
                                    </p:set>
                                    <p:anim calcmode="lin" valueType="num">
                                      <p:cBhvr>
                                        <p:cTn id="100" dur="500" fill="hold"/>
                                        <p:tgtEl>
                                          <p:spTgt spid="63">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63">
                                            <p:txEl>
                                              <p:pRg st="0" end="0"/>
                                            </p:txEl>
                                          </p:spTgt>
                                        </p:tgtEl>
                                        <p:attrNameLst>
                                          <p:attrName>ppt_h</p:attrName>
                                        </p:attrNameLst>
                                      </p:cBhvr>
                                      <p:tavLst>
                                        <p:tav tm="0">
                                          <p:val>
                                            <p:fltVal val="0"/>
                                          </p:val>
                                        </p:tav>
                                        <p:tav tm="100000">
                                          <p:val>
                                            <p:strVal val="#ppt_h"/>
                                          </p:val>
                                        </p:tav>
                                      </p:tavLst>
                                    </p:anim>
                                    <p:animEffect transition="in" filter="fade">
                                      <p:cBhvr>
                                        <p:cTn id="102" dur="500"/>
                                        <p:tgtEl>
                                          <p:spTgt spid="63">
                                            <p:txEl>
                                              <p:pRg st="0" end="0"/>
                                            </p:txEl>
                                          </p:spTgt>
                                        </p:tgtEl>
                                      </p:cBhvr>
                                    </p:animEffect>
                                  </p:childTnLst>
                                </p:cTn>
                              </p:par>
                            </p:childTnLst>
                          </p:cTn>
                        </p:par>
                        <p:par>
                          <p:cTn id="103" fill="hold">
                            <p:stCondLst>
                              <p:cond delay="7000"/>
                            </p:stCondLst>
                            <p:childTnLst>
                              <p:par>
                                <p:cTn id="104" presetID="18" presetClass="entr" presetSubtype="12" fill="hold"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strips(downLeft)">
                                      <p:cBhvr>
                                        <p:cTn id="106" dur="500"/>
                                        <p:tgtEl>
                                          <p:spTgt spid="50"/>
                                        </p:tgtEl>
                                      </p:cBhvr>
                                    </p:animEffect>
                                  </p:childTnLst>
                                </p:cTn>
                              </p:par>
                              <p:par>
                                <p:cTn id="107" presetID="53" presetClass="entr" presetSubtype="16" fill="hold" grpId="0" nodeType="withEffect">
                                  <p:stCondLst>
                                    <p:cond delay="200"/>
                                  </p:stCondLst>
                                  <p:childTnLst>
                                    <p:set>
                                      <p:cBhvr>
                                        <p:cTn id="108" dur="1" fill="hold">
                                          <p:stCondLst>
                                            <p:cond delay="0"/>
                                          </p:stCondLst>
                                        </p:cTn>
                                        <p:tgtEl>
                                          <p:spTgt spid="69">
                                            <p:txEl>
                                              <p:pRg st="0" end="0"/>
                                            </p:txEl>
                                          </p:spTgt>
                                        </p:tgtEl>
                                        <p:attrNameLst>
                                          <p:attrName>style.visibility</p:attrName>
                                        </p:attrNameLst>
                                      </p:cBhvr>
                                      <p:to>
                                        <p:strVal val="visible"/>
                                      </p:to>
                                    </p:set>
                                    <p:anim calcmode="lin" valueType="num">
                                      <p:cBhvr>
                                        <p:cTn id="109" dur="500" fill="hold"/>
                                        <p:tgtEl>
                                          <p:spTgt spid="69">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69">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69">
                                            <p:txEl>
                                              <p:pRg st="0" end="0"/>
                                            </p:txEl>
                                          </p:spTgt>
                                        </p:tgtEl>
                                      </p:cBhvr>
                                    </p:animEffect>
                                  </p:childTnLst>
                                </p:cTn>
                              </p:par>
                            </p:childTnLst>
                          </p:cTn>
                        </p:par>
                        <p:par>
                          <p:cTn id="112" fill="hold">
                            <p:stCondLst>
                              <p:cond delay="7500"/>
                            </p:stCondLst>
                            <p:childTnLst>
                              <p:par>
                                <p:cTn id="113" presetID="53" presetClass="entr" presetSubtype="16" fill="hold" grpId="0" nodeType="afterEffect">
                                  <p:stCondLst>
                                    <p:cond delay="0"/>
                                  </p:stCondLst>
                                  <p:childTnLst>
                                    <p:set>
                                      <p:cBhvr>
                                        <p:cTn id="114" dur="1" fill="hold">
                                          <p:stCondLst>
                                            <p:cond delay="0"/>
                                          </p:stCondLst>
                                        </p:cTn>
                                        <p:tgtEl>
                                          <p:spTgt spid="71"/>
                                        </p:tgtEl>
                                        <p:attrNameLst>
                                          <p:attrName>style.visibility</p:attrName>
                                        </p:attrNameLst>
                                      </p:cBhvr>
                                      <p:to>
                                        <p:strVal val="visible"/>
                                      </p:to>
                                    </p:set>
                                    <p:anim calcmode="lin" valueType="num">
                                      <p:cBhvr>
                                        <p:cTn id="115" dur="500" fill="hold"/>
                                        <p:tgtEl>
                                          <p:spTgt spid="71"/>
                                        </p:tgtEl>
                                        <p:attrNameLst>
                                          <p:attrName>ppt_w</p:attrName>
                                        </p:attrNameLst>
                                      </p:cBhvr>
                                      <p:tavLst>
                                        <p:tav tm="0">
                                          <p:val>
                                            <p:fltVal val="0"/>
                                          </p:val>
                                        </p:tav>
                                        <p:tav tm="100000">
                                          <p:val>
                                            <p:strVal val="#ppt_w"/>
                                          </p:val>
                                        </p:tav>
                                      </p:tavLst>
                                    </p:anim>
                                    <p:anim calcmode="lin" valueType="num">
                                      <p:cBhvr>
                                        <p:cTn id="116" dur="500" fill="hold"/>
                                        <p:tgtEl>
                                          <p:spTgt spid="71"/>
                                        </p:tgtEl>
                                        <p:attrNameLst>
                                          <p:attrName>ppt_h</p:attrName>
                                        </p:attrNameLst>
                                      </p:cBhvr>
                                      <p:tavLst>
                                        <p:tav tm="0">
                                          <p:val>
                                            <p:fltVal val="0"/>
                                          </p:val>
                                        </p:tav>
                                        <p:tav tm="100000">
                                          <p:val>
                                            <p:strVal val="#ppt_h"/>
                                          </p:val>
                                        </p:tav>
                                      </p:tavLst>
                                    </p:anim>
                                    <p:animEffect transition="in" filter="fade">
                                      <p:cBhvr>
                                        <p:cTn id="117" dur="500"/>
                                        <p:tgtEl>
                                          <p:spTgt spid="71"/>
                                        </p:tgtEl>
                                      </p:cBhvr>
                                    </p:animEffect>
                                  </p:childTnLst>
                                </p:cTn>
                              </p:par>
                            </p:childTnLst>
                          </p:cTn>
                        </p:par>
                        <p:par>
                          <p:cTn id="118" fill="hold">
                            <p:stCondLst>
                              <p:cond delay="8000"/>
                            </p:stCondLst>
                            <p:childTnLst>
                              <p:par>
                                <p:cTn id="119" presetID="53" presetClass="entr" presetSubtype="16" fill="hold" grpId="0" nodeType="after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p:cTn id="121" dur="500" fill="hold"/>
                                        <p:tgtEl>
                                          <p:spTgt spid="75"/>
                                        </p:tgtEl>
                                        <p:attrNameLst>
                                          <p:attrName>ppt_w</p:attrName>
                                        </p:attrNameLst>
                                      </p:cBhvr>
                                      <p:tavLst>
                                        <p:tav tm="0">
                                          <p:val>
                                            <p:fltVal val="0"/>
                                          </p:val>
                                        </p:tav>
                                        <p:tav tm="100000">
                                          <p:val>
                                            <p:strVal val="#ppt_w"/>
                                          </p:val>
                                        </p:tav>
                                      </p:tavLst>
                                    </p:anim>
                                    <p:anim calcmode="lin" valueType="num">
                                      <p:cBhvr>
                                        <p:cTn id="122" dur="500" fill="hold"/>
                                        <p:tgtEl>
                                          <p:spTgt spid="75"/>
                                        </p:tgtEl>
                                        <p:attrNameLst>
                                          <p:attrName>ppt_h</p:attrName>
                                        </p:attrNameLst>
                                      </p:cBhvr>
                                      <p:tavLst>
                                        <p:tav tm="0">
                                          <p:val>
                                            <p:fltVal val="0"/>
                                          </p:val>
                                        </p:tav>
                                        <p:tav tm="100000">
                                          <p:val>
                                            <p:strVal val="#ppt_h"/>
                                          </p:val>
                                        </p:tav>
                                      </p:tavLst>
                                    </p:anim>
                                    <p:animEffect transition="in" filter="fade">
                                      <p:cBhvr>
                                        <p:cTn id="12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0" animBg="1"/>
      <p:bldP spid="163" grpId="0" animBg="1"/>
      <p:bldP spid="164" grpId="0" animBg="1"/>
      <p:bldP spid="51" grpId="0" build="p">
        <p:tmplLst>
          <p:tmpl lvl="1">
            <p:tnLst>
              <p:par>
                <p:cTn presetID="53" presetClass="entr" presetSubtype="16" fill="hold" nodeType="withEffect">
                  <p:stCondLst>
                    <p:cond delay="200"/>
                  </p:stCondLst>
                  <p:childTnLst>
                    <p:set>
                      <p:cBhvr>
                        <p:cTn dur="1" fill="hold">
                          <p:stCondLst>
                            <p:cond delay="0"/>
                          </p:stCondLst>
                        </p:cTn>
                        <p:tgtEl>
                          <p:spTgt spid="51"/>
                        </p:tgtEl>
                        <p:attrNameLst>
                          <p:attrName>style.visibility</p:attrName>
                        </p:attrNameLst>
                      </p:cBhvr>
                      <p:to>
                        <p:strVal val="visible"/>
                      </p:to>
                    </p:set>
                    <p:anim calcmode="lin" valueType="num">
                      <p:cBhvr>
                        <p:cTn dur="500" fill="hold"/>
                        <p:tgtEl>
                          <p:spTgt spid="51"/>
                        </p:tgtEl>
                        <p:attrNameLst>
                          <p:attrName>ppt_w</p:attrName>
                        </p:attrNameLst>
                      </p:cBhvr>
                      <p:tavLst>
                        <p:tav tm="0">
                          <p:val>
                            <p:fltVal val="0"/>
                          </p:val>
                        </p:tav>
                        <p:tav tm="100000">
                          <p:val>
                            <p:strVal val="#ppt_w"/>
                          </p:val>
                        </p:tav>
                      </p:tavLst>
                    </p:anim>
                    <p:anim calcmode="lin" valueType="num">
                      <p:cBhvr>
                        <p:cTn dur="500" fill="hold"/>
                        <p:tgtEl>
                          <p:spTgt spid="51"/>
                        </p:tgtEl>
                        <p:attrNameLst>
                          <p:attrName>ppt_h</p:attrName>
                        </p:attrNameLst>
                      </p:cBhvr>
                      <p:tavLst>
                        <p:tav tm="0">
                          <p:val>
                            <p:fltVal val="0"/>
                          </p:val>
                        </p:tav>
                        <p:tav tm="100000">
                          <p:val>
                            <p:strVal val="#ppt_h"/>
                          </p:val>
                        </p:tav>
                      </p:tavLst>
                    </p:anim>
                    <p:animEffect transition="in" filter="fade">
                      <p:cBhvr>
                        <p:cTn dur="500"/>
                        <p:tgtEl>
                          <p:spTgt spid="51"/>
                        </p:tgtEl>
                      </p:cBhvr>
                    </p:animEffect>
                  </p:childTnLst>
                </p:cTn>
              </p:par>
            </p:tnLst>
          </p:tmpl>
        </p:tmplLst>
      </p:bldP>
      <p:bldP spid="55" grpId="0" build="p">
        <p:tmplLst>
          <p:tmpl lvl="1">
            <p:tnLst>
              <p:par>
                <p:cTn presetID="53" presetClass="entr" presetSubtype="16" fill="hold" nodeType="withEffect">
                  <p:stCondLst>
                    <p:cond delay="200"/>
                  </p:stCondLst>
                  <p:childTnLst>
                    <p:set>
                      <p:cBhvr>
                        <p:cTn dur="1" fill="hold">
                          <p:stCondLst>
                            <p:cond delay="0"/>
                          </p:stCondLst>
                        </p:cTn>
                        <p:tgtEl>
                          <p:spTgt spid="55"/>
                        </p:tgtEl>
                        <p:attrNameLst>
                          <p:attrName>style.visibility</p:attrName>
                        </p:attrNameLst>
                      </p:cBhvr>
                      <p:to>
                        <p:strVal val="visible"/>
                      </p:to>
                    </p:set>
                    <p:anim calcmode="lin" valueType="num">
                      <p:cBhvr>
                        <p:cTn dur="500" fill="hold"/>
                        <p:tgtEl>
                          <p:spTgt spid="55"/>
                        </p:tgtEl>
                        <p:attrNameLst>
                          <p:attrName>ppt_w</p:attrName>
                        </p:attrNameLst>
                      </p:cBhvr>
                      <p:tavLst>
                        <p:tav tm="0">
                          <p:val>
                            <p:fltVal val="0"/>
                          </p:val>
                        </p:tav>
                        <p:tav tm="100000">
                          <p:val>
                            <p:strVal val="#ppt_w"/>
                          </p:val>
                        </p:tav>
                      </p:tavLst>
                    </p:anim>
                    <p:anim calcmode="lin" valueType="num">
                      <p:cBhvr>
                        <p:cTn dur="500" fill="hold"/>
                        <p:tgtEl>
                          <p:spTgt spid="55"/>
                        </p:tgtEl>
                        <p:attrNameLst>
                          <p:attrName>ppt_h</p:attrName>
                        </p:attrNameLst>
                      </p:cBhvr>
                      <p:tavLst>
                        <p:tav tm="0">
                          <p:val>
                            <p:fltVal val="0"/>
                          </p:val>
                        </p:tav>
                        <p:tav tm="100000">
                          <p:val>
                            <p:strVal val="#ppt_h"/>
                          </p:val>
                        </p:tav>
                      </p:tavLst>
                    </p:anim>
                    <p:animEffect transition="in" filter="fade">
                      <p:cBhvr>
                        <p:cTn dur="500"/>
                        <p:tgtEl>
                          <p:spTgt spid="55"/>
                        </p:tgtEl>
                      </p:cBhvr>
                    </p:animEffect>
                  </p:childTnLst>
                </p:cTn>
              </p:par>
            </p:tnLst>
          </p:tmpl>
        </p:tmplLst>
      </p:bldP>
      <p:bldP spid="57" grpId="0" build="p">
        <p:tmplLst>
          <p:tmpl lvl="1">
            <p:tnLst>
              <p:par>
                <p:cTn presetID="53" presetClass="entr" presetSubtype="16" fill="hold" nodeType="withEffect">
                  <p:stCondLst>
                    <p:cond delay="200"/>
                  </p:stCondLst>
                  <p:childTnLst>
                    <p:set>
                      <p:cBhvr>
                        <p:cTn dur="1" fill="hold">
                          <p:stCondLst>
                            <p:cond delay="0"/>
                          </p:stCondLst>
                        </p:cTn>
                        <p:tgtEl>
                          <p:spTgt spid="57"/>
                        </p:tgtEl>
                        <p:attrNameLst>
                          <p:attrName>style.visibility</p:attrName>
                        </p:attrNameLst>
                      </p:cBhvr>
                      <p:to>
                        <p:strVal val="visible"/>
                      </p:to>
                    </p:set>
                    <p:anim calcmode="lin" valueType="num">
                      <p:cBhvr>
                        <p:cTn dur="500" fill="hold"/>
                        <p:tgtEl>
                          <p:spTgt spid="57"/>
                        </p:tgtEl>
                        <p:attrNameLst>
                          <p:attrName>ppt_w</p:attrName>
                        </p:attrNameLst>
                      </p:cBhvr>
                      <p:tavLst>
                        <p:tav tm="0">
                          <p:val>
                            <p:fltVal val="0"/>
                          </p:val>
                        </p:tav>
                        <p:tav tm="100000">
                          <p:val>
                            <p:strVal val="#ppt_w"/>
                          </p:val>
                        </p:tav>
                      </p:tavLst>
                    </p:anim>
                    <p:anim calcmode="lin" valueType="num">
                      <p:cBhvr>
                        <p:cTn dur="500" fill="hold"/>
                        <p:tgtEl>
                          <p:spTgt spid="57"/>
                        </p:tgtEl>
                        <p:attrNameLst>
                          <p:attrName>ppt_h</p:attrName>
                        </p:attrNameLst>
                      </p:cBhvr>
                      <p:tavLst>
                        <p:tav tm="0">
                          <p:val>
                            <p:fltVal val="0"/>
                          </p:val>
                        </p:tav>
                        <p:tav tm="100000">
                          <p:val>
                            <p:strVal val="#ppt_h"/>
                          </p:val>
                        </p:tav>
                      </p:tavLst>
                    </p:anim>
                    <p:animEffect transition="in" filter="fade">
                      <p:cBhvr>
                        <p:cTn dur="500"/>
                        <p:tgtEl>
                          <p:spTgt spid="57"/>
                        </p:tgtEl>
                      </p:cBhvr>
                    </p:animEffect>
                  </p:childTnLst>
                </p:cTn>
              </p:par>
            </p:tnLst>
          </p:tmpl>
        </p:tmplLst>
      </p:bldP>
      <p:bldP spid="59" grpId="0" build="p">
        <p:tmplLst>
          <p:tmpl lvl="1">
            <p:tnLst>
              <p:par>
                <p:cTn presetID="53" presetClass="entr" presetSubtype="16" fill="hold" nodeType="withEffect">
                  <p:stCondLst>
                    <p:cond delay="200"/>
                  </p:stCondLst>
                  <p:childTnLst>
                    <p:set>
                      <p:cBhvr>
                        <p:cTn dur="1" fill="hold">
                          <p:stCondLst>
                            <p:cond delay="0"/>
                          </p:stCondLst>
                        </p:cTn>
                        <p:tgtEl>
                          <p:spTgt spid="59"/>
                        </p:tgtEl>
                        <p:attrNameLst>
                          <p:attrName>style.visibility</p:attrName>
                        </p:attrNameLst>
                      </p:cBhvr>
                      <p:to>
                        <p:strVal val="visible"/>
                      </p:to>
                    </p:set>
                    <p:anim calcmode="lin" valueType="num">
                      <p:cBhvr>
                        <p:cTn dur="500" fill="hold"/>
                        <p:tgtEl>
                          <p:spTgt spid="59"/>
                        </p:tgtEl>
                        <p:attrNameLst>
                          <p:attrName>ppt_w</p:attrName>
                        </p:attrNameLst>
                      </p:cBhvr>
                      <p:tavLst>
                        <p:tav tm="0">
                          <p:val>
                            <p:fltVal val="0"/>
                          </p:val>
                        </p:tav>
                        <p:tav tm="100000">
                          <p:val>
                            <p:strVal val="#ppt_w"/>
                          </p:val>
                        </p:tav>
                      </p:tavLst>
                    </p:anim>
                    <p:anim calcmode="lin" valueType="num">
                      <p:cBhvr>
                        <p:cTn dur="500" fill="hold"/>
                        <p:tgtEl>
                          <p:spTgt spid="59"/>
                        </p:tgtEl>
                        <p:attrNameLst>
                          <p:attrName>ppt_h</p:attrName>
                        </p:attrNameLst>
                      </p:cBhvr>
                      <p:tavLst>
                        <p:tav tm="0">
                          <p:val>
                            <p:fltVal val="0"/>
                          </p:val>
                        </p:tav>
                        <p:tav tm="100000">
                          <p:val>
                            <p:strVal val="#ppt_h"/>
                          </p:val>
                        </p:tav>
                      </p:tavLst>
                    </p:anim>
                    <p:animEffect transition="in" filter="fade">
                      <p:cBhvr>
                        <p:cTn dur="500"/>
                        <p:tgtEl>
                          <p:spTgt spid="59"/>
                        </p:tgtEl>
                      </p:cBhvr>
                    </p:animEffect>
                  </p:childTnLst>
                </p:cTn>
              </p:par>
            </p:tnLst>
          </p:tmpl>
        </p:tmplLst>
      </p:bldP>
      <p:bldP spid="63" grpId="0" build="p">
        <p:tmplLst>
          <p:tmpl lvl="1">
            <p:tnLst>
              <p:par>
                <p:cTn presetID="53" presetClass="entr" presetSubtype="16" fill="hold" nodeType="withEffect">
                  <p:stCondLst>
                    <p:cond delay="200"/>
                  </p:stCondLst>
                  <p:childTnLst>
                    <p:set>
                      <p:cBhvr>
                        <p:cTn dur="1" fill="hold">
                          <p:stCondLst>
                            <p:cond delay="0"/>
                          </p:stCondLst>
                        </p:cTn>
                        <p:tgtEl>
                          <p:spTgt spid="63"/>
                        </p:tgtEl>
                        <p:attrNameLst>
                          <p:attrName>style.visibility</p:attrName>
                        </p:attrNameLst>
                      </p:cBhvr>
                      <p:to>
                        <p:strVal val="visible"/>
                      </p:to>
                    </p:set>
                    <p:anim calcmode="lin" valueType="num">
                      <p:cBhvr>
                        <p:cTn dur="500" fill="hold"/>
                        <p:tgtEl>
                          <p:spTgt spid="63"/>
                        </p:tgtEl>
                        <p:attrNameLst>
                          <p:attrName>ppt_w</p:attrName>
                        </p:attrNameLst>
                      </p:cBhvr>
                      <p:tavLst>
                        <p:tav tm="0">
                          <p:val>
                            <p:fltVal val="0"/>
                          </p:val>
                        </p:tav>
                        <p:tav tm="100000">
                          <p:val>
                            <p:strVal val="#ppt_w"/>
                          </p:val>
                        </p:tav>
                      </p:tavLst>
                    </p:anim>
                    <p:anim calcmode="lin" valueType="num">
                      <p:cBhvr>
                        <p:cTn dur="500" fill="hold"/>
                        <p:tgtEl>
                          <p:spTgt spid="63"/>
                        </p:tgtEl>
                        <p:attrNameLst>
                          <p:attrName>ppt_h</p:attrName>
                        </p:attrNameLst>
                      </p:cBhvr>
                      <p:tavLst>
                        <p:tav tm="0">
                          <p:val>
                            <p:fltVal val="0"/>
                          </p:val>
                        </p:tav>
                        <p:tav tm="100000">
                          <p:val>
                            <p:strVal val="#ppt_h"/>
                          </p:val>
                        </p:tav>
                      </p:tavLst>
                    </p:anim>
                    <p:animEffect transition="in" filter="fade">
                      <p:cBhvr>
                        <p:cTn dur="500"/>
                        <p:tgtEl>
                          <p:spTgt spid="63"/>
                        </p:tgtEl>
                      </p:cBhvr>
                    </p:animEffect>
                  </p:childTnLst>
                </p:cTn>
              </p:par>
            </p:tnLst>
          </p:tmpl>
        </p:tmplLst>
      </p:bldP>
      <p:bldP spid="69" grpId="0" build="p">
        <p:tmplLst>
          <p:tmpl lvl="1">
            <p:tnLst>
              <p:par>
                <p:cTn presetID="53" presetClass="entr" presetSubtype="16" fill="hold" nodeType="withEffect">
                  <p:stCondLst>
                    <p:cond delay="200"/>
                  </p:stCondLst>
                  <p:childTnLst>
                    <p:set>
                      <p:cBhvr>
                        <p:cTn dur="1" fill="hold">
                          <p:stCondLst>
                            <p:cond delay="0"/>
                          </p:stCondLst>
                        </p:cTn>
                        <p:tgtEl>
                          <p:spTgt spid="69"/>
                        </p:tgtEl>
                        <p:attrNameLst>
                          <p:attrName>style.visibility</p:attrName>
                        </p:attrNameLst>
                      </p:cBhvr>
                      <p:to>
                        <p:strVal val="visible"/>
                      </p:to>
                    </p:set>
                    <p:anim calcmode="lin" valueType="num">
                      <p:cBhvr>
                        <p:cTn dur="500" fill="hold"/>
                        <p:tgtEl>
                          <p:spTgt spid="69"/>
                        </p:tgtEl>
                        <p:attrNameLst>
                          <p:attrName>ppt_w</p:attrName>
                        </p:attrNameLst>
                      </p:cBhvr>
                      <p:tavLst>
                        <p:tav tm="0">
                          <p:val>
                            <p:fltVal val="0"/>
                          </p:val>
                        </p:tav>
                        <p:tav tm="100000">
                          <p:val>
                            <p:strVal val="#ppt_w"/>
                          </p:val>
                        </p:tav>
                      </p:tavLst>
                    </p:anim>
                    <p:anim calcmode="lin" valueType="num">
                      <p:cBhvr>
                        <p:cTn dur="500" fill="hold"/>
                        <p:tgtEl>
                          <p:spTgt spid="69"/>
                        </p:tgtEl>
                        <p:attrNameLst>
                          <p:attrName>ppt_h</p:attrName>
                        </p:attrNameLst>
                      </p:cBhvr>
                      <p:tavLst>
                        <p:tav tm="0">
                          <p:val>
                            <p:fltVal val="0"/>
                          </p:val>
                        </p:tav>
                        <p:tav tm="100000">
                          <p:val>
                            <p:strVal val="#ppt_h"/>
                          </p:val>
                        </p:tav>
                      </p:tavLst>
                    </p:anim>
                    <p:animEffect transition="in" filter="fade">
                      <p:cBhvr>
                        <p:cTn dur="500"/>
                        <p:tgtEl>
                          <p:spTgt spid="69"/>
                        </p:tgtEl>
                      </p:cBhvr>
                    </p:animEffect>
                  </p:childTnLst>
                </p:cTn>
              </p:par>
            </p:tnLst>
          </p:tmpl>
        </p:tmplLst>
      </p:bldP>
      <p:bldP spid="71" grpId="0" animBg="1"/>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2708260"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服务注册与发现</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2252911" y="1240061"/>
            <a:ext cx="8352928" cy="646331"/>
          </a:xfrm>
          <a:prstGeom prst="rect">
            <a:avLst/>
          </a:prstGeom>
          <a:noFill/>
        </p:spPr>
        <p:txBody>
          <a:bodyPr wrap="square" rtlCol="0">
            <a:spAutoFit/>
          </a:bodyPr>
          <a:lstStyle/>
          <a:p>
            <a:r>
              <a:rPr lang="en-US" altLang="zh-CN" dirty="0"/>
              <a:t>Eureka</a:t>
            </a:r>
            <a:r>
              <a:rPr lang="zh-CN" altLang="en-US" dirty="0"/>
              <a:t>组件，负责</a:t>
            </a:r>
            <a:r>
              <a:rPr lang="en-US" altLang="zh-CN" dirty="0"/>
              <a:t>Spring Cloud</a:t>
            </a:r>
            <a:r>
              <a:rPr lang="zh-CN" altLang="en-US" dirty="0"/>
              <a:t>中的服务治理，多提一点，消费者服务中可以集成</a:t>
            </a:r>
            <a:r>
              <a:rPr lang="en-US" altLang="zh-CN" dirty="0"/>
              <a:t>Ribbon</a:t>
            </a:r>
            <a:r>
              <a:rPr lang="zh-CN" altLang="en-US" dirty="0"/>
              <a:t>负载均衡组件</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1304" y="2080445"/>
            <a:ext cx="6036142" cy="4694778"/>
          </a:xfrm>
          <a:prstGeom prst="rect">
            <a:avLst/>
          </a:prstGeom>
        </p:spPr>
      </p:pic>
      <p:sp>
        <p:nvSpPr>
          <p:cNvPr id="8" name="矩形 7"/>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3426405"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服务网关与负载均衡</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2324919" y="1240061"/>
            <a:ext cx="8352928" cy="1200329"/>
          </a:xfrm>
          <a:prstGeom prst="rect">
            <a:avLst/>
          </a:prstGeom>
          <a:noFill/>
        </p:spPr>
        <p:txBody>
          <a:bodyPr wrap="square" rtlCol="0">
            <a:spAutoFit/>
          </a:bodyPr>
          <a:lstStyle/>
          <a:p>
            <a:r>
              <a:rPr lang="en-US" altLang="zh-CN" dirty="0" err="1"/>
              <a:t>Zuul</a:t>
            </a:r>
            <a:r>
              <a:rPr lang="zh-CN" altLang="en-US" dirty="0"/>
              <a:t>网关组件接收用户请求时，除可提供反向代理功能外，也可以提供负载均衡，服务以</a:t>
            </a:r>
            <a:r>
              <a:rPr lang="en-US" altLang="zh-CN" dirty="0"/>
              <a:t>API</a:t>
            </a:r>
            <a:r>
              <a:rPr lang="zh-CN" altLang="en-US" dirty="0"/>
              <a:t>接口的形式对外提供服务，将内部服务隐藏了起来，同时也可以加入身份验证、权限判断，从而很好的保护了服务的安全（网关外层还可以添加负载均衡</a:t>
            </a:r>
            <a:r>
              <a:rPr lang="en-US" altLang="zh-CN" dirty="0" err="1"/>
              <a:t>nginx</a:t>
            </a:r>
            <a:r>
              <a:rPr lang="zh-CN" altLang="en-US" dirty="0"/>
              <a:t>提高安全性）。</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28975" y="2248173"/>
            <a:ext cx="6768752" cy="4409059"/>
          </a:xfrm>
          <a:prstGeom prst="rect">
            <a:avLst/>
          </a:prstGeom>
        </p:spPr>
      </p:pic>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1631042"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熔断机制</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88056" y="2896245"/>
            <a:ext cx="8082638" cy="3498299"/>
          </a:xfrm>
          <a:prstGeom prst="rect">
            <a:avLst/>
          </a:prstGeom>
        </p:spPr>
      </p:pic>
      <p:sp>
        <p:nvSpPr>
          <p:cNvPr id="6" name="文本框 5"/>
          <p:cNvSpPr txBox="1"/>
          <p:nvPr/>
        </p:nvSpPr>
        <p:spPr>
          <a:xfrm>
            <a:off x="2252911" y="1240061"/>
            <a:ext cx="8352928" cy="1200329"/>
          </a:xfrm>
          <a:prstGeom prst="rect">
            <a:avLst/>
          </a:prstGeom>
          <a:noFill/>
        </p:spPr>
        <p:txBody>
          <a:bodyPr wrap="square" rtlCol="0">
            <a:spAutoFit/>
          </a:bodyPr>
          <a:lstStyle/>
          <a:p>
            <a:r>
              <a:rPr lang="en-US" altLang="zh-CN" dirty="0" err="1"/>
              <a:t>Hystrix</a:t>
            </a:r>
            <a:r>
              <a:rPr lang="zh-CN" altLang="en-US" dirty="0"/>
              <a:t>熔断器组件，</a:t>
            </a:r>
            <a:r>
              <a:rPr lang="en-US" altLang="zh-CN" dirty="0"/>
              <a:t>API</a:t>
            </a:r>
            <a:r>
              <a:rPr lang="zh-CN" altLang="en-US" dirty="0"/>
              <a:t>接口隔离，如果某个接口出现故障，只会隔离故障接口，不会形成请求阻塞状态，其他接口正常服务；服务降级，大量请求涌入超过服务处理能力，熔断器打开进行降级，避免服务器负载过高故障；若网络出现问题，会自动打开熔断、自动检测、自动修复。</a:t>
            </a:r>
            <a:endParaRPr lang="zh-CN" altLang="en-US" dirty="0"/>
          </a:p>
        </p:txBody>
      </p:sp>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2708260"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统一的配置中心</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7834" y="2320181"/>
            <a:ext cx="6643082" cy="3758860"/>
          </a:xfrm>
          <a:prstGeom prst="rect">
            <a:avLst/>
          </a:prstGeom>
        </p:spPr>
      </p:pic>
      <p:sp>
        <p:nvSpPr>
          <p:cNvPr id="6" name="文本框 5"/>
          <p:cNvSpPr txBox="1"/>
          <p:nvPr/>
        </p:nvSpPr>
        <p:spPr>
          <a:xfrm>
            <a:off x="2252911" y="1240061"/>
            <a:ext cx="8352928" cy="1200329"/>
          </a:xfrm>
          <a:prstGeom prst="rect">
            <a:avLst/>
          </a:prstGeom>
          <a:noFill/>
        </p:spPr>
        <p:txBody>
          <a:bodyPr wrap="square" rtlCol="0">
            <a:spAutoFit/>
          </a:bodyPr>
          <a:lstStyle/>
          <a:p>
            <a:r>
              <a:rPr lang="zh-CN" altLang="en-US" dirty="0"/>
              <a:t>实际开发中，不同的部署环境（正式环境</a:t>
            </a:r>
            <a:r>
              <a:rPr lang="en-US" altLang="zh-CN" dirty="0"/>
              <a:t>/</a:t>
            </a:r>
            <a:r>
              <a:rPr lang="zh-CN" altLang="en-US" dirty="0"/>
              <a:t>测试环境）每个服务都有配置文件，包括数据库相关配置、日志输出级别等。统一的配置中心可以在部署服务时自动获取不同环境的配置文件，并且可以当配置文件更改时可以通过消息总线在不停止服务的情况下刷新配置信息。</a:t>
            </a:r>
            <a:endParaRPr lang="zh-CN" altLang="en-US" dirty="0"/>
          </a:p>
        </p:txBody>
      </p:sp>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2349187"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服务链路跟踪</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2951" y="2320181"/>
            <a:ext cx="7496193" cy="3712007"/>
          </a:xfrm>
          <a:prstGeom prst="rect">
            <a:avLst/>
          </a:prstGeom>
        </p:spPr>
      </p:pic>
      <p:sp>
        <p:nvSpPr>
          <p:cNvPr id="6" name="文本框 5"/>
          <p:cNvSpPr txBox="1"/>
          <p:nvPr/>
        </p:nvSpPr>
        <p:spPr>
          <a:xfrm>
            <a:off x="2252911" y="1240061"/>
            <a:ext cx="8352928" cy="923330"/>
          </a:xfrm>
          <a:prstGeom prst="rect">
            <a:avLst/>
          </a:prstGeom>
          <a:noFill/>
        </p:spPr>
        <p:txBody>
          <a:bodyPr wrap="square" rtlCol="0">
            <a:spAutoFit/>
          </a:bodyPr>
          <a:lstStyle/>
          <a:p>
            <a:r>
              <a:rPr lang="zh-CN" altLang="en-US" dirty="0"/>
              <a:t>在微服务中，服务与服务之间的调用可能非常复杂，当一个请求从服务</a:t>
            </a:r>
            <a:r>
              <a:rPr lang="en-US" altLang="zh-CN" dirty="0"/>
              <a:t>B</a:t>
            </a:r>
            <a:r>
              <a:rPr lang="zh-CN" altLang="en-US" dirty="0"/>
              <a:t>返回给服务</a:t>
            </a:r>
            <a:r>
              <a:rPr lang="en-US" altLang="zh-CN" dirty="0"/>
              <a:t>A</a:t>
            </a:r>
            <a:r>
              <a:rPr lang="zh-CN" altLang="en-US" dirty="0"/>
              <a:t>的时候出现了异常，如何能够快速定位，此时链路跟踪组件就非常重要了，可以直观并实时反应出出现问题的链路。</a:t>
            </a:r>
            <a:endParaRPr lang="zh-CN" altLang="en-US" dirty="0"/>
          </a:p>
        </p:txBody>
      </p:sp>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2708260"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微服务系统保护</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5679" y="2032149"/>
            <a:ext cx="5747391" cy="4605589"/>
          </a:xfrm>
          <a:prstGeom prst="rect">
            <a:avLst/>
          </a:prstGeom>
        </p:spPr>
      </p:pic>
      <p:sp>
        <p:nvSpPr>
          <p:cNvPr id="6" name="文本框 5"/>
          <p:cNvSpPr txBox="1"/>
          <p:nvPr/>
        </p:nvSpPr>
        <p:spPr>
          <a:xfrm>
            <a:off x="2252911" y="1240061"/>
            <a:ext cx="8352928" cy="369332"/>
          </a:xfrm>
          <a:prstGeom prst="rect">
            <a:avLst/>
          </a:prstGeom>
          <a:noFill/>
        </p:spPr>
        <p:txBody>
          <a:bodyPr wrap="square" rtlCol="0">
            <a:spAutoFit/>
          </a:bodyPr>
          <a:lstStyle/>
          <a:p>
            <a:r>
              <a:rPr lang="en-US" altLang="zh-CN" dirty="0"/>
              <a:t>Spring Cloud OAuth2</a:t>
            </a:r>
            <a:r>
              <a:rPr lang="zh-CN" altLang="zh-CN" dirty="0"/>
              <a:t>组件，保护微服务系统</a:t>
            </a:r>
            <a:endParaRPr lang="zh-CN" altLang="en-US" dirty="0"/>
          </a:p>
        </p:txBody>
      </p:sp>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25119" y="1096045"/>
            <a:ext cx="8280920" cy="5544468"/>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
          <p:cNvSpPr>
            <a:spLocks noChangeArrowheads="1"/>
          </p:cNvSpPr>
          <p:nvPr/>
        </p:nvSpPr>
        <p:spPr bwMode="auto">
          <a:xfrm>
            <a:off x="493625" y="4050299"/>
            <a:ext cx="4191592" cy="1898571"/>
          </a:xfrm>
          <a:prstGeom prst="rect">
            <a:avLst/>
          </a:prstGeom>
          <a:solidFill>
            <a:schemeClr val="accent1">
              <a:alpha val="76862"/>
            </a:schemeClr>
          </a:solidFill>
          <a:ln>
            <a:noFill/>
          </a:ln>
        </p:spPr>
        <p:txBody>
          <a:bodyPr lIns="189833" tIns="113900" rIns="189833" bIns="11390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just">
              <a:lnSpc>
                <a:spcPct val="150000"/>
              </a:lnSpc>
              <a:spcBef>
                <a:spcPts val="0"/>
              </a:spcBef>
              <a:spcAft>
                <a:spcPts val="0"/>
              </a:spcAft>
              <a:buNone/>
            </a:pPr>
            <a:r>
              <a:rPr lang="zh-CN" altLang="en-US" sz="1100" dirty="0">
                <a:latin typeface="Arial" panose="020B0604020202020204" pitchFamily="34" charset="0"/>
                <a:cs typeface="Arial" panose="020B0604020202020204" pitchFamily="34" charset="0"/>
                <a:sym typeface="Arial" panose="020B0604020202020204" pitchFamily="34" charset="0"/>
              </a:rPr>
              <a:t>数据库设计小贴士：</a:t>
            </a:r>
            <a:endParaRPr lang="en-US" altLang="zh-CN" sz="1100"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buNone/>
            </a:pPr>
            <a:r>
              <a:rPr lang="en-US" altLang="zh-CN" sz="1100" dirty="0">
                <a:latin typeface="Arial" panose="020B0604020202020204" pitchFamily="34" charset="0"/>
                <a:cs typeface="Arial" panose="020B0604020202020204" pitchFamily="34" charset="0"/>
                <a:sym typeface="Arial" panose="020B0604020202020204" pitchFamily="34" charset="0"/>
              </a:rPr>
              <a:t>        1</a:t>
            </a:r>
            <a:r>
              <a:rPr lang="zh-CN" altLang="en-US" sz="1100" dirty="0">
                <a:latin typeface="Arial" panose="020B0604020202020204" pitchFamily="34" charset="0"/>
                <a:cs typeface="Arial" panose="020B0604020202020204" pitchFamily="34" charset="0"/>
                <a:sym typeface="Arial" panose="020B0604020202020204" pitchFamily="34" charset="0"/>
              </a:rPr>
              <a:t>、垂直拆分：最简单的方式，从业务角度上，将关联性不强的数据拆分到不同的</a:t>
            </a:r>
            <a:r>
              <a:rPr lang="en-US" altLang="zh-CN" sz="1100" dirty="0">
                <a:latin typeface="Arial" panose="020B0604020202020204" pitchFamily="34" charset="0"/>
                <a:cs typeface="Arial" panose="020B0604020202020204" pitchFamily="34" charset="0"/>
                <a:sym typeface="Arial" panose="020B0604020202020204" pitchFamily="34" charset="0"/>
              </a:rPr>
              <a:t>instance</a:t>
            </a:r>
            <a:r>
              <a:rPr lang="zh-CN" altLang="en-US" sz="1100" dirty="0">
                <a:latin typeface="Arial" panose="020B0604020202020204" pitchFamily="34" charset="0"/>
                <a:cs typeface="Arial" panose="020B0604020202020204" pitchFamily="34" charset="0"/>
                <a:sym typeface="Arial" panose="020B0604020202020204" pitchFamily="34" charset="0"/>
              </a:rPr>
              <a:t>上，消除瓶颈。</a:t>
            </a:r>
            <a:endParaRPr lang="en-US" altLang="zh-CN" sz="1100"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buNone/>
            </a:pPr>
            <a:r>
              <a:rPr lang="en-US" altLang="zh-CN" sz="1100" dirty="0">
                <a:latin typeface="Arial" panose="020B0604020202020204" pitchFamily="34" charset="0"/>
                <a:cs typeface="Arial" panose="020B0604020202020204" pitchFamily="34" charset="0"/>
                <a:sym typeface="Arial" panose="020B0604020202020204" pitchFamily="34" charset="0"/>
              </a:rPr>
              <a:t>        2</a:t>
            </a:r>
            <a:r>
              <a:rPr lang="zh-CN" altLang="en-US" sz="1100" dirty="0">
                <a:latin typeface="Arial" panose="020B0604020202020204" pitchFamily="34" charset="0"/>
                <a:cs typeface="Arial" panose="020B0604020202020204" pitchFamily="34" charset="0"/>
                <a:sym typeface="Arial" panose="020B0604020202020204" pitchFamily="34" charset="0"/>
              </a:rPr>
              <a:t>、主从架构：即读写分离，主库主要写入数据，从库（可以是多个）主要读数据，适用于用户写少读多的业务场景。</a:t>
            </a:r>
            <a:endParaRPr lang="en-US" altLang="zh-CN" sz="1100" dirty="0">
              <a:latin typeface="Arial" panose="020B0604020202020204" pitchFamily="34" charset="0"/>
              <a:cs typeface="Arial" panose="020B0604020202020204" pitchFamily="34" charset="0"/>
              <a:sym typeface="Arial" panose="020B0604020202020204" pitchFamily="34" charset="0"/>
            </a:endParaRPr>
          </a:p>
          <a:p>
            <a:pPr algn="just">
              <a:lnSpc>
                <a:spcPct val="150000"/>
              </a:lnSpc>
              <a:spcBef>
                <a:spcPts val="0"/>
              </a:spcBef>
              <a:spcAft>
                <a:spcPts val="0"/>
              </a:spcAft>
              <a:buNone/>
            </a:pPr>
            <a:r>
              <a:rPr lang="en-US" altLang="zh-CN" sz="1100" dirty="0">
                <a:latin typeface="Arial" panose="020B0604020202020204" pitchFamily="34" charset="0"/>
                <a:cs typeface="Arial" panose="020B0604020202020204" pitchFamily="34" charset="0"/>
                <a:sym typeface="Arial" panose="020B0604020202020204" pitchFamily="34" charset="0"/>
              </a:rPr>
              <a:t>        3</a:t>
            </a:r>
            <a:r>
              <a:rPr lang="zh-CN" altLang="en-US" sz="1100" dirty="0">
                <a:latin typeface="Arial" panose="020B0604020202020204" pitchFamily="34" charset="0"/>
                <a:cs typeface="Arial" panose="020B0604020202020204" pitchFamily="34" charset="0"/>
                <a:sym typeface="Arial" panose="020B0604020202020204" pitchFamily="34" charset="0"/>
              </a:rPr>
              <a:t>、水平拆分：即搭建多个</a:t>
            </a:r>
            <a:r>
              <a:rPr lang="en-US" altLang="zh-CN" sz="1100" dirty="0">
                <a:latin typeface="Arial" panose="020B0604020202020204" pitchFamily="34" charset="0"/>
                <a:cs typeface="Arial" panose="020B0604020202020204" pitchFamily="34" charset="0"/>
                <a:sym typeface="Arial" panose="020B0604020202020204" pitchFamily="34" charset="0"/>
              </a:rPr>
              <a:t>(n)</a:t>
            </a:r>
            <a:r>
              <a:rPr lang="zh-CN" altLang="en-US" sz="1100" dirty="0">
                <a:latin typeface="Arial" panose="020B0604020202020204" pitchFamily="34" charset="0"/>
                <a:cs typeface="Arial" panose="020B0604020202020204" pitchFamily="34" charset="0"/>
                <a:sym typeface="Arial" panose="020B0604020202020204" pitchFamily="34" charset="0"/>
              </a:rPr>
              <a:t>数据库小集群，每个实例只存</a:t>
            </a:r>
            <a:r>
              <a:rPr lang="en-US" altLang="zh-CN" sz="1100" dirty="0">
                <a:latin typeface="Arial" panose="020B0604020202020204" pitchFamily="34" charset="0"/>
                <a:cs typeface="Arial" panose="020B0604020202020204" pitchFamily="34" charset="0"/>
                <a:sym typeface="Arial" panose="020B0604020202020204" pitchFamily="34" charset="0"/>
              </a:rPr>
              <a:t>1/n</a:t>
            </a:r>
            <a:r>
              <a:rPr lang="zh-CN" altLang="en-US" sz="1100" dirty="0">
                <a:latin typeface="Arial" panose="020B0604020202020204" pitchFamily="34" charset="0"/>
                <a:cs typeface="Arial" panose="020B0604020202020204" pitchFamily="34" charset="0"/>
                <a:sym typeface="Arial" panose="020B0604020202020204" pitchFamily="34" charset="0"/>
              </a:rPr>
              <a:t>的数据</a:t>
            </a:r>
            <a:r>
              <a:rPr lang="zh-CN" altLang="en-US" sz="1100" b="1" dirty="0">
                <a:solidFill>
                  <a:schemeClr val="bg1">
                    <a:lumMod val="65000"/>
                  </a:schemeClr>
                </a:solidFill>
                <a:latin typeface="Arial" panose="020B0604020202020204" pitchFamily="34" charset="0"/>
                <a:cs typeface="Arial" panose="020B0604020202020204" pitchFamily="34" charset="0"/>
                <a:sym typeface="Arial" panose="020B0604020202020204" pitchFamily="34" charset="0"/>
              </a:rPr>
              <a:t>。</a:t>
            </a:r>
            <a:endParaRPr lang="en-US" altLang="zh-CN" sz="1100" b="1" dirty="0">
              <a:solidFill>
                <a:schemeClr val="bg1">
                  <a:lumMod val="6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6" name="Content Placeholder 2"/>
          <p:cNvSpPr txBox="1"/>
          <p:nvPr/>
        </p:nvSpPr>
        <p:spPr>
          <a:xfrm>
            <a:off x="596064" y="1312069"/>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架构性能的其他补充</a:t>
            </a:r>
            <a:endParaRPr lang="en-US" sz="14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8" name="Content Placeholder 2"/>
          <p:cNvSpPr txBox="1"/>
          <p:nvPr/>
        </p:nvSpPr>
        <p:spPr>
          <a:xfrm>
            <a:off x="596064" y="1701613"/>
            <a:ext cx="3097008" cy="184270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前一张图只是一个简单的架构图，要做好集群部署，还需要考虑很多：为提高速度进行动静分离，将</a:t>
            </a:r>
            <a:r>
              <a:rPr lang="en-US" altLang="zh-CN" sz="1100" dirty="0" err="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jsp</a:t>
            </a:r>
            <a:r>
              <a:rPr lang="zh-CN" altLang="en-US"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等使用</a:t>
            </a:r>
            <a:r>
              <a:rPr lang="en-US" altLang="zh-CN"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tomcat</a:t>
            </a:r>
            <a:r>
              <a:rPr lang="zh-CN" altLang="en-US"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处理，静态资源交给</a:t>
            </a:r>
            <a:r>
              <a:rPr lang="en-US" altLang="zh-CN" sz="1100" dirty="0" err="1">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nginx</a:t>
            </a:r>
            <a:r>
              <a:rPr lang="en-US" altLang="zh-CN"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server</a:t>
            </a:r>
            <a:r>
              <a:rPr lang="zh-CN" altLang="en-US" sz="11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进行处理；数据库做集群，要保证数据同步实现高可用，做读写分离提高速度；缓存数据库预先缓存常用数据，加快访问速度等等。</a:t>
            </a:r>
            <a:endParaRPr lang="en-US" altLang="zh-CN" sz="11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矩形 8"/>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10" name="文本框 9"/>
          <p:cNvSpPr txBox="1"/>
          <p:nvPr/>
        </p:nvSpPr>
        <p:spPr>
          <a:xfrm>
            <a:off x="372973" y="343285"/>
            <a:ext cx="1631042"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架构性能</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750"/>
                                        <p:tgtEl>
                                          <p:spTgt spid="8"/>
                                        </p:tgtEl>
                                      </p:cBhvr>
                                    </p:animEffect>
                                  </p:childTnLst>
                                </p:cTn>
                              </p:par>
                            </p:childTnLst>
                          </p:cTn>
                        </p:par>
                        <p:par>
                          <p:cTn id="16" fill="hold">
                            <p:stCondLst>
                              <p:cond delay="2500"/>
                            </p:stCondLst>
                            <p:childTnLst>
                              <p:par>
                                <p:cTn id="17" presetID="6"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6"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4" name="矩形 3"/>
          <p:cNvSpPr/>
          <p:nvPr/>
        </p:nvSpPr>
        <p:spPr>
          <a:xfrm>
            <a:off x="0" y="0"/>
            <a:ext cx="5061223" cy="7232650"/>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176374" y="21853"/>
            <a:ext cx="7797863" cy="7232650"/>
          </a:xfrm>
          <a:prstGeom prst="rect">
            <a:avLst/>
          </a:prstGeom>
          <a:solidFill>
            <a:srgbClr val="F1B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3"/>
          <p:cNvSpPr txBox="1">
            <a:spLocks noChangeArrowheads="1"/>
          </p:cNvSpPr>
          <p:nvPr/>
        </p:nvSpPr>
        <p:spPr bwMode="auto">
          <a:xfrm>
            <a:off x="6795993" y="3060578"/>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buNone/>
            </a:pPr>
            <a:r>
              <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感谢聆听</a:t>
            </a:r>
            <a:endParaRPr lang="zh-CN" altLang="en-US" sz="4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椭圆 18"/>
          <p:cNvSpPr/>
          <p:nvPr/>
        </p:nvSpPr>
        <p:spPr>
          <a:xfrm>
            <a:off x="3840684" y="2225096"/>
            <a:ext cx="2440406" cy="2440406"/>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六边形 19"/>
          <p:cNvSpPr/>
          <p:nvPr/>
        </p:nvSpPr>
        <p:spPr>
          <a:xfrm rot="5400000">
            <a:off x="4178731" y="2684820"/>
            <a:ext cx="1764312" cy="1520958"/>
          </a:xfrm>
          <a:prstGeom prst="hexagon">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a:spLocks noChangeArrowheads="1"/>
          </p:cNvSpPr>
          <p:nvPr/>
        </p:nvSpPr>
        <p:spPr bwMode="auto">
          <a:xfrm>
            <a:off x="4537346" y="3100516"/>
            <a:ext cx="104708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ctr">
              <a:buNone/>
            </a:pPr>
            <a:r>
              <a:rPr lang="en-US" altLang="zh-CN" sz="4400" dirty="0">
                <a:solidFill>
                  <a:schemeClr val="bg1"/>
                </a:solidFill>
                <a:latin typeface="Arial" panose="020B0604020202020204" pitchFamily="34" charset="0"/>
                <a:ea typeface="微软雅黑" panose="020B0503020204020204" pitchFamily="34" charset="-122"/>
                <a:cs typeface="Arial" panose="020B0604020202020204" pitchFamily="34" charset="0"/>
              </a:rPr>
              <a:t>ME</a:t>
            </a:r>
            <a:endParaRPr lang="zh-CN" altLang="en-US" sz="44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Effect transition="in" filter="fade">
                                      <p:cBhvr>
                                        <p:cTn id="18" dur="500"/>
                                        <p:tgtEl>
                                          <p:spTgt spid="19"/>
                                        </p:tgtEl>
                                      </p:cBhvr>
                                    </p:animEffect>
                                  </p:childTnLst>
                                </p:cTn>
                              </p:par>
                            </p:childTnLst>
                          </p:cTn>
                        </p:par>
                        <p:par>
                          <p:cTn id="19" fill="hold">
                            <p:stCondLst>
                              <p:cond delay="1000"/>
                            </p:stCondLst>
                            <p:childTnLst>
                              <p:par>
                                <p:cTn id="20" presetID="35"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250"/>
                                        <p:tgtEl>
                                          <p:spTgt spid="20"/>
                                        </p:tgtEl>
                                      </p:cBhvr>
                                    </p:animEffect>
                                    <p:anim calcmode="lin" valueType="num">
                                      <p:cBhvr>
                                        <p:cTn id="23" dur="1250" fill="hold"/>
                                        <p:tgtEl>
                                          <p:spTgt spid="20"/>
                                        </p:tgtEl>
                                        <p:attrNameLst>
                                          <p:attrName>style.rotation</p:attrName>
                                        </p:attrNameLst>
                                      </p:cBhvr>
                                      <p:tavLst>
                                        <p:tav tm="0">
                                          <p:val>
                                            <p:fltVal val="720"/>
                                          </p:val>
                                        </p:tav>
                                        <p:tav tm="100000">
                                          <p:val>
                                            <p:fltVal val="0"/>
                                          </p:val>
                                        </p:tav>
                                      </p:tavLst>
                                    </p:anim>
                                    <p:anim calcmode="lin" valueType="num">
                                      <p:cBhvr>
                                        <p:cTn id="24" dur="1250" fill="hold"/>
                                        <p:tgtEl>
                                          <p:spTgt spid="20"/>
                                        </p:tgtEl>
                                        <p:attrNameLst>
                                          <p:attrName>ppt_h</p:attrName>
                                        </p:attrNameLst>
                                      </p:cBhvr>
                                      <p:tavLst>
                                        <p:tav tm="0">
                                          <p:val>
                                            <p:fltVal val="0"/>
                                          </p:val>
                                        </p:tav>
                                        <p:tav tm="100000">
                                          <p:val>
                                            <p:strVal val="#ppt_h"/>
                                          </p:val>
                                        </p:tav>
                                      </p:tavLst>
                                    </p:anim>
                                    <p:anim calcmode="lin" valueType="num">
                                      <p:cBhvr>
                                        <p:cTn id="25" dur="1250" fill="hold"/>
                                        <p:tgtEl>
                                          <p:spTgt spid="20"/>
                                        </p:tgtEl>
                                        <p:attrNameLst>
                                          <p:attrName>ppt_w</p:attrName>
                                        </p:attrNameLst>
                                      </p:cBhvr>
                                      <p:tavLst>
                                        <p:tav tm="0">
                                          <p:val>
                                            <p:fltVal val="0"/>
                                          </p:val>
                                        </p:tav>
                                        <p:tav tm="100000">
                                          <p:val>
                                            <p:strVal val="#ppt_w"/>
                                          </p:val>
                                        </p:tav>
                                      </p:tavLst>
                                    </p:anim>
                                  </p:childTnLst>
                                </p:cTn>
                              </p:par>
                            </p:childTnLst>
                          </p:cTn>
                        </p:par>
                        <p:par>
                          <p:cTn id="26" fill="hold">
                            <p:stCondLst>
                              <p:cond delay="2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Effect transition="in" filter="fade">
                                      <p:cBhvr>
                                        <p:cTn id="31" dur="1000"/>
                                        <p:tgtEl>
                                          <p:spTgt spid="21"/>
                                        </p:tgtEl>
                                      </p:cBhvr>
                                    </p:animEffect>
                                  </p:childTnLst>
                                </p:cTn>
                              </p:par>
                            </p:childTnLst>
                          </p:cTn>
                        </p:par>
                        <p:par>
                          <p:cTn id="32" fill="hold">
                            <p:stCondLst>
                              <p:cond delay="3599"/>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6"/>
                                        </p:tgtEl>
                                        <p:attrNameLst>
                                          <p:attrName>style.visibility</p:attrName>
                                        </p:attrNameLst>
                                      </p:cBhvr>
                                      <p:to>
                                        <p:strVal val="visible"/>
                                      </p:to>
                                    </p:set>
                                    <p:anim calcmode="lin" valueType="num">
                                      <p:cBhvr>
                                        <p:cTn id="35" dur="1000" fill="hold"/>
                                        <p:tgtEl>
                                          <p:spTgt spid="16"/>
                                        </p:tgtEl>
                                        <p:attrNameLst>
                                          <p:attrName>ppt_w</p:attrName>
                                        </p:attrNameLst>
                                      </p:cBhvr>
                                      <p:tavLst>
                                        <p:tav tm="0">
                                          <p:val>
                                            <p:fltVal val="0"/>
                                          </p:val>
                                        </p:tav>
                                        <p:tav tm="100000">
                                          <p:val>
                                            <p:strVal val="#ppt_w"/>
                                          </p:val>
                                        </p:tav>
                                      </p:tavLst>
                                    </p:anim>
                                    <p:anim calcmode="lin" valueType="num">
                                      <p:cBhvr>
                                        <p:cTn id="36" dur="1000" fill="hold"/>
                                        <p:tgtEl>
                                          <p:spTgt spid="16"/>
                                        </p:tgtEl>
                                        <p:attrNameLst>
                                          <p:attrName>ppt_h</p:attrName>
                                        </p:attrNameLst>
                                      </p:cBhvr>
                                      <p:tavLst>
                                        <p:tav tm="0">
                                          <p:val>
                                            <p:fltVal val="0"/>
                                          </p:val>
                                        </p:tav>
                                        <p:tav tm="100000">
                                          <p:val>
                                            <p:strVal val="#ppt_h"/>
                                          </p:val>
                                        </p:tav>
                                      </p:tavLst>
                                    </p:anim>
                                    <p:animEffect transition="in" filter="fade">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6"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V="1">
            <a:off x="0" y="7088633"/>
            <a:ext cx="12858750" cy="28803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V="1">
            <a:off x="0" y="7008603"/>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668896" y="2586220"/>
            <a:ext cx="1520958" cy="1764312"/>
            <a:chOff x="5668896" y="2586220"/>
            <a:chExt cx="1520958" cy="1764312"/>
          </a:xfrm>
        </p:grpSpPr>
        <p:sp>
          <p:nvSpPr>
            <p:cNvPr id="19" name="六边形 18"/>
            <p:cNvSpPr/>
            <p:nvPr/>
          </p:nvSpPr>
          <p:spPr>
            <a:xfrm rot="5400000">
              <a:off x="5547219" y="2707897"/>
              <a:ext cx="1764312" cy="1520958"/>
            </a:xfrm>
            <a:prstGeom prst="hexagon">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F1BE08"/>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sp>
          <p:nvSpPr>
            <p:cNvPr id="20" name="六边形 19"/>
            <p:cNvSpPr/>
            <p:nvPr/>
          </p:nvSpPr>
          <p:spPr>
            <a:xfrm rot="5400000">
              <a:off x="5675198" y="2818224"/>
              <a:ext cx="1508354" cy="1300305"/>
            </a:xfrm>
            <a:prstGeom prst="hexagon">
              <a:avLst/>
            </a:prstGeom>
            <a:solidFill>
              <a:srgbClr val="F1BE08"/>
            </a:solidFill>
            <a:ln w="25400" cap="flat" cmpd="sng" algn="ctr">
              <a:solidFill>
                <a:srgbClr val="F1BE08"/>
              </a:solid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grpSp>
      <p:sp>
        <p:nvSpPr>
          <p:cNvPr id="30" name="TextBox 4"/>
          <p:cNvSpPr txBox="1"/>
          <p:nvPr/>
        </p:nvSpPr>
        <p:spPr>
          <a:xfrm>
            <a:off x="5977128" y="2902836"/>
            <a:ext cx="904495" cy="1131079"/>
          </a:xfrm>
          <a:prstGeom prst="rect">
            <a:avLst/>
          </a:prstGeom>
          <a:noFill/>
        </p:spPr>
        <p:txBody>
          <a:bodyPr wrap="square" rtlCol="0">
            <a:spAutoFit/>
          </a:bodyPr>
          <a:lstStyle/>
          <a:p>
            <a:pPr algn="ctr"/>
            <a:r>
              <a:rPr lang="en-US" altLang="zh-CN" sz="3375" dirty="0">
                <a:solidFill>
                  <a:schemeClr val="bg1"/>
                </a:solidFill>
                <a:latin typeface="Agency FB" panose="020B0503020202020204" pitchFamily="34" charset="0"/>
              </a:rPr>
              <a:t>Part </a:t>
            </a:r>
            <a:endParaRPr lang="en-US" altLang="zh-CN" sz="3375" dirty="0">
              <a:solidFill>
                <a:schemeClr val="bg1"/>
              </a:solidFill>
              <a:latin typeface="Agency FB" panose="020B0503020202020204" pitchFamily="34" charset="0"/>
            </a:endParaRPr>
          </a:p>
          <a:p>
            <a:pPr algn="ctr"/>
            <a:r>
              <a:rPr lang="en-US" altLang="zh-CN" sz="3375" dirty="0">
                <a:solidFill>
                  <a:schemeClr val="bg1"/>
                </a:solidFill>
                <a:latin typeface="Agency FB" panose="020B0503020202020204" pitchFamily="34" charset="0"/>
              </a:rPr>
              <a:t>01</a:t>
            </a:r>
            <a:endParaRPr lang="zh-CN" altLang="en-US" sz="3375" dirty="0">
              <a:solidFill>
                <a:schemeClr val="bg1"/>
              </a:solidFill>
              <a:latin typeface="Agency FB" panose="020B0503020202020204" pitchFamily="34" charset="0"/>
            </a:endParaRPr>
          </a:p>
        </p:txBody>
      </p:sp>
      <p:sp>
        <p:nvSpPr>
          <p:cNvPr id="31" name="矩形 30"/>
          <p:cNvSpPr/>
          <p:nvPr/>
        </p:nvSpPr>
        <p:spPr>
          <a:xfrm>
            <a:off x="5668896" y="4545919"/>
            <a:ext cx="1620957" cy="564898"/>
          </a:xfrm>
          <a:prstGeom prst="rect">
            <a:avLst/>
          </a:prstGeom>
          <a:effectLst/>
        </p:spPr>
        <p:txBody>
          <a:bodyPr wrap="none">
            <a:spAutoFit/>
          </a:bodyPr>
          <a:lstStyle/>
          <a:p>
            <a:pPr algn="r">
              <a:lnSpc>
                <a:spcPct val="12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单体架构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14:gallery dir="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3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anim calcmode="lin" valueType="num">
                                      <p:cBhvr>
                                        <p:cTn id="15" dur="1500" fill="hold"/>
                                        <p:tgtEl>
                                          <p:spTgt spid="5"/>
                                        </p:tgtEl>
                                        <p:attrNameLst>
                                          <p:attrName>style.rotation</p:attrName>
                                        </p:attrNameLst>
                                      </p:cBhvr>
                                      <p:tavLst>
                                        <p:tav tm="0">
                                          <p:val>
                                            <p:fltVal val="720"/>
                                          </p:val>
                                        </p:tav>
                                        <p:tav tm="100000">
                                          <p:val>
                                            <p:fltVal val="0"/>
                                          </p:val>
                                        </p:tav>
                                      </p:tavLst>
                                    </p:anim>
                                    <p:anim calcmode="lin" valueType="num">
                                      <p:cBhvr>
                                        <p:cTn id="16" dur="1500" fill="hold"/>
                                        <p:tgtEl>
                                          <p:spTgt spid="5"/>
                                        </p:tgtEl>
                                        <p:attrNameLst>
                                          <p:attrName>ppt_h</p:attrName>
                                        </p:attrNameLst>
                                      </p:cBhvr>
                                      <p:tavLst>
                                        <p:tav tm="0">
                                          <p:val>
                                            <p:fltVal val="0"/>
                                          </p:val>
                                        </p:tav>
                                        <p:tav tm="100000">
                                          <p:val>
                                            <p:strVal val="#ppt_h"/>
                                          </p:val>
                                        </p:tav>
                                      </p:tavLst>
                                    </p:anim>
                                    <p:anim calcmode="lin" valueType="num">
                                      <p:cBhvr>
                                        <p:cTn id="17" dur="1500" fill="hold"/>
                                        <p:tgtEl>
                                          <p:spTgt spid="5"/>
                                        </p:tgtEl>
                                        <p:attrNameLst>
                                          <p:attrName>ppt_w</p:attrName>
                                        </p:attrNameLst>
                                      </p:cBhvr>
                                      <p:tavLst>
                                        <p:tav tm="0">
                                          <p:val>
                                            <p:fltVal val="0"/>
                                          </p:val>
                                        </p:tav>
                                        <p:tav tm="100000">
                                          <p:val>
                                            <p:strVal val="#ppt_w"/>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24919" y="1240061"/>
            <a:ext cx="8352928" cy="646331"/>
          </a:xfrm>
          <a:prstGeom prst="rect">
            <a:avLst/>
          </a:prstGeom>
          <a:noFill/>
        </p:spPr>
        <p:txBody>
          <a:bodyPr wrap="square" rtlCol="0">
            <a:spAutoFit/>
          </a:bodyPr>
          <a:lstStyle/>
          <a:p>
            <a:r>
              <a:rPr lang="zh-CN" altLang="en-US" dirty="0"/>
              <a:t>一个</a:t>
            </a:r>
            <a:r>
              <a:rPr lang="en-US" altLang="zh-CN" dirty="0"/>
              <a:t>war</a:t>
            </a:r>
            <a:r>
              <a:rPr lang="zh-CN" altLang="en-US" dirty="0"/>
              <a:t>或者</a:t>
            </a:r>
            <a:r>
              <a:rPr lang="en-US" altLang="zh-CN" dirty="0"/>
              <a:t>jar</a:t>
            </a:r>
            <a:r>
              <a:rPr lang="zh-CN" altLang="en-US" dirty="0"/>
              <a:t>包，包含了所有功能的应用程序，称为单体应用。</a:t>
            </a:r>
            <a:endParaRPr lang="en-US" altLang="zh-CN" dirty="0"/>
          </a:p>
          <a:p>
            <a:r>
              <a:rPr lang="zh-CN" altLang="en-US" dirty="0"/>
              <a:t>优点是能够快速开发，适合创业型项目</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8734" y="1960141"/>
            <a:ext cx="9649329" cy="4210812"/>
          </a:xfrm>
          <a:prstGeom prst="rect">
            <a:avLst/>
          </a:prstGeom>
        </p:spPr>
      </p:pic>
      <p:sp>
        <p:nvSpPr>
          <p:cNvPr id="8" name="文本框 7"/>
          <p:cNvSpPr txBox="1"/>
          <p:nvPr/>
        </p:nvSpPr>
        <p:spPr>
          <a:xfrm>
            <a:off x="372973" y="343285"/>
            <a:ext cx="1631042"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单体应用</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6" name="矩形 5"/>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Isosceles Triangle 91"/>
          <p:cNvSpPr/>
          <p:nvPr/>
        </p:nvSpPr>
        <p:spPr>
          <a:xfrm rot="3600000" flipH="1">
            <a:off x="7621512" y="2994319"/>
            <a:ext cx="423984" cy="36550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Donut 92"/>
          <p:cNvSpPr/>
          <p:nvPr/>
        </p:nvSpPr>
        <p:spPr>
          <a:xfrm flipH="1">
            <a:off x="6870472" y="2366842"/>
            <a:ext cx="1254056" cy="1254056"/>
          </a:xfrm>
          <a:prstGeom prst="donut">
            <a:avLst>
              <a:gd name="adj" fmla="val 190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94" name="Group 93"/>
          <p:cNvGrpSpPr/>
          <p:nvPr/>
        </p:nvGrpSpPr>
        <p:grpSpPr>
          <a:xfrm flipH="1">
            <a:off x="7569243" y="2634112"/>
            <a:ext cx="1530373" cy="457171"/>
            <a:chOff x="1793077" y="1401592"/>
            <a:chExt cx="1371600" cy="409740"/>
          </a:xfrm>
        </p:grpSpPr>
        <p:sp>
          <p:nvSpPr>
            <p:cNvPr id="95" name="Round Same Side Corner Rectangle 94"/>
            <p:cNvSpPr/>
            <p:nvPr/>
          </p:nvSpPr>
          <p:spPr>
            <a:xfrm rot="16200000">
              <a:off x="2305045" y="951700"/>
              <a:ext cx="347664" cy="1371600"/>
            </a:xfrm>
            <a:prstGeom prst="round2Same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Text Placeholder 3"/>
            <p:cNvSpPr txBox="1"/>
            <p:nvPr/>
          </p:nvSpPr>
          <p:spPr>
            <a:xfrm>
              <a:off x="1831295" y="1401592"/>
              <a:ext cx="323257" cy="397217"/>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99" name="Isosceles Triangle 98"/>
          <p:cNvSpPr/>
          <p:nvPr/>
        </p:nvSpPr>
        <p:spPr>
          <a:xfrm rot="3600000" flipH="1">
            <a:off x="7668036" y="4693486"/>
            <a:ext cx="423984" cy="36550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Donut 99"/>
          <p:cNvSpPr/>
          <p:nvPr/>
        </p:nvSpPr>
        <p:spPr>
          <a:xfrm flipH="1">
            <a:off x="6916995" y="4066009"/>
            <a:ext cx="1254056" cy="1254056"/>
          </a:xfrm>
          <a:prstGeom prst="donut">
            <a:avLst>
              <a:gd name="adj" fmla="val 1907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01" name="Group 100"/>
          <p:cNvGrpSpPr/>
          <p:nvPr/>
        </p:nvGrpSpPr>
        <p:grpSpPr>
          <a:xfrm flipH="1">
            <a:off x="7615769" y="4325972"/>
            <a:ext cx="1530373" cy="468034"/>
            <a:chOff x="1793075" y="1395041"/>
            <a:chExt cx="1371600" cy="419474"/>
          </a:xfrm>
        </p:grpSpPr>
        <p:sp>
          <p:nvSpPr>
            <p:cNvPr id="102" name="Round Same Side Corner Rectangle 101"/>
            <p:cNvSpPr/>
            <p:nvPr/>
          </p:nvSpPr>
          <p:spPr>
            <a:xfrm rot="16200000">
              <a:off x="2305043" y="954883"/>
              <a:ext cx="347664" cy="1371600"/>
            </a:xfrm>
            <a:prstGeom prst="round2Same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Text Placeholder 3"/>
            <p:cNvSpPr txBox="1"/>
            <p:nvPr/>
          </p:nvSpPr>
          <p:spPr>
            <a:xfrm>
              <a:off x="1831295" y="1395041"/>
              <a:ext cx="323257" cy="39721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4</a:t>
              </a:r>
              <a:endPar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09" name="Straight Connector 108"/>
          <p:cNvCxnSpPr/>
          <p:nvPr/>
        </p:nvCxnSpPr>
        <p:spPr>
          <a:xfrm>
            <a:off x="5725982" y="2121024"/>
            <a:ext cx="1209622" cy="627027"/>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10800000" flipV="1">
            <a:off x="5725982" y="3239687"/>
            <a:ext cx="1209622" cy="627029"/>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0800000" flipV="1">
            <a:off x="5725982" y="4847626"/>
            <a:ext cx="1209622" cy="627029"/>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25982" y="3913239"/>
            <a:ext cx="1209622" cy="627027"/>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5" name="Isosceles Triangle 114"/>
          <p:cNvSpPr/>
          <p:nvPr/>
        </p:nvSpPr>
        <p:spPr>
          <a:xfrm rot="18000000">
            <a:off x="4588175" y="2121473"/>
            <a:ext cx="423984" cy="36550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Donut 115"/>
          <p:cNvSpPr/>
          <p:nvPr/>
        </p:nvSpPr>
        <p:spPr>
          <a:xfrm>
            <a:off x="4509147" y="1493995"/>
            <a:ext cx="1254056" cy="1254056"/>
          </a:xfrm>
          <a:prstGeom prst="donut">
            <a:avLst>
              <a:gd name="adj" fmla="val 190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7" name="Group 54"/>
          <p:cNvGrpSpPr/>
          <p:nvPr/>
        </p:nvGrpSpPr>
        <p:grpSpPr>
          <a:xfrm>
            <a:off x="3534061" y="1739370"/>
            <a:ext cx="1530373" cy="482625"/>
            <a:chOff x="1793078" y="1381963"/>
            <a:chExt cx="1371600" cy="432551"/>
          </a:xfrm>
        </p:grpSpPr>
        <p:sp>
          <p:nvSpPr>
            <p:cNvPr id="118" name="Round Same Side Corner Rectangle 117"/>
            <p:cNvSpPr/>
            <p:nvPr/>
          </p:nvSpPr>
          <p:spPr>
            <a:xfrm rot="16200000">
              <a:off x="2305046" y="954882"/>
              <a:ext cx="347664" cy="1371600"/>
            </a:xfrm>
            <a:prstGeom prst="round2Same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Text Placeholder 3"/>
            <p:cNvSpPr txBox="1"/>
            <p:nvPr/>
          </p:nvSpPr>
          <p:spPr>
            <a:xfrm>
              <a:off x="1834217" y="1381963"/>
              <a:ext cx="339060" cy="39721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2" name="Isosceles Triangle 121"/>
          <p:cNvSpPr/>
          <p:nvPr/>
        </p:nvSpPr>
        <p:spPr>
          <a:xfrm rot="18000000">
            <a:off x="4588175" y="3867165"/>
            <a:ext cx="423984" cy="36550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Donut 122"/>
          <p:cNvSpPr/>
          <p:nvPr/>
        </p:nvSpPr>
        <p:spPr>
          <a:xfrm>
            <a:off x="4509147" y="3239687"/>
            <a:ext cx="1254056" cy="1254056"/>
          </a:xfrm>
          <a:prstGeom prst="donut">
            <a:avLst>
              <a:gd name="adj" fmla="val 190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4" name="Group 79"/>
          <p:cNvGrpSpPr/>
          <p:nvPr/>
        </p:nvGrpSpPr>
        <p:grpSpPr>
          <a:xfrm>
            <a:off x="3534063" y="3499650"/>
            <a:ext cx="1530373" cy="468034"/>
            <a:chOff x="1793079" y="1395041"/>
            <a:chExt cx="1371600" cy="419474"/>
          </a:xfrm>
        </p:grpSpPr>
        <p:sp>
          <p:nvSpPr>
            <p:cNvPr id="125" name="Round Same Side Corner Rectangle 124"/>
            <p:cNvSpPr/>
            <p:nvPr/>
          </p:nvSpPr>
          <p:spPr>
            <a:xfrm rot="16200000">
              <a:off x="2305047" y="954883"/>
              <a:ext cx="347664" cy="1371600"/>
            </a:xfrm>
            <a:prstGeom prst="round2Same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Text Placeholder 3"/>
            <p:cNvSpPr txBox="1"/>
            <p:nvPr/>
          </p:nvSpPr>
          <p:spPr>
            <a:xfrm>
              <a:off x="1852937" y="1395041"/>
              <a:ext cx="323257" cy="39721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9" name="Isosceles Triangle 128"/>
          <p:cNvSpPr/>
          <p:nvPr/>
        </p:nvSpPr>
        <p:spPr>
          <a:xfrm rot="18000000">
            <a:off x="4588175" y="5612854"/>
            <a:ext cx="423984" cy="36550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Donut 129"/>
          <p:cNvSpPr/>
          <p:nvPr/>
        </p:nvSpPr>
        <p:spPr>
          <a:xfrm>
            <a:off x="4509147" y="4985377"/>
            <a:ext cx="1254056" cy="1254056"/>
          </a:xfrm>
          <a:prstGeom prst="donut">
            <a:avLst>
              <a:gd name="adj" fmla="val 1907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1" name="Group 86"/>
          <p:cNvGrpSpPr/>
          <p:nvPr/>
        </p:nvGrpSpPr>
        <p:grpSpPr>
          <a:xfrm>
            <a:off x="3534063" y="5245340"/>
            <a:ext cx="1530373" cy="468034"/>
            <a:chOff x="1793079" y="1395041"/>
            <a:chExt cx="1371600" cy="419474"/>
          </a:xfrm>
        </p:grpSpPr>
        <p:sp>
          <p:nvSpPr>
            <p:cNvPr id="132" name="Round Same Side Corner Rectangle 131"/>
            <p:cNvSpPr/>
            <p:nvPr/>
          </p:nvSpPr>
          <p:spPr>
            <a:xfrm rot="16200000">
              <a:off x="2305047" y="954883"/>
              <a:ext cx="347664" cy="1371600"/>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2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 Placeholder 3"/>
            <p:cNvSpPr txBox="1"/>
            <p:nvPr/>
          </p:nvSpPr>
          <p:spPr>
            <a:xfrm>
              <a:off x="1852937" y="1395041"/>
              <a:ext cx="323257" cy="397215"/>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116330">
                <a:lnSpc>
                  <a:spcPct val="120000"/>
                </a:lnSpc>
                <a:spcBef>
                  <a:spcPct val="20000"/>
                </a:spcBef>
                <a:defRPr/>
              </a:pP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r>
                <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a:t>
              </a:r>
              <a:endParaRPr 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TextBox 23"/>
          <p:cNvSpPr txBox="1"/>
          <p:nvPr/>
        </p:nvSpPr>
        <p:spPr>
          <a:xfrm>
            <a:off x="1535827" y="5235261"/>
            <a:ext cx="2003276" cy="683072"/>
          </a:xfrm>
          <a:prstGeom prst="rect">
            <a:avLst/>
          </a:prstGeom>
          <a:noFill/>
        </p:spPr>
        <p:txBody>
          <a:bodyPr wrap="square" rtlCol="0">
            <a:spAutoFit/>
          </a:bodyPr>
          <a:lstStyle>
            <a:defPPr>
              <a:defRPr lang="zh-CN"/>
            </a:defPPr>
            <a:lvl1pPr algn="r">
              <a:lnSpc>
                <a:spcPct val="120000"/>
              </a:lnSpc>
              <a:defRPr sz="1100">
                <a:solidFill>
                  <a:schemeClr val="bg1">
                    <a:lumMod val="65000"/>
                  </a:schemeClr>
                </a:solidFill>
                <a:latin typeface="Arial" panose="020B0604020202020204" pitchFamily="34" charset="0"/>
                <a:ea typeface="微软雅黑" panose="020B0503020204020204" pitchFamily="34" charset="-122"/>
                <a:cs typeface="+mn-ea"/>
              </a:defRPr>
            </a:lvl1pPr>
          </a:lstStyle>
          <a:p>
            <a:pPr algn="l"/>
            <a:r>
              <a:rPr lang="zh-CN" altLang="en-US" dirty="0">
                <a:sym typeface="Arial" panose="020B0604020202020204" pitchFamily="34" charset="0"/>
              </a:rPr>
              <a:t>该架构下往往使用同一的技术平台，每位成员都必须使用相同的开发语言</a:t>
            </a:r>
            <a:endParaRPr lang="en-US" altLang="zh-CN" dirty="0">
              <a:sym typeface="Arial" panose="020B0604020202020204" pitchFamily="34" charset="0"/>
            </a:endParaRPr>
          </a:p>
        </p:txBody>
      </p:sp>
      <p:sp>
        <p:nvSpPr>
          <p:cNvPr id="46" name="TextBox 24"/>
          <p:cNvSpPr txBox="1"/>
          <p:nvPr/>
        </p:nvSpPr>
        <p:spPr>
          <a:xfrm>
            <a:off x="2636291" y="4985377"/>
            <a:ext cx="902811"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技术单一</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TextBox 23"/>
          <p:cNvSpPr txBox="1"/>
          <p:nvPr/>
        </p:nvSpPr>
        <p:spPr>
          <a:xfrm>
            <a:off x="1568912" y="3800154"/>
            <a:ext cx="2003276" cy="887359"/>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随着开发的功能越来越多，代码量越来越大，构建和部署需要的时间也越来越多，每次修改都需要重新部署整个项目</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24"/>
          <p:cNvSpPr txBox="1"/>
          <p:nvPr/>
        </p:nvSpPr>
        <p:spPr>
          <a:xfrm>
            <a:off x="2669376" y="3550269"/>
            <a:ext cx="902811"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全量部署</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Box 23"/>
          <p:cNvSpPr txBox="1"/>
          <p:nvPr/>
        </p:nvSpPr>
        <p:spPr>
          <a:xfrm>
            <a:off x="1568912" y="2014324"/>
            <a:ext cx="2003276" cy="1090491"/>
          </a:xfrm>
          <a:prstGeom prst="rect">
            <a:avLst/>
          </a:prstGeom>
          <a:noFill/>
        </p:spPr>
        <p:txBody>
          <a:bodyPr wrap="square" rtlCol="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整个项目包含的功能模块多，代码复杂性高，前后端代码在一起，添加一个简单的功能，或者修改一个简单的</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bug</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都是建立在整个项目代码基础上</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Box 24"/>
          <p:cNvSpPr txBox="1"/>
          <p:nvPr/>
        </p:nvSpPr>
        <p:spPr>
          <a:xfrm>
            <a:off x="2848912" y="1764440"/>
            <a:ext cx="723275" cy="328551"/>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复杂性</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Box 23"/>
          <p:cNvSpPr txBox="1"/>
          <p:nvPr/>
        </p:nvSpPr>
        <p:spPr>
          <a:xfrm>
            <a:off x="9220590" y="2874861"/>
            <a:ext cx="2003276" cy="521938"/>
          </a:xfrm>
          <a:prstGeom prst="rect">
            <a:avLst/>
          </a:prstGeom>
          <a:noFill/>
        </p:spPr>
        <p:txBody>
          <a:bodyPr wrap="square" rtlCol="0">
            <a:spAutoFit/>
          </a:bodyPr>
          <a:lstStyle>
            <a:defPPr>
              <a:defRPr lang="zh-CN"/>
            </a:defPPr>
            <a:lvl1pPr algn="r">
              <a:lnSpc>
                <a:spcPct val="120000"/>
              </a:lnSpc>
              <a:defRPr sz="1100">
                <a:solidFill>
                  <a:schemeClr val="bg1">
                    <a:lumMod val="65000"/>
                  </a:schemeClr>
                </a:solidFill>
                <a:latin typeface="Arial" panose="020B0604020202020204" pitchFamily="34" charset="0"/>
                <a:ea typeface="微软雅黑" panose="020B0503020204020204" pitchFamily="34" charset="-122"/>
                <a:cs typeface="+mn-ea"/>
              </a:defRPr>
            </a:lvl1pPr>
          </a:lstStyle>
          <a:p>
            <a:pPr algn="l"/>
            <a:r>
              <a:rPr lang="zh-CN" altLang="en-US" dirty="0">
                <a:sym typeface="Arial" panose="020B0604020202020204" pitchFamily="34" charset="0"/>
              </a:rPr>
              <a:t>随着项目时间的推移，需求的变更，开发人员的更换，导致技术债务越来越多，已开发的功能设计和代码难以修改</a:t>
            </a:r>
            <a:endParaRPr lang="en-US" altLang="zh-CN" dirty="0">
              <a:sym typeface="Arial" panose="020B0604020202020204" pitchFamily="34" charset="0"/>
            </a:endParaRPr>
          </a:p>
        </p:txBody>
      </p:sp>
      <p:sp>
        <p:nvSpPr>
          <p:cNvPr id="52" name="TextBox 24"/>
          <p:cNvSpPr txBox="1"/>
          <p:nvPr/>
        </p:nvSpPr>
        <p:spPr>
          <a:xfrm>
            <a:off x="9220589" y="2624976"/>
            <a:ext cx="723275"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维护性</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23"/>
          <p:cNvSpPr txBox="1"/>
          <p:nvPr/>
        </p:nvSpPr>
        <p:spPr>
          <a:xfrm>
            <a:off x="9220590" y="4669748"/>
            <a:ext cx="2003276" cy="683072"/>
          </a:xfrm>
          <a:prstGeom prst="rect">
            <a:avLst/>
          </a:prstGeom>
          <a:noFill/>
        </p:spPr>
        <p:txBody>
          <a:bodyPr wrap="square" rtlCol="0">
            <a:spAutoFit/>
          </a:bodyPr>
          <a:lstStyle>
            <a:defPPr>
              <a:defRPr lang="zh-CN"/>
            </a:defPPr>
            <a:lvl1pPr algn="r">
              <a:lnSpc>
                <a:spcPct val="120000"/>
              </a:lnSpc>
              <a:defRPr sz="1100">
                <a:solidFill>
                  <a:schemeClr val="bg1">
                    <a:lumMod val="65000"/>
                  </a:schemeClr>
                </a:solidFill>
                <a:latin typeface="Arial" panose="020B0604020202020204" pitchFamily="34" charset="0"/>
                <a:ea typeface="微软雅黑" panose="020B0503020204020204" pitchFamily="34" charset="-122"/>
                <a:cs typeface="+mn-ea"/>
              </a:defRPr>
            </a:lvl1pPr>
          </a:lstStyle>
          <a:p>
            <a:pPr algn="l"/>
            <a:r>
              <a:rPr lang="zh-CN" altLang="en-US" dirty="0">
                <a:sym typeface="Arial" panose="020B0604020202020204" pitchFamily="34" charset="0"/>
              </a:rPr>
              <a:t>单体应用只能作为一个整体，无法结合业务模块的特点进行伸缩扩展</a:t>
            </a:r>
            <a:endParaRPr lang="en-US" altLang="zh-CN" dirty="0">
              <a:sym typeface="Arial" panose="020B0604020202020204" pitchFamily="34" charset="0"/>
            </a:endParaRPr>
          </a:p>
        </p:txBody>
      </p:sp>
      <p:sp>
        <p:nvSpPr>
          <p:cNvPr id="54" name="TextBox 24"/>
          <p:cNvSpPr txBox="1"/>
          <p:nvPr/>
        </p:nvSpPr>
        <p:spPr>
          <a:xfrm>
            <a:off x="9220589" y="4419863"/>
            <a:ext cx="723275" cy="328551"/>
          </a:xfrm>
          <a:prstGeom prst="rect">
            <a:avLst/>
          </a:prstGeom>
          <a:noFill/>
        </p:spPr>
        <p:txBody>
          <a:bodyPr wrap="none"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扩展性</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矩形 40"/>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42" name="矩形 41"/>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43" name="文本框 42"/>
          <p:cNvSpPr txBox="1"/>
          <p:nvPr/>
        </p:nvSpPr>
        <p:spPr>
          <a:xfrm>
            <a:off x="372973" y="343285"/>
            <a:ext cx="2349187"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单体架构缺陷</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ppt_w</p:attrName>
                                        </p:attrNameLst>
                                      </p:cBhvr>
                                      <p:tavLst>
                                        <p:tav tm="0">
                                          <p:val>
                                            <p:fltVal val="0"/>
                                          </p:val>
                                        </p:tav>
                                        <p:tav tm="100000">
                                          <p:val>
                                            <p:strVal val="#ppt_w"/>
                                          </p:val>
                                        </p:tav>
                                      </p:tavLst>
                                    </p:anim>
                                    <p:anim calcmode="lin" valueType="num">
                                      <p:cBhvr>
                                        <p:cTn id="8" dur="500" fill="hold"/>
                                        <p:tgtEl>
                                          <p:spTgt spid="116"/>
                                        </p:tgtEl>
                                        <p:attrNameLst>
                                          <p:attrName>ppt_h</p:attrName>
                                        </p:attrNameLst>
                                      </p:cBhvr>
                                      <p:tavLst>
                                        <p:tav tm="0">
                                          <p:val>
                                            <p:fltVal val="0"/>
                                          </p:val>
                                        </p:tav>
                                        <p:tav tm="100000">
                                          <p:val>
                                            <p:strVal val="#ppt_h"/>
                                          </p:val>
                                        </p:tav>
                                      </p:tavLst>
                                    </p:anim>
                                    <p:animEffect transition="in" filter="fade">
                                      <p:cBhvr>
                                        <p:cTn id="9" dur="500"/>
                                        <p:tgtEl>
                                          <p:spTgt spid="11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2" presetClass="entr" presetSubtype="2"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slide(fromRight)">
                                      <p:cBhvr>
                                        <p:cTn id="16" dur="500"/>
                                        <p:tgtEl>
                                          <p:spTgt spid="117"/>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additive="base">
                                        <p:cTn id="20" dur="500"/>
                                        <p:tgtEl>
                                          <p:spTgt spid="49"/>
                                        </p:tgtEl>
                                        <p:attrNameLst>
                                          <p:attrName>ppt_y</p:attrName>
                                        </p:attrNameLst>
                                      </p:cBhvr>
                                      <p:tavLst>
                                        <p:tav tm="0">
                                          <p:val>
                                            <p:strVal val="#ppt_y+#ppt_h*1.125000"/>
                                          </p:val>
                                        </p:tav>
                                        <p:tav tm="100000">
                                          <p:val>
                                            <p:strVal val="#ppt_y"/>
                                          </p:val>
                                        </p:tav>
                                      </p:tavLst>
                                    </p:anim>
                                    <p:animEffect transition="in" filter="wipe(up)">
                                      <p:cBhvr>
                                        <p:cTn id="21" dur="500"/>
                                        <p:tgtEl>
                                          <p:spTgt spid="49"/>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p:tgtEl>
                                          <p:spTgt spid="50"/>
                                        </p:tgtEl>
                                        <p:attrNameLst>
                                          <p:attrName>ppt_y</p:attrName>
                                        </p:attrNameLst>
                                      </p:cBhvr>
                                      <p:tavLst>
                                        <p:tav tm="0">
                                          <p:val>
                                            <p:strVal val="#ppt_y-#ppt_h*1.125000"/>
                                          </p:val>
                                        </p:tav>
                                        <p:tav tm="100000">
                                          <p:val>
                                            <p:strVal val="#ppt_y"/>
                                          </p:val>
                                        </p:tav>
                                      </p:tavLst>
                                    </p:anim>
                                    <p:animEffect transition="in" filter="wipe(down)">
                                      <p:cBhvr>
                                        <p:cTn id="25" dur="500"/>
                                        <p:tgtEl>
                                          <p:spTgt spid="50"/>
                                        </p:tgtEl>
                                      </p:cBhvr>
                                    </p:animEffect>
                                  </p:childTnLst>
                                </p:cTn>
                              </p:par>
                            </p:childTnLst>
                          </p:cTn>
                        </p:par>
                        <p:par>
                          <p:cTn id="26" fill="hold">
                            <p:stCondLst>
                              <p:cond delay="1500"/>
                            </p:stCondLst>
                            <p:childTnLst>
                              <p:par>
                                <p:cTn id="27" presetID="18" presetClass="entr" presetSubtype="6" fill="hold" nodeType="after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strips(downRight)">
                                      <p:cBhvr>
                                        <p:cTn id="29" dur="500"/>
                                        <p:tgtEl>
                                          <p:spTgt spid="109"/>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93"/>
                                        </p:tgtEl>
                                        <p:attrNameLst>
                                          <p:attrName>style.visibility</p:attrName>
                                        </p:attrNameLst>
                                      </p:cBhvr>
                                      <p:to>
                                        <p:strVal val="visible"/>
                                      </p:to>
                                    </p:set>
                                    <p:anim calcmode="lin" valueType="num">
                                      <p:cBhvr>
                                        <p:cTn id="33" dur="500" fill="hold"/>
                                        <p:tgtEl>
                                          <p:spTgt spid="93"/>
                                        </p:tgtEl>
                                        <p:attrNameLst>
                                          <p:attrName>ppt_w</p:attrName>
                                        </p:attrNameLst>
                                      </p:cBhvr>
                                      <p:tavLst>
                                        <p:tav tm="0">
                                          <p:val>
                                            <p:fltVal val="0"/>
                                          </p:val>
                                        </p:tav>
                                        <p:tav tm="100000">
                                          <p:val>
                                            <p:strVal val="#ppt_w"/>
                                          </p:val>
                                        </p:tav>
                                      </p:tavLst>
                                    </p:anim>
                                    <p:anim calcmode="lin" valueType="num">
                                      <p:cBhvr>
                                        <p:cTn id="34" dur="500" fill="hold"/>
                                        <p:tgtEl>
                                          <p:spTgt spid="93"/>
                                        </p:tgtEl>
                                        <p:attrNameLst>
                                          <p:attrName>ppt_h</p:attrName>
                                        </p:attrNameLst>
                                      </p:cBhvr>
                                      <p:tavLst>
                                        <p:tav tm="0">
                                          <p:val>
                                            <p:fltVal val="0"/>
                                          </p:val>
                                        </p:tav>
                                        <p:tav tm="100000">
                                          <p:val>
                                            <p:strVal val="#ppt_h"/>
                                          </p:val>
                                        </p:tav>
                                      </p:tavLst>
                                    </p:anim>
                                    <p:animEffect transition="in" filter="fade">
                                      <p:cBhvr>
                                        <p:cTn id="35" dur="500"/>
                                        <p:tgtEl>
                                          <p:spTgt spid="93"/>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par>
                                <p:cTn id="40" presetID="12" presetClass="entr" presetSubtype="8" fill="hold"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slide(fromLeft)">
                                      <p:cBhvr>
                                        <p:cTn id="42" dur="500"/>
                                        <p:tgtEl>
                                          <p:spTgt spid="94"/>
                                        </p:tgtEl>
                                      </p:cBhvr>
                                    </p:animEffect>
                                  </p:childTnLst>
                                </p:cTn>
                              </p:par>
                            </p:childTnLst>
                          </p:cTn>
                        </p:par>
                        <p:par>
                          <p:cTn id="43" fill="hold">
                            <p:stCondLst>
                              <p:cond delay="3000"/>
                            </p:stCondLst>
                            <p:childTnLst>
                              <p:par>
                                <p:cTn id="44" presetID="12" presetClass="entr" presetSubtype="4" fill="hold" grpId="0" nodeType="after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additive="base">
                                        <p:cTn id="46" dur="500"/>
                                        <p:tgtEl>
                                          <p:spTgt spid="51"/>
                                        </p:tgtEl>
                                        <p:attrNameLst>
                                          <p:attrName>ppt_y</p:attrName>
                                        </p:attrNameLst>
                                      </p:cBhvr>
                                      <p:tavLst>
                                        <p:tav tm="0">
                                          <p:val>
                                            <p:strVal val="#ppt_y+#ppt_h*1.125000"/>
                                          </p:val>
                                        </p:tav>
                                        <p:tav tm="100000">
                                          <p:val>
                                            <p:strVal val="#ppt_y"/>
                                          </p:val>
                                        </p:tav>
                                      </p:tavLst>
                                    </p:anim>
                                    <p:animEffect transition="in" filter="wipe(up)">
                                      <p:cBhvr>
                                        <p:cTn id="47" dur="500"/>
                                        <p:tgtEl>
                                          <p:spTgt spid="51"/>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52"/>
                                        </p:tgtEl>
                                        <p:attrNameLst>
                                          <p:attrName>style.visibility</p:attrName>
                                        </p:attrNameLst>
                                      </p:cBhvr>
                                      <p:to>
                                        <p:strVal val="visible"/>
                                      </p:to>
                                    </p:set>
                                    <p:anim calcmode="lin" valueType="num">
                                      <p:cBhvr additive="base">
                                        <p:cTn id="50" dur="500"/>
                                        <p:tgtEl>
                                          <p:spTgt spid="52"/>
                                        </p:tgtEl>
                                        <p:attrNameLst>
                                          <p:attrName>ppt_y</p:attrName>
                                        </p:attrNameLst>
                                      </p:cBhvr>
                                      <p:tavLst>
                                        <p:tav tm="0">
                                          <p:val>
                                            <p:strVal val="#ppt_y-#ppt_h*1.125000"/>
                                          </p:val>
                                        </p:tav>
                                        <p:tav tm="100000">
                                          <p:val>
                                            <p:strVal val="#ppt_y"/>
                                          </p:val>
                                        </p:tav>
                                      </p:tavLst>
                                    </p:anim>
                                    <p:animEffect transition="in" filter="wipe(down)">
                                      <p:cBhvr>
                                        <p:cTn id="51" dur="500"/>
                                        <p:tgtEl>
                                          <p:spTgt spid="52"/>
                                        </p:tgtEl>
                                      </p:cBhvr>
                                    </p:animEffect>
                                  </p:childTnLst>
                                </p:cTn>
                              </p:par>
                            </p:childTnLst>
                          </p:cTn>
                        </p:par>
                        <p:par>
                          <p:cTn id="52" fill="hold">
                            <p:stCondLst>
                              <p:cond delay="3500"/>
                            </p:stCondLst>
                            <p:childTnLst>
                              <p:par>
                                <p:cTn id="53" presetID="18" presetClass="entr" presetSubtype="12" fill="hold" nodeType="after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strips(downLeft)">
                                      <p:cBhvr>
                                        <p:cTn id="55" dur="500"/>
                                        <p:tgtEl>
                                          <p:spTgt spid="111"/>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123"/>
                                        </p:tgtEl>
                                        <p:attrNameLst>
                                          <p:attrName>style.visibility</p:attrName>
                                        </p:attrNameLst>
                                      </p:cBhvr>
                                      <p:to>
                                        <p:strVal val="visible"/>
                                      </p:to>
                                    </p:set>
                                    <p:anim calcmode="lin" valueType="num">
                                      <p:cBhvr>
                                        <p:cTn id="59" dur="500" fill="hold"/>
                                        <p:tgtEl>
                                          <p:spTgt spid="123"/>
                                        </p:tgtEl>
                                        <p:attrNameLst>
                                          <p:attrName>ppt_w</p:attrName>
                                        </p:attrNameLst>
                                      </p:cBhvr>
                                      <p:tavLst>
                                        <p:tav tm="0">
                                          <p:val>
                                            <p:fltVal val="0"/>
                                          </p:val>
                                        </p:tav>
                                        <p:tav tm="100000">
                                          <p:val>
                                            <p:strVal val="#ppt_w"/>
                                          </p:val>
                                        </p:tav>
                                      </p:tavLst>
                                    </p:anim>
                                    <p:anim calcmode="lin" valueType="num">
                                      <p:cBhvr>
                                        <p:cTn id="60" dur="500" fill="hold"/>
                                        <p:tgtEl>
                                          <p:spTgt spid="123"/>
                                        </p:tgtEl>
                                        <p:attrNameLst>
                                          <p:attrName>ppt_h</p:attrName>
                                        </p:attrNameLst>
                                      </p:cBhvr>
                                      <p:tavLst>
                                        <p:tav tm="0">
                                          <p:val>
                                            <p:fltVal val="0"/>
                                          </p:val>
                                        </p:tav>
                                        <p:tav tm="100000">
                                          <p:val>
                                            <p:strVal val="#ppt_h"/>
                                          </p:val>
                                        </p:tav>
                                      </p:tavLst>
                                    </p:anim>
                                    <p:animEffect transition="in" filter="fade">
                                      <p:cBhvr>
                                        <p:cTn id="61" dur="500"/>
                                        <p:tgtEl>
                                          <p:spTgt spid="123"/>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500"/>
                                        <p:tgtEl>
                                          <p:spTgt spid="122"/>
                                        </p:tgtEl>
                                      </p:cBhvr>
                                    </p:animEffect>
                                  </p:childTnLst>
                                </p:cTn>
                              </p:par>
                              <p:par>
                                <p:cTn id="66" presetID="12" presetClass="entr" presetSubtype="2" fill="hold" nodeType="withEffect">
                                  <p:stCondLst>
                                    <p:cond delay="0"/>
                                  </p:stCondLst>
                                  <p:childTnLst>
                                    <p:set>
                                      <p:cBhvr>
                                        <p:cTn id="67" dur="1" fill="hold">
                                          <p:stCondLst>
                                            <p:cond delay="0"/>
                                          </p:stCondLst>
                                        </p:cTn>
                                        <p:tgtEl>
                                          <p:spTgt spid="124"/>
                                        </p:tgtEl>
                                        <p:attrNameLst>
                                          <p:attrName>style.visibility</p:attrName>
                                        </p:attrNameLst>
                                      </p:cBhvr>
                                      <p:to>
                                        <p:strVal val="visible"/>
                                      </p:to>
                                    </p:set>
                                    <p:animEffect transition="in" filter="slide(fromRight)">
                                      <p:cBhvr>
                                        <p:cTn id="68" dur="500"/>
                                        <p:tgtEl>
                                          <p:spTgt spid="124"/>
                                        </p:tgtEl>
                                      </p:cBhvr>
                                    </p:animEffect>
                                  </p:childTnLst>
                                </p:cTn>
                              </p:par>
                            </p:childTnLst>
                          </p:cTn>
                        </p:par>
                        <p:par>
                          <p:cTn id="69" fill="hold">
                            <p:stCondLst>
                              <p:cond delay="5000"/>
                            </p:stCondLst>
                            <p:childTnLst>
                              <p:par>
                                <p:cTn id="70" presetID="12" presetClass="entr" presetSubtype="4" fill="hold" grpId="0" nodeType="after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500"/>
                                        <p:tgtEl>
                                          <p:spTgt spid="47"/>
                                        </p:tgtEl>
                                        <p:attrNameLst>
                                          <p:attrName>ppt_y</p:attrName>
                                        </p:attrNameLst>
                                      </p:cBhvr>
                                      <p:tavLst>
                                        <p:tav tm="0">
                                          <p:val>
                                            <p:strVal val="#ppt_y+#ppt_h*1.125000"/>
                                          </p:val>
                                        </p:tav>
                                        <p:tav tm="100000">
                                          <p:val>
                                            <p:strVal val="#ppt_y"/>
                                          </p:val>
                                        </p:tav>
                                      </p:tavLst>
                                    </p:anim>
                                    <p:animEffect transition="in" filter="wipe(up)">
                                      <p:cBhvr>
                                        <p:cTn id="73" dur="500"/>
                                        <p:tgtEl>
                                          <p:spTgt spid="47"/>
                                        </p:tgtEl>
                                      </p:cBhvr>
                                    </p:animEffect>
                                  </p:childTnLst>
                                </p:cTn>
                              </p:par>
                              <p:par>
                                <p:cTn id="74" presetID="12" presetClass="entr" presetSubtype="1"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 calcmode="lin" valueType="num">
                                      <p:cBhvr additive="base">
                                        <p:cTn id="76" dur="500"/>
                                        <p:tgtEl>
                                          <p:spTgt spid="48"/>
                                        </p:tgtEl>
                                        <p:attrNameLst>
                                          <p:attrName>ppt_y</p:attrName>
                                        </p:attrNameLst>
                                      </p:cBhvr>
                                      <p:tavLst>
                                        <p:tav tm="0">
                                          <p:val>
                                            <p:strVal val="#ppt_y-#ppt_h*1.125000"/>
                                          </p:val>
                                        </p:tav>
                                        <p:tav tm="100000">
                                          <p:val>
                                            <p:strVal val="#ppt_y"/>
                                          </p:val>
                                        </p:tav>
                                      </p:tavLst>
                                    </p:anim>
                                    <p:animEffect transition="in" filter="wipe(down)">
                                      <p:cBhvr>
                                        <p:cTn id="77" dur="500"/>
                                        <p:tgtEl>
                                          <p:spTgt spid="48"/>
                                        </p:tgtEl>
                                      </p:cBhvr>
                                    </p:animEffect>
                                  </p:childTnLst>
                                </p:cTn>
                              </p:par>
                            </p:childTnLst>
                          </p:cTn>
                        </p:par>
                        <p:par>
                          <p:cTn id="78" fill="hold">
                            <p:stCondLst>
                              <p:cond delay="5500"/>
                            </p:stCondLst>
                            <p:childTnLst>
                              <p:par>
                                <p:cTn id="79" presetID="18" presetClass="entr" presetSubtype="6" fill="hold" nodeType="after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strips(downRight)">
                                      <p:cBhvr>
                                        <p:cTn id="81" dur="500"/>
                                        <p:tgtEl>
                                          <p:spTgt spid="113"/>
                                        </p:tgtEl>
                                      </p:cBhvr>
                                    </p:animEffect>
                                  </p:childTnLst>
                                </p:cTn>
                              </p:par>
                            </p:childTnLst>
                          </p:cTn>
                        </p:par>
                        <p:par>
                          <p:cTn id="82" fill="hold">
                            <p:stCondLst>
                              <p:cond delay="6000"/>
                            </p:stCondLst>
                            <p:childTnLst>
                              <p:par>
                                <p:cTn id="83" presetID="53" presetClass="entr" presetSubtype="16" fill="hold" grpId="0" nodeType="afterEffect">
                                  <p:stCondLst>
                                    <p:cond delay="0"/>
                                  </p:stCondLst>
                                  <p:childTnLst>
                                    <p:set>
                                      <p:cBhvr>
                                        <p:cTn id="84" dur="1" fill="hold">
                                          <p:stCondLst>
                                            <p:cond delay="0"/>
                                          </p:stCondLst>
                                        </p:cTn>
                                        <p:tgtEl>
                                          <p:spTgt spid="100"/>
                                        </p:tgtEl>
                                        <p:attrNameLst>
                                          <p:attrName>style.visibility</p:attrName>
                                        </p:attrNameLst>
                                      </p:cBhvr>
                                      <p:to>
                                        <p:strVal val="visible"/>
                                      </p:to>
                                    </p:set>
                                    <p:anim calcmode="lin" valueType="num">
                                      <p:cBhvr>
                                        <p:cTn id="85" dur="500" fill="hold"/>
                                        <p:tgtEl>
                                          <p:spTgt spid="100"/>
                                        </p:tgtEl>
                                        <p:attrNameLst>
                                          <p:attrName>ppt_w</p:attrName>
                                        </p:attrNameLst>
                                      </p:cBhvr>
                                      <p:tavLst>
                                        <p:tav tm="0">
                                          <p:val>
                                            <p:fltVal val="0"/>
                                          </p:val>
                                        </p:tav>
                                        <p:tav tm="100000">
                                          <p:val>
                                            <p:strVal val="#ppt_w"/>
                                          </p:val>
                                        </p:tav>
                                      </p:tavLst>
                                    </p:anim>
                                    <p:anim calcmode="lin" valueType="num">
                                      <p:cBhvr>
                                        <p:cTn id="86" dur="500" fill="hold"/>
                                        <p:tgtEl>
                                          <p:spTgt spid="100"/>
                                        </p:tgtEl>
                                        <p:attrNameLst>
                                          <p:attrName>ppt_h</p:attrName>
                                        </p:attrNameLst>
                                      </p:cBhvr>
                                      <p:tavLst>
                                        <p:tav tm="0">
                                          <p:val>
                                            <p:fltVal val="0"/>
                                          </p:val>
                                        </p:tav>
                                        <p:tav tm="100000">
                                          <p:val>
                                            <p:strVal val="#ppt_h"/>
                                          </p:val>
                                        </p:tav>
                                      </p:tavLst>
                                    </p:anim>
                                    <p:animEffect transition="in" filter="fade">
                                      <p:cBhvr>
                                        <p:cTn id="87" dur="500"/>
                                        <p:tgtEl>
                                          <p:spTgt spid="100"/>
                                        </p:tgtEl>
                                      </p:cBhvr>
                                    </p:animEffect>
                                  </p:childTnLst>
                                </p:cTn>
                              </p:par>
                            </p:childTnLst>
                          </p:cTn>
                        </p:par>
                        <p:par>
                          <p:cTn id="88" fill="hold">
                            <p:stCondLst>
                              <p:cond delay="6500"/>
                            </p:stCondLst>
                            <p:childTnLst>
                              <p:par>
                                <p:cTn id="89" presetID="10" presetClass="entr" presetSubtype="0" fill="hold" grpId="0" nodeType="afterEffect">
                                  <p:stCondLst>
                                    <p:cond delay="0"/>
                                  </p:stCondLst>
                                  <p:childTnLst>
                                    <p:set>
                                      <p:cBhvr>
                                        <p:cTn id="90" dur="1" fill="hold">
                                          <p:stCondLst>
                                            <p:cond delay="0"/>
                                          </p:stCondLst>
                                        </p:cTn>
                                        <p:tgtEl>
                                          <p:spTgt spid="99"/>
                                        </p:tgtEl>
                                        <p:attrNameLst>
                                          <p:attrName>style.visibility</p:attrName>
                                        </p:attrNameLst>
                                      </p:cBhvr>
                                      <p:to>
                                        <p:strVal val="visible"/>
                                      </p:to>
                                    </p:set>
                                    <p:animEffect transition="in" filter="fade">
                                      <p:cBhvr>
                                        <p:cTn id="91" dur="500"/>
                                        <p:tgtEl>
                                          <p:spTgt spid="99"/>
                                        </p:tgtEl>
                                      </p:cBhvr>
                                    </p:animEffect>
                                  </p:childTnLst>
                                </p:cTn>
                              </p:par>
                              <p:par>
                                <p:cTn id="92" presetID="12" presetClass="entr" presetSubtype="8" fill="hold" nodeType="withEffect">
                                  <p:stCondLst>
                                    <p:cond delay="0"/>
                                  </p:stCondLst>
                                  <p:childTnLst>
                                    <p:set>
                                      <p:cBhvr>
                                        <p:cTn id="93" dur="1" fill="hold">
                                          <p:stCondLst>
                                            <p:cond delay="0"/>
                                          </p:stCondLst>
                                        </p:cTn>
                                        <p:tgtEl>
                                          <p:spTgt spid="101"/>
                                        </p:tgtEl>
                                        <p:attrNameLst>
                                          <p:attrName>style.visibility</p:attrName>
                                        </p:attrNameLst>
                                      </p:cBhvr>
                                      <p:to>
                                        <p:strVal val="visible"/>
                                      </p:to>
                                    </p:set>
                                    <p:animEffect transition="in" filter="slide(fromLeft)">
                                      <p:cBhvr>
                                        <p:cTn id="94" dur="500"/>
                                        <p:tgtEl>
                                          <p:spTgt spid="101"/>
                                        </p:tgtEl>
                                      </p:cBhvr>
                                    </p:animEffect>
                                  </p:childTnLst>
                                </p:cTn>
                              </p:par>
                            </p:childTnLst>
                          </p:cTn>
                        </p:par>
                        <p:par>
                          <p:cTn id="95" fill="hold">
                            <p:stCondLst>
                              <p:cond delay="7000"/>
                            </p:stCondLst>
                            <p:childTnLst>
                              <p:par>
                                <p:cTn id="96" presetID="12" presetClass="entr" presetSubtype="4"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additive="base">
                                        <p:cTn id="98" dur="500"/>
                                        <p:tgtEl>
                                          <p:spTgt spid="53"/>
                                        </p:tgtEl>
                                        <p:attrNameLst>
                                          <p:attrName>ppt_y</p:attrName>
                                        </p:attrNameLst>
                                      </p:cBhvr>
                                      <p:tavLst>
                                        <p:tav tm="0">
                                          <p:val>
                                            <p:strVal val="#ppt_y+#ppt_h*1.125000"/>
                                          </p:val>
                                        </p:tav>
                                        <p:tav tm="100000">
                                          <p:val>
                                            <p:strVal val="#ppt_y"/>
                                          </p:val>
                                        </p:tav>
                                      </p:tavLst>
                                    </p:anim>
                                    <p:animEffect transition="in" filter="wipe(up)">
                                      <p:cBhvr>
                                        <p:cTn id="99" dur="500"/>
                                        <p:tgtEl>
                                          <p:spTgt spid="53"/>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p:tgtEl>
                                          <p:spTgt spid="54"/>
                                        </p:tgtEl>
                                        <p:attrNameLst>
                                          <p:attrName>ppt_y</p:attrName>
                                        </p:attrNameLst>
                                      </p:cBhvr>
                                      <p:tavLst>
                                        <p:tav tm="0">
                                          <p:val>
                                            <p:strVal val="#ppt_y-#ppt_h*1.125000"/>
                                          </p:val>
                                        </p:tav>
                                        <p:tav tm="100000">
                                          <p:val>
                                            <p:strVal val="#ppt_y"/>
                                          </p:val>
                                        </p:tav>
                                      </p:tavLst>
                                    </p:anim>
                                    <p:animEffect transition="in" filter="wipe(down)">
                                      <p:cBhvr>
                                        <p:cTn id="103" dur="500"/>
                                        <p:tgtEl>
                                          <p:spTgt spid="54"/>
                                        </p:tgtEl>
                                      </p:cBhvr>
                                    </p:animEffect>
                                  </p:childTnLst>
                                </p:cTn>
                              </p:par>
                            </p:childTnLst>
                          </p:cTn>
                        </p:par>
                        <p:par>
                          <p:cTn id="104" fill="hold">
                            <p:stCondLst>
                              <p:cond delay="7500"/>
                            </p:stCondLst>
                            <p:childTnLst>
                              <p:par>
                                <p:cTn id="105" presetID="18" presetClass="entr" presetSubtype="12" fill="hold" nodeType="after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strips(downLeft)">
                                      <p:cBhvr>
                                        <p:cTn id="107" dur="500"/>
                                        <p:tgtEl>
                                          <p:spTgt spid="112"/>
                                        </p:tgtEl>
                                      </p:cBhvr>
                                    </p:animEffect>
                                  </p:childTnLst>
                                </p:cTn>
                              </p:par>
                            </p:childTnLst>
                          </p:cTn>
                        </p:par>
                        <p:par>
                          <p:cTn id="108" fill="hold">
                            <p:stCondLst>
                              <p:cond delay="8000"/>
                            </p:stCondLst>
                            <p:childTnLst>
                              <p:par>
                                <p:cTn id="109" presetID="53" presetClass="entr" presetSubtype="16" fill="hold" grpId="0" nodeType="afterEffect">
                                  <p:stCondLst>
                                    <p:cond delay="0"/>
                                  </p:stCondLst>
                                  <p:childTnLst>
                                    <p:set>
                                      <p:cBhvr>
                                        <p:cTn id="110" dur="1" fill="hold">
                                          <p:stCondLst>
                                            <p:cond delay="0"/>
                                          </p:stCondLst>
                                        </p:cTn>
                                        <p:tgtEl>
                                          <p:spTgt spid="130"/>
                                        </p:tgtEl>
                                        <p:attrNameLst>
                                          <p:attrName>style.visibility</p:attrName>
                                        </p:attrNameLst>
                                      </p:cBhvr>
                                      <p:to>
                                        <p:strVal val="visible"/>
                                      </p:to>
                                    </p:set>
                                    <p:anim calcmode="lin" valueType="num">
                                      <p:cBhvr>
                                        <p:cTn id="111" dur="500" fill="hold"/>
                                        <p:tgtEl>
                                          <p:spTgt spid="130"/>
                                        </p:tgtEl>
                                        <p:attrNameLst>
                                          <p:attrName>ppt_w</p:attrName>
                                        </p:attrNameLst>
                                      </p:cBhvr>
                                      <p:tavLst>
                                        <p:tav tm="0">
                                          <p:val>
                                            <p:fltVal val="0"/>
                                          </p:val>
                                        </p:tav>
                                        <p:tav tm="100000">
                                          <p:val>
                                            <p:strVal val="#ppt_w"/>
                                          </p:val>
                                        </p:tav>
                                      </p:tavLst>
                                    </p:anim>
                                    <p:anim calcmode="lin" valueType="num">
                                      <p:cBhvr>
                                        <p:cTn id="112" dur="500" fill="hold"/>
                                        <p:tgtEl>
                                          <p:spTgt spid="130"/>
                                        </p:tgtEl>
                                        <p:attrNameLst>
                                          <p:attrName>ppt_h</p:attrName>
                                        </p:attrNameLst>
                                      </p:cBhvr>
                                      <p:tavLst>
                                        <p:tav tm="0">
                                          <p:val>
                                            <p:fltVal val="0"/>
                                          </p:val>
                                        </p:tav>
                                        <p:tav tm="100000">
                                          <p:val>
                                            <p:strVal val="#ppt_h"/>
                                          </p:val>
                                        </p:tav>
                                      </p:tavLst>
                                    </p:anim>
                                    <p:animEffect transition="in" filter="fade">
                                      <p:cBhvr>
                                        <p:cTn id="113" dur="500"/>
                                        <p:tgtEl>
                                          <p:spTgt spid="130"/>
                                        </p:tgtEl>
                                      </p:cBhvr>
                                    </p:animEffect>
                                  </p:childTnLst>
                                </p:cTn>
                              </p:par>
                            </p:childTnLst>
                          </p:cTn>
                        </p:par>
                        <p:par>
                          <p:cTn id="114" fill="hold">
                            <p:stCondLst>
                              <p:cond delay="8500"/>
                            </p:stCondLst>
                            <p:childTnLst>
                              <p:par>
                                <p:cTn id="115" presetID="10" presetClass="entr" presetSubtype="0" fill="hold" grpId="0" nodeType="afterEffect">
                                  <p:stCondLst>
                                    <p:cond delay="0"/>
                                  </p:stCondLst>
                                  <p:childTnLst>
                                    <p:set>
                                      <p:cBhvr>
                                        <p:cTn id="116" dur="1" fill="hold">
                                          <p:stCondLst>
                                            <p:cond delay="0"/>
                                          </p:stCondLst>
                                        </p:cTn>
                                        <p:tgtEl>
                                          <p:spTgt spid="129"/>
                                        </p:tgtEl>
                                        <p:attrNameLst>
                                          <p:attrName>style.visibility</p:attrName>
                                        </p:attrNameLst>
                                      </p:cBhvr>
                                      <p:to>
                                        <p:strVal val="visible"/>
                                      </p:to>
                                    </p:set>
                                    <p:animEffect transition="in" filter="fade">
                                      <p:cBhvr>
                                        <p:cTn id="117" dur="500"/>
                                        <p:tgtEl>
                                          <p:spTgt spid="129"/>
                                        </p:tgtEl>
                                      </p:cBhvr>
                                    </p:animEffect>
                                  </p:childTnLst>
                                </p:cTn>
                              </p:par>
                              <p:par>
                                <p:cTn id="118" presetID="12" presetClass="entr" presetSubtype="2" fill="hold" nodeType="withEffect">
                                  <p:stCondLst>
                                    <p:cond delay="0"/>
                                  </p:stCondLst>
                                  <p:childTnLst>
                                    <p:set>
                                      <p:cBhvr>
                                        <p:cTn id="119" dur="1" fill="hold">
                                          <p:stCondLst>
                                            <p:cond delay="0"/>
                                          </p:stCondLst>
                                        </p:cTn>
                                        <p:tgtEl>
                                          <p:spTgt spid="131"/>
                                        </p:tgtEl>
                                        <p:attrNameLst>
                                          <p:attrName>style.visibility</p:attrName>
                                        </p:attrNameLst>
                                      </p:cBhvr>
                                      <p:to>
                                        <p:strVal val="visible"/>
                                      </p:to>
                                    </p:set>
                                    <p:animEffect transition="in" filter="slide(fromRight)">
                                      <p:cBhvr>
                                        <p:cTn id="120" dur="500"/>
                                        <p:tgtEl>
                                          <p:spTgt spid="131"/>
                                        </p:tgtEl>
                                      </p:cBhvr>
                                    </p:animEffect>
                                  </p:childTnLst>
                                </p:cTn>
                              </p:par>
                            </p:childTnLst>
                          </p:cTn>
                        </p:par>
                        <p:par>
                          <p:cTn id="121" fill="hold">
                            <p:stCondLst>
                              <p:cond delay="9000"/>
                            </p:stCondLst>
                            <p:childTnLst>
                              <p:par>
                                <p:cTn id="122" presetID="12" presetClass="entr" presetSubtype="4" fill="hold" grpId="0" nodeType="afterEffect">
                                  <p:stCondLst>
                                    <p:cond delay="0"/>
                                  </p:stCondLst>
                                  <p:childTnLst>
                                    <p:set>
                                      <p:cBhvr>
                                        <p:cTn id="123" dur="1" fill="hold">
                                          <p:stCondLst>
                                            <p:cond delay="0"/>
                                          </p:stCondLst>
                                        </p:cTn>
                                        <p:tgtEl>
                                          <p:spTgt spid="45"/>
                                        </p:tgtEl>
                                        <p:attrNameLst>
                                          <p:attrName>style.visibility</p:attrName>
                                        </p:attrNameLst>
                                      </p:cBhvr>
                                      <p:to>
                                        <p:strVal val="visible"/>
                                      </p:to>
                                    </p:set>
                                    <p:anim calcmode="lin" valueType="num">
                                      <p:cBhvr additive="base">
                                        <p:cTn id="124" dur="500"/>
                                        <p:tgtEl>
                                          <p:spTgt spid="45"/>
                                        </p:tgtEl>
                                        <p:attrNameLst>
                                          <p:attrName>ppt_y</p:attrName>
                                        </p:attrNameLst>
                                      </p:cBhvr>
                                      <p:tavLst>
                                        <p:tav tm="0">
                                          <p:val>
                                            <p:strVal val="#ppt_y+#ppt_h*1.125000"/>
                                          </p:val>
                                        </p:tav>
                                        <p:tav tm="100000">
                                          <p:val>
                                            <p:strVal val="#ppt_y"/>
                                          </p:val>
                                        </p:tav>
                                      </p:tavLst>
                                    </p:anim>
                                    <p:animEffect transition="in" filter="wipe(up)">
                                      <p:cBhvr>
                                        <p:cTn id="125" dur="500"/>
                                        <p:tgtEl>
                                          <p:spTgt spid="45"/>
                                        </p:tgtEl>
                                      </p:cBhvr>
                                    </p:animEffect>
                                  </p:childTnLst>
                                </p:cTn>
                              </p:par>
                              <p:par>
                                <p:cTn id="126" presetID="12" presetClass="entr" presetSubtype="1" fill="hold" grpId="0" nodeType="withEffect">
                                  <p:stCondLst>
                                    <p:cond delay="0"/>
                                  </p:stCondLst>
                                  <p:childTnLst>
                                    <p:set>
                                      <p:cBhvr>
                                        <p:cTn id="127" dur="1" fill="hold">
                                          <p:stCondLst>
                                            <p:cond delay="0"/>
                                          </p:stCondLst>
                                        </p:cTn>
                                        <p:tgtEl>
                                          <p:spTgt spid="46"/>
                                        </p:tgtEl>
                                        <p:attrNameLst>
                                          <p:attrName>style.visibility</p:attrName>
                                        </p:attrNameLst>
                                      </p:cBhvr>
                                      <p:to>
                                        <p:strVal val="visible"/>
                                      </p:to>
                                    </p:set>
                                    <p:anim calcmode="lin" valueType="num">
                                      <p:cBhvr additive="base">
                                        <p:cTn id="128" dur="500"/>
                                        <p:tgtEl>
                                          <p:spTgt spid="46"/>
                                        </p:tgtEl>
                                        <p:attrNameLst>
                                          <p:attrName>ppt_y</p:attrName>
                                        </p:attrNameLst>
                                      </p:cBhvr>
                                      <p:tavLst>
                                        <p:tav tm="0">
                                          <p:val>
                                            <p:strVal val="#ppt_y-#ppt_h*1.125000"/>
                                          </p:val>
                                        </p:tav>
                                        <p:tav tm="100000">
                                          <p:val>
                                            <p:strVal val="#ppt_y"/>
                                          </p:val>
                                        </p:tav>
                                      </p:tavLst>
                                    </p:anim>
                                    <p:animEffect transition="in" filter="wipe(down)">
                                      <p:cBhvr>
                                        <p:cTn id="1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9" grpId="0" animBg="1"/>
      <p:bldP spid="100" grpId="0" animBg="1"/>
      <p:bldP spid="115" grpId="0" animBg="1"/>
      <p:bldP spid="116" grpId="0" animBg="1"/>
      <p:bldP spid="122" grpId="0" animBg="1"/>
      <p:bldP spid="123" grpId="0" animBg="1"/>
      <p:bldP spid="129" grpId="0" animBg="1"/>
      <p:bldP spid="130" grpId="0" animBg="1"/>
      <p:bldP spid="45" grpId="0"/>
      <p:bldP spid="46" grpId="0"/>
      <p:bldP spid="47" grpId="0"/>
      <p:bldP spid="48" grpId="0"/>
      <p:bldP spid="49" grpId="0"/>
      <p:bldP spid="50" grpId="0"/>
      <p:bldP spid="51" grpId="0"/>
      <p:bldP spid="52"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8695" y="1672109"/>
            <a:ext cx="7632848" cy="4420801"/>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33413" y="2144119"/>
            <a:ext cx="5329867" cy="21202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冬青黑体简体中文 W3" panose="020B0300000000000000" pitchFamily="34" charset="-122"/>
              <a:ea typeface="冬青黑体简体中文 W3" panose="020B0300000000000000" pitchFamily="34" charset="-122"/>
            </a:endParaRPr>
          </a:p>
        </p:txBody>
      </p:sp>
      <p:sp>
        <p:nvSpPr>
          <p:cNvPr id="16" name="Content Placeholder 2"/>
          <p:cNvSpPr txBox="1"/>
          <p:nvPr/>
        </p:nvSpPr>
        <p:spPr>
          <a:xfrm>
            <a:off x="8258031" y="3781385"/>
            <a:ext cx="3871914" cy="1177465"/>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11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Content Placeholder 2"/>
          <p:cNvSpPr txBox="1"/>
          <p:nvPr/>
        </p:nvSpPr>
        <p:spPr>
          <a:xfrm>
            <a:off x="7536093" y="2325175"/>
            <a:ext cx="5124506" cy="1651190"/>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r>
              <a:rPr lang="zh-CN" altLang="en-US"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、单体应用下，任何一个</a:t>
            </a:r>
            <a:r>
              <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bug</a:t>
            </a:r>
            <a:r>
              <a:rPr lang="zh-CN" altLang="en-US"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都可能导致整个系统宕机，停止服务。</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a:p>
            <a:pPr algn="just">
              <a:lnSpc>
                <a:spcPct val="150000"/>
              </a:lnSpc>
              <a:spcBef>
                <a:spcPts val="0"/>
              </a:spcBef>
              <a:spcAft>
                <a:spcPts val="0"/>
              </a:spcAft>
            </a:pPr>
            <a:r>
              <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r>
              <a:rPr lang="zh-CN" altLang="en-US"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性能瓶颈，在单体架构下，系统中任何一个点都可能称为性能瓶颈，当用户并发量大时，页面响应慢，此时前端代码可能时性能瓶颈、启动项目的容器可能时性能瓶颈；当用户都在进行下载时，带宽可能是瓶颈；当系统进行大量运算时，服务器资源（内存，</a:t>
            </a:r>
            <a:r>
              <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CPU</a:t>
            </a:r>
            <a:r>
              <a:rPr lang="zh-CN" altLang="en-US"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，硬盘</a:t>
            </a:r>
            <a:r>
              <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IO</a:t>
            </a:r>
            <a:r>
              <a:rPr lang="zh-CN" altLang="en-US"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等）可能是瓶颈；当大量用户同时向数据库的某张表写入数据时，数据库可能时瓶颈；等等。</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p:nvPr/>
        </p:nvSpPr>
        <p:spPr>
          <a:xfrm>
            <a:off x="9957767" y="5678884"/>
            <a:ext cx="2282418" cy="329330"/>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r>
              <a:rPr lang="zh-CN" altLang="en-US" sz="14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单体架构带来的隐患</a:t>
            </a: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12" name="文本框 11"/>
          <p:cNvSpPr txBox="1"/>
          <p:nvPr/>
        </p:nvSpPr>
        <p:spPr>
          <a:xfrm>
            <a:off x="372973" y="343285"/>
            <a:ext cx="2349187"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单体架构隐患</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8812346" y="4911176"/>
            <a:ext cx="3871914" cy="11774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冬青黑体简体中文 W3" panose="020B0300000000000000" pitchFamily="34" charset="-122"/>
              <a:ea typeface="冬青黑体简体中文 W3" panose="020B0300000000000000" pitchFamily="34" charset="-122"/>
            </a:endParaRPr>
          </a:p>
        </p:txBody>
      </p:sp>
      <p:sp>
        <p:nvSpPr>
          <p:cNvPr id="22" name="Content Placeholder 2"/>
          <p:cNvSpPr txBox="1"/>
          <p:nvPr/>
        </p:nvSpPr>
        <p:spPr>
          <a:xfrm>
            <a:off x="8948103" y="5021912"/>
            <a:ext cx="3600400" cy="986302"/>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r>
              <a:rPr lang="zh-CN" altLang="en-US"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这些导致性能瓶颈的关键因素之后，还有很多不可忽略的子因素，构成了性能优化的“长尾效应”，当仅优化一个关键点时，效果可能并不明显。</a:t>
            </a:r>
            <a:endParaRPr lang="en-US" altLang="zh-CN" sz="11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矩形 10"/>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1" fill="hold" grpId="0" nodeType="afterEffect" nodePh="1">
                                  <p:stCondLst>
                                    <p:cond delay="0"/>
                                  </p:stCondLst>
                                  <p:endCondLst>
                                    <p:cond evt="begin" delay="0">
                                      <p:tn val="18"/>
                                    </p:cond>
                                  </p:end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500" fill="hold"/>
                                        <p:tgtEl>
                                          <p:spTgt spid="16"/>
                                        </p:tgtEl>
                                        <p:attrNameLst>
                                          <p:attrName>ppt_x</p:attrName>
                                        </p:attrNameLst>
                                      </p:cBhvr>
                                      <p:tavLst>
                                        <p:tav tm="0">
                                          <p:val>
                                            <p:strVal val="#ppt_x"/>
                                          </p:val>
                                        </p:tav>
                                        <p:tav tm="100000">
                                          <p:val>
                                            <p:strVal val="#ppt_x"/>
                                          </p:val>
                                        </p:tav>
                                      </p:tavLst>
                                    </p:anim>
                                    <p:anim calcmode="lin" valueType="num">
                                      <p:cBhvr additive="base">
                                        <p:cTn id="21" dur="500" fill="hold"/>
                                        <p:tgtEl>
                                          <p:spTgt spid="16"/>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3000"/>
                            </p:stCondLst>
                            <p:childTnLst>
                              <p:par>
                                <p:cTn id="32" presetID="2" presetClass="entr" presetSubtype="1"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6" grpId="0"/>
      <p:bldP spid="17" grpId="0"/>
      <p:bldP spid="18" grpId="0"/>
      <p:bldP spid="21"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flipV="1">
            <a:off x="0" y="7088633"/>
            <a:ext cx="12858750" cy="288032"/>
          </a:xfrm>
          <a:prstGeom prst="rect">
            <a:avLst/>
          </a:prstGeom>
          <a:solidFill>
            <a:srgbClr val="2A2B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V="1">
            <a:off x="0" y="7008603"/>
            <a:ext cx="12858750" cy="80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668896" y="2586220"/>
            <a:ext cx="1520958" cy="1764312"/>
            <a:chOff x="5668896" y="2586220"/>
            <a:chExt cx="1520958" cy="1764312"/>
          </a:xfrm>
        </p:grpSpPr>
        <p:sp>
          <p:nvSpPr>
            <p:cNvPr id="19" name="六边形 18"/>
            <p:cNvSpPr/>
            <p:nvPr/>
          </p:nvSpPr>
          <p:spPr>
            <a:xfrm rot="5400000">
              <a:off x="5547219" y="2707897"/>
              <a:ext cx="1764312" cy="1520958"/>
            </a:xfrm>
            <a:prstGeom prst="hexagon">
              <a:avLst/>
            </a:prstGeom>
            <a:gradFill flip="none" rotWithShape="1">
              <a:gsLst>
                <a:gs pos="100000">
                  <a:schemeClr val="bg1">
                    <a:shade val="67500"/>
                    <a:satMod val="115000"/>
                  </a:schemeClr>
                </a:gs>
                <a:gs pos="0">
                  <a:schemeClr val="bg1">
                    <a:shade val="100000"/>
                    <a:satMod val="115000"/>
                  </a:schemeClr>
                </a:gs>
              </a:gsLst>
              <a:lin ang="2700000" scaled="1"/>
              <a:tileRect/>
            </a:gradFill>
            <a:ln w="76200" cap="flat" cmpd="sng" algn="ctr">
              <a:solidFill>
                <a:srgbClr val="F1BE08"/>
              </a:solidFill>
              <a:prstDash val="solid"/>
            </a:ln>
            <a:effectLst>
              <a:outerShdw blurRad="381000" dist="127000" dir="2700000" algn="tl" rotWithShape="0">
                <a:prstClr val="black">
                  <a:alpha val="40000"/>
                </a:prstClr>
              </a:outerShdw>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sp>
          <p:nvSpPr>
            <p:cNvPr id="20" name="六边形 19"/>
            <p:cNvSpPr/>
            <p:nvPr/>
          </p:nvSpPr>
          <p:spPr>
            <a:xfrm rot="5400000">
              <a:off x="5675198" y="2818224"/>
              <a:ext cx="1508354" cy="1300305"/>
            </a:xfrm>
            <a:prstGeom prst="hexagon">
              <a:avLst/>
            </a:prstGeom>
            <a:solidFill>
              <a:srgbClr val="F1BE08"/>
            </a:solidFill>
            <a:ln w="25400" cap="flat" cmpd="sng" algn="ctr">
              <a:solidFill>
                <a:srgbClr val="F1BE08"/>
              </a:solidFill>
              <a:prstDash val="solid"/>
            </a:ln>
            <a:effectLst/>
          </p:spPr>
          <p:txBody>
            <a:bodyPr rot="0" spcFirstLastPara="0" vertOverflow="overflow" horzOverflow="overflow" vert="horz" wrap="square" lIns="96435" tIns="48218" rIns="96435" bIns="48218" numCol="1" spcCol="0" rtlCol="0" fromWordArt="0" anchor="ctr" anchorCtr="0" forceAA="0" compatLnSpc="1">
              <a:noAutofit/>
            </a:bodyPr>
            <a:lstStyle/>
            <a:p>
              <a:pPr algn="ctr" defTabSz="964565" fontAlgn="auto">
                <a:lnSpc>
                  <a:spcPct val="130000"/>
                </a:lnSpc>
                <a:spcBef>
                  <a:spcPts val="0"/>
                </a:spcBef>
                <a:spcAft>
                  <a:spcPts val="0"/>
                </a:spcAft>
              </a:pPr>
              <a:endParaRPr lang="zh-CN" altLang="en-US" sz="1900" kern="0">
                <a:solidFill>
                  <a:sysClr val="window" lastClr="FFFFFF"/>
                </a:solidFill>
                <a:latin typeface="Arial" panose="020B0604020202020204" pitchFamily="34" charset="0"/>
                <a:ea typeface="微软雅黑" panose="020B0503020204020204" pitchFamily="34" charset="-122"/>
                <a:cs typeface="+mn-ea"/>
              </a:endParaRPr>
            </a:p>
          </p:txBody>
        </p:sp>
      </p:grpSp>
      <p:sp>
        <p:nvSpPr>
          <p:cNvPr id="30" name="TextBox 4"/>
          <p:cNvSpPr txBox="1"/>
          <p:nvPr/>
        </p:nvSpPr>
        <p:spPr>
          <a:xfrm>
            <a:off x="5977128" y="2902836"/>
            <a:ext cx="904495" cy="1131079"/>
          </a:xfrm>
          <a:prstGeom prst="rect">
            <a:avLst/>
          </a:prstGeom>
          <a:noFill/>
        </p:spPr>
        <p:txBody>
          <a:bodyPr wrap="square" rtlCol="0">
            <a:spAutoFit/>
          </a:bodyPr>
          <a:lstStyle/>
          <a:p>
            <a:pPr algn="ctr"/>
            <a:r>
              <a:rPr lang="en-US" altLang="zh-CN" sz="3375" dirty="0">
                <a:solidFill>
                  <a:schemeClr val="bg1"/>
                </a:solidFill>
                <a:latin typeface="Agency FB" panose="020B0503020202020204" pitchFamily="34" charset="0"/>
              </a:rPr>
              <a:t>Part </a:t>
            </a:r>
            <a:endParaRPr lang="en-US" altLang="zh-CN" sz="3375" dirty="0">
              <a:solidFill>
                <a:schemeClr val="bg1"/>
              </a:solidFill>
              <a:latin typeface="Agency FB" panose="020B0503020202020204" pitchFamily="34" charset="0"/>
            </a:endParaRPr>
          </a:p>
          <a:p>
            <a:pPr algn="ctr"/>
            <a:r>
              <a:rPr lang="en-US" altLang="zh-CN" sz="3375" dirty="0">
                <a:solidFill>
                  <a:schemeClr val="bg1"/>
                </a:solidFill>
                <a:latin typeface="Agency FB" panose="020B0503020202020204" pitchFamily="34" charset="0"/>
              </a:rPr>
              <a:t>02</a:t>
            </a:r>
            <a:endParaRPr lang="zh-CN" altLang="en-US" sz="3375" dirty="0">
              <a:solidFill>
                <a:schemeClr val="bg1"/>
              </a:solidFill>
              <a:latin typeface="Agency FB" panose="020B0503020202020204" pitchFamily="34" charset="0"/>
            </a:endParaRPr>
          </a:p>
        </p:txBody>
      </p:sp>
      <p:sp>
        <p:nvSpPr>
          <p:cNvPr id="31" name="矩形 30"/>
          <p:cNvSpPr/>
          <p:nvPr/>
        </p:nvSpPr>
        <p:spPr>
          <a:xfrm>
            <a:off x="5668896" y="4557082"/>
            <a:ext cx="1620957" cy="564898"/>
          </a:xfrm>
          <a:prstGeom prst="rect">
            <a:avLst/>
          </a:prstGeom>
          <a:effectLst/>
        </p:spPr>
        <p:txBody>
          <a:bodyPr wrap="none">
            <a:spAutoFit/>
          </a:bodyPr>
          <a:lstStyle/>
          <a:p>
            <a:pPr algn="r">
              <a:lnSpc>
                <a:spcPct val="120000"/>
              </a:lnSpc>
            </a:pPr>
            <a:r>
              <a:rPr lang="zh-CN" altLang="en-US" sz="2800" dirty="0">
                <a:latin typeface="Arial" panose="020B0604020202020204" pitchFamily="34" charset="0"/>
                <a:ea typeface="微软雅黑" panose="020B0503020204020204" pitchFamily="34" charset="-122"/>
                <a:sym typeface="Arial" panose="020B0604020202020204" pitchFamily="34" charset="0"/>
              </a:rPr>
              <a:t>集群架构</a:t>
            </a:r>
            <a:endParaRPr lang="en-US" altLang="zh-CN" sz="2800" dirty="0">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childTnLst>
                          </p:cTn>
                        </p:par>
                        <p:par>
                          <p:cTn id="11" fill="hold">
                            <p:stCondLst>
                              <p:cond delay="1000"/>
                            </p:stCondLst>
                            <p:childTnLst>
                              <p:par>
                                <p:cTn id="12" presetID="35"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500"/>
                                        <p:tgtEl>
                                          <p:spTgt spid="5"/>
                                        </p:tgtEl>
                                      </p:cBhvr>
                                    </p:animEffect>
                                    <p:anim calcmode="lin" valueType="num">
                                      <p:cBhvr>
                                        <p:cTn id="15" dur="1500" fill="hold"/>
                                        <p:tgtEl>
                                          <p:spTgt spid="5"/>
                                        </p:tgtEl>
                                        <p:attrNameLst>
                                          <p:attrName>style.rotation</p:attrName>
                                        </p:attrNameLst>
                                      </p:cBhvr>
                                      <p:tavLst>
                                        <p:tav tm="0">
                                          <p:val>
                                            <p:fltVal val="720"/>
                                          </p:val>
                                        </p:tav>
                                        <p:tav tm="100000">
                                          <p:val>
                                            <p:fltVal val="0"/>
                                          </p:val>
                                        </p:tav>
                                      </p:tavLst>
                                    </p:anim>
                                    <p:anim calcmode="lin" valueType="num">
                                      <p:cBhvr>
                                        <p:cTn id="16" dur="1500" fill="hold"/>
                                        <p:tgtEl>
                                          <p:spTgt spid="5"/>
                                        </p:tgtEl>
                                        <p:attrNameLst>
                                          <p:attrName>ppt_h</p:attrName>
                                        </p:attrNameLst>
                                      </p:cBhvr>
                                      <p:tavLst>
                                        <p:tav tm="0">
                                          <p:val>
                                            <p:fltVal val="0"/>
                                          </p:val>
                                        </p:tav>
                                        <p:tav tm="100000">
                                          <p:val>
                                            <p:strVal val="#ppt_h"/>
                                          </p:val>
                                        </p:tav>
                                      </p:tavLst>
                                    </p:anim>
                                    <p:anim calcmode="lin" valueType="num">
                                      <p:cBhvr>
                                        <p:cTn id="17" dur="1500" fill="hold"/>
                                        <p:tgtEl>
                                          <p:spTgt spid="5"/>
                                        </p:tgtEl>
                                        <p:attrNameLst>
                                          <p:attrName>ppt_w</p:attrName>
                                        </p:attrNameLst>
                                      </p:cBhvr>
                                      <p:tavLst>
                                        <p:tav tm="0">
                                          <p:val>
                                            <p:fltVal val="0"/>
                                          </p:val>
                                        </p:tav>
                                        <p:tav tm="100000">
                                          <p:val>
                                            <p:strVal val="#ppt_w"/>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4" y="314092"/>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 name="文本框 2"/>
          <p:cNvSpPr txBox="1"/>
          <p:nvPr/>
        </p:nvSpPr>
        <p:spPr>
          <a:xfrm>
            <a:off x="372973" y="343285"/>
            <a:ext cx="1631042"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集群架构</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0903" y="1886392"/>
            <a:ext cx="7838597" cy="4518512"/>
          </a:xfrm>
          <a:prstGeom prst="rect">
            <a:avLst/>
          </a:prstGeom>
        </p:spPr>
      </p:pic>
      <p:sp>
        <p:nvSpPr>
          <p:cNvPr id="6" name="文本框 5"/>
          <p:cNvSpPr txBox="1"/>
          <p:nvPr/>
        </p:nvSpPr>
        <p:spPr>
          <a:xfrm>
            <a:off x="2324919" y="1240061"/>
            <a:ext cx="8352928" cy="369332"/>
          </a:xfrm>
          <a:prstGeom prst="rect">
            <a:avLst/>
          </a:prstGeom>
          <a:noFill/>
        </p:spPr>
        <p:txBody>
          <a:bodyPr wrap="square" rtlCol="0">
            <a:spAutoFit/>
          </a:bodyPr>
          <a:lstStyle/>
          <a:p>
            <a:r>
              <a:rPr lang="zh-CN" altLang="en-US" dirty="0"/>
              <a:t>集群架构个人理解更应该叫集群部署，每个</a:t>
            </a:r>
            <a:r>
              <a:rPr lang="en-US" altLang="zh-CN" dirty="0"/>
              <a:t>web</a:t>
            </a:r>
            <a:r>
              <a:rPr lang="zh-CN" altLang="en-US" dirty="0"/>
              <a:t>应用都是一个单体应用</a:t>
            </a:r>
            <a:endParaRPr lang="zh-CN" altLang="en-US" dirty="0"/>
          </a:p>
        </p:txBody>
      </p:sp>
      <p:sp>
        <p:nvSpPr>
          <p:cNvPr id="7" name="矩形 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2"/>
          <p:cNvGrpSpPr/>
          <p:nvPr/>
        </p:nvGrpSpPr>
        <p:grpSpPr bwMode="auto">
          <a:xfrm>
            <a:off x="713993" y="3536272"/>
            <a:ext cx="3623746" cy="618380"/>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椭圆 35"/>
          <p:cNvSpPr>
            <a:spLocks noChangeArrowheads="1"/>
          </p:cNvSpPr>
          <p:nvPr/>
        </p:nvSpPr>
        <p:spPr bwMode="auto">
          <a:xfrm>
            <a:off x="2507798" y="1931196"/>
            <a:ext cx="1294916" cy="1294916"/>
          </a:xfrm>
          <a:prstGeom prst="ellipse">
            <a:avLst/>
          </a:prstGeom>
          <a:solidFill>
            <a:schemeClr val="accent1"/>
          </a:solidFill>
          <a:ln>
            <a:noFill/>
          </a:ln>
        </p:spPr>
        <p:txBody>
          <a:bodyPr anchor="ctr"/>
          <a:lstStyle/>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组合 36"/>
          <p:cNvGrpSpPr/>
          <p:nvPr/>
        </p:nvGrpSpPr>
        <p:grpSpPr bwMode="auto">
          <a:xfrm flipV="1">
            <a:off x="4196228" y="3627380"/>
            <a:ext cx="2363028" cy="618381"/>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 name="椭圆 39"/>
          <p:cNvSpPr>
            <a:spLocks noChangeArrowheads="1"/>
          </p:cNvSpPr>
          <p:nvPr/>
        </p:nvSpPr>
        <p:spPr bwMode="auto">
          <a:xfrm>
            <a:off x="4808792" y="4657803"/>
            <a:ext cx="1294916" cy="1294916"/>
          </a:xfrm>
          <a:prstGeom prst="ellipse">
            <a:avLst/>
          </a:prstGeom>
          <a:solidFill>
            <a:schemeClr val="accent2"/>
          </a:solidFill>
          <a:ln>
            <a:noFill/>
          </a:ln>
        </p:spPr>
        <p:txBody>
          <a:bodyPr anchor="ctr"/>
          <a:lstStyle/>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2" name="组合 40"/>
          <p:cNvGrpSpPr/>
          <p:nvPr/>
        </p:nvGrpSpPr>
        <p:grpSpPr bwMode="auto">
          <a:xfrm>
            <a:off x="6421623" y="3536272"/>
            <a:ext cx="2364965" cy="618380"/>
            <a:chOff x="0" y="0"/>
            <a:chExt cx="1935168" cy="506624"/>
          </a:xfrm>
          <a:solidFill>
            <a:schemeClr val="accent3"/>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 name="椭圆 43"/>
          <p:cNvSpPr>
            <a:spLocks noChangeArrowheads="1"/>
          </p:cNvSpPr>
          <p:nvPr/>
        </p:nvSpPr>
        <p:spPr bwMode="auto">
          <a:xfrm>
            <a:off x="6956645" y="1931196"/>
            <a:ext cx="1294916" cy="1294916"/>
          </a:xfrm>
          <a:prstGeom prst="ellipse">
            <a:avLst/>
          </a:prstGeom>
          <a:solidFill>
            <a:schemeClr val="accent3"/>
          </a:solidFill>
          <a:ln>
            <a:noFill/>
          </a:ln>
        </p:spPr>
        <p:txBody>
          <a:bodyPr anchor="ctr"/>
          <a:lstStyle/>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椭圆 45"/>
          <p:cNvSpPr>
            <a:spLocks noChangeArrowheads="1"/>
          </p:cNvSpPr>
          <p:nvPr/>
        </p:nvSpPr>
        <p:spPr bwMode="auto">
          <a:xfrm>
            <a:off x="9178163" y="4657803"/>
            <a:ext cx="1294916" cy="1294916"/>
          </a:xfrm>
          <a:prstGeom prst="ellipse">
            <a:avLst/>
          </a:prstGeom>
          <a:solidFill>
            <a:schemeClr val="accent4"/>
          </a:solidFill>
          <a:ln>
            <a:noFill/>
          </a:ln>
        </p:spPr>
        <p:txBody>
          <a:bodyPr anchor="ctr"/>
          <a:lstStyle/>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46"/>
          <p:cNvSpPr>
            <a:spLocks noChangeArrowheads="1"/>
          </p:cNvSpPr>
          <p:nvPr/>
        </p:nvSpPr>
        <p:spPr bwMode="auto">
          <a:xfrm>
            <a:off x="2102770" y="4464061"/>
            <a:ext cx="2104972" cy="99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一些需要很强计算处理能力的业务场景，不是单体应用可以完成的，通过集群聚合多台服务器的资源和多个应用的服务能力，进行处理，可以获得很高的整体性能</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2" name="组合 53"/>
          <p:cNvGrpSpPr/>
          <p:nvPr/>
        </p:nvGrpSpPr>
        <p:grpSpPr bwMode="auto">
          <a:xfrm flipV="1">
            <a:off x="8643137" y="3627378"/>
            <a:ext cx="3501620" cy="618382"/>
            <a:chOff x="-1" y="0"/>
            <a:chExt cx="2865253" cy="506625"/>
          </a:xfrm>
          <a:solidFill>
            <a:schemeClr val="accent4"/>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6" name="TextBox 57"/>
          <p:cNvSpPr>
            <a:spLocks noChangeArrowheads="1"/>
          </p:cNvSpPr>
          <p:nvPr/>
        </p:nvSpPr>
        <p:spPr bwMode="auto">
          <a:xfrm>
            <a:off x="4304050" y="2133097"/>
            <a:ext cx="2104972" cy="99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适应高需求的服务器价格往往是非线性增长的，而集群的一个重要优势就是可以不要求没个节点服务器的配置，即使是比较低的配置也可以聚合使用，大大降低了购买成本</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59"/>
          <p:cNvSpPr>
            <a:spLocks noChangeArrowheads="1"/>
          </p:cNvSpPr>
          <p:nvPr/>
        </p:nvSpPr>
        <p:spPr bwMode="auto">
          <a:xfrm>
            <a:off x="6472275" y="4555122"/>
            <a:ext cx="2104972" cy="793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集群系统中的节点数量可以增长到几十上百，甚至成千上万，当服务负载压力增长达到阙值时，能够随时扩展，而不影响服务质量</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63"/>
          <p:cNvSpPr>
            <a:spLocks noChangeArrowheads="1"/>
          </p:cNvSpPr>
          <p:nvPr/>
        </p:nvSpPr>
        <p:spPr bwMode="auto">
          <a:xfrm>
            <a:off x="8693790" y="2302207"/>
            <a:ext cx="2104972" cy="79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集群系统在软件、硬件上都设有冗余，即使某些节点故障，也可以由存货节点继续提供服务，保障系统</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7</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24</a:t>
            </a:r>
            <a:r>
              <a:rPr lang="zh-CN" altLang="en-US"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小时运行，实现高可用性</a:t>
            </a:r>
            <a:endParaRPr lang="en-US" altLang="zh-CN" sz="11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67"/>
          <p:cNvSpPr>
            <a:spLocks noChangeArrowheads="1"/>
          </p:cNvSpPr>
          <p:nvPr/>
        </p:nvSpPr>
        <p:spPr bwMode="auto">
          <a:xfrm>
            <a:off x="2774159" y="2478522"/>
            <a:ext cx="76219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高性能</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68"/>
          <p:cNvSpPr>
            <a:spLocks noChangeArrowheads="1"/>
          </p:cNvSpPr>
          <p:nvPr/>
        </p:nvSpPr>
        <p:spPr bwMode="auto">
          <a:xfrm>
            <a:off x="7223115" y="2460544"/>
            <a:ext cx="760039"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可伸缩性</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70"/>
          <p:cNvSpPr>
            <a:spLocks noChangeArrowheads="1"/>
          </p:cNvSpPr>
          <p:nvPr/>
        </p:nvSpPr>
        <p:spPr bwMode="auto">
          <a:xfrm>
            <a:off x="5093597" y="5199801"/>
            <a:ext cx="76219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高性价比</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72"/>
          <p:cNvSpPr>
            <a:spLocks noChangeArrowheads="1"/>
          </p:cNvSpPr>
          <p:nvPr/>
        </p:nvSpPr>
        <p:spPr bwMode="auto">
          <a:xfrm>
            <a:off x="9444524" y="5187151"/>
            <a:ext cx="76219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高可用性</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矩形 35"/>
          <p:cNvSpPr/>
          <p:nvPr/>
        </p:nvSpPr>
        <p:spPr>
          <a:xfrm>
            <a:off x="354" y="36163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cs typeface="+mn-ea"/>
              <a:sym typeface="+mn-lt"/>
            </a:endParaRPr>
          </a:p>
        </p:txBody>
      </p:sp>
      <p:sp>
        <p:nvSpPr>
          <p:cNvPr id="37" name="矩形 36"/>
          <p:cNvSpPr/>
          <p:nvPr/>
        </p:nvSpPr>
        <p:spPr>
          <a:xfrm>
            <a:off x="11837790" y="362214"/>
            <a:ext cx="1020603" cy="586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4565"/>
            <a:endParaRPr lang="zh-CN" altLang="en-US" sz="1970">
              <a:solidFill>
                <a:prstClr val="white"/>
              </a:solidFill>
              <a:cs typeface="+mn-ea"/>
              <a:sym typeface="+mn-lt"/>
            </a:endParaRPr>
          </a:p>
        </p:txBody>
      </p:sp>
      <p:sp>
        <p:nvSpPr>
          <p:cNvPr id="38" name="文本框 37"/>
          <p:cNvSpPr txBox="1"/>
          <p:nvPr/>
        </p:nvSpPr>
        <p:spPr>
          <a:xfrm>
            <a:off x="372973" y="266550"/>
            <a:ext cx="2349187" cy="528263"/>
          </a:xfrm>
          <a:prstGeom prst="rect">
            <a:avLst/>
          </a:prstGeom>
          <a:noFill/>
        </p:spPr>
        <p:txBody>
          <a:bodyPr wrap="none" lIns="96434" tIns="48217" rIns="96434" bIns="48217" rtlCol="0">
            <a:spAutoFit/>
          </a:bodyPr>
          <a:lstStyle/>
          <a:p>
            <a:pPr defTabSz="964565"/>
            <a:r>
              <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rPr>
              <a:t>集群架构优点</a:t>
            </a: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advTm="0">
        <p14:prism/>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p:cBhvr>
                                        <p:cTn id="9" dur="300"/>
                                        <p:tgtEl>
                                          <p:spTgt spid="4"/>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p:cBhvr>
                                        <p:cTn id="12" dur="600"/>
                                        <p:tgtEl>
                                          <p:spTgt spid="17"/>
                                        </p:tgtEl>
                                      </p:cBhvr>
                                    </p:animEffect>
                                    <p:anim calcmode="lin" valueType="num">
                                      <p:cBhvr>
                                        <p:cTn id="13" dur="600" fill="hold"/>
                                        <p:tgtEl>
                                          <p:spTgt spid="17"/>
                                        </p:tgtEl>
                                        <p:attrNameLst>
                                          <p:attrName>ppt_x</p:attrName>
                                        </p:attrNameLst>
                                      </p:cBhvr>
                                      <p:tavLst>
                                        <p:tav tm="0">
                                          <p:val>
                                            <p:strVal val="#ppt_x"/>
                                          </p:val>
                                        </p:tav>
                                        <p:tav tm="100000">
                                          <p:val>
                                            <p:strVal val="#ppt_x"/>
                                          </p:val>
                                        </p:tav>
                                      </p:tavLst>
                                    </p:anim>
                                    <p:anim calcmode="lin" valueType="num">
                                      <p:cBhvr>
                                        <p:cTn id="14" dur="600" fill="hold"/>
                                        <p:tgtEl>
                                          <p:spTgt spid="1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p:cBhvr>
                                        <p:cTn id="17" dur="600"/>
                                        <p:tgtEl>
                                          <p:spTgt spid="7"/>
                                        </p:tgtEl>
                                      </p:cBhvr>
                                    </p:animEffect>
                                    <p:anim calcmode="lin" valueType="num">
                                      <p:cBhvr>
                                        <p:cTn id="18" dur="600" fill="hold"/>
                                        <p:tgtEl>
                                          <p:spTgt spid="7"/>
                                        </p:tgtEl>
                                        <p:attrNameLst>
                                          <p:attrName>ppt_x</p:attrName>
                                        </p:attrNameLst>
                                      </p:cBhvr>
                                      <p:tavLst>
                                        <p:tav tm="0">
                                          <p:val>
                                            <p:strVal val="#ppt_x"/>
                                          </p:val>
                                        </p:tav>
                                        <p:tav tm="100000">
                                          <p:val>
                                            <p:strVal val="#ppt_x"/>
                                          </p:val>
                                        </p:tav>
                                      </p:tavLst>
                                    </p:anim>
                                    <p:anim calcmode="lin" valueType="num">
                                      <p:cBhvr>
                                        <p:cTn id="19" dur="600" fill="hold"/>
                                        <p:tgtEl>
                                          <p:spTgt spid="7"/>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p:cBhvr>
                                        <p:cTn id="22" dur="600"/>
                                        <p:tgtEl>
                                          <p:spTgt spid="32"/>
                                        </p:tgtEl>
                                      </p:cBhvr>
                                    </p:animEffect>
                                    <p:anim calcmode="lin" valueType="num">
                                      <p:cBhvr>
                                        <p:cTn id="23" dur="600" fill="hold"/>
                                        <p:tgtEl>
                                          <p:spTgt spid="32"/>
                                        </p:tgtEl>
                                        <p:attrNameLst>
                                          <p:attrName>ppt_x</p:attrName>
                                        </p:attrNameLst>
                                      </p:cBhvr>
                                      <p:tavLst>
                                        <p:tav tm="0">
                                          <p:val>
                                            <p:strVal val="#ppt_x"/>
                                          </p:val>
                                        </p:tav>
                                        <p:tav tm="100000">
                                          <p:val>
                                            <p:strVal val="#ppt_x"/>
                                          </p:val>
                                        </p:tav>
                                      </p:tavLst>
                                    </p:anim>
                                    <p:anim calcmode="lin" valueType="num">
                                      <p:cBhvr>
                                        <p:cTn id="24" dur="600" fill="hold"/>
                                        <p:tgtEl>
                                          <p:spTgt spid="32"/>
                                        </p:tgtEl>
                                        <p:attrNameLst>
                                          <p:attrName>ppt_y</p:attrName>
                                        </p:attrNameLst>
                                      </p:cBhvr>
                                      <p:tavLst>
                                        <p:tav tm="0">
                                          <p:val>
                                            <p:strVal val="#ppt_y-.1"/>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300" fill="hold"/>
                                        <p:tgtEl>
                                          <p:spTgt spid="8"/>
                                        </p:tgtEl>
                                        <p:attrNameLst>
                                          <p:attrName>ppt_w</p:attrName>
                                        </p:attrNameLst>
                                      </p:cBhvr>
                                      <p:tavLst>
                                        <p:tav tm="0">
                                          <p:val>
                                            <p:fltVal val="0"/>
                                          </p:val>
                                        </p:tav>
                                        <p:tav tm="100000">
                                          <p:val>
                                            <p:strVal val="#ppt_w"/>
                                          </p:val>
                                        </p:tav>
                                      </p:tavLst>
                                    </p:anim>
                                    <p:anim calcmode="lin" valueType="num">
                                      <p:cBhvr>
                                        <p:cTn id="28" dur="300" fill="hold"/>
                                        <p:tgtEl>
                                          <p:spTgt spid="8"/>
                                        </p:tgtEl>
                                        <p:attrNameLst>
                                          <p:attrName>ppt_h</p:attrName>
                                        </p:attrNameLst>
                                      </p:cBhvr>
                                      <p:tavLst>
                                        <p:tav tm="0">
                                          <p:val>
                                            <p:fltVal val="0"/>
                                          </p:val>
                                        </p:tav>
                                        <p:tav tm="100000">
                                          <p:val>
                                            <p:strVal val="#ppt_h"/>
                                          </p:val>
                                        </p:tav>
                                      </p:tavLst>
                                    </p:anim>
                                    <p:animEffect>
                                      <p:cBhvr>
                                        <p:cTn id="29" dur="300"/>
                                        <p:tgtEl>
                                          <p:spTgt spid="8"/>
                                        </p:tgtEl>
                                      </p:cBhvr>
                                    </p:animEffect>
                                  </p:childTnLst>
                                </p:cTn>
                              </p:par>
                              <p:par>
                                <p:cTn id="30" presetID="47"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p:cBhvr>
                                        <p:cTn id="32" dur="600"/>
                                        <p:tgtEl>
                                          <p:spTgt spid="26"/>
                                        </p:tgtEl>
                                      </p:cBhvr>
                                    </p:animEffect>
                                    <p:anim calcmode="lin" valueType="num">
                                      <p:cBhvr>
                                        <p:cTn id="33" dur="600" fill="hold"/>
                                        <p:tgtEl>
                                          <p:spTgt spid="26"/>
                                        </p:tgtEl>
                                        <p:attrNameLst>
                                          <p:attrName>ppt_x</p:attrName>
                                        </p:attrNameLst>
                                      </p:cBhvr>
                                      <p:tavLst>
                                        <p:tav tm="0">
                                          <p:val>
                                            <p:strVal val="#ppt_x"/>
                                          </p:val>
                                        </p:tav>
                                        <p:tav tm="100000">
                                          <p:val>
                                            <p:strVal val="#ppt_x"/>
                                          </p:val>
                                        </p:tav>
                                      </p:tavLst>
                                    </p:anim>
                                    <p:anim calcmode="lin" valueType="num">
                                      <p:cBhvr>
                                        <p:cTn id="34" dur="6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p:cBhvr>
                                        <p:cTn id="37" dur="600"/>
                                        <p:tgtEl>
                                          <p:spTgt spid="11"/>
                                        </p:tgtEl>
                                      </p:cBhvr>
                                    </p:animEffect>
                                    <p:anim calcmode="lin" valueType="num">
                                      <p:cBhvr>
                                        <p:cTn id="38" dur="600" fill="hold"/>
                                        <p:tgtEl>
                                          <p:spTgt spid="11"/>
                                        </p:tgtEl>
                                        <p:attrNameLst>
                                          <p:attrName>ppt_x</p:attrName>
                                        </p:attrNameLst>
                                      </p:cBhvr>
                                      <p:tavLst>
                                        <p:tav tm="0">
                                          <p:val>
                                            <p:strVal val="#ppt_x"/>
                                          </p:val>
                                        </p:tav>
                                        <p:tav tm="100000">
                                          <p:val>
                                            <p:strVal val="#ppt_x"/>
                                          </p:val>
                                        </p:tav>
                                      </p:tavLst>
                                    </p:anim>
                                    <p:anim calcmode="lin" valueType="num">
                                      <p:cBhvr>
                                        <p:cTn id="39" dur="6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p:cBhvr>
                                        <p:cTn id="42" dur="600"/>
                                        <p:tgtEl>
                                          <p:spTgt spid="34"/>
                                        </p:tgtEl>
                                      </p:cBhvr>
                                    </p:animEffect>
                                    <p:anim calcmode="lin" valueType="num">
                                      <p:cBhvr>
                                        <p:cTn id="43" dur="600" fill="hold"/>
                                        <p:tgtEl>
                                          <p:spTgt spid="34"/>
                                        </p:tgtEl>
                                        <p:attrNameLst>
                                          <p:attrName>ppt_x</p:attrName>
                                        </p:attrNameLst>
                                      </p:cBhvr>
                                      <p:tavLst>
                                        <p:tav tm="0">
                                          <p:val>
                                            <p:strVal val="#ppt_x"/>
                                          </p:val>
                                        </p:tav>
                                        <p:tav tm="100000">
                                          <p:val>
                                            <p:strVal val="#ppt_x"/>
                                          </p:val>
                                        </p:tav>
                                      </p:tavLst>
                                    </p:anim>
                                    <p:anim calcmode="lin" valueType="num">
                                      <p:cBhvr>
                                        <p:cTn id="44" dur="600" fill="hold"/>
                                        <p:tgtEl>
                                          <p:spTgt spid="34"/>
                                        </p:tgtEl>
                                        <p:attrNameLst>
                                          <p:attrName>ppt_y</p:attrName>
                                        </p:attrNameLst>
                                      </p:cBhvr>
                                      <p:tavLst>
                                        <p:tav tm="0">
                                          <p:val>
                                            <p:strVal val="#ppt_y+.1"/>
                                          </p:val>
                                        </p:tav>
                                        <p:tav tm="100000">
                                          <p:val>
                                            <p:strVal val="#ppt_y"/>
                                          </p:val>
                                        </p:tav>
                                      </p:tavLst>
                                    </p:anim>
                                  </p:childTnLst>
                                </p:cTn>
                              </p:par>
                              <p:par>
                                <p:cTn id="45" presetID="10"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300" fill="hold"/>
                                        <p:tgtEl>
                                          <p:spTgt spid="12"/>
                                        </p:tgtEl>
                                        <p:attrNameLst>
                                          <p:attrName>ppt_w</p:attrName>
                                        </p:attrNameLst>
                                      </p:cBhvr>
                                      <p:tavLst>
                                        <p:tav tm="0">
                                          <p:val>
                                            <p:fltVal val="0"/>
                                          </p:val>
                                        </p:tav>
                                        <p:tav tm="100000">
                                          <p:val>
                                            <p:strVal val="#ppt_w"/>
                                          </p:val>
                                        </p:tav>
                                      </p:tavLst>
                                    </p:anim>
                                    <p:anim calcmode="lin" valueType="num">
                                      <p:cBhvr>
                                        <p:cTn id="48" dur="300" fill="hold"/>
                                        <p:tgtEl>
                                          <p:spTgt spid="12"/>
                                        </p:tgtEl>
                                        <p:attrNameLst>
                                          <p:attrName>ppt_h</p:attrName>
                                        </p:attrNameLst>
                                      </p:cBhvr>
                                      <p:tavLst>
                                        <p:tav tm="0">
                                          <p:val>
                                            <p:fltVal val="0"/>
                                          </p:val>
                                        </p:tav>
                                        <p:tav tm="100000">
                                          <p:val>
                                            <p:strVal val="#ppt_h"/>
                                          </p:val>
                                        </p:tav>
                                      </p:tavLst>
                                    </p:anim>
                                    <p:animEffect>
                                      <p:cBhvr>
                                        <p:cTn id="49" dur="300"/>
                                        <p:tgtEl>
                                          <p:spTgt spid="12"/>
                                        </p:tgtEl>
                                      </p:cBhvr>
                                    </p:animEffect>
                                  </p:childTnLst>
                                </p:cTn>
                              </p:par>
                              <p:par>
                                <p:cTn id="50" presetID="42"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p:cBhvr>
                                        <p:cTn id="52" dur="600"/>
                                        <p:tgtEl>
                                          <p:spTgt spid="28"/>
                                        </p:tgtEl>
                                      </p:cBhvr>
                                    </p:animEffect>
                                    <p:anim calcmode="lin" valueType="num">
                                      <p:cBhvr>
                                        <p:cTn id="53" dur="600" fill="hold"/>
                                        <p:tgtEl>
                                          <p:spTgt spid="28"/>
                                        </p:tgtEl>
                                        <p:attrNameLst>
                                          <p:attrName>ppt_x</p:attrName>
                                        </p:attrNameLst>
                                      </p:cBhvr>
                                      <p:tavLst>
                                        <p:tav tm="0">
                                          <p:val>
                                            <p:strVal val="#ppt_x"/>
                                          </p:val>
                                        </p:tav>
                                        <p:tav tm="100000">
                                          <p:val>
                                            <p:strVal val="#ppt_x"/>
                                          </p:val>
                                        </p:tav>
                                      </p:tavLst>
                                    </p:anim>
                                    <p:anim calcmode="lin" valueType="num">
                                      <p:cBhvr>
                                        <p:cTn id="54" dur="600" fill="hold"/>
                                        <p:tgtEl>
                                          <p:spTgt spid="28"/>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p:cBhvr>
                                        <p:cTn id="57" dur="600"/>
                                        <p:tgtEl>
                                          <p:spTgt spid="15"/>
                                        </p:tgtEl>
                                      </p:cBhvr>
                                    </p:animEffect>
                                    <p:anim calcmode="lin" valueType="num">
                                      <p:cBhvr>
                                        <p:cTn id="58" dur="600" fill="hold"/>
                                        <p:tgtEl>
                                          <p:spTgt spid="15"/>
                                        </p:tgtEl>
                                        <p:attrNameLst>
                                          <p:attrName>ppt_x</p:attrName>
                                        </p:attrNameLst>
                                      </p:cBhvr>
                                      <p:tavLst>
                                        <p:tav tm="0">
                                          <p:val>
                                            <p:strVal val="#ppt_x"/>
                                          </p:val>
                                        </p:tav>
                                        <p:tav tm="100000">
                                          <p:val>
                                            <p:strVal val="#ppt_x"/>
                                          </p:val>
                                        </p:tav>
                                      </p:tavLst>
                                    </p:anim>
                                    <p:anim calcmode="lin" valueType="num">
                                      <p:cBhvr>
                                        <p:cTn id="59" dur="600" fill="hold"/>
                                        <p:tgtEl>
                                          <p:spTgt spid="15"/>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p:cBhvr>
                                        <p:cTn id="62" dur="600"/>
                                        <p:tgtEl>
                                          <p:spTgt spid="33"/>
                                        </p:tgtEl>
                                      </p:cBhvr>
                                    </p:animEffect>
                                    <p:anim calcmode="lin" valueType="num">
                                      <p:cBhvr>
                                        <p:cTn id="63" dur="600" fill="hold"/>
                                        <p:tgtEl>
                                          <p:spTgt spid="33"/>
                                        </p:tgtEl>
                                        <p:attrNameLst>
                                          <p:attrName>ppt_x</p:attrName>
                                        </p:attrNameLst>
                                      </p:cBhvr>
                                      <p:tavLst>
                                        <p:tav tm="0">
                                          <p:val>
                                            <p:strVal val="#ppt_x"/>
                                          </p:val>
                                        </p:tav>
                                        <p:tav tm="100000">
                                          <p:val>
                                            <p:strVal val="#ppt_x"/>
                                          </p:val>
                                        </p:tav>
                                      </p:tavLst>
                                    </p:anim>
                                    <p:anim calcmode="lin" valueType="num">
                                      <p:cBhvr>
                                        <p:cTn id="64" dur="600" fill="hold"/>
                                        <p:tgtEl>
                                          <p:spTgt spid="33"/>
                                        </p:tgtEl>
                                        <p:attrNameLst>
                                          <p:attrName>ppt_y</p:attrName>
                                        </p:attrNameLst>
                                      </p:cBhvr>
                                      <p:tavLst>
                                        <p:tav tm="0">
                                          <p:val>
                                            <p:strVal val="#ppt_y-.1"/>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300" fill="hold"/>
                                        <p:tgtEl>
                                          <p:spTgt spid="22"/>
                                        </p:tgtEl>
                                        <p:attrNameLst>
                                          <p:attrName>ppt_w</p:attrName>
                                        </p:attrNameLst>
                                      </p:cBhvr>
                                      <p:tavLst>
                                        <p:tav tm="0">
                                          <p:val>
                                            <p:fltVal val="0"/>
                                          </p:val>
                                        </p:tav>
                                        <p:tav tm="100000">
                                          <p:val>
                                            <p:strVal val="#ppt_w"/>
                                          </p:val>
                                        </p:tav>
                                      </p:tavLst>
                                    </p:anim>
                                    <p:anim calcmode="lin" valueType="num">
                                      <p:cBhvr>
                                        <p:cTn id="68" dur="300" fill="hold"/>
                                        <p:tgtEl>
                                          <p:spTgt spid="22"/>
                                        </p:tgtEl>
                                        <p:attrNameLst>
                                          <p:attrName>ppt_h</p:attrName>
                                        </p:attrNameLst>
                                      </p:cBhvr>
                                      <p:tavLst>
                                        <p:tav tm="0">
                                          <p:val>
                                            <p:fltVal val="0"/>
                                          </p:val>
                                        </p:tav>
                                        <p:tav tm="100000">
                                          <p:val>
                                            <p:strVal val="#ppt_h"/>
                                          </p:val>
                                        </p:tav>
                                      </p:tavLst>
                                    </p:anim>
                                    <p:animEffect>
                                      <p:cBhvr>
                                        <p:cTn id="69" dur="300"/>
                                        <p:tgtEl>
                                          <p:spTgt spid="22"/>
                                        </p:tgtEl>
                                      </p:cBhvr>
                                    </p:animEffect>
                                  </p:childTnLst>
                                </p:cTn>
                              </p:par>
                              <p:par>
                                <p:cTn id="70" presetID="47"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p:cBhvr>
                                        <p:cTn id="72" dur="600"/>
                                        <p:tgtEl>
                                          <p:spTgt spid="30"/>
                                        </p:tgtEl>
                                      </p:cBhvr>
                                    </p:animEffect>
                                    <p:anim calcmode="lin" valueType="num">
                                      <p:cBhvr>
                                        <p:cTn id="73" dur="600" fill="hold"/>
                                        <p:tgtEl>
                                          <p:spTgt spid="30"/>
                                        </p:tgtEl>
                                        <p:attrNameLst>
                                          <p:attrName>ppt_x</p:attrName>
                                        </p:attrNameLst>
                                      </p:cBhvr>
                                      <p:tavLst>
                                        <p:tav tm="0">
                                          <p:val>
                                            <p:strVal val="#ppt_x"/>
                                          </p:val>
                                        </p:tav>
                                        <p:tav tm="100000">
                                          <p:val>
                                            <p:strVal val="#ppt_x"/>
                                          </p:val>
                                        </p:tav>
                                      </p:tavLst>
                                    </p:anim>
                                    <p:anim calcmode="lin" valueType="num">
                                      <p:cBhvr>
                                        <p:cTn id="74" dur="600" fill="hold"/>
                                        <p:tgtEl>
                                          <p:spTgt spid="3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p:cBhvr>
                                        <p:cTn id="77" dur="600"/>
                                        <p:tgtEl>
                                          <p:spTgt spid="16"/>
                                        </p:tgtEl>
                                      </p:cBhvr>
                                    </p:animEffect>
                                    <p:anim calcmode="lin" valueType="num">
                                      <p:cBhvr>
                                        <p:cTn id="78" dur="600" fill="hold"/>
                                        <p:tgtEl>
                                          <p:spTgt spid="16"/>
                                        </p:tgtEl>
                                        <p:attrNameLst>
                                          <p:attrName>ppt_x</p:attrName>
                                        </p:attrNameLst>
                                      </p:cBhvr>
                                      <p:tavLst>
                                        <p:tav tm="0">
                                          <p:val>
                                            <p:strVal val="#ppt_x"/>
                                          </p:val>
                                        </p:tav>
                                        <p:tav tm="100000">
                                          <p:val>
                                            <p:strVal val="#ppt_x"/>
                                          </p:val>
                                        </p:tav>
                                      </p:tavLst>
                                    </p:anim>
                                    <p:anim calcmode="lin" valueType="num">
                                      <p:cBhvr>
                                        <p:cTn id="79" dur="6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p:cBhvr>
                                        <p:cTn id="82" dur="600"/>
                                        <p:tgtEl>
                                          <p:spTgt spid="35"/>
                                        </p:tgtEl>
                                      </p:cBhvr>
                                    </p:animEffect>
                                    <p:anim calcmode="lin" valueType="num">
                                      <p:cBhvr>
                                        <p:cTn id="83" dur="600" fill="hold"/>
                                        <p:tgtEl>
                                          <p:spTgt spid="35"/>
                                        </p:tgtEl>
                                        <p:attrNameLst>
                                          <p:attrName>ppt_x</p:attrName>
                                        </p:attrNameLst>
                                      </p:cBhvr>
                                      <p:tavLst>
                                        <p:tav tm="0">
                                          <p:val>
                                            <p:strVal val="#ppt_x"/>
                                          </p:val>
                                        </p:tav>
                                        <p:tav tm="100000">
                                          <p:val>
                                            <p:strVal val="#ppt_x"/>
                                          </p:val>
                                        </p:tav>
                                      </p:tavLst>
                                    </p:anim>
                                    <p:anim calcmode="lin" valueType="num">
                                      <p:cBhvr>
                                        <p:cTn id="84"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P spid="11" grpId="0" bldLvl="0" animBg="1" autoUpdateAnimBg="0"/>
      <p:bldP spid="15" grpId="0" bldLvl="0" animBg="1" autoUpdateAnimBg="0"/>
      <p:bldP spid="16" grpId="0" bldLvl="0" animBg="1" autoUpdateAnimBg="0"/>
      <p:bldP spid="17" grpId="0" bldLvl="0" autoUpdateAnimBg="0"/>
      <p:bldP spid="26" grpId="0" bldLvl="0" autoUpdateAnimBg="0"/>
      <p:bldP spid="28" grpId="0" bldLvl="0" autoUpdateAnimBg="0"/>
      <p:bldP spid="30" grpId="0" bldLvl="0" autoUpdateAnimBg="0"/>
      <p:bldP spid="32" grpId="0" bldLvl="0" autoUpdateAnimBg="0"/>
      <p:bldP spid="33" grpId="0" bldLvl="0" autoUpdateAnimBg="0"/>
      <p:bldP spid="34" grpId="0" bldLvl="0" autoUpdateAnimBg="0"/>
      <p:bldP spid="35" grpId="0" bldLvl="0" autoUpdateAnimBg="0"/>
    </p:bldLst>
  </p:timing>
</p:sld>
</file>

<file path=ppt/tags/tag1.xml><?xml version="1.0" encoding="utf-8"?>
<p:tagLst xmlns:p="http://schemas.openxmlformats.org/presentationml/2006/main">
  <p:tag name="ISPRING_PRESENTATION_TITLE" val="bsl150.pptx"/>
</p:tagLst>
</file>

<file path=ppt/theme/theme1.xml><?xml version="1.0" encoding="utf-8"?>
<a:theme xmlns:a="http://schemas.openxmlformats.org/drawingml/2006/main" name="第一PPT，www.1ppt.com">
  <a:themeElements>
    <a:clrScheme name="自定义 120">
      <a:dk1>
        <a:sysClr val="windowText" lastClr="000000"/>
      </a:dk1>
      <a:lt1>
        <a:sysClr val="window" lastClr="FFFFFF"/>
      </a:lt1>
      <a:dk2>
        <a:srgbClr val="44546A"/>
      </a:dk2>
      <a:lt2>
        <a:srgbClr val="E7E6E6"/>
      </a:lt2>
      <a:accent1>
        <a:srgbClr val="FFBD00"/>
      </a:accent1>
      <a:accent2>
        <a:srgbClr val="18191C"/>
      </a:accent2>
      <a:accent3>
        <a:srgbClr val="FFBD00"/>
      </a:accent3>
      <a:accent4>
        <a:srgbClr val="18191C"/>
      </a:accent4>
      <a:accent5>
        <a:srgbClr val="FFBD00"/>
      </a:accent5>
      <a:accent6>
        <a:srgbClr val="18191C"/>
      </a:accent6>
      <a:hlink>
        <a:srgbClr val="FFBD00"/>
      </a:hlink>
      <a:folHlink>
        <a:srgbClr val="18191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4658</Words>
  <Application>WPS 演示</Application>
  <PresentationFormat>自定义</PresentationFormat>
  <Paragraphs>296</Paragraphs>
  <Slides>29</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宋体</vt:lpstr>
      <vt:lpstr>Wingdings</vt:lpstr>
      <vt:lpstr>Calibri</vt:lpstr>
      <vt:lpstr>微软雅黑</vt:lpstr>
      <vt:lpstr>Cambria Math</vt:lpstr>
      <vt:lpstr>Agency FB</vt:lpstr>
      <vt:lpstr>Yu Gothic UI</vt:lpstr>
      <vt:lpstr>冬青黑体简体中文 W3</vt:lpstr>
      <vt:lpstr>Arial</vt:lpstr>
      <vt:lpstr>Arial Unicode MS</vt:lpstr>
      <vt:lpstr>Calibri Light</vt:lpstr>
      <vt:lpstr>League Gothic Regular</vt:lpstr>
      <vt:lpstr>Arial Narrow</vt:lpstr>
      <vt:lpstr>黑体</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岗位竞聘</dc:title>
  <dc:creator/>
  <cp:keywords>第一PPT www.1ppt.com</cp:keywords>
  <cp:lastModifiedBy>。。。</cp:lastModifiedBy>
  <cp:revision>2</cp:revision>
  <dcterms:created xsi:type="dcterms:W3CDTF">2016-09-18T06:51:00Z</dcterms:created>
  <dcterms:modified xsi:type="dcterms:W3CDTF">2020-01-17T08:45:30Z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