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61" r:id="rId5"/>
    <p:sldId id="260" r:id="rId6"/>
    <p:sldId id="259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2FF8A-B4AC-4DED-9D9C-7B0F0AC263AB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9A26C-E018-4361-94BA-44E02C453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11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9A26C-E018-4361-94BA-44E02C45349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3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7AF6-2891-420B-9ECB-9C6C2AC6ADE4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5992-FAEF-472E-97EA-DB06FFDE9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2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7AF6-2891-420B-9ECB-9C6C2AC6ADE4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5992-FAEF-472E-97EA-DB06FFDE9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82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7AF6-2891-420B-9ECB-9C6C2AC6ADE4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5992-FAEF-472E-97EA-DB06FFDE9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5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7AF6-2891-420B-9ECB-9C6C2AC6ADE4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5992-FAEF-472E-97EA-DB06FFDE9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60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7AF6-2891-420B-9ECB-9C6C2AC6ADE4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5992-FAEF-472E-97EA-DB06FFDE9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22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7AF6-2891-420B-9ECB-9C6C2AC6ADE4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5992-FAEF-472E-97EA-DB06FFDE9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52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7AF6-2891-420B-9ECB-9C6C2AC6ADE4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5992-FAEF-472E-97EA-DB06FFDE9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24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7AF6-2891-420B-9ECB-9C6C2AC6ADE4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5992-FAEF-472E-97EA-DB06FFDE9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32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7AF6-2891-420B-9ECB-9C6C2AC6ADE4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5992-FAEF-472E-97EA-DB06FFDE9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79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7AF6-2891-420B-9ECB-9C6C2AC6ADE4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5992-FAEF-472E-97EA-DB06FFDE9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35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7AF6-2891-420B-9ECB-9C6C2AC6ADE4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5992-FAEF-472E-97EA-DB06FFDE9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3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2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A7AF6-2891-420B-9ECB-9C6C2AC6ADE4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75992-FAEF-472E-97EA-DB06FFDE9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7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57669"/>
            <a:ext cx="8984974" cy="952293"/>
          </a:xfr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zh-CN" altLang="en-US" dirty="0" smtClean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步进电机</a:t>
            </a:r>
            <a:r>
              <a:rPr lang="en-US" altLang="zh-CN" dirty="0" smtClean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zh-CN" altLang="en-US" dirty="0" smtClean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型加减</a:t>
            </a:r>
            <a:r>
              <a:rPr lang="zh-CN" altLang="en-US" dirty="0" smtClean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速</a:t>
            </a:r>
            <a:r>
              <a:rPr lang="zh-CN" altLang="en-US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简单</a:t>
            </a:r>
            <a:r>
              <a:rPr lang="zh-CN" altLang="en-US" dirty="0" smtClean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</a:t>
            </a:r>
            <a:r>
              <a:rPr lang="zh-CN" altLang="en-US" dirty="0" smtClean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析</a:t>
            </a:r>
            <a:endParaRPr lang="zh-CN" altLang="en-US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655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5632" y="444881"/>
            <a:ext cx="10515600" cy="2488100"/>
          </a:xfrm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 一个物体从起点运动到终点</a:t>
            </a:r>
            <a:r>
              <a:rPr lang="en-US" altLang="zh-CN" sz="1800" dirty="0">
                <a:solidFill>
                  <a:schemeClr val="bg1"/>
                </a:solidFill>
              </a:rPr>
              <a:t>,</a:t>
            </a:r>
            <a:r>
              <a:rPr lang="zh-CN" altLang="en-US" sz="1800" dirty="0">
                <a:solidFill>
                  <a:schemeClr val="bg1"/>
                </a:solidFill>
              </a:rPr>
              <a:t>要经历加速</a:t>
            </a:r>
            <a:r>
              <a:rPr lang="en-US" altLang="zh-CN" sz="1800" dirty="0">
                <a:solidFill>
                  <a:schemeClr val="bg1"/>
                </a:solidFill>
              </a:rPr>
              <a:t>,</a:t>
            </a:r>
            <a:r>
              <a:rPr lang="zh-CN" altLang="en-US" sz="1800" dirty="0">
                <a:solidFill>
                  <a:schemeClr val="bg1"/>
                </a:solidFill>
              </a:rPr>
              <a:t>匀速</a:t>
            </a:r>
            <a:r>
              <a:rPr lang="en-US" altLang="zh-CN" sz="1800" dirty="0">
                <a:solidFill>
                  <a:schemeClr val="bg1"/>
                </a:solidFill>
              </a:rPr>
              <a:t>,</a:t>
            </a:r>
            <a:r>
              <a:rPr lang="zh-CN" altLang="en-US" sz="1800" dirty="0">
                <a:solidFill>
                  <a:schemeClr val="bg1"/>
                </a:solidFill>
              </a:rPr>
              <a:t>减速的过程</a:t>
            </a:r>
            <a:r>
              <a:rPr lang="en-US" altLang="zh-CN" sz="1800" dirty="0">
                <a:solidFill>
                  <a:schemeClr val="bg1"/>
                </a:solidFill>
              </a:rPr>
              <a:t>,</a:t>
            </a:r>
            <a:r>
              <a:rPr lang="zh-CN" altLang="en-US" sz="1800" dirty="0">
                <a:solidFill>
                  <a:schemeClr val="bg1"/>
                </a:solidFill>
              </a:rPr>
              <a:t>把整个过程中速度随时间变化关</a:t>
            </a:r>
            <a:r>
              <a:rPr lang="zh-CN" altLang="en-US" sz="1800" dirty="0" smtClean="0">
                <a:solidFill>
                  <a:schemeClr val="bg1"/>
                </a:solidFill>
              </a:rPr>
              <a:t>系画</a:t>
            </a:r>
            <a:r>
              <a:rPr lang="zh-CN" altLang="en-US" sz="1800" dirty="0">
                <a:solidFill>
                  <a:schemeClr val="bg1"/>
                </a:solidFill>
              </a:rPr>
              <a:t>出来</a:t>
            </a:r>
            <a:r>
              <a:rPr lang="en-US" altLang="zh-CN" sz="1800" dirty="0">
                <a:solidFill>
                  <a:schemeClr val="bg1"/>
                </a:solidFill>
              </a:rPr>
              <a:t>,</a:t>
            </a:r>
            <a:r>
              <a:rPr lang="zh-CN" altLang="en-US" sz="1800" dirty="0">
                <a:solidFill>
                  <a:schemeClr val="bg1"/>
                </a:solidFill>
              </a:rPr>
              <a:t>就是速度曲线</a:t>
            </a:r>
            <a:r>
              <a:rPr lang="en-US" altLang="zh-CN" sz="1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zh-CN" sz="1800" dirty="0" smtClean="0">
                <a:solidFill>
                  <a:schemeClr val="bg1"/>
                </a:solidFill>
              </a:rPr>
              <a:t>S</a:t>
            </a:r>
            <a:r>
              <a:rPr lang="zh-CN" altLang="en-US" sz="1800" dirty="0">
                <a:solidFill>
                  <a:schemeClr val="bg1"/>
                </a:solidFill>
              </a:rPr>
              <a:t>型加减速就是指速度曲线中加减速阶段的曲线呈现一个英文字母</a:t>
            </a:r>
            <a:r>
              <a:rPr lang="en-US" altLang="zh-CN" sz="1800" dirty="0">
                <a:solidFill>
                  <a:schemeClr val="bg1"/>
                </a:solidFill>
              </a:rPr>
              <a:t>'S'</a:t>
            </a:r>
            <a:r>
              <a:rPr lang="zh-CN" altLang="en-US" sz="1800" dirty="0" smtClean="0">
                <a:solidFill>
                  <a:schemeClr val="bg1"/>
                </a:solidFill>
              </a:rPr>
              <a:t>型</a:t>
            </a:r>
            <a:r>
              <a:rPr lang="en-US" altLang="zh-CN" sz="1800" dirty="0" smtClean="0">
                <a:solidFill>
                  <a:schemeClr val="bg1"/>
                </a:solidFill>
              </a:rPr>
              <a:t>.</a:t>
            </a:r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en-US" altLang="zh-CN" sz="1800" dirty="0">
                <a:solidFill>
                  <a:schemeClr val="bg1"/>
                </a:solidFill>
              </a:rPr>
              <a:t>S</a:t>
            </a:r>
            <a:r>
              <a:rPr lang="zh-CN" altLang="en-US" sz="1800" dirty="0">
                <a:solidFill>
                  <a:schemeClr val="bg1"/>
                </a:solidFill>
              </a:rPr>
              <a:t>型加减速相对于梯形加减速更加平稳</a:t>
            </a:r>
            <a:r>
              <a:rPr lang="en-US" altLang="zh-CN" sz="1800" dirty="0">
                <a:solidFill>
                  <a:schemeClr val="bg1"/>
                </a:solidFill>
              </a:rPr>
              <a:t>,</a:t>
            </a:r>
            <a:r>
              <a:rPr lang="zh-CN" altLang="en-US" sz="1800" dirty="0">
                <a:solidFill>
                  <a:schemeClr val="bg1"/>
                </a:solidFill>
              </a:rPr>
              <a:t>对电机和传动系统的冲击更小</a:t>
            </a:r>
            <a:r>
              <a:rPr lang="en-US" altLang="zh-CN" sz="1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zh-CN" sz="1800" dirty="0">
                <a:solidFill>
                  <a:schemeClr val="bg1"/>
                </a:solidFill>
              </a:rPr>
              <a:t>S</a:t>
            </a:r>
            <a:r>
              <a:rPr lang="zh-CN" altLang="en-US" sz="1800" dirty="0" smtClean="0">
                <a:solidFill>
                  <a:schemeClr val="bg1"/>
                </a:solidFill>
              </a:rPr>
              <a:t>型加减速的曲线并没有限定是什么曲线</a:t>
            </a:r>
            <a:r>
              <a:rPr lang="en-US" altLang="zh-CN" sz="1800" dirty="0" smtClean="0">
                <a:solidFill>
                  <a:schemeClr val="bg1"/>
                </a:solidFill>
              </a:rPr>
              <a:t>,</a:t>
            </a:r>
            <a:r>
              <a:rPr lang="zh-CN" altLang="en-US" sz="1800" dirty="0" smtClean="0">
                <a:solidFill>
                  <a:schemeClr val="bg1"/>
                </a:solidFill>
              </a:rPr>
              <a:t>所以可以是指数曲线</a:t>
            </a:r>
            <a:r>
              <a:rPr lang="en-US" altLang="zh-CN" sz="1800" dirty="0" smtClean="0">
                <a:solidFill>
                  <a:schemeClr val="bg1"/>
                </a:solidFill>
              </a:rPr>
              <a:t>,</a:t>
            </a:r>
            <a:r>
              <a:rPr lang="zh-CN" altLang="en-US" sz="1800" dirty="0" smtClean="0">
                <a:solidFill>
                  <a:schemeClr val="bg1"/>
                </a:solidFill>
              </a:rPr>
              <a:t>可以是正弦曲线</a:t>
            </a:r>
            <a:r>
              <a:rPr lang="en-US" altLang="zh-CN" sz="1800" dirty="0" smtClean="0">
                <a:solidFill>
                  <a:schemeClr val="bg1"/>
                </a:solidFill>
              </a:rPr>
              <a:t>.</a:t>
            </a:r>
            <a:r>
              <a:rPr lang="zh-CN" altLang="en-US" sz="1800" dirty="0" smtClean="0">
                <a:solidFill>
                  <a:schemeClr val="bg1"/>
                </a:solidFill>
              </a:rPr>
              <a:t>这里分析的</a:t>
            </a:r>
            <a:r>
              <a:rPr lang="en-US" altLang="zh-CN" sz="1800" dirty="0" smtClean="0">
                <a:solidFill>
                  <a:schemeClr val="bg1"/>
                </a:solidFill>
              </a:rPr>
              <a:t>S</a:t>
            </a:r>
            <a:r>
              <a:rPr lang="zh-CN" altLang="en-US" sz="1800" dirty="0" smtClean="0">
                <a:solidFill>
                  <a:schemeClr val="bg1"/>
                </a:solidFill>
              </a:rPr>
              <a:t>型加减速是基于</a:t>
            </a:r>
            <a:r>
              <a:rPr lang="zh-CN" altLang="en-US" sz="1800" dirty="0" smtClean="0">
                <a:solidFill>
                  <a:srgbClr val="FFC000"/>
                </a:solidFill>
              </a:rPr>
              <a:t>加速度匀速变化</a:t>
            </a:r>
            <a:r>
              <a:rPr lang="zh-CN" altLang="en-US" sz="1800" dirty="0" smtClean="0">
                <a:solidFill>
                  <a:schemeClr val="bg1"/>
                </a:solidFill>
              </a:rPr>
              <a:t>的曲线</a:t>
            </a:r>
            <a:r>
              <a:rPr lang="en-US" altLang="zh-CN" sz="1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zh-CN" sz="1800" dirty="0" smtClean="0">
                <a:solidFill>
                  <a:schemeClr val="bg1"/>
                </a:solidFill>
              </a:rPr>
              <a:t>S</a:t>
            </a:r>
            <a:r>
              <a:rPr lang="zh-CN" altLang="en-US" sz="1800" dirty="0" smtClean="0">
                <a:solidFill>
                  <a:schemeClr val="bg1"/>
                </a:solidFill>
              </a:rPr>
              <a:t>型加减速的优点就是启动和停止都很平滑</a:t>
            </a:r>
            <a:r>
              <a:rPr lang="en-US" altLang="zh-CN" sz="1800" dirty="0" smtClean="0">
                <a:solidFill>
                  <a:schemeClr val="bg1"/>
                </a:solidFill>
              </a:rPr>
              <a:t>,</a:t>
            </a:r>
            <a:r>
              <a:rPr lang="zh-CN" altLang="en-US" sz="1800" dirty="0" smtClean="0">
                <a:solidFill>
                  <a:schemeClr val="bg1"/>
                </a:solidFill>
              </a:rPr>
              <a:t>不会有很大的冲击</a:t>
            </a:r>
            <a:r>
              <a:rPr lang="en-US" altLang="zh-CN" sz="1800" dirty="0" smtClean="0">
                <a:solidFill>
                  <a:schemeClr val="bg1"/>
                </a:solidFill>
              </a:rPr>
              <a:t>,</a:t>
            </a:r>
            <a:r>
              <a:rPr lang="zh-CN" altLang="en-US" sz="1800" dirty="0" smtClean="0">
                <a:solidFill>
                  <a:schemeClr val="bg1"/>
                </a:solidFill>
              </a:rPr>
              <a:t>但缺点就是启动和停止的时间比较长</a:t>
            </a:r>
            <a:r>
              <a:rPr lang="en-US" altLang="zh-CN" sz="1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zh-CN" altLang="en-US" sz="1800" dirty="0" smtClean="0">
                <a:solidFill>
                  <a:schemeClr val="bg1"/>
                </a:solidFill>
              </a:rPr>
              <a:t>具体的加减速的速度曲线看背景图</a:t>
            </a:r>
            <a:r>
              <a:rPr lang="en-US" altLang="zh-CN" sz="1800" dirty="0" smtClean="0">
                <a:solidFill>
                  <a:schemeClr val="bg1"/>
                </a:solidFill>
              </a:rPr>
              <a:t>….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4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074" y="21940"/>
            <a:ext cx="6627926" cy="3200400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0" y="222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右图就是</a:t>
            </a:r>
            <a:r>
              <a:rPr lang="en-US" altLang="zh-CN" sz="1800" dirty="0" smtClean="0">
                <a:solidFill>
                  <a:schemeClr val="bg1"/>
                </a:solidFill>
              </a:rPr>
              <a:t>S</a:t>
            </a:r>
            <a:r>
              <a:rPr lang="zh-CN" altLang="en-US" sz="1800" dirty="0" smtClean="0">
                <a:solidFill>
                  <a:schemeClr val="bg1"/>
                </a:solidFill>
              </a:rPr>
              <a:t>型加速曲线和对应的加速度曲线示意图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r>
              <a:rPr lang="zh-CN" altLang="en-US" sz="1800" dirty="0" smtClean="0">
                <a:solidFill>
                  <a:schemeClr val="bg1"/>
                </a:solidFill>
              </a:rPr>
              <a:t>在加速过程中</a:t>
            </a:r>
            <a:r>
              <a:rPr lang="en-US" altLang="zh-CN" sz="1800" dirty="0" smtClean="0">
                <a:solidFill>
                  <a:schemeClr val="bg1"/>
                </a:solidFill>
              </a:rPr>
              <a:t>,</a:t>
            </a:r>
            <a:r>
              <a:rPr lang="zh-CN" altLang="en-US" sz="1800" dirty="0" smtClean="0">
                <a:solidFill>
                  <a:schemeClr val="bg1"/>
                </a:solidFill>
              </a:rPr>
              <a:t>前半部分由于加速度是匀速递增的</a:t>
            </a:r>
            <a:r>
              <a:rPr lang="en-US" altLang="zh-CN" sz="1800" dirty="0" smtClean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</a:rPr>
              <a:t>这段曲线我们称为</a:t>
            </a:r>
            <a:r>
              <a:rPr lang="zh-CN" alt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加加速段</a:t>
            </a:r>
            <a:r>
              <a:rPr lang="zh-CN" altLang="en-US" sz="1800" dirty="0">
                <a:solidFill>
                  <a:schemeClr val="bg1"/>
                </a:solidFill>
              </a:rPr>
              <a:t>曲</a:t>
            </a:r>
            <a:r>
              <a:rPr lang="zh-CN" altLang="en-US" sz="1800" dirty="0" smtClean="0">
                <a:solidFill>
                  <a:schemeClr val="bg1"/>
                </a:solidFill>
              </a:rPr>
              <a:t>线</a:t>
            </a:r>
            <a:r>
              <a:rPr lang="en-US" altLang="zh-CN" sz="1800" dirty="0" smtClean="0">
                <a:solidFill>
                  <a:schemeClr val="bg1"/>
                </a:solidFill>
              </a:rPr>
              <a:t>(</a:t>
            </a:r>
            <a:r>
              <a:rPr lang="zh-CN" altLang="en-US" sz="1800" dirty="0" smtClean="0">
                <a:solidFill>
                  <a:schemeClr val="bg1"/>
                </a:solidFill>
              </a:rPr>
              <a:t>后</a:t>
            </a:r>
            <a:r>
              <a:rPr lang="zh-CN" altLang="en-US" sz="1800" dirty="0" smtClean="0">
                <a:solidFill>
                  <a:schemeClr val="bg1"/>
                </a:solidFill>
              </a:rPr>
              <a:t>面称</a:t>
            </a:r>
            <a:r>
              <a:rPr lang="zh-CN" altLang="en-US" sz="1800" dirty="0" smtClean="0">
                <a:solidFill>
                  <a:schemeClr val="bg1"/>
                </a:solidFill>
              </a:rPr>
              <a:t>它为</a:t>
            </a:r>
            <a:r>
              <a:rPr lang="en-US" altLang="zh-CN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IncAccel</a:t>
            </a:r>
            <a:r>
              <a:rPr lang="en-US" altLang="zh-CN" sz="1800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bg1"/>
                </a:solidFill>
              </a:rPr>
              <a:t>,</a:t>
            </a:r>
            <a:r>
              <a:rPr lang="zh-CN" altLang="en-US" sz="1800" dirty="0" smtClean="0">
                <a:solidFill>
                  <a:schemeClr val="bg1"/>
                </a:solidFill>
              </a:rPr>
              <a:t>后半部分是加速度匀速递减的</a:t>
            </a:r>
            <a:r>
              <a:rPr lang="en-US" altLang="zh-CN" sz="1800" dirty="0" smtClean="0">
                <a:solidFill>
                  <a:schemeClr val="bg1"/>
                </a:solidFill>
              </a:rPr>
              <a:t>,</a:t>
            </a:r>
            <a:r>
              <a:rPr lang="zh-CN" altLang="en-US" sz="1800" dirty="0">
                <a:solidFill>
                  <a:schemeClr val="bg1"/>
                </a:solidFill>
              </a:rPr>
              <a:t>称</a:t>
            </a:r>
            <a:r>
              <a:rPr lang="zh-CN" altLang="en-US" sz="1800" dirty="0" smtClean="0">
                <a:solidFill>
                  <a:schemeClr val="bg1"/>
                </a:solidFill>
              </a:rPr>
              <a:t>为</a:t>
            </a:r>
            <a:r>
              <a:rPr lang="zh-CN" alt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减加速段</a:t>
            </a:r>
            <a:r>
              <a:rPr lang="en-US" altLang="zh-CN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(DeAccel)</a:t>
            </a:r>
            <a:r>
              <a:rPr lang="en-US" altLang="zh-CN" sz="1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zh-CN" altLang="en-US" sz="1800" dirty="0">
                <a:solidFill>
                  <a:schemeClr val="bg1"/>
                </a:solidFill>
              </a:rPr>
              <a:t>加加速</a:t>
            </a:r>
            <a:r>
              <a:rPr lang="zh-CN" altLang="en-US" sz="1800" dirty="0" smtClean="0">
                <a:solidFill>
                  <a:schemeClr val="bg1"/>
                </a:solidFill>
              </a:rPr>
              <a:t>段是加速度关于时间的斜率为正的直线</a:t>
            </a:r>
            <a:r>
              <a:rPr lang="en-US" altLang="zh-CN" sz="1800" dirty="0" smtClean="0">
                <a:solidFill>
                  <a:schemeClr val="bg1"/>
                </a:solidFill>
              </a:rPr>
              <a:t>,</a:t>
            </a:r>
            <a:r>
              <a:rPr lang="zh-CN" altLang="en-US" sz="1800" dirty="0" smtClean="0">
                <a:solidFill>
                  <a:schemeClr val="bg1"/>
                </a:solidFill>
              </a:rPr>
              <a:t>减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</a:rPr>
              <a:t>加速则是加速度关于时间的斜率为负的直线</a:t>
            </a:r>
            <a:r>
              <a:rPr lang="en-US" altLang="zh-CN" sz="1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zh-CN" altLang="en-US" sz="1800" dirty="0" smtClean="0">
                <a:solidFill>
                  <a:schemeClr val="bg1"/>
                </a:solidFill>
              </a:rPr>
              <a:t>加速度从</a:t>
            </a:r>
            <a:r>
              <a:rPr lang="en-US" altLang="zh-CN" sz="1800" dirty="0" smtClean="0">
                <a:solidFill>
                  <a:schemeClr val="bg1"/>
                </a:solidFill>
              </a:rPr>
              <a:t>0</a:t>
            </a:r>
            <a:r>
              <a:rPr lang="zh-CN" altLang="en-US" sz="1800" dirty="0" smtClean="0">
                <a:solidFill>
                  <a:schemeClr val="bg1"/>
                </a:solidFill>
              </a:rPr>
              <a:t>开始变化</a:t>
            </a:r>
            <a:r>
              <a:rPr lang="en-US" altLang="zh-CN" sz="1800" dirty="0" smtClean="0">
                <a:solidFill>
                  <a:schemeClr val="bg1"/>
                </a:solidFill>
              </a:rPr>
              <a:t>,</a:t>
            </a:r>
            <a:r>
              <a:rPr lang="zh-CN" altLang="en-US" sz="1800" dirty="0" smtClean="0">
                <a:solidFill>
                  <a:schemeClr val="bg1"/>
                </a:solidFill>
              </a:rPr>
              <a:t>到了最大值开始减小</a:t>
            </a:r>
            <a:r>
              <a:rPr lang="en-US" altLang="zh-CN" sz="1800" dirty="0" smtClean="0">
                <a:solidFill>
                  <a:schemeClr val="bg1"/>
                </a:solidFill>
              </a:rPr>
              <a:t>,</a:t>
            </a:r>
            <a:r>
              <a:rPr lang="zh-CN" altLang="en-US" sz="1800" dirty="0" smtClean="0">
                <a:solidFill>
                  <a:schemeClr val="bg1"/>
                </a:solidFill>
              </a:rPr>
              <a:t>最后为</a:t>
            </a:r>
            <a:r>
              <a:rPr lang="en-US" altLang="zh-CN" sz="1800" dirty="0" smtClean="0">
                <a:solidFill>
                  <a:schemeClr val="bg1"/>
                </a:solidFill>
              </a:rPr>
              <a:t>0,</a:t>
            </a: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</a:rPr>
              <a:t>由于加速度的斜率是相同的</a:t>
            </a:r>
            <a:r>
              <a:rPr lang="en-US" altLang="zh-CN" sz="1800" dirty="0" smtClean="0">
                <a:solidFill>
                  <a:schemeClr val="bg1"/>
                </a:solidFill>
              </a:rPr>
              <a:t>,</a:t>
            </a:r>
            <a:r>
              <a:rPr lang="zh-CN" altLang="en-US" sz="1800" dirty="0" smtClean="0">
                <a:solidFill>
                  <a:schemeClr val="bg1"/>
                </a:solidFill>
              </a:rPr>
              <a:t>所以</a:t>
            </a:r>
            <a:r>
              <a:rPr lang="zh-CN" alt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加加速度和减加速度</a:t>
            </a:r>
            <a:endParaRPr lang="en-US" altLang="zh-CN" sz="1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所用的时间</a:t>
            </a:r>
            <a:r>
              <a:rPr lang="zh-CN" altLang="en-US" sz="1800" dirty="0" smtClean="0">
                <a:solidFill>
                  <a:schemeClr val="bg1"/>
                </a:solidFill>
              </a:rPr>
              <a:t>是一样</a:t>
            </a:r>
            <a:r>
              <a:rPr lang="en-US" altLang="zh-CN" sz="1800" dirty="0" smtClean="0">
                <a:solidFill>
                  <a:schemeClr val="bg1"/>
                </a:solidFill>
              </a:rPr>
              <a:t>.</a:t>
            </a:r>
            <a:r>
              <a:rPr lang="zh-CN" altLang="en-US" sz="1800" dirty="0" smtClean="0">
                <a:solidFill>
                  <a:schemeClr val="bg1"/>
                </a:solidFill>
              </a:rPr>
              <a:t>这两段曲线是关于加速度最大值的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对</a:t>
            </a:r>
            <a:r>
              <a:rPr lang="zh-CN" altLang="en-US" sz="1800" dirty="0" smtClean="0">
                <a:solidFill>
                  <a:schemeClr val="bg1"/>
                </a:solidFill>
              </a:rPr>
              <a:t>应的速度中心对称的</a:t>
            </a:r>
            <a:r>
              <a:rPr lang="en-US" altLang="zh-CN" sz="18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074" y="3070543"/>
            <a:ext cx="6610608" cy="2606040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 flipH="1" flipV="1">
            <a:off x="8943975" y="1739901"/>
            <a:ext cx="27497" cy="372062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03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76568"/>
            <a:chOff x="0" y="0"/>
            <a:chExt cx="12192000" cy="6876568"/>
          </a:xfrm>
        </p:grpSpPr>
        <p:grpSp>
          <p:nvGrpSpPr>
            <p:cNvPr id="53" name="组合 52"/>
            <p:cNvGrpSpPr/>
            <p:nvPr/>
          </p:nvGrpSpPr>
          <p:grpSpPr>
            <a:xfrm>
              <a:off x="0" y="0"/>
              <a:ext cx="12192000" cy="6876568"/>
              <a:chOff x="0" y="0"/>
              <a:chExt cx="12192000" cy="6876568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0" y="0"/>
                <a:ext cx="12192000" cy="6876568"/>
                <a:chOff x="0" y="0"/>
                <a:chExt cx="12192000" cy="6876568"/>
              </a:xfrm>
            </p:grpSpPr>
            <p:grpSp>
              <p:nvGrpSpPr>
                <p:cNvPr id="45" name="组合 44"/>
                <p:cNvGrpSpPr/>
                <p:nvPr/>
              </p:nvGrpSpPr>
              <p:grpSpPr>
                <a:xfrm>
                  <a:off x="0" y="0"/>
                  <a:ext cx="12192000" cy="6876568"/>
                  <a:chOff x="0" y="0"/>
                  <a:chExt cx="12192000" cy="6876568"/>
                </a:xfrm>
              </p:grpSpPr>
              <p:pic>
                <p:nvPicPr>
                  <p:cNvPr id="6" name="图片 5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12192000" cy="6876568"/>
                  </a:xfrm>
                  <a:prstGeom prst="rect">
                    <a:avLst/>
                  </a:prstGeom>
                </p:spPr>
              </p:pic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512063" y="413269"/>
                    <a:ext cx="5001769" cy="1305804"/>
                    <a:chOff x="512063" y="475488"/>
                    <a:chExt cx="5001769" cy="4086264"/>
                  </a:xfrm>
                </p:grpSpPr>
                <p:cxnSp>
                  <p:nvCxnSpPr>
                    <p:cNvPr id="11" name="直接连接符 10"/>
                    <p:cNvCxnSpPr/>
                    <p:nvPr/>
                  </p:nvCxnSpPr>
                  <p:spPr>
                    <a:xfrm flipH="1" flipV="1">
                      <a:off x="5495543" y="1519759"/>
                      <a:ext cx="18289" cy="3041993"/>
                    </a:xfrm>
                    <a:prstGeom prst="line">
                      <a:avLst/>
                    </a:prstGeom>
                    <a:ln w="28575"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/>
                    <p:nvPr/>
                  </p:nvCxnSpPr>
                  <p:spPr>
                    <a:xfrm flipH="1" flipV="1">
                      <a:off x="512064" y="475488"/>
                      <a:ext cx="9144" cy="3227832"/>
                    </a:xfrm>
                    <a:prstGeom prst="line">
                      <a:avLst/>
                    </a:prstGeom>
                    <a:ln w="28575"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直接箭头连接符 16"/>
                    <p:cNvCxnSpPr/>
                    <p:nvPr/>
                  </p:nvCxnSpPr>
                  <p:spPr>
                    <a:xfrm>
                      <a:off x="512063" y="2286140"/>
                      <a:ext cx="4983480" cy="18288"/>
                    </a:xfrm>
                    <a:prstGeom prst="straightConnector1">
                      <a:avLst/>
                    </a:prstGeom>
                    <a:ln w="28575">
                      <a:headEnd type="arrow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2577693" y="1150429"/>
                      <a:ext cx="340158" cy="369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t</a:t>
                      </a:r>
                      <a:r>
                        <a:rPr lang="en-US" altLang="zh-CN" baseline="-250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CN" altLang="en-US" baseline="-250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5495543" y="384048"/>
                    <a:ext cx="5010913" cy="1335024"/>
                    <a:chOff x="493775" y="384048"/>
                    <a:chExt cx="5010913" cy="4177704"/>
                  </a:xfrm>
                </p:grpSpPr>
                <p:cxnSp>
                  <p:nvCxnSpPr>
                    <p:cNvPr id="23" name="直接连接符 22"/>
                    <p:cNvCxnSpPr/>
                    <p:nvPr/>
                  </p:nvCxnSpPr>
                  <p:spPr>
                    <a:xfrm flipH="1" flipV="1">
                      <a:off x="5495544" y="384048"/>
                      <a:ext cx="9144" cy="3319272"/>
                    </a:xfrm>
                    <a:prstGeom prst="line">
                      <a:avLst/>
                    </a:prstGeom>
                    <a:ln w="28575"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直接连接符 23"/>
                    <p:cNvCxnSpPr/>
                    <p:nvPr/>
                  </p:nvCxnSpPr>
                  <p:spPr>
                    <a:xfrm flipH="1" flipV="1">
                      <a:off x="493775" y="1419002"/>
                      <a:ext cx="13717" cy="3142750"/>
                    </a:xfrm>
                    <a:prstGeom prst="line">
                      <a:avLst/>
                    </a:prstGeom>
                    <a:ln w="28575"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直接箭头连接符 24"/>
                    <p:cNvCxnSpPr/>
                    <p:nvPr/>
                  </p:nvCxnSpPr>
                  <p:spPr>
                    <a:xfrm>
                      <a:off x="502920" y="2276996"/>
                      <a:ext cx="4983480" cy="18288"/>
                    </a:xfrm>
                    <a:prstGeom prst="straightConnector1">
                      <a:avLst/>
                    </a:prstGeom>
                    <a:ln w="28575">
                      <a:headEnd type="arrow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文本框 25"/>
                    <p:cNvSpPr txBox="1"/>
                    <p:nvPr/>
                  </p:nvSpPr>
                  <p:spPr>
                    <a:xfrm>
                      <a:off x="2620212" y="1049671"/>
                      <a:ext cx="340158" cy="369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t</a:t>
                      </a:r>
                      <a:r>
                        <a:rPr lang="en-US" altLang="zh-CN" baseline="-250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CN" altLang="en-US" baseline="-250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9420902" y="1002268"/>
                    <a:ext cx="1085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末速度</a:t>
                    </a:r>
                    <a:r>
                      <a:rPr lang="en-US" altLang="zh-CN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V</a:t>
                    </a:r>
                    <a:r>
                      <a:rPr lang="en-US" altLang="zh-CN" baseline="-25000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t</a:t>
                    </a:r>
                    <a:endParaRPr lang="zh-CN" altLang="en-US" baseline="-250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7" name="椭圆 36"/>
                  <p:cNvSpPr/>
                  <p:nvPr/>
                </p:nvSpPr>
                <p:spPr>
                  <a:xfrm>
                    <a:off x="10410444" y="1408176"/>
                    <a:ext cx="96012" cy="73152"/>
                  </a:xfrm>
                  <a:prstGeom prst="ellips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椭圆 38"/>
                  <p:cNvSpPr/>
                  <p:nvPr/>
                </p:nvSpPr>
                <p:spPr>
                  <a:xfrm>
                    <a:off x="498348" y="5989320"/>
                    <a:ext cx="96012" cy="73152"/>
                  </a:xfrm>
                  <a:prstGeom prst="ellips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51583" y="5583412"/>
                    <a:ext cx="11256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初速</a:t>
                    </a:r>
                    <a:r>
                      <a:rPr lang="zh-CN" alt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度</a:t>
                    </a:r>
                    <a:r>
                      <a:rPr lang="en-US" altLang="zh-CN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V</a:t>
                    </a:r>
                    <a:r>
                      <a:rPr lang="en-US" altLang="zh-CN" baseline="-25000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0</a:t>
                    </a:r>
                    <a:endParaRPr lang="zh-CN" altLang="en-US" baseline="-250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41" name="椭圆 40"/>
                  <p:cNvSpPr/>
                  <p:nvPr/>
                </p:nvSpPr>
                <p:spPr>
                  <a:xfrm>
                    <a:off x="5454396" y="3666884"/>
                    <a:ext cx="96012" cy="73152"/>
                  </a:xfrm>
                  <a:prstGeom prst="ellips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5632704" y="3740036"/>
                    <a:ext cx="14181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中</a:t>
                    </a:r>
                    <a:r>
                      <a:rPr lang="zh-CN" altLang="en-US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点速度</a:t>
                    </a:r>
                    <a:r>
                      <a:rPr lang="en-US" altLang="zh-CN" dirty="0" err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Vm</a:t>
                    </a:r>
                    <a:endParaRPr lang="zh-CN" altLang="en-US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32" name="直接连接符 31"/>
                <p:cNvCxnSpPr/>
                <p:nvPr/>
              </p:nvCxnSpPr>
              <p:spPr>
                <a:xfrm>
                  <a:off x="10506456" y="1444752"/>
                  <a:ext cx="0" cy="4544568"/>
                </a:xfrm>
                <a:prstGeom prst="line">
                  <a:avLst/>
                </a:prstGeom>
                <a:ln w="28575"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 flipV="1">
                  <a:off x="521208" y="5989320"/>
                  <a:ext cx="9985248" cy="73152"/>
                </a:xfrm>
                <a:prstGeom prst="line">
                  <a:avLst/>
                </a:prstGeom>
                <a:ln w="28575"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组合 51"/>
              <p:cNvGrpSpPr/>
              <p:nvPr/>
            </p:nvGrpSpPr>
            <p:grpSpPr>
              <a:xfrm>
                <a:off x="585216" y="321649"/>
                <a:ext cx="9902952" cy="571902"/>
                <a:chOff x="585216" y="321649"/>
                <a:chExt cx="9902952" cy="571902"/>
              </a:xfrm>
            </p:grpSpPr>
            <p:sp>
              <p:nvSpPr>
                <p:cNvPr id="48" name="左大括号 47"/>
                <p:cNvSpPr/>
                <p:nvPr/>
              </p:nvSpPr>
              <p:spPr>
                <a:xfrm rot="5400000">
                  <a:off x="5288021" y="-4306596"/>
                  <a:ext cx="497342" cy="9902952"/>
                </a:xfrm>
                <a:prstGeom prst="leftBrace">
                  <a:avLst>
                    <a:gd name="adj1" fmla="val 8333"/>
                    <a:gd name="adj2" fmla="val 50092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5550408" y="321649"/>
                  <a:ext cx="261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t</a:t>
                  </a:r>
                  <a:endParaRPr lang="zh-CN" alt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3" name="直接连接符 2"/>
            <p:cNvCxnSpPr>
              <a:stCxn id="39" idx="3"/>
            </p:cNvCxnSpPr>
            <p:nvPr/>
          </p:nvCxnSpPr>
          <p:spPr>
            <a:xfrm flipV="1">
              <a:off x="512409" y="4882551"/>
              <a:ext cx="4992279" cy="1169208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495543" y="4882551"/>
              <a:ext cx="4983480" cy="1106769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5106814" y="4990558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加速度</a:t>
              </a:r>
              <a:r>
                <a:rPr lang="en-US" altLang="zh-CN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a</a:t>
              </a:r>
              <a:endPara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4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2515" y="3463"/>
                <a:ext cx="10515600" cy="670975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sz="1600" dirty="0" smtClean="0">
                    <a:solidFill>
                      <a:schemeClr val="bg1"/>
                    </a:solidFill>
                  </a:rPr>
                  <a:t>我们的目标就是根据跟定的条件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:</a:t>
                </a:r>
                <a:r>
                  <a:rPr lang="en-US" altLang="zh-CN" sz="1600" dirty="0" err="1" smtClean="0">
                    <a:solidFill>
                      <a:schemeClr val="bg1"/>
                    </a:solidFill>
                  </a:rPr>
                  <a:t>V</a:t>
                </a:r>
                <a:r>
                  <a:rPr lang="en-US" altLang="zh-CN" sz="1600" baseline="-25000" dirty="0" err="1" smtClean="0">
                    <a:solidFill>
                      <a:schemeClr val="bg1"/>
                    </a:solidFill>
                  </a:rPr>
                  <a:t>t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(step/s),</a:t>
                </a:r>
                <a:r>
                  <a:rPr lang="en-US" altLang="zh-CN" sz="1600" b="1" dirty="0" smtClean="0">
                    <a:solidFill>
                      <a:schemeClr val="bg1"/>
                    </a:solidFill>
                  </a:rPr>
                  <a:t>V</a:t>
                </a:r>
                <a:r>
                  <a:rPr lang="en-US" altLang="zh-CN" sz="1600" b="1" baseline="-25000" dirty="0" smtClean="0">
                    <a:solidFill>
                      <a:schemeClr val="bg1"/>
                    </a:solidFill>
                  </a:rPr>
                  <a:t>0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(step/s)</a:t>
                </a:r>
                <a:r>
                  <a:rPr lang="en-US" altLang="zh-CN" sz="1600" b="1" dirty="0" smtClean="0">
                    <a:solidFill>
                      <a:schemeClr val="bg1"/>
                    </a:solidFill>
                  </a:rPr>
                  <a:t>,</a:t>
                </a:r>
                <a:r>
                  <a:rPr lang="en-US" altLang="zh-CN" sz="1600" b="1" dirty="0" smtClean="0">
                    <a:solidFill>
                      <a:schemeClr val="bg1"/>
                    </a:solidFill>
                  </a:rPr>
                  <a:t>t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计算出控制步进电机的每一步的速度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zh-CN" altLang="en-US" sz="1600" dirty="0">
                    <a:solidFill>
                      <a:schemeClr val="bg1"/>
                    </a:solidFill>
                  </a:rPr>
                  <a:t>首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先从简单的开始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: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pPr>
                  <a:lnSpc>
                    <a:spcPts val="3600"/>
                  </a:lnSpc>
                  <a:spcBef>
                    <a:spcPts val="0"/>
                  </a:spcBef>
                </a:pPr>
                <a:r>
                  <a:rPr lang="en-US" altLang="zh-CN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IncAccel:</a:t>
                </a:r>
                <a:endParaRPr lang="en-US" altLang="zh-CN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 </a:t>
                </a:r>
                <a:r>
                  <a:rPr lang="zh-CN" altLang="en-US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加速度</a:t>
                </a:r>
                <a:r>
                  <a:rPr lang="en-US" altLang="zh-CN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从</a:t>
                </a:r>
                <a:r>
                  <a:rPr lang="en-US" altLang="zh-CN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0</a:t>
                </a:r>
                <a:r>
                  <a:rPr lang="zh-CN" altLang="en-US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变化到最大值</a:t>
                </a:r>
                <a:r>
                  <a:rPr lang="en-US" altLang="zh-CN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,</a:t>
                </a:r>
                <a:r>
                  <a:rPr lang="zh-CN" altLang="en-US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有</a:t>
                </a:r>
                <a:endParaRPr lang="en-US" altLang="zh-CN" sz="16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	  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6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𝐽𝑡</m:t>
                    </m:r>
                  </m:oMath>
                </a14:m>
                <a:r>
                  <a:rPr lang="en-US" altLang="zh-CN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zh-CN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(J</a:t>
                </a:r>
                <a:r>
                  <a:rPr lang="zh-CN" altLang="en-US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是加加速度</a:t>
                </a:r>
                <a:r>
                  <a:rPr lang="en-US" altLang="zh-CN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(Jerk),</a:t>
                </a:r>
                <a:r>
                  <a:rPr lang="zh-CN" altLang="en-US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即速度变化率</a:t>
                </a:r>
                <a:r>
                  <a:rPr lang="en-US" altLang="zh-CN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),</a:t>
                </a:r>
                <a:r>
                  <a:rPr lang="zh-CN" altLang="en-US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而</a:t>
                </a:r>
                <a:endParaRPr lang="en-US" altLang="zh-CN" sz="16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1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𝑎𝑑𝑡</m:t>
                    </m:r>
                    <m:r>
                      <a:rPr lang="en-US" altLang="zh-CN" sz="1600" b="0" i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1600" b="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1600" b="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对加速度积分</a:t>
                </a:r>
                <a:r>
                  <a:rPr lang="zh-CN" altLang="en-US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就可以得到速度</a:t>
                </a:r>
                <a:endParaRPr lang="en-US" altLang="zh-CN" sz="16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1600" b="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𝑎𝑑𝑡</m:t>
                        </m:r>
                      </m:e>
                    </m:nary>
                    <m:r>
                      <a:rPr lang="en-US" altLang="zh-CN" sz="1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𝐽𝑡𝑑𝑡</m:t>
                        </m:r>
                      </m:e>
                    </m:nary>
                    <m:r>
                      <a:rPr lang="en-US" altLang="zh-CN" sz="1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1600" b="0" dirty="0" smtClean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所以</a:t>
                </a:r>
                <a:r>
                  <a:rPr lang="zh-CN" altLang="en-US" sz="1600" dirty="0" smtClean="0">
                    <a:solidFill>
                      <a:srgbClr val="FFFF00"/>
                    </a:solidFill>
                  </a:rPr>
                  <a:t>有</a:t>
                </a:r>
                <a:r>
                  <a:rPr lang="en-US" altLang="zh-CN" sz="1600" dirty="0">
                    <a:solidFill>
                      <a:srgbClr val="FFFF00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rgbClr val="FFFF00"/>
                    </a:solidFill>
                  </a:rPr>
                  <a:t>    </a:t>
                </a:r>
                <a:r>
                  <a:rPr lang="en-US" altLang="zh-CN" sz="1600" dirty="0" smtClean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1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"/>
                        <m:ctrlP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]"/>
                        <m:ctrlP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16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只要知道</a:t>
                </a:r>
                <a:r>
                  <a:rPr lang="zh-CN" altLang="en-US" sz="16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加加速</a:t>
                </a:r>
                <a:r>
                  <a:rPr lang="zh-CN" altLang="en-US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度</a:t>
                </a:r>
                <a:r>
                  <a:rPr lang="en-US" altLang="zh-CN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J</a:t>
                </a:r>
                <a:r>
                  <a:rPr lang="zh-CN" altLang="en-US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即可得到</a:t>
                </a:r>
                <a:r>
                  <a:rPr lang="en-US" altLang="zh-CN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IncAccel</a:t>
                </a:r>
                <a:r>
                  <a:rPr lang="zh-CN" altLang="en-US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的速度变化</a:t>
                </a:r>
                <a:endParaRPr lang="en-US" altLang="zh-CN" sz="16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当</a:t>
                </a:r>
                <a:r>
                  <a:rPr lang="en-US" altLang="zh-CN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变化到最大值的时候</a:t>
                </a:r>
                <a:r>
                  <a:rPr lang="en-US" altLang="zh-CN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,</a:t>
                </a:r>
                <a:r>
                  <a:rPr lang="zh-CN" altLang="en-US" sz="16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60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1600" baseline="-250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,</a:t>
                </a:r>
                <a:r>
                  <a:rPr lang="zh-CN" altLang="en-US" sz="1600" baseline="-250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zh-CN" altLang="en-US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可得</a:t>
                </a:r>
                <a:endParaRPr lang="en-US" altLang="zh-CN" sz="16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1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16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altLang="zh-CN" sz="1600" dirty="0" smtClean="0">
                    <a:solidFill>
                      <a:srgbClr val="FFFF00"/>
                    </a:solidFill>
                  </a:rPr>
                  <a:t>;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16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60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60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6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6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1600" dirty="0" smtClean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16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这</a:t>
                </a:r>
                <a:r>
                  <a:rPr lang="zh-CN" altLang="en-US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样就得到了速度关于时间的变化公式</a:t>
                </a:r>
                <a:r>
                  <a:rPr lang="en-US" altLang="zh-CN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(V-t</a:t>
                </a:r>
                <a:r>
                  <a:rPr lang="en-US" altLang="zh-CN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).</a:t>
                </a:r>
              </a:p>
              <a:p>
                <a:pPr marL="0" indent="0">
                  <a:buNone/>
                </a:pPr>
                <a:r>
                  <a:rPr lang="zh-CN" altLang="en-US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而这一段的步数可以对速度求积分得到</a:t>
                </a:r>
                <a:r>
                  <a:rPr lang="en-US" altLang="zh-CN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altLang="zh-CN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𝑣𝑑𝑡</m:t>
                        </m:r>
                      </m:e>
                    </m:nary>
                    <m:r>
                      <a:rPr lang="en-US" altLang="zh-CN" sz="1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sz="1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1600" b="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最终的速度公式</a:t>
                </a:r>
                <a:r>
                  <a:rPr lang="en-US" altLang="zh-CN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:</a:t>
                </a:r>
                <a:endParaRPr lang="en-US" altLang="zh-CN" sz="16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16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6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600" dirty="0" smtClean="0">
                    <a:solidFill>
                      <a:srgbClr val="FFFF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"/>
                        <m:ctrlPr>
                          <a:rPr lang="en-US" altLang="zh-CN" sz="1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6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]"/>
                        <m:ctrlPr>
                          <a:rPr lang="en-US" altLang="zh-CN" sz="1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6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只</a:t>
                </a:r>
                <a:r>
                  <a:rPr lang="zh-CN" altLang="en-US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要</a:t>
                </a:r>
                <a:r>
                  <a:rPr lang="en-US" altLang="zh-CN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t</a:t>
                </a:r>
                <a:r>
                  <a:rPr lang="zh-CN" altLang="en-US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变化足够小</a:t>
                </a:r>
                <a:r>
                  <a:rPr lang="en-US" altLang="zh-CN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,</a:t>
                </a:r>
                <a:r>
                  <a:rPr lang="zh-CN" altLang="en-US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那么速度变化就越平滑</a:t>
                </a:r>
                <a:r>
                  <a:rPr lang="en-US" altLang="zh-CN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,</a:t>
                </a:r>
                <a:r>
                  <a:rPr lang="zh-CN" altLang="en-US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得到的速度曲线就越接近目标曲线</a:t>
                </a:r>
                <a:r>
                  <a:rPr lang="en-US" altLang="zh-CN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.</a:t>
                </a:r>
                <a:r>
                  <a:rPr lang="zh-CN" altLang="en-US" sz="16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这样的曲线实际上就以多段直线拟合成曲线</a:t>
                </a:r>
                <a:r>
                  <a:rPr lang="en-US" altLang="zh-CN" sz="16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.</a:t>
                </a:r>
                <a:endParaRPr lang="en-US" altLang="zh-CN" sz="16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515" y="3463"/>
                <a:ext cx="10515600" cy="6709757"/>
              </a:xfrm>
              <a:blipFill rotWithShape="0">
                <a:blip r:embed="rId3"/>
                <a:stretch>
                  <a:fillRect l="-928" t="-1091" b="-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/>
          <p:cNvGrpSpPr/>
          <p:nvPr/>
        </p:nvGrpSpPr>
        <p:grpSpPr>
          <a:xfrm>
            <a:off x="4546122" y="845387"/>
            <a:ext cx="7576868" cy="4623759"/>
            <a:chOff x="0" y="0"/>
            <a:chExt cx="12192000" cy="6876568"/>
          </a:xfrm>
        </p:grpSpPr>
        <p:grpSp>
          <p:nvGrpSpPr>
            <p:cNvPr id="29" name="组合 28"/>
            <p:cNvGrpSpPr/>
            <p:nvPr/>
          </p:nvGrpSpPr>
          <p:grpSpPr>
            <a:xfrm>
              <a:off x="0" y="0"/>
              <a:ext cx="12192000" cy="6876568"/>
              <a:chOff x="0" y="0"/>
              <a:chExt cx="12192000" cy="6876568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0" y="0"/>
                <a:ext cx="12192000" cy="6876568"/>
                <a:chOff x="0" y="0"/>
                <a:chExt cx="12192000" cy="6876568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0" y="0"/>
                  <a:ext cx="12192000" cy="6876568"/>
                  <a:chOff x="0" y="0"/>
                  <a:chExt cx="12192000" cy="6876568"/>
                </a:xfrm>
              </p:grpSpPr>
              <p:pic>
                <p:nvPicPr>
                  <p:cNvPr id="40" name="图片 39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12192000" cy="6876568"/>
                  </a:xfrm>
                  <a:prstGeom prst="rect">
                    <a:avLst/>
                  </a:prstGeom>
                </p:spPr>
              </p:pic>
              <p:grpSp>
                <p:nvGrpSpPr>
                  <p:cNvPr id="41" name="组合 40"/>
                  <p:cNvGrpSpPr/>
                  <p:nvPr/>
                </p:nvGrpSpPr>
                <p:grpSpPr>
                  <a:xfrm>
                    <a:off x="512063" y="413269"/>
                    <a:ext cx="5001769" cy="1305804"/>
                    <a:chOff x="512063" y="475488"/>
                    <a:chExt cx="5001769" cy="4086264"/>
                  </a:xfrm>
                </p:grpSpPr>
                <p:cxnSp>
                  <p:nvCxnSpPr>
                    <p:cNvPr id="78" name="直接连接符 77"/>
                    <p:cNvCxnSpPr/>
                    <p:nvPr/>
                  </p:nvCxnSpPr>
                  <p:spPr>
                    <a:xfrm flipH="1" flipV="1">
                      <a:off x="5495543" y="1519759"/>
                      <a:ext cx="18289" cy="3041993"/>
                    </a:xfrm>
                    <a:prstGeom prst="line">
                      <a:avLst/>
                    </a:prstGeom>
                    <a:ln w="28575"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直接连接符 78"/>
                    <p:cNvCxnSpPr/>
                    <p:nvPr/>
                  </p:nvCxnSpPr>
                  <p:spPr>
                    <a:xfrm flipH="1" flipV="1">
                      <a:off x="512064" y="475488"/>
                      <a:ext cx="9144" cy="3227832"/>
                    </a:xfrm>
                    <a:prstGeom prst="line">
                      <a:avLst/>
                    </a:prstGeom>
                    <a:ln w="28575"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接箭头连接符 79"/>
                    <p:cNvCxnSpPr/>
                    <p:nvPr/>
                  </p:nvCxnSpPr>
                  <p:spPr>
                    <a:xfrm>
                      <a:off x="512063" y="2286140"/>
                      <a:ext cx="4983480" cy="18288"/>
                    </a:xfrm>
                    <a:prstGeom prst="straightConnector1">
                      <a:avLst/>
                    </a:prstGeom>
                    <a:ln w="28575">
                      <a:headEnd type="arrow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1" name="文本框 80"/>
                    <p:cNvSpPr txBox="1"/>
                    <p:nvPr/>
                  </p:nvSpPr>
                  <p:spPr>
                    <a:xfrm>
                      <a:off x="2577693" y="1150426"/>
                      <a:ext cx="722494" cy="200243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1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t</a:t>
                      </a:r>
                      <a:r>
                        <a:rPr lang="en-US" altLang="zh-CN" sz="1100" baseline="-250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CN" altLang="en-US" sz="1100" baseline="-250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5495543" y="384048"/>
                    <a:ext cx="5010913" cy="1335024"/>
                    <a:chOff x="493775" y="384048"/>
                    <a:chExt cx="5010913" cy="4177704"/>
                  </a:xfrm>
                </p:grpSpPr>
                <p:cxnSp>
                  <p:nvCxnSpPr>
                    <p:cNvPr id="74" name="直接连接符 73"/>
                    <p:cNvCxnSpPr/>
                    <p:nvPr/>
                  </p:nvCxnSpPr>
                  <p:spPr>
                    <a:xfrm flipH="1" flipV="1">
                      <a:off x="5495544" y="384048"/>
                      <a:ext cx="9144" cy="3319272"/>
                    </a:xfrm>
                    <a:prstGeom prst="line">
                      <a:avLst/>
                    </a:prstGeom>
                    <a:ln w="28575"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接连接符 74"/>
                    <p:cNvCxnSpPr/>
                    <p:nvPr/>
                  </p:nvCxnSpPr>
                  <p:spPr>
                    <a:xfrm flipH="1" flipV="1">
                      <a:off x="493775" y="1419002"/>
                      <a:ext cx="13717" cy="3142750"/>
                    </a:xfrm>
                    <a:prstGeom prst="line">
                      <a:avLst/>
                    </a:prstGeom>
                    <a:ln w="28575"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接箭头连接符 75"/>
                    <p:cNvCxnSpPr/>
                    <p:nvPr/>
                  </p:nvCxnSpPr>
                  <p:spPr>
                    <a:xfrm>
                      <a:off x="502920" y="2276996"/>
                      <a:ext cx="4983480" cy="18288"/>
                    </a:xfrm>
                    <a:prstGeom prst="straightConnector1">
                      <a:avLst/>
                    </a:prstGeom>
                    <a:ln w="28575">
                      <a:headEnd type="arrow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文本框 76"/>
                    <p:cNvSpPr txBox="1"/>
                    <p:nvPr/>
                  </p:nvSpPr>
                  <p:spPr>
                    <a:xfrm>
                      <a:off x="2620212" y="1049670"/>
                      <a:ext cx="722494" cy="20024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1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t</a:t>
                      </a:r>
                      <a:r>
                        <a:rPr lang="en-US" altLang="zh-CN" sz="1100" baseline="-250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CN" altLang="en-US" sz="1100" baseline="-250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9420903" y="1002267"/>
                    <a:ext cx="1863050" cy="6398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1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末速度</a:t>
                    </a:r>
                    <a:r>
                      <a:rPr lang="en-US" altLang="zh-CN" sz="1100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V</a:t>
                    </a:r>
                    <a:r>
                      <a:rPr lang="en-US" altLang="zh-CN" sz="1100" baseline="-25000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t</a:t>
                    </a:r>
                    <a:endParaRPr lang="zh-CN" altLang="en-US" sz="1100" baseline="-250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44" name="椭圆 43"/>
                  <p:cNvSpPr/>
                  <p:nvPr/>
                </p:nvSpPr>
                <p:spPr>
                  <a:xfrm>
                    <a:off x="10410444" y="1408176"/>
                    <a:ext cx="96012" cy="73152"/>
                  </a:xfrm>
                  <a:prstGeom prst="ellips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椭圆 44"/>
                  <p:cNvSpPr/>
                  <p:nvPr/>
                </p:nvSpPr>
                <p:spPr>
                  <a:xfrm>
                    <a:off x="498348" y="5989320"/>
                    <a:ext cx="96012" cy="73152"/>
                  </a:xfrm>
                  <a:prstGeom prst="ellips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51583" y="5583411"/>
                    <a:ext cx="1904525" cy="6398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100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初速</a:t>
                    </a:r>
                    <a:r>
                      <a:rPr lang="zh-CN" altLang="en-US" sz="11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度</a:t>
                    </a:r>
                    <a:r>
                      <a:rPr lang="en-US" altLang="zh-CN" sz="1100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V</a:t>
                    </a:r>
                    <a:r>
                      <a:rPr lang="en-US" altLang="zh-CN" sz="1100" baseline="-25000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0</a:t>
                    </a:r>
                    <a:endParaRPr lang="zh-CN" altLang="en-US" sz="1100" baseline="-250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47" name="椭圆 46"/>
                  <p:cNvSpPr/>
                  <p:nvPr/>
                </p:nvSpPr>
                <p:spPr>
                  <a:xfrm>
                    <a:off x="5454396" y="3666884"/>
                    <a:ext cx="96012" cy="73152"/>
                  </a:xfrm>
                  <a:prstGeom prst="ellips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5632704" y="3740035"/>
                    <a:ext cx="2435402" cy="6398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1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中</a:t>
                    </a:r>
                    <a:r>
                      <a:rPr lang="zh-CN" altLang="en-US" sz="1100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点速度</a:t>
                    </a:r>
                    <a:r>
                      <a:rPr lang="en-US" altLang="zh-CN" sz="1100" dirty="0" err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Vm</a:t>
                    </a:r>
                    <a:endParaRPr lang="zh-CN" altLang="en-US" sz="11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38" name="直接连接符 37"/>
                <p:cNvCxnSpPr/>
                <p:nvPr/>
              </p:nvCxnSpPr>
              <p:spPr>
                <a:xfrm>
                  <a:off x="10506456" y="1444752"/>
                  <a:ext cx="0" cy="4544568"/>
                </a:xfrm>
                <a:prstGeom prst="line">
                  <a:avLst/>
                </a:prstGeom>
                <a:ln w="28575"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 flipV="1">
                  <a:off x="521208" y="5989320"/>
                  <a:ext cx="9985248" cy="73152"/>
                </a:xfrm>
                <a:prstGeom prst="line">
                  <a:avLst/>
                </a:prstGeom>
                <a:ln w="28575"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组合 33"/>
              <p:cNvGrpSpPr/>
              <p:nvPr/>
            </p:nvGrpSpPr>
            <p:grpSpPr>
              <a:xfrm>
                <a:off x="585216" y="321649"/>
                <a:ext cx="9902952" cy="639896"/>
                <a:chOff x="585216" y="321649"/>
                <a:chExt cx="9902952" cy="639896"/>
              </a:xfrm>
            </p:grpSpPr>
            <p:sp>
              <p:nvSpPr>
                <p:cNvPr id="35" name="左大括号 34"/>
                <p:cNvSpPr/>
                <p:nvPr/>
              </p:nvSpPr>
              <p:spPr>
                <a:xfrm rot="5400000">
                  <a:off x="5288021" y="-4306596"/>
                  <a:ext cx="497342" cy="9902952"/>
                </a:xfrm>
                <a:prstGeom prst="leftBrace">
                  <a:avLst>
                    <a:gd name="adj1" fmla="val 8333"/>
                    <a:gd name="adj2" fmla="val 50092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文本框 35"/>
                <p:cNvSpPr txBox="1"/>
                <p:nvPr/>
              </p:nvSpPr>
              <p:spPr>
                <a:xfrm>
                  <a:off x="5550409" y="321649"/>
                  <a:ext cx="598070" cy="6398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 smtClean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t</a:t>
                  </a:r>
                  <a:endParaRPr lang="zh-CN" altLang="en-US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30" name="直接连接符 29"/>
            <p:cNvCxnSpPr>
              <a:stCxn id="45" idx="3"/>
            </p:cNvCxnSpPr>
            <p:nvPr/>
          </p:nvCxnSpPr>
          <p:spPr>
            <a:xfrm flipV="1">
              <a:off x="512409" y="4882551"/>
              <a:ext cx="4992279" cy="1169208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495543" y="4882551"/>
              <a:ext cx="4983480" cy="1106769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5106815" y="4990559"/>
              <a:ext cx="1746921" cy="639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加速度</a:t>
              </a:r>
              <a:r>
                <a:rPr lang="en-US" altLang="zh-CN" sz="11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a</a:t>
              </a:r>
              <a:endParaRPr lang="zh-CN" alt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6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-1"/>
                <a:ext cx="10558732" cy="526211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根据以上公式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,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只要给定一个合适的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t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值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,</a:t>
                </a:r>
                <a:r>
                  <a:rPr lang="zh-CN" altLang="en-US" sz="15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比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如说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,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在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2s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内加速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1000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次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,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即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t</a:t>
                </a:r>
                <a:r>
                  <a:rPr lang="en-US" altLang="zh-CN" sz="1500" baseline="-250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i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= 2/1000,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那就可以得到一个比较平滑的曲线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.</a:t>
                </a:r>
                <a:endParaRPr lang="en-US" altLang="zh-CN" sz="15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在性能允许的范围内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,</a:t>
                </a:r>
                <a:r>
                  <a:rPr lang="zh-CN" altLang="en-US" sz="15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最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好还是实时计算步进电机的每一步的速度值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,</a:t>
                </a:r>
                <a:r>
                  <a:rPr lang="zh-CN" altLang="en-US" sz="15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所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以我们可以做进一步的分析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:</a:t>
                </a:r>
              </a:p>
              <a:p>
                <a:r>
                  <a:rPr lang="zh-CN" altLang="en-US" sz="15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步进电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机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的速度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:60r/min = 1r/s = 6400 step/s (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细分数是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32) ,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步进电机的速度就是定时器脉冲输出的频率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Freq = Speed;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这样就可以得到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单脉冲的周期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T = 1/Freq;</a:t>
                </a:r>
              </a:p>
              <a:p>
                <a:r>
                  <a:rPr lang="zh-CN" altLang="en-US" sz="15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这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样只要计算出第一步的速度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,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就可以根据第一步的周期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T,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计算出下一步的速度值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.t</a:t>
                </a:r>
                <a:r>
                  <a:rPr lang="en-US" altLang="zh-CN" sz="1500" baseline="-250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i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=1/ V</a:t>
                </a:r>
                <a:r>
                  <a:rPr lang="en-US" altLang="zh-CN" sz="1500" baseline="-250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i-1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, 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根据时间的变化量就可以得到总的时间变化量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Sum</a:t>
                </a:r>
                <a:r>
                  <a:rPr lang="en-US" altLang="zh-CN" sz="1500" baseline="-250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t 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+=t</a:t>
                </a:r>
                <a:r>
                  <a:rPr lang="en-US" altLang="zh-CN" sz="1500" baseline="-250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i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,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最后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5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5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zh-CN" sz="150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5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5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5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50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5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5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5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n-US" altLang="zh-CN" sz="150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50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𝑆𝑢𝑚</m:t>
                            </m:r>
                          </m:e>
                          <m:sub>
                            <m:r>
                              <a:rPr lang="en-US" altLang="zh-CN" sz="150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en-US" altLang="zh-CN" sz="15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500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15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:endParaRPr lang="en-US" altLang="zh-CN" sz="1500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编程的思路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: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根据给定的初速度和末速度计算中点速度和加速度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,IncAccel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和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DecAccel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的步数</a:t>
                </a:r>
                <a:endParaRPr lang="en-US" altLang="zh-CN" sz="15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sz="15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申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请内存存放速度表格</a:t>
                </a:r>
                <a:endParaRPr lang="en-US" altLang="zh-CN" sz="15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将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S = 1,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计算第一步的时间值和速度值</a:t>
                </a:r>
                <a:endParaRPr lang="en-US" altLang="zh-CN" sz="15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for(</a:t>
                </a:r>
                <a:r>
                  <a:rPr lang="en-US" altLang="zh-CN" sz="1500" dirty="0" err="1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i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= 0;i&lt;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加加速步数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&gt;,</a:t>
                </a:r>
                <a:r>
                  <a:rPr lang="en-US" altLang="zh-CN" sz="1500" dirty="0" err="1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i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++)</a:t>
                </a:r>
              </a:p>
              <a:p>
                <a:pPr marL="0" indent="0">
                  <a:buNone/>
                </a:pP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         {</a:t>
                </a:r>
              </a:p>
              <a:p>
                <a:pPr marL="0" indent="0">
                  <a:buNone/>
                </a:pPr>
                <a:r>
                  <a:rPr lang="en-US" altLang="zh-CN" sz="15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              T</a:t>
                </a:r>
                <a:r>
                  <a:rPr lang="en-US" altLang="zh-CN" sz="1500" baseline="-250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i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=1/Speed</a:t>
                </a:r>
                <a:r>
                  <a:rPr lang="en-US" altLang="zh-CN" sz="1500" baseline="-250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i-1 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n-US" altLang="zh-CN" sz="15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(t &gt;= 1 ) ;  Sum</a:t>
                </a:r>
                <a:r>
                  <a:rPr lang="en-US" altLang="zh-CN" sz="1500" baseline="-25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t</a:t>
                </a:r>
                <a:r>
                  <a:rPr lang="en-US" altLang="zh-CN" sz="15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 +=  T</a:t>
                </a:r>
                <a:r>
                  <a:rPr lang="en-US" altLang="zh-CN" sz="1500" baseline="-25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i</a:t>
                </a:r>
                <a:r>
                  <a:rPr lang="en-US" altLang="zh-CN" sz="15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 ;</a:t>
                </a:r>
                <a14:m>
                  <m:oMath xmlns:m="http://schemas.openxmlformats.org/officeDocument/2006/math">
                    <m:r>
                      <a:rPr lang="en-US" altLang="zh-CN" sz="15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500" i="1" dirty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500" i="1" dirty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500" i="1" dirty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1500" i="1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CN" sz="1500" i="1" dirty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 dirty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500" i="1" dirty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500" i="1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500" i="1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altLang="zh-CN" sz="1500" i="1" dirty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500" i="1" dirty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500" i="1" dirty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500" i="1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n-US" altLang="zh-CN" sz="1500" i="1" dirty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1500" dirty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</a:rPr>
                          <m:t>Sum</m:t>
                        </m:r>
                        <m:r>
                          <m:rPr>
                            <m:nor/>
                          </m:rPr>
                          <a:rPr lang="en-US" altLang="zh-CN" sz="1500" baseline="-25000" dirty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</a:rPr>
                          <m:t>t</m:t>
                        </m:r>
                      </m:e>
                      <m:sup>
                        <m:r>
                          <a:rPr lang="en-US" altLang="zh-CN" sz="1500" i="1" dirty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5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;</a:t>
                </a:r>
                <a:endParaRPr lang="en-US" altLang="zh-CN" sz="15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15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        }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-1"/>
                <a:ext cx="10558732" cy="5262113"/>
              </a:xfrm>
              <a:blipFill rotWithShape="0">
                <a:blip r:embed="rId2"/>
                <a:stretch>
                  <a:fillRect l="-173" t="-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8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913" y="0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根据右图和以上公式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,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不难看出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DecAccel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的速度公式</a:t>
                </a:r>
                <a:endParaRPr lang="en-US" altLang="zh-CN" sz="15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5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5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5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5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5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5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5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5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5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n-US" altLang="zh-CN" sz="15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5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5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1500" b="0" dirty="0" smtClean="0">
                  <a:solidFill>
                    <a:srgbClr val="FFFF00"/>
                  </a:solidFill>
                </a:endParaRPr>
              </a:p>
              <a:p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而位移公式则是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5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5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5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5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15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sz="15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5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5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5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5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5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sz="15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n-US" altLang="zh-CN" sz="15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5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5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1500" dirty="0" smtClean="0">
                  <a:solidFill>
                    <a:srgbClr val="FFFF00"/>
                  </a:solidFill>
                </a:endParaRPr>
              </a:p>
              <a:p>
                <a:r>
                  <a:rPr lang="zh-CN" altLang="en-US" sz="15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同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样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,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只需要知道前一步的速度值就可以计算出时间</a:t>
                </a:r>
                <a:endParaRPr lang="en-US" altLang="zh-CN" sz="15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的变化量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,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然后就可以得到这一步的速度值了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.</a:t>
                </a:r>
                <a:endParaRPr lang="en-US" altLang="zh-CN" sz="1500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zh-CN" altLang="en-US" sz="15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不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过值得注意的是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,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当加加速段到了最后一步的时间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zh-CN" altLang="en-US" sz="15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经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过的时间可能并不严格等于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t</a:t>
                </a:r>
                <a:r>
                  <a:rPr lang="en-US" altLang="zh-CN" sz="1500" baseline="-250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1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.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加速到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V</a:t>
                </a:r>
                <a:r>
                  <a:rPr lang="en-US" altLang="zh-CN" sz="1500" baseline="-250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t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的步数也并</a:t>
                </a:r>
                <a:endParaRPr lang="en-US" altLang="zh-CN" sz="15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不严格等于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S</a:t>
                </a:r>
                <a:r>
                  <a:rPr lang="en-US" altLang="zh-CN" sz="1500" baseline="-250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IncAccel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+S</a:t>
                </a:r>
                <a:r>
                  <a:rPr lang="en-US" altLang="zh-CN" sz="1500" baseline="-250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DecAccel</a:t>
                </a:r>
                <a:r>
                  <a:rPr lang="en-US" altLang="zh-CN" sz="15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</a:t>
                </a:r>
                <a:endParaRPr lang="en-US" altLang="zh-CN" sz="1500" baseline="-250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3" y="0"/>
                <a:ext cx="10515600" cy="4351338"/>
              </a:xfrm>
              <a:blipFill rotWithShape="0">
                <a:blip r:embed="rId2"/>
                <a:stretch>
                  <a:fillRect l="-232" t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4615132" y="0"/>
            <a:ext cx="7576868" cy="4623759"/>
            <a:chOff x="0" y="0"/>
            <a:chExt cx="12192000" cy="6876568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0"/>
              <a:ext cx="12192000" cy="6876568"/>
              <a:chOff x="0" y="0"/>
              <a:chExt cx="12192000" cy="6876568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0" y="0"/>
                <a:ext cx="12192000" cy="6876568"/>
                <a:chOff x="0" y="0"/>
                <a:chExt cx="12192000" cy="6876568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0" y="0"/>
                  <a:ext cx="12192000" cy="6876568"/>
                  <a:chOff x="0" y="0"/>
                  <a:chExt cx="12192000" cy="6876568"/>
                </a:xfrm>
              </p:grpSpPr>
              <p:pic>
                <p:nvPicPr>
                  <p:cNvPr id="16" name="图片 15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12192000" cy="6876568"/>
                  </a:xfrm>
                  <a:prstGeom prst="rect">
                    <a:avLst/>
                  </a:prstGeom>
                </p:spPr>
              </p:pic>
              <p:grpSp>
                <p:nvGrpSpPr>
                  <p:cNvPr id="17" name="组合 16"/>
                  <p:cNvGrpSpPr/>
                  <p:nvPr/>
                </p:nvGrpSpPr>
                <p:grpSpPr>
                  <a:xfrm>
                    <a:off x="512063" y="413269"/>
                    <a:ext cx="5001769" cy="1305804"/>
                    <a:chOff x="512063" y="475488"/>
                    <a:chExt cx="5001769" cy="4086264"/>
                  </a:xfrm>
                </p:grpSpPr>
                <p:cxnSp>
                  <p:nvCxnSpPr>
                    <p:cNvPr id="29" name="直接连接符 28"/>
                    <p:cNvCxnSpPr/>
                    <p:nvPr/>
                  </p:nvCxnSpPr>
                  <p:spPr>
                    <a:xfrm flipH="1" flipV="1">
                      <a:off x="5495543" y="1519759"/>
                      <a:ext cx="18289" cy="3041993"/>
                    </a:xfrm>
                    <a:prstGeom prst="line">
                      <a:avLst/>
                    </a:prstGeom>
                    <a:ln w="28575"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直接连接符 29"/>
                    <p:cNvCxnSpPr/>
                    <p:nvPr/>
                  </p:nvCxnSpPr>
                  <p:spPr>
                    <a:xfrm flipH="1" flipV="1">
                      <a:off x="512064" y="475488"/>
                      <a:ext cx="9144" cy="3227832"/>
                    </a:xfrm>
                    <a:prstGeom prst="line">
                      <a:avLst/>
                    </a:prstGeom>
                    <a:ln w="28575"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直接箭头连接符 30"/>
                    <p:cNvCxnSpPr/>
                    <p:nvPr/>
                  </p:nvCxnSpPr>
                  <p:spPr>
                    <a:xfrm>
                      <a:off x="512063" y="2286140"/>
                      <a:ext cx="4983480" cy="18288"/>
                    </a:xfrm>
                    <a:prstGeom prst="straightConnector1">
                      <a:avLst/>
                    </a:prstGeom>
                    <a:ln w="28575">
                      <a:headEnd type="arrow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2577693" y="1150426"/>
                      <a:ext cx="722494" cy="200243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1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t</a:t>
                      </a:r>
                      <a:r>
                        <a:rPr lang="en-US" altLang="zh-CN" sz="1100" baseline="-250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CN" altLang="en-US" sz="1100" baseline="-250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18" name="组合 17"/>
                  <p:cNvGrpSpPr/>
                  <p:nvPr/>
                </p:nvGrpSpPr>
                <p:grpSpPr>
                  <a:xfrm>
                    <a:off x="5495543" y="384048"/>
                    <a:ext cx="5010913" cy="1335024"/>
                    <a:chOff x="493775" y="384048"/>
                    <a:chExt cx="5010913" cy="4177704"/>
                  </a:xfrm>
                </p:grpSpPr>
                <p:cxnSp>
                  <p:nvCxnSpPr>
                    <p:cNvPr id="25" name="直接连接符 24"/>
                    <p:cNvCxnSpPr/>
                    <p:nvPr/>
                  </p:nvCxnSpPr>
                  <p:spPr>
                    <a:xfrm flipH="1" flipV="1">
                      <a:off x="5495544" y="384048"/>
                      <a:ext cx="9144" cy="3319272"/>
                    </a:xfrm>
                    <a:prstGeom prst="line">
                      <a:avLst/>
                    </a:prstGeom>
                    <a:ln w="28575"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直接连接符 25"/>
                    <p:cNvCxnSpPr/>
                    <p:nvPr/>
                  </p:nvCxnSpPr>
                  <p:spPr>
                    <a:xfrm flipH="1" flipV="1">
                      <a:off x="493775" y="1419002"/>
                      <a:ext cx="13717" cy="3142750"/>
                    </a:xfrm>
                    <a:prstGeom prst="line">
                      <a:avLst/>
                    </a:prstGeom>
                    <a:ln w="28575"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直接箭头连接符 26"/>
                    <p:cNvCxnSpPr/>
                    <p:nvPr/>
                  </p:nvCxnSpPr>
                  <p:spPr>
                    <a:xfrm>
                      <a:off x="502920" y="2276996"/>
                      <a:ext cx="4983480" cy="18288"/>
                    </a:xfrm>
                    <a:prstGeom prst="straightConnector1">
                      <a:avLst/>
                    </a:prstGeom>
                    <a:ln w="28575">
                      <a:headEnd type="arrow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文本框 27"/>
                    <p:cNvSpPr txBox="1"/>
                    <p:nvPr/>
                  </p:nvSpPr>
                  <p:spPr>
                    <a:xfrm>
                      <a:off x="2620212" y="1049670"/>
                      <a:ext cx="722494" cy="20024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1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t</a:t>
                      </a:r>
                      <a:r>
                        <a:rPr lang="en-US" altLang="zh-CN" sz="1100" baseline="-250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CN" altLang="en-US" sz="1100" baseline="-250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9420903" y="1002267"/>
                    <a:ext cx="1863050" cy="6398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1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末速度</a:t>
                    </a:r>
                    <a:r>
                      <a:rPr lang="en-US" altLang="zh-CN" sz="1100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V</a:t>
                    </a:r>
                    <a:r>
                      <a:rPr lang="en-US" altLang="zh-CN" sz="1100" baseline="-25000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t</a:t>
                    </a:r>
                    <a:endParaRPr lang="zh-CN" altLang="en-US" sz="1100" baseline="-250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20" name="椭圆 19"/>
                  <p:cNvSpPr/>
                  <p:nvPr/>
                </p:nvSpPr>
                <p:spPr>
                  <a:xfrm>
                    <a:off x="10410444" y="1408176"/>
                    <a:ext cx="96012" cy="73152"/>
                  </a:xfrm>
                  <a:prstGeom prst="ellips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椭圆 20"/>
                  <p:cNvSpPr/>
                  <p:nvPr/>
                </p:nvSpPr>
                <p:spPr>
                  <a:xfrm>
                    <a:off x="498348" y="5989320"/>
                    <a:ext cx="96012" cy="73152"/>
                  </a:xfrm>
                  <a:prstGeom prst="ellips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51583" y="5583411"/>
                    <a:ext cx="1904525" cy="6398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100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初速</a:t>
                    </a:r>
                    <a:r>
                      <a:rPr lang="zh-CN" altLang="en-US" sz="11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度</a:t>
                    </a:r>
                    <a:r>
                      <a:rPr lang="en-US" altLang="zh-CN" sz="1100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V</a:t>
                    </a:r>
                    <a:r>
                      <a:rPr lang="en-US" altLang="zh-CN" sz="1100" baseline="-25000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0</a:t>
                    </a:r>
                    <a:endParaRPr lang="zh-CN" altLang="en-US" sz="1100" baseline="-250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23" name="椭圆 22"/>
                  <p:cNvSpPr/>
                  <p:nvPr/>
                </p:nvSpPr>
                <p:spPr>
                  <a:xfrm>
                    <a:off x="5454396" y="3666884"/>
                    <a:ext cx="96012" cy="73152"/>
                  </a:xfrm>
                  <a:prstGeom prst="ellips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5632704" y="3740035"/>
                    <a:ext cx="2435402" cy="6398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1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中</a:t>
                    </a:r>
                    <a:r>
                      <a:rPr lang="zh-CN" altLang="en-US" sz="1100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点速度</a:t>
                    </a:r>
                    <a:r>
                      <a:rPr lang="en-US" altLang="zh-CN" sz="1100" dirty="0" err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Vm</a:t>
                    </a:r>
                    <a:endParaRPr lang="zh-CN" altLang="en-US" sz="11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14" name="直接连接符 13"/>
                <p:cNvCxnSpPr/>
                <p:nvPr/>
              </p:nvCxnSpPr>
              <p:spPr>
                <a:xfrm>
                  <a:off x="10506456" y="1444752"/>
                  <a:ext cx="0" cy="4544568"/>
                </a:xfrm>
                <a:prstGeom prst="line">
                  <a:avLst/>
                </a:prstGeom>
                <a:ln w="28575"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 flipV="1">
                  <a:off x="521208" y="5989320"/>
                  <a:ext cx="9985248" cy="73152"/>
                </a:xfrm>
                <a:prstGeom prst="line">
                  <a:avLst/>
                </a:prstGeom>
                <a:ln w="28575"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组合 9"/>
              <p:cNvGrpSpPr/>
              <p:nvPr/>
            </p:nvGrpSpPr>
            <p:grpSpPr>
              <a:xfrm>
                <a:off x="585216" y="321649"/>
                <a:ext cx="9902952" cy="639896"/>
                <a:chOff x="585216" y="321649"/>
                <a:chExt cx="9902952" cy="639896"/>
              </a:xfrm>
            </p:grpSpPr>
            <p:sp>
              <p:nvSpPr>
                <p:cNvPr id="11" name="左大括号 10"/>
                <p:cNvSpPr/>
                <p:nvPr/>
              </p:nvSpPr>
              <p:spPr>
                <a:xfrm rot="5400000">
                  <a:off x="5288021" y="-4306596"/>
                  <a:ext cx="497342" cy="9902952"/>
                </a:xfrm>
                <a:prstGeom prst="leftBrace">
                  <a:avLst>
                    <a:gd name="adj1" fmla="val 8333"/>
                    <a:gd name="adj2" fmla="val 50092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5550409" y="321649"/>
                  <a:ext cx="598070" cy="6398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 smtClean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t</a:t>
                  </a:r>
                  <a:endParaRPr lang="zh-CN" altLang="en-US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6" name="直接连接符 5"/>
            <p:cNvCxnSpPr>
              <a:stCxn id="21" idx="3"/>
            </p:cNvCxnSpPr>
            <p:nvPr/>
          </p:nvCxnSpPr>
          <p:spPr>
            <a:xfrm flipV="1">
              <a:off x="512409" y="4882551"/>
              <a:ext cx="4992279" cy="1169208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495543" y="4882551"/>
              <a:ext cx="4983480" cy="1106769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5106815" y="4990559"/>
              <a:ext cx="1746921" cy="639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加速度</a:t>
              </a:r>
              <a:r>
                <a:rPr lang="en-US" altLang="zh-CN" sz="11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a</a:t>
              </a:r>
              <a:endParaRPr lang="zh-CN" alt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939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855</Words>
  <Application>Microsoft Office PowerPoint</Application>
  <PresentationFormat>宽屏</PresentationFormat>
  <Paragraphs>80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Cambria Math</vt:lpstr>
      <vt:lpstr>Office 主题</vt:lpstr>
      <vt:lpstr>步进电机S型加减速简单分析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硬石科技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VIP Assassins</dc:creator>
  <cp:lastModifiedBy>VIP Assassins</cp:lastModifiedBy>
  <cp:revision>29</cp:revision>
  <dcterms:created xsi:type="dcterms:W3CDTF">2017-06-16T16:12:08Z</dcterms:created>
  <dcterms:modified xsi:type="dcterms:W3CDTF">2017-06-23T00:00:24Z</dcterms:modified>
</cp:coreProperties>
</file>