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6.png" Type="http://schemas.openxmlformats.org/officeDocument/2006/relationships/image"/><Relationship Id="rId6" Target="../media/image6.png" Type="http://schemas.openxmlformats.org/officeDocument/2006/relationships/image"/><Relationship Id="rId7" Target="../media/image6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47434" y="848741"/>
            <a:ext cx="4485765" cy="5123023"/>
          </a:xfrm>
          <a:prstGeom prst="rect">
            <a:avLst/>
          </a:prstGeom>
        </p:spPr>
      </p:pic>
      <p:grpSp>
        <p:nvGrpSpPr>
          <p:cNvPr name="Group 2" id="3"/>
          <p:cNvGrpSpPr/>
          <p:nvPr/>
        </p:nvGrpSpPr>
        <p:grpSpPr>
          <a:xfrm>
            <a:off x="890651" y="2229231"/>
            <a:ext cx="4939851" cy="2923540"/>
            <a:chOff x="890651" y="2229231"/>
            <a:chExt cx="4939851" cy="2923540"/>
          </a:xfrm>
        </p:grpSpPr>
        <p:pic>
          <p:nvPicPr>
            <p:cNvPr name="Picture 3" id="4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890651" y="3677285"/>
              <a:ext cx="3958398" cy="265280"/>
            </a:xfrm>
            <a:prstGeom prst="rect">
              <a:avLst/>
            </a:prstGeom>
          </p:spPr>
        </p:pic>
        <p:sp>
          <p:nvSpPr>
            <p:cNvPr name="TextBox 4" id="5"/>
            <p:cNvSpPr txBox="true"/>
            <p:nvPr/>
          </p:nvSpPr>
          <p:spPr>
            <a:xfrm rot="0">
              <a:off x="1078991" y="2229231"/>
              <a:ext cx="3147568" cy="1244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b="true" i="true" sz="7000">
                  <a:solidFill>
                    <a:srgbClr val="000000"/>
                  </a:solidFill>
                  <a:latin typeface="Microsoft YaHei"/>
                  <a:ea typeface="Microsoft YaHei"/>
                </a:rPr>
                <a:t>2022</a:t>
              </a:r>
              <a:endParaRPr lang="en-US" sz="1100"/>
            </a:p>
          </p:txBody>
        </p:sp>
        <p:sp>
          <p:nvSpPr>
            <p:cNvPr name="TextBox 5" id="6"/>
            <p:cNvSpPr txBox="true"/>
            <p:nvPr/>
          </p:nvSpPr>
          <p:spPr>
            <a:xfrm rot="0">
              <a:off x="1483868" y="3340100"/>
              <a:ext cx="2516632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b="true" sz="3000">
                  <a:solidFill>
                    <a:srgbClr val="9DC3E6"/>
                  </a:solidFill>
                  <a:latin typeface="Microsoft YaHei"/>
                  <a:ea typeface="Microsoft YaHei"/>
                </a:rPr>
                <a:t>毕业</a:t>
              </a:r>
              <a:r>
                <a:rPr lang="en-US" b="true" sz="3000">
                  <a:solidFill>
                    <a:srgbClr val="212121"/>
                  </a:solidFill>
                  <a:latin typeface="Microsoft YaHei"/>
                  <a:ea typeface="Microsoft YaHei"/>
                </a:rPr>
                <a:t>答辩</a:t>
              </a:r>
              <a:endParaRPr lang="en-US" sz="1100"/>
            </a:p>
          </p:txBody>
        </p:sp>
        <p:sp>
          <p:nvSpPr>
            <p:cNvPr name="TextBox 6" id="7"/>
            <p:cNvSpPr txBox="true"/>
            <p:nvPr/>
          </p:nvSpPr>
          <p:spPr>
            <a:xfrm rot="0">
              <a:off x="1581785" y="4024884"/>
              <a:ext cx="3184842" cy="2603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400">
                  <a:solidFill>
                    <a:srgbClr val="2E3033"/>
                  </a:solidFill>
                  <a:latin typeface="Microsoft YaHei"/>
                  <a:ea typeface="Microsoft YaHei"/>
                </a:rPr>
                <a:t>graduation thesis defenses</a:t>
              </a:r>
              <a:endParaRPr lang="en-US" sz="1100"/>
            </a:p>
          </p:txBody>
        </p:sp>
        <p:sp>
          <p:nvSpPr>
            <p:cNvPr name="TextBox 7" id="8"/>
            <p:cNvSpPr txBox="true"/>
            <p:nvPr/>
          </p:nvSpPr>
          <p:spPr>
            <a:xfrm rot="0">
              <a:off x="1578610" y="4905121"/>
              <a:ext cx="1691258" cy="2476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400">
                  <a:solidFill>
                    <a:srgbClr val="000000"/>
                  </a:solidFill>
                  <a:latin typeface="Microsoft YaHei"/>
                  <a:ea typeface="Microsoft YaHei"/>
                </a:rPr>
                <a:t>汇报人/张临</a:t>
              </a:r>
              <a:endParaRPr lang="en-US" sz="1100"/>
            </a:p>
          </p:txBody>
        </p:sp>
        <p:pic>
          <p:nvPicPr>
            <p:cNvPr name="Picture 8" id="9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5087366" y="3639566"/>
              <a:ext cx="743136" cy="36095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4" presetClass="entr" presetID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grpId="0" presetSubtype="4" presetClass="entr" presetID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 animBg="true"/>
      <p:bldP grpId="0" spid="3" animBg="true"/>
    </p:bld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0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41902" y="486156"/>
            <a:ext cx="3472786" cy="820414"/>
          </a:xfrm>
          <a:prstGeom prst="rect">
            <a:avLst/>
          </a:prstGeom>
        </p:spPr>
      </p:pic>
      <p:sp>
        <p:nvSpPr>
          <p:cNvPr name="TextBox 2" id="102"/>
          <p:cNvSpPr txBox="true"/>
          <p:nvPr/>
        </p:nvSpPr>
        <p:spPr>
          <a:xfrm rot="0">
            <a:off x="4266438" y="776224"/>
            <a:ext cx="2792349" cy="406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2300">
                <a:solidFill>
                  <a:srgbClr val="000000"/>
                </a:solidFill>
                <a:latin typeface="Microsoft YaHei"/>
                <a:ea typeface="Microsoft YaHei"/>
              </a:rPr>
              <a:t>主要功能展示</a:t>
            </a:r>
            <a:endParaRPr lang="en-US" sz="1100"/>
          </a:p>
        </p:txBody>
      </p:sp>
      <p:pic>
        <p:nvPicPr>
          <p:cNvPr name="Picture 3" id="10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18235" y="2251837"/>
            <a:ext cx="2770595" cy="1892549"/>
          </a:xfrm>
          <a:prstGeom prst="rect">
            <a:avLst/>
          </a:prstGeom>
        </p:spPr>
      </p:pic>
      <p:pic>
        <p:nvPicPr>
          <p:cNvPr name="Picture 4" id="10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98137" y="2246249"/>
            <a:ext cx="2770595" cy="1892549"/>
          </a:xfrm>
          <a:prstGeom prst="rect">
            <a:avLst/>
          </a:prstGeom>
        </p:spPr>
      </p:pic>
      <p:pic>
        <p:nvPicPr>
          <p:cNvPr name="Picture 5" id="10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668514" y="2259838"/>
            <a:ext cx="2770595" cy="1892549"/>
          </a:xfrm>
          <a:prstGeom prst="rect">
            <a:avLst/>
          </a:prstGeom>
        </p:spPr>
      </p:pic>
      <p:pic>
        <p:nvPicPr>
          <p:cNvPr name="Picture 6" id="10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82001" y="2459990"/>
            <a:ext cx="2349400" cy="1466443"/>
          </a:xfrm>
          <a:prstGeom prst="rect">
            <a:avLst/>
          </a:prstGeom>
        </p:spPr>
      </p:pic>
      <p:sp>
        <p:nvSpPr>
          <p:cNvPr name="TextBox 7" id="107"/>
          <p:cNvSpPr txBox="true"/>
          <p:nvPr/>
        </p:nvSpPr>
        <p:spPr>
          <a:xfrm rot="0">
            <a:off x="790194" y="2006219"/>
            <a:ext cx="942594" cy="533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3000">
                <a:solidFill>
                  <a:srgbClr val="000000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name="TextBox 8" id="108"/>
          <p:cNvSpPr txBox="true"/>
          <p:nvPr/>
        </p:nvSpPr>
        <p:spPr>
          <a:xfrm rot="0">
            <a:off x="4100576" y="2005583"/>
            <a:ext cx="928370" cy="533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3000">
                <a:solidFill>
                  <a:srgbClr val="000000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name="TextBox 9" id="109"/>
          <p:cNvSpPr txBox="true"/>
          <p:nvPr/>
        </p:nvSpPr>
        <p:spPr>
          <a:xfrm rot="0">
            <a:off x="7367270" y="2004441"/>
            <a:ext cx="932751" cy="533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3000">
                <a:solidFill>
                  <a:srgbClr val="000000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name="TextBox 10" id="110"/>
          <p:cNvSpPr txBox="true"/>
          <p:nvPr/>
        </p:nvSpPr>
        <p:spPr>
          <a:xfrm rot="0">
            <a:off x="1334999" y="4305300"/>
            <a:ext cx="2486215" cy="228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l" latinLnBrk="true">
              <a:lnSpc>
                <a:spcPct val="121500"/>
              </a:lnSpc>
            </a:pPr>
            <a:r>
              <a:t/>
            </a:r>
            <a:r>
              <a:rPr lang="en-US" sz="1200">
                <a:solidFill>
                  <a:srgbClr val="000000"/>
                </a:solidFill>
                <a:latin typeface="Microsoft YaHei"/>
                <a:ea typeface="Microsoft YaHei"/>
              </a:rPr>
              <a:t>前端界面</a:t>
            </a:r>
            <a:endParaRPr lang="en-US" sz="1100"/>
          </a:p>
        </p:txBody>
      </p:sp>
      <p:sp>
        <p:nvSpPr>
          <p:cNvPr name="TextBox 11" id="111"/>
          <p:cNvSpPr txBox="true"/>
          <p:nvPr/>
        </p:nvSpPr>
        <p:spPr>
          <a:xfrm rot="0">
            <a:off x="4597438" y="4304487"/>
            <a:ext cx="2948242" cy="2032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l" latinLnBrk="true">
              <a:lnSpc>
                <a:spcPct val="121500"/>
              </a:lnSpc>
            </a:pPr>
            <a:r>
              <a:t/>
            </a:r>
            <a:r>
              <a:rPr lang="en-US" sz="1075">
                <a:solidFill>
                  <a:srgbClr val="000000"/>
                </a:solidFill>
                <a:latin typeface="Microsoft YaHei"/>
                <a:ea typeface="Microsoft YaHei"/>
              </a:rPr>
              <a:t>用户登陆功能(待完善)</a:t>
            </a:r>
            <a:endParaRPr lang="en-US" sz="1100"/>
          </a:p>
        </p:txBody>
      </p:sp>
      <p:sp>
        <p:nvSpPr>
          <p:cNvPr name="TextBox 12" id="112"/>
          <p:cNvSpPr txBox="true"/>
          <p:nvPr/>
        </p:nvSpPr>
        <p:spPr>
          <a:xfrm rot="0">
            <a:off x="7874000" y="4305300"/>
            <a:ext cx="2486215" cy="228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l" latinLnBrk="true">
              <a:lnSpc>
                <a:spcPct val="121500"/>
              </a:lnSpc>
            </a:pPr>
            <a:r>
              <a:t/>
            </a:r>
            <a:r>
              <a:rPr lang="en-US" sz="1200">
                <a:solidFill>
                  <a:srgbClr val="000000"/>
                </a:solidFill>
                <a:latin typeface="Microsoft YaHei"/>
                <a:ea typeface="Microsoft YaHei"/>
              </a:rPr>
              <a:t>推荐功能(未完成)</a:t>
            </a:r>
            <a:endParaRPr lang="en-US" sz="1100"/>
          </a:p>
        </p:txBody>
      </p:sp>
      <p:pic>
        <p:nvPicPr>
          <p:cNvPr name="Picture 13" id="1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2273" y="2505177"/>
            <a:ext cx="2162455" cy="1492012"/>
          </a:xfrm>
          <a:prstGeom prst="rect">
            <a:avLst/>
          </a:prstGeom>
        </p:spPr>
      </p:pic>
      <p:pic>
        <p:nvPicPr>
          <p:cNvPr name="Picture 14" id="1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97400" y="2459836"/>
            <a:ext cx="2360641" cy="13617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1" animBg="true"/>
      <p:bldP grpId="0" spid="102" animBg="true"/>
      <p:bldP grpId="0" spid="103" animBg="true"/>
      <p:bldP grpId="0" spid="104" animBg="true"/>
      <p:bldP grpId="0" spid="105" animBg="true"/>
      <p:bldP grpId="0" spid="106" animBg="true"/>
      <p:bldP grpId="0" spid="107" animBg="true"/>
      <p:bldP grpId="0" spid="108" animBg="true"/>
      <p:bldP grpId="0" spid="109" animBg="true"/>
      <p:bldP grpId="0" spid="110" animBg="true"/>
      <p:bldP grpId="0" spid="111" animBg="true"/>
      <p:bldP grpId="0" spid="112" animBg="true"/>
      <p:bldP grpId="0" spid="113" animBg="true"/>
      <p:bldP grpId="0" spid="114" animBg="true"/>
    </p:bld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74769" y="814578"/>
            <a:ext cx="3243915" cy="3704754"/>
          </a:xfrm>
          <a:prstGeom prst="rect">
            <a:avLst/>
          </a:prstGeom>
        </p:spPr>
      </p:pic>
      <p:pic>
        <p:nvPicPr>
          <p:cNvPr name="Picture 2" id="1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89250" y="5138674"/>
            <a:ext cx="5778500" cy="434018"/>
          </a:xfrm>
          <a:prstGeom prst="rect">
            <a:avLst/>
          </a:prstGeom>
        </p:spPr>
      </p:pic>
      <p:pic>
        <p:nvPicPr>
          <p:cNvPr name="Picture 3" id="1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05277" y="3244850"/>
            <a:ext cx="1351331" cy="1092940"/>
          </a:xfrm>
          <a:prstGeom prst="rect">
            <a:avLst/>
          </a:prstGeom>
        </p:spPr>
      </p:pic>
      <p:grpSp>
        <p:nvGrpSpPr>
          <p:cNvPr name="Group 4" id="118"/>
          <p:cNvGrpSpPr/>
          <p:nvPr/>
        </p:nvGrpSpPr>
        <p:grpSpPr>
          <a:xfrm>
            <a:off x="4546346" y="4896485"/>
            <a:ext cx="3001708" cy="533400"/>
            <a:chOff x="4546346" y="4896485"/>
            <a:chExt cx="3001708" cy="533400"/>
          </a:xfrm>
        </p:grpSpPr>
        <p:sp>
          <p:nvSpPr>
            <p:cNvPr name="TextBox 118" id="119"/>
            <p:cNvSpPr txBox="true"/>
            <p:nvPr/>
          </p:nvSpPr>
          <p:spPr>
            <a:xfrm rot="0">
              <a:off x="4546346" y="4896485"/>
              <a:ext cx="3001708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论文归纳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总结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15" animBg="true"/>
      <p:bldP grpId="0" spid="116" animBg="true"/>
      <p:bldP grpId="0" spid="117" animBg="true"/>
      <p:bldP grpId="0" spid="118" animBg="true"/>
    </p:bld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41902" y="486156"/>
            <a:ext cx="3472786" cy="820414"/>
          </a:xfrm>
          <a:prstGeom prst="rect">
            <a:avLst/>
          </a:prstGeom>
        </p:spPr>
      </p:pic>
      <p:sp>
        <p:nvSpPr>
          <p:cNvPr name="TextBox 2" id="121"/>
          <p:cNvSpPr txBox="true"/>
          <p:nvPr/>
        </p:nvSpPr>
        <p:spPr>
          <a:xfrm rot="0">
            <a:off x="4266438" y="776224"/>
            <a:ext cx="2785046" cy="406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2300">
                <a:solidFill>
                  <a:srgbClr val="000000"/>
                </a:solidFill>
                <a:latin typeface="Microsoft YaHei"/>
                <a:ea typeface="Microsoft YaHei"/>
              </a:rPr>
              <a:t>总结</a:t>
            </a:r>
            <a:endParaRPr lang="en-US" sz="1100"/>
          </a:p>
        </p:txBody>
      </p:sp>
      <p:pic>
        <p:nvPicPr>
          <p:cNvPr name="Picture 3" id="12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04210" y="3017647"/>
            <a:ext cx="810769" cy="1159456"/>
          </a:xfrm>
          <a:prstGeom prst="rect">
            <a:avLst/>
          </a:prstGeom>
        </p:spPr>
      </p:pic>
      <p:pic>
        <p:nvPicPr>
          <p:cNvPr name="Picture 4" id="12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07637" y="3515741"/>
            <a:ext cx="326048" cy="311716"/>
          </a:xfrm>
          <a:prstGeom prst="rect">
            <a:avLst/>
          </a:prstGeom>
        </p:spPr>
      </p:pic>
      <p:pic>
        <p:nvPicPr>
          <p:cNvPr name="Picture 5" id="12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61046" y="1794510"/>
            <a:ext cx="1073633" cy="2466934"/>
          </a:xfrm>
          <a:prstGeom prst="rect">
            <a:avLst/>
          </a:prstGeom>
        </p:spPr>
      </p:pic>
      <p:pic>
        <p:nvPicPr>
          <p:cNvPr name="Picture 6" id="12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99711" y="3030855"/>
            <a:ext cx="810769" cy="1159456"/>
          </a:xfrm>
          <a:prstGeom prst="rect">
            <a:avLst/>
          </a:prstGeom>
        </p:spPr>
      </p:pic>
      <p:pic>
        <p:nvPicPr>
          <p:cNvPr name="Picture 7" id="12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03138" y="3528949"/>
            <a:ext cx="326048" cy="311716"/>
          </a:xfrm>
          <a:prstGeom prst="rect">
            <a:avLst/>
          </a:prstGeom>
        </p:spPr>
      </p:pic>
      <p:pic>
        <p:nvPicPr>
          <p:cNvPr name="Picture 8" id="12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83782" y="3034665"/>
            <a:ext cx="810769" cy="1159456"/>
          </a:xfrm>
          <a:prstGeom prst="rect">
            <a:avLst/>
          </a:prstGeom>
        </p:spPr>
      </p:pic>
      <p:pic>
        <p:nvPicPr>
          <p:cNvPr name="Picture 9" id="12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87209" y="3538855"/>
            <a:ext cx="326048" cy="311716"/>
          </a:xfrm>
          <a:prstGeom prst="rect">
            <a:avLst/>
          </a:prstGeom>
        </p:spPr>
      </p:pic>
      <p:grpSp>
        <p:nvGrpSpPr>
          <p:cNvPr name="Group 10" id="129"/>
          <p:cNvGrpSpPr/>
          <p:nvPr/>
        </p:nvGrpSpPr>
        <p:grpSpPr>
          <a:xfrm>
            <a:off x="3044190" y="4579366"/>
            <a:ext cx="5568252" cy="215900"/>
            <a:chOff x="3044190" y="4579366"/>
            <a:chExt cx="5568252" cy="215900"/>
          </a:xfrm>
        </p:grpSpPr>
        <p:sp>
          <p:nvSpPr>
            <p:cNvPr name="TextBox 129" id="130"/>
            <p:cNvSpPr txBox="true"/>
            <p:nvPr/>
          </p:nvSpPr>
          <p:spPr>
            <a:xfrm rot="0">
              <a:off x="3044190" y="4579366"/>
              <a:ext cx="5568252" cy="215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项目的基本结构已经建立完成，但是主要功能仍然处于设计阶段。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20" animBg="true"/>
      <p:bldP grpId="0" spid="121" animBg="true"/>
      <p:bldP grpId="0" spid="122" animBg="true"/>
      <p:bldP grpId="0" spid="123" animBg="true"/>
      <p:bldP grpId="0" spid="124" animBg="true"/>
      <p:bldP grpId="0" spid="125" animBg="true"/>
      <p:bldP grpId="0" spid="126" animBg="true"/>
      <p:bldP grpId="0" spid="127" animBg="true"/>
      <p:bldP grpId="0" spid="128" animBg="true"/>
      <p:bldP grpId="0" spid="129" animBg="true"/>
    </p:bld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3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130040" y="2767584"/>
            <a:ext cx="3472786" cy="820414"/>
          </a:xfrm>
          <a:prstGeom prst="rect">
            <a:avLst/>
          </a:prstGeom>
        </p:spPr>
      </p:pic>
      <p:sp>
        <p:nvSpPr>
          <p:cNvPr name="TextBox 2" id="132"/>
          <p:cNvSpPr txBox="true"/>
          <p:nvPr/>
        </p:nvSpPr>
        <p:spPr>
          <a:xfrm rot="0">
            <a:off x="4354703" y="3060065"/>
            <a:ext cx="2865564" cy="406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2300">
                <a:solidFill>
                  <a:srgbClr val="000000"/>
                </a:solidFill>
                <a:latin typeface="Microsoft YaHei"/>
                <a:ea typeface="Microsoft YaHei"/>
              </a:rPr>
              <a:t>致谢</a:t>
            </a:r>
            <a:endParaRPr lang="en-US" sz="1100"/>
          </a:p>
        </p:txBody>
      </p:sp>
      <p:pic>
        <p:nvPicPr>
          <p:cNvPr name="Picture 3" id="13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48783" y="1564259"/>
            <a:ext cx="1056390" cy="1203518"/>
          </a:xfrm>
          <a:prstGeom prst="rect">
            <a:avLst/>
          </a:prstGeom>
        </p:spPr>
      </p:pic>
      <p:grpSp>
        <p:nvGrpSpPr>
          <p:cNvPr name="Group 4" id="134"/>
          <p:cNvGrpSpPr/>
          <p:nvPr/>
        </p:nvGrpSpPr>
        <p:grpSpPr>
          <a:xfrm>
            <a:off x="2999232" y="3837432"/>
            <a:ext cx="5680329" cy="1066800"/>
            <a:chOff x="2999232" y="3837432"/>
            <a:chExt cx="5680329" cy="1066800"/>
          </a:xfrm>
        </p:grpSpPr>
        <p:sp>
          <p:nvSpPr>
            <p:cNvPr name="TextBox 134" id="135"/>
            <p:cNvSpPr txBox="true"/>
            <p:nvPr/>
          </p:nvSpPr>
          <p:spPr>
            <a:xfrm rot="0">
              <a:off x="2999232" y="3837432"/>
              <a:ext cx="5680329" cy="1066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感谢母校提供的学习与实践的机会 感谢导师团队，特别感谢曾老师给与的耐心指导 感谢同学以及舍友的帮助 感谢答辩评审！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31" animBg="true"/>
      <p:bldP grpId="0" spid="132" animBg="true"/>
      <p:bldP grpId="0" spid="133" animBg="true"/>
      <p:bldP grpId="0" spid="134" animBg="true"/>
    </p:bld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7300" y="0"/>
            <a:ext cx="3273975" cy="5388111"/>
          </a:xfrm>
          <a:prstGeom prst="rect">
            <a:avLst/>
          </a:prstGeom>
        </p:spPr>
      </p:pic>
      <p:grpSp>
        <p:nvGrpSpPr>
          <p:cNvPr name="Group 2" id="11"/>
          <p:cNvGrpSpPr/>
          <p:nvPr/>
        </p:nvGrpSpPr>
        <p:grpSpPr>
          <a:xfrm>
            <a:off x="5029200" y="2692400"/>
            <a:ext cx="1215200" cy="2133600"/>
            <a:chOff x="5029200" y="2692400"/>
            <a:chExt cx="1215200" cy="2133600"/>
          </a:xfrm>
        </p:grpSpPr>
        <p:pic>
          <p:nvPicPr>
            <p:cNvPr name="Picture 11" id="1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5029200" y="2730500"/>
              <a:ext cx="1215200" cy="2000562"/>
            </a:xfrm>
            <a:prstGeom prst="rect">
              <a:avLst/>
            </a:prstGeom>
          </p:spPr>
        </p:pic>
        <p:sp>
          <p:nvSpPr>
            <p:cNvPr name="TextBox 12" id="13"/>
            <p:cNvSpPr txBox="true"/>
            <p:nvPr/>
          </p:nvSpPr>
          <p:spPr>
            <a:xfrm rot="0">
              <a:off x="5270500" y="2692400"/>
              <a:ext cx="436054" cy="2133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6000">
                  <a:solidFill>
                    <a:srgbClr val="000000"/>
                  </a:solidFill>
                  <a:latin typeface="Microsoft YaHei"/>
                  <a:ea typeface="Microsoft YaHei"/>
                </a:rPr>
                <a:t>目录</a:t>
              </a:r>
              <a:endParaRPr lang="en-US" sz="1100"/>
            </a:p>
          </p:txBody>
        </p:sp>
      </p:grpSp>
      <p:grpSp>
        <p:nvGrpSpPr>
          <p:cNvPr name="Group 3" id="14"/>
          <p:cNvGrpSpPr/>
          <p:nvPr/>
        </p:nvGrpSpPr>
        <p:grpSpPr>
          <a:xfrm>
            <a:off x="7023888" y="955650"/>
            <a:ext cx="3317558" cy="601975"/>
            <a:chOff x="7023888" y="955650"/>
            <a:chExt cx="3317558" cy="601975"/>
          </a:xfrm>
        </p:grpSpPr>
        <p:pic>
          <p:nvPicPr>
            <p:cNvPr name="Picture 14" id="1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7023888" y="1476350"/>
              <a:ext cx="3138125" cy="81275"/>
            </a:xfrm>
            <a:prstGeom prst="rect">
              <a:avLst/>
            </a:prstGeom>
          </p:spPr>
        </p:pic>
        <p:sp>
          <p:nvSpPr>
            <p:cNvPr name="TextBox 15" id="16"/>
            <p:cNvSpPr txBox="true"/>
            <p:nvPr/>
          </p:nvSpPr>
          <p:spPr>
            <a:xfrm rot="0">
              <a:off x="7036588" y="955650"/>
              <a:ext cx="3304858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1.论文背景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简介</a:t>
              </a:r>
              <a:endParaRPr lang="en-US" sz="1100"/>
            </a:p>
          </p:txBody>
        </p:sp>
      </p:grpSp>
      <p:grpSp>
        <p:nvGrpSpPr>
          <p:cNvPr name="Group 4" id="17"/>
          <p:cNvGrpSpPr/>
          <p:nvPr/>
        </p:nvGrpSpPr>
        <p:grpSpPr>
          <a:xfrm>
            <a:off x="7049288" y="1749730"/>
            <a:ext cx="3258502" cy="601975"/>
            <a:chOff x="7049288" y="1749730"/>
            <a:chExt cx="3258502" cy="601975"/>
          </a:xfrm>
        </p:grpSpPr>
        <p:pic>
          <p:nvPicPr>
            <p:cNvPr name="Picture 17" id="18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0">
              <a:off x="7049288" y="2270430"/>
              <a:ext cx="3138125" cy="81275"/>
            </a:xfrm>
            <a:prstGeom prst="rect">
              <a:avLst/>
            </a:prstGeom>
          </p:spPr>
        </p:pic>
        <p:sp>
          <p:nvSpPr>
            <p:cNvPr name="TextBox 18" id="19"/>
            <p:cNvSpPr txBox="true"/>
            <p:nvPr/>
          </p:nvSpPr>
          <p:spPr>
            <a:xfrm rot="0">
              <a:off x="7061988" y="1749730"/>
              <a:ext cx="3245802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2.主要工作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目标</a:t>
              </a:r>
              <a:endParaRPr lang="en-US" sz="1100"/>
            </a:p>
          </p:txBody>
        </p:sp>
      </p:grpSp>
      <p:grpSp>
        <p:nvGrpSpPr>
          <p:cNvPr name="Group 5" id="20"/>
          <p:cNvGrpSpPr/>
          <p:nvPr/>
        </p:nvGrpSpPr>
        <p:grpSpPr>
          <a:xfrm>
            <a:off x="7014566" y="3464027"/>
            <a:ext cx="3231311" cy="556039"/>
            <a:chOff x="7014566" y="3464027"/>
            <a:chExt cx="3231311" cy="556039"/>
          </a:xfrm>
        </p:grpSpPr>
        <p:pic>
          <p:nvPicPr>
            <p:cNvPr name="Picture 20" id="21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0">
              <a:off x="7014566" y="3938791"/>
              <a:ext cx="3138125" cy="81275"/>
            </a:xfrm>
            <a:prstGeom prst="rect">
              <a:avLst/>
            </a:prstGeom>
          </p:spPr>
        </p:pic>
        <p:sp>
          <p:nvSpPr>
            <p:cNvPr name="TextBox 21" id="22"/>
            <p:cNvSpPr txBox="true"/>
            <p:nvPr/>
          </p:nvSpPr>
          <p:spPr>
            <a:xfrm rot="0">
              <a:off x="7044779" y="3464027"/>
              <a:ext cx="3201098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4.主要功能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演示</a:t>
              </a:r>
              <a:endParaRPr lang="en-US" sz="1100"/>
            </a:p>
          </p:txBody>
        </p:sp>
      </p:grpSp>
      <p:grpSp>
        <p:nvGrpSpPr>
          <p:cNvPr name="Group 6" id="23"/>
          <p:cNvGrpSpPr/>
          <p:nvPr/>
        </p:nvGrpSpPr>
        <p:grpSpPr>
          <a:xfrm>
            <a:off x="7076478" y="4419307"/>
            <a:ext cx="3381755" cy="601975"/>
            <a:chOff x="7076478" y="4419307"/>
            <a:chExt cx="3381755" cy="601975"/>
          </a:xfrm>
        </p:grpSpPr>
        <p:pic>
          <p:nvPicPr>
            <p:cNvPr name="Picture 23" id="24"/>
            <p:cNvPicPr>
              <a:picLocks noChangeAspect="true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0">
              <a:off x="7076478" y="4940007"/>
              <a:ext cx="3138125" cy="81275"/>
            </a:xfrm>
            <a:prstGeom prst="rect">
              <a:avLst/>
            </a:prstGeom>
          </p:spPr>
        </p:pic>
        <p:sp>
          <p:nvSpPr>
            <p:cNvPr name="TextBox 24" id="25"/>
            <p:cNvSpPr txBox="true"/>
            <p:nvPr/>
          </p:nvSpPr>
          <p:spPr>
            <a:xfrm rot="0">
              <a:off x="7101878" y="4419307"/>
              <a:ext cx="3356355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5.论文归纳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总结</a:t>
              </a:r>
              <a:endParaRPr lang="en-US" sz="1100"/>
            </a:p>
          </p:txBody>
        </p:sp>
      </p:grpSp>
      <p:grpSp>
        <p:nvGrpSpPr>
          <p:cNvPr name="Group 7" id="26"/>
          <p:cNvGrpSpPr/>
          <p:nvPr/>
        </p:nvGrpSpPr>
        <p:grpSpPr>
          <a:xfrm>
            <a:off x="7043738" y="2643986"/>
            <a:ext cx="3258502" cy="601977"/>
            <a:chOff x="7043738" y="2643986"/>
            <a:chExt cx="3258502" cy="601977"/>
          </a:xfrm>
        </p:grpSpPr>
        <p:pic>
          <p:nvPicPr>
            <p:cNvPr name="Picture 26" id="27"/>
            <p:cNvPicPr>
              <a:picLocks noChangeAspect="true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0">
              <a:off x="7043738" y="3164688"/>
              <a:ext cx="3138125" cy="81275"/>
            </a:xfrm>
            <a:prstGeom prst="rect">
              <a:avLst/>
            </a:prstGeom>
          </p:spPr>
        </p:pic>
        <p:sp>
          <p:nvSpPr>
            <p:cNvPr name="TextBox 27" id="28"/>
            <p:cNvSpPr txBox="true"/>
            <p:nvPr/>
          </p:nvSpPr>
          <p:spPr>
            <a:xfrm rot="0">
              <a:off x="7056438" y="2643986"/>
              <a:ext cx="3245802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3.技术难点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分析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 animBg="true"/>
      <p:bldP grpId="0" spid="11" animBg="true"/>
      <p:bldP grpId="0" spid="14" animBg="true"/>
      <p:bldP grpId="0" spid="17" animBg="true"/>
      <p:bldP grpId="0" spid="20" animBg="true"/>
      <p:bldP grpId="0" spid="23" animBg="true"/>
      <p:bldP grpId="0" spid="26" animBg="true"/>
    </p:bld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74769" y="814578"/>
            <a:ext cx="3243915" cy="3704754"/>
          </a:xfrm>
          <a:prstGeom prst="rect">
            <a:avLst/>
          </a:prstGeom>
        </p:spPr>
      </p:pic>
      <p:pic>
        <p:nvPicPr>
          <p:cNvPr name="Picture 2" id="3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89250" y="5138674"/>
            <a:ext cx="5778500" cy="434018"/>
          </a:xfrm>
          <a:prstGeom prst="rect">
            <a:avLst/>
          </a:prstGeom>
        </p:spPr>
      </p:pic>
      <p:pic>
        <p:nvPicPr>
          <p:cNvPr name="Picture 3" id="3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05277" y="3244850"/>
            <a:ext cx="1351331" cy="1092940"/>
          </a:xfrm>
          <a:prstGeom prst="rect">
            <a:avLst/>
          </a:prstGeom>
        </p:spPr>
      </p:pic>
      <p:grpSp>
        <p:nvGrpSpPr>
          <p:cNvPr name="Group 4" id="32"/>
          <p:cNvGrpSpPr/>
          <p:nvPr/>
        </p:nvGrpSpPr>
        <p:grpSpPr>
          <a:xfrm>
            <a:off x="4546346" y="4896485"/>
            <a:ext cx="2628836" cy="533400"/>
            <a:chOff x="4546346" y="4896485"/>
            <a:chExt cx="2628836" cy="533400"/>
          </a:xfrm>
        </p:grpSpPr>
        <p:sp>
          <p:nvSpPr>
            <p:cNvPr name="TextBox 32" id="33"/>
            <p:cNvSpPr txBox="true"/>
            <p:nvPr/>
          </p:nvSpPr>
          <p:spPr>
            <a:xfrm rot="0">
              <a:off x="4546346" y="4896485"/>
              <a:ext cx="2628836" cy="533400"/>
            </a:xfrm>
            <a:prstGeom prst="rect">
              <a:avLst/>
            </a:prstGeom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论文背景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简介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9" animBg="true"/>
      <p:bldP grpId="0" spid="30" animBg="true"/>
      <p:bldP grpId="0" spid="31" animBg="true"/>
      <p:bldP grpId="0" spid="32" animBg="true"/>
    </p:bld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3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45643" y="2656205"/>
            <a:ext cx="3366401" cy="3844638"/>
          </a:xfrm>
          <a:prstGeom prst="rect">
            <a:avLst/>
          </a:prstGeom>
        </p:spPr>
      </p:pic>
      <p:pic>
        <p:nvPicPr>
          <p:cNvPr name="Picture 2" id="3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79900" y="1003300"/>
            <a:ext cx="6022819" cy="2845953"/>
          </a:xfrm>
          <a:prstGeom prst="rect">
            <a:avLst/>
          </a:prstGeom>
        </p:spPr>
      </p:pic>
      <p:sp>
        <p:nvSpPr>
          <p:cNvPr name="TextBox 3" id="36"/>
          <p:cNvSpPr txBox="true"/>
          <p:nvPr/>
        </p:nvSpPr>
        <p:spPr>
          <a:xfrm rot="0">
            <a:off x="5738749" y="1185545"/>
            <a:ext cx="1563560" cy="533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3000">
                <a:solidFill>
                  <a:srgbClr val="000000"/>
                </a:solidFill>
                <a:latin typeface="Microsoft YaHei"/>
                <a:ea typeface="Microsoft YaHei"/>
              </a:rPr>
              <a:t>论文背景</a:t>
            </a:r>
            <a:endParaRPr lang="en-US" sz="1100"/>
          </a:p>
        </p:txBody>
      </p:sp>
      <p:sp>
        <p:nvSpPr>
          <p:cNvPr name="TextBox 4" id="37"/>
          <p:cNvSpPr txBox="true"/>
          <p:nvPr/>
        </p:nvSpPr>
        <p:spPr>
          <a:xfrm rot="0">
            <a:off x="4589704" y="1672730"/>
            <a:ext cx="5578716" cy="150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1211">
                <a:solidFill>
                  <a:srgbClr val="42464B"/>
                </a:solidFill>
                <a:latin typeface="Microsoft YaHei"/>
                <a:ea typeface="Microsoft YaHei"/>
              </a:rPr>
              <a:t>电影是人们在日常生活中常见的娱乐方式，一部好的电影能够给人民带来心灵上的洗涤。人们对于电影的喜好各式各样，不同的电影也对应着不同的人群。如果观看的电影不是符合自己喜好的类型，那么电影将会给观众带来的是一段糟糕的观影体验。人们对于电影有精神文化上的需求，也有观看喜好的不同，这时候就需要有一种途径能够帮助人们筛选出符合观看喜好的电影，最大限度的避免观众在不符合自身喜好的影片中浪费时间，也能在大量电影中快速挑选出最可能符合自己观影喜好的作品。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4" animBg="true"/>
      <p:bldP grpId="0" spid="35" animBg="true"/>
      <p:bldP grpId="0" spid="36" animBg="true"/>
      <p:bldP grpId="0" spid="37" animBg="true"/>
    </p:bld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3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41902" y="486156"/>
            <a:ext cx="3472786" cy="820414"/>
          </a:xfrm>
          <a:prstGeom prst="rect">
            <a:avLst/>
          </a:prstGeom>
        </p:spPr>
      </p:pic>
      <p:sp>
        <p:nvSpPr>
          <p:cNvPr name="TextBox 2" id="39"/>
          <p:cNvSpPr txBox="true"/>
          <p:nvPr/>
        </p:nvSpPr>
        <p:spPr>
          <a:xfrm rot="0">
            <a:off x="4266438" y="776224"/>
            <a:ext cx="2846324" cy="406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2300">
                <a:solidFill>
                  <a:srgbClr val="000000"/>
                </a:solidFill>
                <a:latin typeface="Microsoft YaHei"/>
                <a:ea typeface="Microsoft YaHei"/>
              </a:rPr>
              <a:t>主要工作目标</a:t>
            </a:r>
            <a:endParaRPr lang="en-US" sz="1100"/>
          </a:p>
        </p:txBody>
      </p:sp>
      <p:pic>
        <p:nvPicPr>
          <p:cNvPr name="Picture 3" id="4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44355" y="1245488"/>
            <a:ext cx="1595009" cy="2625844"/>
          </a:xfrm>
          <a:prstGeom prst="rect">
            <a:avLst/>
          </a:prstGeom>
        </p:spPr>
      </p:pic>
      <p:pic>
        <p:nvPicPr>
          <p:cNvPr name="Picture 4" id="4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88887" y="1581150"/>
            <a:ext cx="1595009" cy="2625844"/>
          </a:xfrm>
          <a:prstGeom prst="rect">
            <a:avLst/>
          </a:prstGeom>
        </p:spPr>
      </p:pic>
      <p:pic>
        <p:nvPicPr>
          <p:cNvPr name="Picture 5" id="4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05308" y="3628530"/>
            <a:ext cx="1595009" cy="2625844"/>
          </a:xfrm>
          <a:prstGeom prst="rect">
            <a:avLst/>
          </a:prstGeom>
        </p:spPr>
      </p:pic>
      <p:pic>
        <p:nvPicPr>
          <p:cNvPr name="Picture 6" id="4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5042" y="3268369"/>
            <a:ext cx="1595009" cy="2625844"/>
          </a:xfrm>
          <a:prstGeom prst="rect">
            <a:avLst/>
          </a:prstGeom>
        </p:spPr>
      </p:pic>
      <p:grpSp>
        <p:nvGrpSpPr>
          <p:cNvPr name="Group 7" id="44"/>
          <p:cNvGrpSpPr/>
          <p:nvPr/>
        </p:nvGrpSpPr>
        <p:grpSpPr>
          <a:xfrm>
            <a:off x="3053855" y="2007489"/>
            <a:ext cx="2052066" cy="819150"/>
            <a:chOff x="3053855" y="2007489"/>
            <a:chExt cx="2052066" cy="819150"/>
          </a:xfrm>
        </p:grpSpPr>
        <p:sp>
          <p:nvSpPr>
            <p:cNvPr name="TextBox 44" id="45"/>
            <p:cNvSpPr txBox="true"/>
            <p:nvPr/>
          </p:nvSpPr>
          <p:spPr>
            <a:xfrm rot="0">
              <a:off x="3053855" y="2007489"/>
              <a:ext cx="1999488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爬虫</a:t>
              </a:r>
              <a:endParaRPr lang="en-US" sz="1100"/>
            </a:p>
          </p:txBody>
        </p:sp>
        <p:sp>
          <p:nvSpPr>
            <p:cNvPr name="TextBox 45" id="46"/>
            <p:cNvSpPr txBox="true"/>
            <p:nvPr/>
          </p:nvSpPr>
          <p:spPr>
            <a:xfrm rot="0">
              <a:off x="3066555" y="2401189"/>
              <a:ext cx="2039366" cy="4254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电影信息的来源主要是爬虫获取。</a:t>
              </a:r>
              <a:endParaRPr lang="en-US" sz="1100"/>
            </a:p>
          </p:txBody>
        </p:sp>
      </p:grpSp>
      <p:grpSp>
        <p:nvGrpSpPr>
          <p:cNvPr name="Group 8" id="47"/>
          <p:cNvGrpSpPr/>
          <p:nvPr/>
        </p:nvGrpSpPr>
        <p:grpSpPr>
          <a:xfrm>
            <a:off x="6111087" y="2343150"/>
            <a:ext cx="2088642" cy="1022350"/>
            <a:chOff x="6111087" y="2343150"/>
            <a:chExt cx="2088642" cy="1022350"/>
          </a:xfrm>
        </p:grpSpPr>
        <p:sp>
          <p:nvSpPr>
            <p:cNvPr name="TextBox 47" id="48"/>
            <p:cNvSpPr txBox="true"/>
            <p:nvPr/>
          </p:nvSpPr>
          <p:spPr>
            <a:xfrm rot="0">
              <a:off x="6111087" y="2343150"/>
              <a:ext cx="199625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前后端设计</a:t>
              </a:r>
              <a:endParaRPr lang="en-US" sz="1100"/>
            </a:p>
          </p:txBody>
        </p:sp>
        <p:sp>
          <p:nvSpPr>
            <p:cNvPr name="TextBox 48" id="49"/>
            <p:cNvSpPr txBox="true"/>
            <p:nvPr/>
          </p:nvSpPr>
          <p:spPr>
            <a:xfrm rot="0">
              <a:off x="6111087" y="2724150"/>
              <a:ext cx="2088642" cy="6413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本项目主要采用前后端分离的开发模式，前端负责页面展示，后端负责传递数据。</a:t>
              </a:r>
              <a:endParaRPr lang="en-US" sz="1100"/>
            </a:p>
          </p:txBody>
        </p:sp>
      </p:grpSp>
      <p:grpSp>
        <p:nvGrpSpPr>
          <p:cNvPr name="Group 9" id="50"/>
          <p:cNvGrpSpPr/>
          <p:nvPr/>
        </p:nvGrpSpPr>
        <p:grpSpPr>
          <a:xfrm>
            <a:off x="6489408" y="4314330"/>
            <a:ext cx="2088642" cy="1231900"/>
            <a:chOff x="6489408" y="4314330"/>
            <a:chExt cx="2088642" cy="1231900"/>
          </a:xfrm>
        </p:grpSpPr>
        <p:sp>
          <p:nvSpPr>
            <p:cNvPr name="TextBox 50" id="51"/>
            <p:cNvSpPr txBox="true"/>
            <p:nvPr/>
          </p:nvSpPr>
          <p:spPr>
            <a:xfrm rot="0">
              <a:off x="6489408" y="4314330"/>
              <a:ext cx="199625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数据库创建</a:t>
              </a:r>
              <a:endParaRPr lang="en-US" sz="1100"/>
            </a:p>
          </p:txBody>
        </p:sp>
        <p:sp>
          <p:nvSpPr>
            <p:cNvPr name="TextBox 51" id="52"/>
            <p:cNvSpPr txBox="true"/>
            <p:nvPr/>
          </p:nvSpPr>
          <p:spPr>
            <a:xfrm rot="0">
              <a:off x="6489408" y="4695330"/>
              <a:ext cx="2088642" cy="850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数据库能存储电影信息，用户信息。以及用户的操作记录。这些数据将会成为业务处理的依据。</a:t>
              </a:r>
              <a:endParaRPr lang="en-US" sz="1100"/>
            </a:p>
          </p:txBody>
        </p:sp>
      </p:grpSp>
      <p:grpSp>
        <p:nvGrpSpPr>
          <p:cNvPr name="Group 10" id="53"/>
          <p:cNvGrpSpPr/>
          <p:nvPr/>
        </p:nvGrpSpPr>
        <p:grpSpPr>
          <a:xfrm>
            <a:off x="3487242" y="4055769"/>
            <a:ext cx="2052066" cy="1035050"/>
            <a:chOff x="3487242" y="4055769"/>
            <a:chExt cx="2052066" cy="1035050"/>
          </a:xfrm>
        </p:grpSpPr>
        <p:sp>
          <p:nvSpPr>
            <p:cNvPr name="TextBox 53" id="54"/>
            <p:cNvSpPr txBox="true"/>
            <p:nvPr/>
          </p:nvSpPr>
          <p:spPr>
            <a:xfrm rot="0">
              <a:off x="3487242" y="4055769"/>
              <a:ext cx="1999488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推荐算法的实现</a:t>
              </a:r>
              <a:endParaRPr lang="en-US" sz="1100"/>
            </a:p>
          </p:txBody>
        </p:sp>
        <p:sp>
          <p:nvSpPr>
            <p:cNvPr name="TextBox 54" id="55"/>
            <p:cNvSpPr txBox="true"/>
            <p:nvPr/>
          </p:nvSpPr>
          <p:spPr>
            <a:xfrm rot="0">
              <a:off x="3499942" y="4449469"/>
              <a:ext cx="2039366" cy="6413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本项目采用协同过滤算法来实现对用户的个性化影视作品推荐。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8" animBg="true"/>
      <p:bldP grpId="0" spid="39" animBg="true"/>
      <p:bldP grpId="0" spid="40" animBg="true"/>
      <p:bldP grpId="0" spid="41" animBg="true"/>
      <p:bldP grpId="0" spid="42" animBg="true"/>
      <p:bldP grpId="0" spid="43" animBg="true"/>
      <p:bldP grpId="0" spid="44" animBg="true"/>
      <p:bldP grpId="0" spid="47" animBg="true"/>
      <p:bldP grpId="0" spid="50" animBg="true"/>
      <p:bldP grpId="0" spid="53" animBg="true"/>
    </p:bld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74769" y="814578"/>
            <a:ext cx="3243915" cy="3704754"/>
          </a:xfrm>
          <a:prstGeom prst="rect">
            <a:avLst/>
          </a:prstGeom>
        </p:spPr>
      </p:pic>
      <p:pic>
        <p:nvPicPr>
          <p:cNvPr name="Picture 2" id="5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89250" y="5138674"/>
            <a:ext cx="5778500" cy="434018"/>
          </a:xfrm>
          <a:prstGeom prst="rect">
            <a:avLst/>
          </a:prstGeom>
        </p:spPr>
      </p:pic>
      <p:pic>
        <p:nvPicPr>
          <p:cNvPr name="Picture 3" id="5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05277" y="3244850"/>
            <a:ext cx="1351331" cy="1092940"/>
          </a:xfrm>
          <a:prstGeom prst="rect">
            <a:avLst/>
          </a:prstGeom>
        </p:spPr>
      </p:pic>
      <p:sp>
        <p:nvSpPr>
          <p:cNvPr name="TextBox 4" id="59"/>
          <p:cNvSpPr txBox="true"/>
          <p:nvPr/>
        </p:nvSpPr>
        <p:spPr>
          <a:xfrm rot="0">
            <a:off x="4546346" y="4896485"/>
            <a:ext cx="2628836" cy="533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3000">
                <a:solidFill>
                  <a:srgbClr val="000000"/>
                </a:solidFill>
                <a:latin typeface="Microsoft YaHei"/>
                <a:ea typeface="Microsoft YaHei"/>
              </a:rPr>
              <a:t>技术难点</a:t>
            </a:r>
            <a:r>
              <a:rPr lang="en-US" sz="3000">
                <a:solidFill>
                  <a:srgbClr val="9DC3E6"/>
                </a:solidFill>
                <a:latin typeface="Microsoft YaHei"/>
                <a:ea typeface="Microsoft YaHei"/>
              </a:rPr>
              <a:t>分析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6" animBg="true"/>
      <p:bldP grpId="0" spid="57" animBg="true"/>
      <p:bldP grpId="0" spid="58" animBg="true"/>
      <p:bldP grpId="0" spid="59" animBg="true"/>
    </p:bld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6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41902" y="486156"/>
            <a:ext cx="3472786" cy="820414"/>
          </a:xfrm>
          <a:prstGeom prst="rect">
            <a:avLst/>
          </a:prstGeom>
        </p:spPr>
      </p:pic>
      <p:sp>
        <p:nvSpPr>
          <p:cNvPr name="TextBox 2" id="61"/>
          <p:cNvSpPr txBox="true"/>
          <p:nvPr/>
        </p:nvSpPr>
        <p:spPr>
          <a:xfrm rot="0">
            <a:off x="4266438" y="776224"/>
            <a:ext cx="2822575" cy="406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2300">
                <a:solidFill>
                  <a:srgbClr val="000000"/>
                </a:solidFill>
                <a:latin typeface="Microsoft YaHei"/>
                <a:ea typeface="Microsoft YaHei"/>
              </a:rPr>
              <a:t>涉及技术</a:t>
            </a:r>
            <a:endParaRPr lang="en-US" sz="1100"/>
          </a:p>
        </p:txBody>
      </p:sp>
      <p:pic>
        <p:nvPicPr>
          <p:cNvPr name="Picture 3" id="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84269" y="4673600"/>
            <a:ext cx="1342758" cy="882382"/>
          </a:xfrm>
          <a:prstGeom prst="rect">
            <a:avLst/>
          </a:prstGeom>
        </p:spPr>
      </p:pic>
      <p:pic>
        <p:nvPicPr>
          <p:cNvPr name="Picture 4" id="6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400677" y="3406775"/>
            <a:ext cx="2092590" cy="1375119"/>
          </a:xfrm>
          <a:prstGeom prst="rect">
            <a:avLst/>
          </a:prstGeom>
        </p:spPr>
      </p:pic>
      <p:pic>
        <p:nvPicPr>
          <p:cNvPr name="Picture 5" id="6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03194" y="3128899"/>
            <a:ext cx="868456" cy="570695"/>
          </a:xfrm>
          <a:prstGeom prst="rect">
            <a:avLst/>
          </a:prstGeom>
        </p:spPr>
      </p:pic>
      <p:pic>
        <p:nvPicPr>
          <p:cNvPr name="Picture 6" id="6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61433" y="2084324"/>
            <a:ext cx="1671210" cy="1096883"/>
          </a:xfrm>
          <a:prstGeom prst="rect">
            <a:avLst/>
          </a:prstGeom>
        </p:spPr>
      </p:pic>
      <p:sp>
        <p:nvSpPr>
          <p:cNvPr name="TextBox 7" id="66"/>
          <p:cNvSpPr txBox="true"/>
          <p:nvPr/>
        </p:nvSpPr>
        <p:spPr>
          <a:xfrm rot="0">
            <a:off x="3522053" y="4851400"/>
            <a:ext cx="744347" cy="355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2000">
                <a:solidFill>
                  <a:srgbClr val="000000"/>
                </a:solidFill>
                <a:latin typeface="Microsoft YaHei"/>
                <a:ea typeface="Microsoft YaHei"/>
              </a:rPr>
              <a:t>38</a:t>
            </a:r>
            <a:endParaRPr lang="en-US" sz="1100"/>
          </a:p>
        </p:txBody>
      </p:sp>
      <p:sp>
        <p:nvSpPr>
          <p:cNvPr name="TextBox 8" id="67"/>
          <p:cNvSpPr txBox="true"/>
          <p:nvPr/>
        </p:nvSpPr>
        <p:spPr>
          <a:xfrm rot="0">
            <a:off x="4634484" y="3719322"/>
            <a:ext cx="966660" cy="7112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4000">
                <a:solidFill>
                  <a:srgbClr val="000000"/>
                </a:solidFill>
                <a:latin typeface="Microsoft YaHei"/>
                <a:ea typeface="Microsoft YaHei"/>
              </a:rPr>
              <a:t>46</a:t>
            </a:r>
            <a:endParaRPr lang="en-US" sz="1100"/>
          </a:p>
        </p:txBody>
      </p:sp>
      <p:sp>
        <p:nvSpPr>
          <p:cNvPr name="TextBox 9" id="68"/>
          <p:cNvSpPr txBox="true"/>
          <p:nvPr/>
        </p:nvSpPr>
        <p:spPr>
          <a:xfrm rot="0">
            <a:off x="3061589" y="3259582"/>
            <a:ext cx="845629" cy="2857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1600">
                <a:solidFill>
                  <a:srgbClr val="000000"/>
                </a:solidFill>
                <a:latin typeface="Microsoft YaHei"/>
                <a:ea typeface="Microsoft YaHei"/>
              </a:rPr>
              <a:t>17</a:t>
            </a:r>
            <a:endParaRPr lang="en-US" sz="1100"/>
          </a:p>
        </p:txBody>
      </p:sp>
      <p:sp>
        <p:nvSpPr>
          <p:cNvPr name="TextBox 10" id="69"/>
          <p:cNvSpPr txBox="true"/>
          <p:nvPr/>
        </p:nvSpPr>
        <p:spPr>
          <a:xfrm rot="0">
            <a:off x="4851400" y="2273300"/>
            <a:ext cx="1024446" cy="6223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b="true" sz="3500">
                <a:solidFill>
                  <a:srgbClr val="000000"/>
                </a:solidFill>
                <a:latin typeface="Microsoft YaHei"/>
                <a:ea typeface="Microsoft YaHei"/>
              </a:rPr>
              <a:t>22</a:t>
            </a:r>
            <a:endParaRPr lang="en-US" sz="1100"/>
          </a:p>
        </p:txBody>
      </p:sp>
      <p:grpSp>
        <p:nvGrpSpPr>
          <p:cNvPr name="Group 11" id="70"/>
          <p:cNvGrpSpPr/>
          <p:nvPr/>
        </p:nvGrpSpPr>
        <p:grpSpPr>
          <a:xfrm>
            <a:off x="6884670" y="2054987"/>
            <a:ext cx="3000438" cy="1240536"/>
            <a:chOff x="6884670" y="2054987"/>
            <a:chExt cx="3000438" cy="1240536"/>
          </a:xfrm>
        </p:grpSpPr>
        <p:sp>
          <p:nvSpPr>
            <p:cNvPr name="TextBox 70" id="71"/>
            <p:cNvSpPr txBox="true"/>
            <p:nvPr/>
          </p:nvSpPr>
          <p:spPr>
            <a:xfrm rot="0">
              <a:off x="6884670" y="2054987"/>
              <a:ext cx="1968881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Sql Server</a:t>
              </a:r>
              <a:endParaRPr lang="en-US" sz="1100"/>
            </a:p>
          </p:txBody>
        </p:sp>
        <p:sp>
          <p:nvSpPr>
            <p:cNvPr name="TextBox 71" id="72"/>
            <p:cNvSpPr txBox="true"/>
            <p:nvPr/>
          </p:nvSpPr>
          <p:spPr>
            <a:xfrm rot="0">
              <a:off x="6892544" y="2444623"/>
              <a:ext cx="2992564" cy="850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200">
                  <a:solidFill>
                    <a:srgbClr val="42464B"/>
                  </a:solidFill>
                  <a:latin typeface="Microsoft YaHei"/>
                  <a:ea typeface="Microsoft YaHei"/>
                </a:rPr>
                <a:t>MySQL是一种关系型数据库管理系统，关系数据库将数据保存在不同的表中，而不是将所有数据放在一个大仓库内，这样就增加了速度并提高了灵活性。</a:t>
              </a:r>
              <a:endParaRPr lang="en-US" sz="1100"/>
            </a:p>
          </p:txBody>
        </p:sp>
      </p:grpSp>
      <p:grpSp>
        <p:nvGrpSpPr>
          <p:cNvPr name="Group 12" id="73"/>
          <p:cNvGrpSpPr/>
          <p:nvPr/>
        </p:nvGrpSpPr>
        <p:grpSpPr>
          <a:xfrm>
            <a:off x="475450" y="4181577"/>
            <a:ext cx="2917508" cy="1600200"/>
            <a:chOff x="475450" y="4181577"/>
            <a:chExt cx="2917508" cy="1600200"/>
          </a:xfrm>
        </p:grpSpPr>
        <p:sp>
          <p:nvSpPr>
            <p:cNvPr name="TextBox 73" id="74"/>
            <p:cNvSpPr txBox="true"/>
            <p:nvPr/>
          </p:nvSpPr>
          <p:spPr>
            <a:xfrm rot="0">
              <a:off x="1389850" y="4181577"/>
              <a:ext cx="2003108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r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协同过滤算法</a:t>
              </a:r>
              <a:endParaRPr lang="en-US" sz="1100"/>
            </a:p>
          </p:txBody>
        </p:sp>
        <p:sp>
          <p:nvSpPr>
            <p:cNvPr name="TextBox 74" id="75"/>
            <p:cNvSpPr txBox="true"/>
            <p:nvPr/>
          </p:nvSpPr>
          <p:spPr>
            <a:xfrm rot="0">
              <a:off x="475450" y="4524477"/>
              <a:ext cx="2910205" cy="1257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400">
                  <a:solidFill>
                    <a:srgbClr val="333333"/>
                  </a:solidFill>
                  <a:latin typeface="Microsoft YaHei"/>
                  <a:ea typeface="Microsoft YaHei"/>
                </a:rPr>
                <a:t>协同过滤算法是这一领域的主流。作为基于内容的算法执行方式，协同过滤在准确性上具有相当的优势，但无法冷启动、推荐同质化和运算效率低使其依然存在很多不足。</a:t>
              </a:r>
              <a:endParaRPr lang="en-US" sz="1100"/>
            </a:p>
          </p:txBody>
        </p:sp>
      </p:grpSp>
      <p:grpSp>
        <p:nvGrpSpPr>
          <p:cNvPr name="Group 13" id="76"/>
          <p:cNvGrpSpPr/>
          <p:nvPr/>
        </p:nvGrpSpPr>
        <p:grpSpPr>
          <a:xfrm>
            <a:off x="6744691" y="3691141"/>
            <a:ext cx="3035046" cy="2743200"/>
            <a:chOff x="6744691" y="3691141"/>
            <a:chExt cx="3035046" cy="2743200"/>
          </a:xfrm>
        </p:grpSpPr>
        <p:sp>
          <p:nvSpPr>
            <p:cNvPr name="TextBox 76" id="77"/>
            <p:cNvSpPr txBox="true"/>
            <p:nvPr/>
          </p:nvSpPr>
          <p:spPr>
            <a:xfrm rot="0">
              <a:off x="6744691" y="3691141"/>
              <a:ext cx="1813687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Django</a:t>
              </a:r>
              <a:endParaRPr lang="en-US" sz="1100"/>
            </a:p>
          </p:txBody>
        </p:sp>
        <p:sp>
          <p:nvSpPr>
            <p:cNvPr name="TextBox 77" id="78"/>
            <p:cNvSpPr txBox="true"/>
            <p:nvPr/>
          </p:nvSpPr>
          <p:spPr>
            <a:xfrm rot="0">
              <a:off x="6744691" y="4084841"/>
              <a:ext cx="3035046" cy="23495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l" latinLnBrk="true"/>
              <a:r>
                <a:t/>
              </a:r>
              <a:r>
                <a:rPr lang="en-US" sz="1200">
                  <a:solidFill>
                    <a:srgbClr val="42464B"/>
                  </a:solidFill>
                  <a:latin typeface="Microsoft YaHei"/>
                  <a:ea typeface="Microsoft YaHei"/>
                </a:rPr>
                <a:t>Django是高水准的Python编程语言驱动的一个开源模型．视图，控制器风格的Web应用程序框架，它起源于开源社区。使用这种架构，程序员可以方便、快捷地创建高品质、易维护、数据库驱动的应用程序。这也正是OpenStack的Horizon组件采用这种架构进行设计的主要原因。另外，在Dj ango框架中，还包含许多功能强大的第三方插件，使得Django具有较强的可扩展性。Django 项目源自一个在线新闻 Web 站点，于 2005 年以开源的形式被释放出来。</a:t>
              </a:r>
              <a:endParaRPr lang="en-US" sz="1100"/>
            </a:p>
          </p:txBody>
        </p:sp>
      </p:grpSp>
      <p:grpSp>
        <p:nvGrpSpPr>
          <p:cNvPr name="Group 14" id="79"/>
          <p:cNvGrpSpPr/>
          <p:nvPr/>
        </p:nvGrpSpPr>
        <p:grpSpPr>
          <a:xfrm>
            <a:off x="982866" y="1232294"/>
            <a:ext cx="3005836" cy="1885950"/>
            <a:chOff x="982866" y="1232294"/>
            <a:chExt cx="3005836" cy="1885950"/>
          </a:xfrm>
        </p:grpSpPr>
        <p:sp>
          <p:nvSpPr>
            <p:cNvPr name="TextBox 79" id="80"/>
            <p:cNvSpPr txBox="true"/>
            <p:nvPr/>
          </p:nvSpPr>
          <p:spPr>
            <a:xfrm rot="0">
              <a:off x="1935366" y="1232294"/>
              <a:ext cx="203574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r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Vue</a:t>
              </a:r>
              <a:endParaRPr lang="en-US" sz="1100"/>
            </a:p>
          </p:txBody>
        </p:sp>
        <p:sp>
          <p:nvSpPr>
            <p:cNvPr name="TextBox 80" id="81"/>
            <p:cNvSpPr txBox="true"/>
            <p:nvPr/>
          </p:nvSpPr>
          <p:spPr>
            <a:xfrm rot="0">
              <a:off x="982866" y="1625994"/>
              <a:ext cx="3005836" cy="1492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r" latinLnBrk="true"/>
              <a:r>
                <a:t/>
              </a:r>
              <a:r>
                <a:rPr lang="en-US" sz="1200">
                  <a:solidFill>
                    <a:srgbClr val="42464B"/>
                  </a:solidFill>
                  <a:latin typeface="Microsoft YaHei"/>
                  <a:ea typeface="Microsoft YaHei"/>
                </a:rPr>
                <a:t>Vue是一套用于构建用户界面的渐进式框架。与其它大型框架不同的是，Vue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0" animBg="true"/>
      <p:bldP grpId="0" spid="61" animBg="true"/>
      <p:bldP grpId="0" spid="62" animBg="true"/>
      <p:bldP grpId="0" spid="63" animBg="true"/>
      <p:bldP grpId="0" spid="64" animBg="true"/>
      <p:bldP grpId="0" spid="65" animBg="true"/>
      <p:bldP grpId="0" spid="66" animBg="true"/>
      <p:bldP grpId="0" spid="67" animBg="true"/>
      <p:bldP grpId="0" spid="68" animBg="true"/>
      <p:bldP grpId="0" spid="69" animBg="true"/>
      <p:bldP grpId="0" spid="70" animBg="true"/>
      <p:bldP grpId="0" spid="73" animBg="true"/>
      <p:bldP grpId="0" spid="76" animBg="true"/>
      <p:bldP grpId="0" spid="79" animBg="true"/>
    </p:bld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8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41902" y="486156"/>
            <a:ext cx="3472786" cy="820414"/>
          </a:xfrm>
          <a:prstGeom prst="rect">
            <a:avLst/>
          </a:prstGeom>
        </p:spPr>
      </p:pic>
      <p:sp>
        <p:nvSpPr>
          <p:cNvPr name="TextBox 2" id="83"/>
          <p:cNvSpPr txBox="true"/>
          <p:nvPr/>
        </p:nvSpPr>
        <p:spPr>
          <a:xfrm rot="0">
            <a:off x="4266438" y="776224"/>
            <a:ext cx="2823528" cy="406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0" rIns="0" tIns="0" bIns="0">
            <a:spAutoFit/>
          </a:bodyPr>
          <a:lstStyle/>
          <a:p>
            <a:pPr algn="ctr" latinLnBrk="true"/>
            <a:r>
              <a:t/>
            </a:r>
            <a:r>
              <a:rPr lang="en-US" sz="2300">
                <a:solidFill>
                  <a:srgbClr val="000000"/>
                </a:solidFill>
                <a:latin typeface="Microsoft YaHei"/>
                <a:ea typeface="Microsoft YaHei"/>
              </a:rPr>
              <a:t>难点分析</a:t>
            </a:r>
            <a:endParaRPr lang="en-US" sz="1100"/>
          </a:p>
        </p:txBody>
      </p:sp>
      <p:pic>
        <p:nvPicPr>
          <p:cNvPr name="Picture 3" id="8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61840" y="1663573"/>
            <a:ext cx="2562464" cy="2926494"/>
          </a:xfrm>
          <a:prstGeom prst="rect">
            <a:avLst/>
          </a:prstGeom>
        </p:spPr>
      </p:pic>
      <p:pic>
        <p:nvPicPr>
          <p:cNvPr name="Picture 4" id="8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78533" y="2675763"/>
            <a:ext cx="1674708" cy="1910869"/>
          </a:xfrm>
          <a:prstGeom prst="rect">
            <a:avLst/>
          </a:prstGeom>
        </p:spPr>
      </p:pic>
      <p:pic>
        <p:nvPicPr>
          <p:cNvPr name="Picture 5" id="8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025003" y="2675763"/>
            <a:ext cx="1674708" cy="1910869"/>
          </a:xfrm>
          <a:prstGeom prst="rect">
            <a:avLst/>
          </a:prstGeom>
        </p:spPr>
      </p:pic>
      <p:grpSp>
        <p:nvGrpSpPr>
          <p:cNvPr name="Group 6" id="87"/>
          <p:cNvGrpSpPr/>
          <p:nvPr/>
        </p:nvGrpSpPr>
        <p:grpSpPr>
          <a:xfrm>
            <a:off x="591337" y="4736300"/>
            <a:ext cx="3404984" cy="1244600"/>
            <a:chOff x="591337" y="4736300"/>
            <a:chExt cx="3404984" cy="1244600"/>
          </a:xfrm>
        </p:grpSpPr>
        <p:sp>
          <p:nvSpPr>
            <p:cNvPr name="TextBox 87" id="88"/>
            <p:cNvSpPr txBox="true"/>
            <p:nvPr/>
          </p:nvSpPr>
          <p:spPr>
            <a:xfrm rot="0">
              <a:off x="591337" y="4736300"/>
              <a:ext cx="309485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协同过滤算法的冷启动问题</a:t>
              </a:r>
              <a:endParaRPr lang="en-US" sz="1100"/>
            </a:p>
          </p:txBody>
        </p:sp>
        <p:sp>
          <p:nvSpPr>
            <p:cNvPr name="TextBox 88" id="89"/>
            <p:cNvSpPr txBox="true"/>
            <p:nvPr/>
          </p:nvSpPr>
          <p:spPr>
            <a:xfrm rot="0">
              <a:off x="604037" y="5130000"/>
              <a:ext cx="3392284" cy="850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协同过滤算法是基于用户有一定数据量的情况下，计算与其它用户的相似度，来实现个性化推荐。在冷启动的条件下，用户没有足够的数据量来支持个性化推荐。</a:t>
              </a:r>
              <a:endParaRPr lang="en-US" sz="1100"/>
            </a:p>
          </p:txBody>
        </p:sp>
      </p:grpSp>
      <p:grpSp>
        <p:nvGrpSpPr>
          <p:cNvPr name="Group 7" id="90"/>
          <p:cNvGrpSpPr/>
          <p:nvPr/>
        </p:nvGrpSpPr>
        <p:grpSpPr>
          <a:xfrm>
            <a:off x="4953000" y="4800600"/>
            <a:ext cx="2100390" cy="1035050"/>
            <a:chOff x="4953000" y="4800600"/>
            <a:chExt cx="2100390" cy="1035050"/>
          </a:xfrm>
        </p:grpSpPr>
        <p:sp>
          <p:nvSpPr>
            <p:cNvPr name="TextBox 90" id="91"/>
            <p:cNvSpPr txBox="true"/>
            <p:nvPr/>
          </p:nvSpPr>
          <p:spPr>
            <a:xfrm rot="0">
              <a:off x="4953000" y="4800600"/>
              <a:ext cx="1916240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用户数据来源</a:t>
              </a:r>
              <a:endParaRPr lang="en-US" sz="1100"/>
            </a:p>
          </p:txBody>
        </p:sp>
        <p:sp>
          <p:nvSpPr>
            <p:cNvPr name="TextBox 91" id="92"/>
            <p:cNvSpPr txBox="true"/>
            <p:nvPr/>
          </p:nvSpPr>
          <p:spPr>
            <a:xfrm rot="0">
              <a:off x="4953000" y="5194300"/>
              <a:ext cx="2100390" cy="6413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项目在开发阶段并没有真实的数据来源，无法测试推荐算法的可靠性。</a:t>
              </a:r>
              <a:endParaRPr lang="en-US" sz="1100"/>
            </a:p>
          </p:txBody>
        </p:sp>
      </p:grpSp>
      <p:grpSp>
        <p:nvGrpSpPr>
          <p:cNvPr name="Group 8" id="93"/>
          <p:cNvGrpSpPr/>
          <p:nvPr/>
        </p:nvGrpSpPr>
        <p:grpSpPr>
          <a:xfrm>
            <a:off x="7975600" y="4813300"/>
            <a:ext cx="3276765" cy="819150"/>
            <a:chOff x="7975600" y="4813300"/>
            <a:chExt cx="3276765" cy="819150"/>
          </a:xfrm>
        </p:grpSpPr>
        <p:sp>
          <p:nvSpPr>
            <p:cNvPr name="TextBox 93" id="94"/>
            <p:cNvSpPr txBox="true"/>
            <p:nvPr/>
          </p:nvSpPr>
          <p:spPr>
            <a:xfrm rot="0">
              <a:off x="7975600" y="4813300"/>
              <a:ext cx="2971584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2000">
                  <a:solidFill>
                    <a:srgbClr val="000000"/>
                  </a:solidFill>
                  <a:latin typeface="Microsoft YaHei"/>
                  <a:ea typeface="Microsoft YaHei"/>
                </a:rPr>
                <a:t>Vue+Django的兼容性问题</a:t>
              </a:r>
              <a:endParaRPr lang="en-US" sz="1100"/>
            </a:p>
          </p:txBody>
        </p:sp>
        <p:sp>
          <p:nvSpPr>
            <p:cNvPr name="TextBox 94" id="95"/>
            <p:cNvSpPr txBox="true"/>
            <p:nvPr/>
          </p:nvSpPr>
          <p:spPr>
            <a:xfrm rot="0">
              <a:off x="7995234" y="5207000"/>
              <a:ext cx="3257131" cy="4254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1200">
                  <a:solidFill>
                    <a:srgbClr val="000000"/>
                  </a:solidFill>
                  <a:latin typeface="Microsoft YaHei"/>
                  <a:ea typeface="Microsoft YaHei"/>
                </a:rPr>
                <a:t>Vue的插值语法会与Django的模板语法冲突，只能将Django作为数据传递的后端。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2" animBg="true"/>
      <p:bldP grpId="0" spid="83" animBg="true"/>
      <p:bldP grpId="0" spid="84" animBg="true"/>
      <p:bldP grpId="0" spid="85" animBg="true"/>
      <p:bldP grpId="0" spid="86" animBg="true"/>
      <p:bldP grpId="0" spid="87" animBg="true"/>
      <p:bldP grpId="0" spid="90" animBg="true"/>
      <p:bldP grpId="0" spid="93" animBg="true"/>
    </p:bld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9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74769" y="814578"/>
            <a:ext cx="3243915" cy="3704754"/>
          </a:xfrm>
          <a:prstGeom prst="rect">
            <a:avLst/>
          </a:prstGeom>
        </p:spPr>
      </p:pic>
      <p:pic>
        <p:nvPicPr>
          <p:cNvPr name="Picture 2" id="9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89250" y="5138674"/>
            <a:ext cx="5778500" cy="434018"/>
          </a:xfrm>
          <a:prstGeom prst="rect">
            <a:avLst/>
          </a:prstGeom>
        </p:spPr>
      </p:pic>
      <p:pic>
        <p:nvPicPr>
          <p:cNvPr name="Picture 3" id="9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05277" y="3244850"/>
            <a:ext cx="1351331" cy="1092940"/>
          </a:xfrm>
          <a:prstGeom prst="rect">
            <a:avLst/>
          </a:prstGeom>
        </p:spPr>
      </p:pic>
      <p:grpSp>
        <p:nvGrpSpPr>
          <p:cNvPr name="Group 4" id="99"/>
          <p:cNvGrpSpPr/>
          <p:nvPr/>
        </p:nvGrpSpPr>
        <p:grpSpPr>
          <a:xfrm>
            <a:off x="4546346" y="4896485"/>
            <a:ext cx="3031172" cy="533400"/>
            <a:chOff x="4546346" y="4896485"/>
            <a:chExt cx="3031172" cy="533400"/>
          </a:xfrm>
        </p:grpSpPr>
        <p:sp>
          <p:nvSpPr>
            <p:cNvPr name="TextBox 99" id="100"/>
            <p:cNvSpPr txBox="true"/>
            <p:nvPr/>
          </p:nvSpPr>
          <p:spPr>
            <a:xfrm rot="0">
              <a:off x="4546346" y="4896485"/>
              <a:ext cx="3031172" cy="533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0" rIns="0" tIns="0" bIns="0">
              <a:spAutoFit/>
            </a:bodyPr>
            <a:lstStyle/>
            <a:p>
              <a:pPr algn="ctr" latinLnBrk="true"/>
              <a:r>
                <a:t/>
              </a:r>
              <a:r>
                <a:rPr lang="en-US" sz="3000">
                  <a:solidFill>
                    <a:srgbClr val="000000"/>
                  </a:solidFill>
                  <a:latin typeface="Microsoft YaHei"/>
                  <a:ea typeface="Microsoft YaHei"/>
                </a:rPr>
                <a:t>主要功能</a:t>
              </a:r>
              <a:r>
                <a:rPr lang="en-US" sz="3000">
                  <a:solidFill>
                    <a:srgbClr val="9DC3E6"/>
                  </a:solidFill>
                  <a:latin typeface="Microsoft YaHei"/>
                  <a:ea typeface="Microsoft YaHei"/>
                </a:rPr>
                <a:t>展示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96" animBg="true"/>
      <p:bldP grpId="0" spid="97" animBg="true"/>
      <p:bldP grpId="0" spid="98" animBg="true"/>
      <p:bldP grpId="0" spid="99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