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xmlns="">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6067"/>
    <p:restoredTop sz="93820"/>
  </p:normalViewPr>
  <p:slideViewPr>
    <p:cSldViewPr>
      <p:cViewPr>
        <p:scale>
          <a:sx n="75" d="100"/>
          <a:sy n="75" d="100"/>
        </p:scale>
        <p:origin x="-78" y="3768"/>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8BDD-87C3-CA47-9308-E3EF5FCE68D2}">
      <dsp:nvSpPr>
        <dsp:cNvPr id="0" name=""/>
        <dsp:cNvSpPr/>
      </dsp:nvSpPr>
      <dsp:spPr>
        <a:xfrm rot="5400000">
          <a:off x="-239721" y="252634"/>
          <a:ext cx="2552790" cy="20626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Import</a:t>
          </a:r>
        </a:p>
      </dsp:txBody>
      <dsp:txXfrm rot="-5400000">
        <a:off x="5352" y="1038883"/>
        <a:ext cx="2062644" cy="490146"/>
      </dsp:txXfrm>
    </dsp:sp>
    <dsp:sp modelId="{15A052F2-1721-AB4D-A07F-500B21FAB00A}">
      <dsp:nvSpPr>
        <dsp:cNvPr id="0" name=""/>
        <dsp:cNvSpPr/>
      </dsp:nvSpPr>
      <dsp:spPr>
        <a:xfrm rot="5400000">
          <a:off x="5219177" y="-3127566"/>
          <a:ext cx="1660186" cy="79304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From spreadsheet files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From </a:t>
          </a:r>
          <a:r>
            <a:rPr lang="en-US" sz="3200" kern="1200" dirty="0" err="1">
              <a:latin typeface="Arial" panose="020B0604020202020204" pitchFamily="34" charset="0"/>
              <a:cs typeface="Arial" panose="020B0604020202020204" pitchFamily="34" charset="0"/>
            </a:rPr>
            <a:t>Matlab</a:t>
          </a:r>
          <a:r>
            <a:rPr lang="en-US" sz="3200" kern="1200" dirty="0">
              <a:latin typeface="Arial" panose="020B0604020202020204" pitchFamily="34" charset="0"/>
              <a:cs typeface="Arial" panose="020B0604020202020204" pitchFamily="34" charset="0"/>
            </a:rPr>
            <a:t> data file</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From online sources or other formats</a:t>
          </a:r>
        </a:p>
      </dsp:txBody>
      <dsp:txXfrm rot="-5400000">
        <a:off x="2084049" y="88606"/>
        <a:ext cx="7849398" cy="1498098"/>
      </dsp:txXfrm>
    </dsp:sp>
    <dsp:sp modelId="{13CF8B6B-0153-D14F-9375-DB1048261C75}">
      <dsp:nvSpPr>
        <dsp:cNvPr id="0" name=""/>
        <dsp:cNvSpPr/>
      </dsp:nvSpPr>
      <dsp:spPr>
        <a:xfrm rot="5400000">
          <a:off x="-235138" y="2613483"/>
          <a:ext cx="2552790" cy="20718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Inspect</a:t>
          </a:r>
        </a:p>
      </dsp:txBody>
      <dsp:txXfrm rot="-5400000">
        <a:off x="5352" y="3408900"/>
        <a:ext cx="2071811" cy="480979"/>
      </dsp:txXfrm>
    </dsp:sp>
    <dsp:sp modelId="{9E02F898-CA8A-604D-9DC4-81C07A32013C}">
      <dsp:nvSpPr>
        <dsp:cNvPr id="0" name=""/>
        <dsp:cNvSpPr/>
      </dsp:nvSpPr>
      <dsp:spPr>
        <a:xfrm rot="5400000">
          <a:off x="5228787" y="-753396"/>
          <a:ext cx="1659313" cy="79120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Explore the dataset to get descriptive results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Find out data features and outliers</a:t>
          </a:r>
        </a:p>
      </dsp:txBody>
      <dsp:txXfrm rot="-5400000">
        <a:off x="2102397" y="2453995"/>
        <a:ext cx="7831094" cy="1497311"/>
      </dsp:txXfrm>
    </dsp:sp>
    <dsp:sp modelId="{DDD5CAE5-CA43-4C4E-AA47-B49294EEB2D5}">
      <dsp:nvSpPr>
        <dsp:cNvPr id="0" name=""/>
        <dsp:cNvSpPr/>
      </dsp:nvSpPr>
      <dsp:spPr>
        <a:xfrm rot="5400000">
          <a:off x="-235138" y="4978916"/>
          <a:ext cx="2552790" cy="20718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Process</a:t>
          </a:r>
        </a:p>
      </dsp:txBody>
      <dsp:txXfrm rot="-5400000">
        <a:off x="5352" y="5774333"/>
        <a:ext cx="2071811" cy="480979"/>
      </dsp:txXfrm>
    </dsp:sp>
    <dsp:sp modelId="{46F6A35A-F065-574F-A672-AC64D4A93F55}">
      <dsp:nvSpPr>
        <dsp:cNvPr id="0" name=""/>
        <dsp:cNvSpPr/>
      </dsp:nvSpPr>
      <dsp:spPr>
        <a:xfrm rot="5400000">
          <a:off x="5228787" y="1612036"/>
          <a:ext cx="1659313" cy="79120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Deal with the problems in datasets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Manipulate data</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Save the dataset </a:t>
          </a:r>
        </a:p>
      </dsp:txBody>
      <dsp:txXfrm rot="-5400000">
        <a:off x="2102397" y="4819428"/>
        <a:ext cx="7831094" cy="1497311"/>
      </dsp:txXfrm>
    </dsp:sp>
  </dsp:spTree>
</dsp:drawing>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xmlns=""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xmlns=""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xmlns=""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https://hazards.fema.gov/nri/data-resources#csvDownload" TargetMode="External"/><Relationship Id="rId42" Type="http://schemas.microsoft.com/office/2007/relationships/diagramDrawing" Target="../diagrams/drawing1.xm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https://github.com/Wyvail/DataAnalyticsFall2023_Term_Project_Eric_Zhang"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https://power.larc.nasa.gov/data-access-viewer/"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2"/>
            <a:ext cx="9601200" cy="15604649"/>
            <a:chOff x="576544" y="12808367"/>
            <a:chExt cx="12227390" cy="25551739"/>
          </a:xfrm>
        </p:grpSpPr>
        <p:sp>
          <p:nvSpPr>
            <p:cNvPr id="2" name="Rectangle 1"/>
            <p:cNvSpPr/>
            <p:nvPr/>
          </p:nvSpPr>
          <p:spPr>
            <a:xfrm>
              <a:off x="581844" y="14018505"/>
              <a:ext cx="12222090" cy="24341601"/>
            </a:xfrm>
            <a:prstGeom prst="rect">
              <a:avLst/>
            </a:prstGeom>
          </p:spPr>
          <p:txBody>
            <a:bodyPr wrap="square">
              <a:spAutoFit/>
            </a:bodyPr>
            <a:lstStyle/>
            <a:p>
              <a:pPr algn="just">
                <a:spcBef>
                  <a:spcPts val="0"/>
                </a:spcBef>
                <a:spcAft>
                  <a:spcPts val="0"/>
                </a:spcAft>
              </a:pPr>
              <a:r>
                <a:rPr lang="en-US" sz="3200" dirty="0" smtClean="0">
                  <a:latin typeface="Arial" panose="020B0604020202020204" pitchFamily="34" charset="0"/>
                  <a:cs typeface="Arial" panose="020B0604020202020204" pitchFamily="34" charset="0"/>
                </a:rPr>
                <a:t>As the world advances in technology, new energy sources are needed in order to keep up with the increase in energy use as the world develops. Dwindling supplies of fossil fuels also lend urgency to the push toward renewable energy. While some politicians and governments may claim otherwise, the need for renewable energy has grown more than ever as the years have gone by.</a:t>
              </a: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r>
                <a:rPr lang="en-US" sz="3200" dirty="0" smtClean="0">
                  <a:latin typeface="Arial" panose="020B0604020202020204" pitchFamily="34" charset="0"/>
                  <a:cs typeface="Arial" panose="020B0604020202020204" pitchFamily="34" charset="0"/>
                </a:rPr>
                <a:t>However, many factors need to be considered when making the switch to renewable energy. Among these factors is the safety of the area that the proposed plant is built in, as well as the potential output based on the natural resources that are available to be harvested. By predicting whether or not a state is a good source of wind or solar energy through relating expected annual losses and average wind speeds, officials can use this data to then propose new power plants and plan out a better energy infrastructure. </a:t>
              </a: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r>
                <a:rPr lang="en-US" sz="3200" dirty="0" smtClean="0">
                  <a:latin typeface="Arial" panose="020B0604020202020204" pitchFamily="34" charset="0"/>
                  <a:cs typeface="Arial" panose="020B0604020202020204" pitchFamily="34" charset="0"/>
                </a:rPr>
                <a:t>Another point of interest is solar energy. With a potential relationship between area and solar radiation, predicting the amount of solar radiation and energy available to be produced can be useful. The hypothesis is that states with low expected annual losses, low risks, and above average wind speeds are good for wind power development. In addition, a positive relationship between area and solar radiation is expected.</a:t>
              </a:r>
              <a:endParaRPr lang="en-US" sz="3200" dirty="0">
                <a:latin typeface="Arial" panose="020B0604020202020204" pitchFamily="34" charset="0"/>
                <a:cs typeface="Arial" panose="020B0604020202020204" pitchFamily="34" charset="0"/>
              </a:endParaRPr>
            </a:p>
          </p:txBody>
        </p:sp>
        <p:sp>
          <p:nvSpPr>
            <p:cNvPr id="16" name="Rectangle 15"/>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smtClean="0">
                  <a:solidFill>
                    <a:schemeClr val="tx1"/>
                  </a:solidFill>
                  <a:latin typeface="Verdana" pitchFamily="-108" charset="0"/>
                  <a:ea typeface="Verdana" pitchFamily="-108" charset="0"/>
                  <a:cs typeface="Verdana" pitchFamily="-108" charset="0"/>
                  <a:sym typeface="Verdana" pitchFamily="-108" charset="0"/>
                </a:rPr>
                <a:t>Abstract</a:t>
              </a:r>
              <a:endParaRPr lang="en-US" sz="4000" b="1" dirty="0">
                <a:solidFill>
                  <a:schemeClr val="tx1"/>
                </a:solidFill>
                <a:latin typeface="Verdana" pitchFamily="-108" charset="0"/>
                <a:ea typeface="Verdana" pitchFamily="-108" charset="0"/>
                <a:cs typeface="Verdana" pitchFamily="-108" charset="0"/>
                <a:sym typeface="Verdana" pitchFamily="-108" charset="0"/>
              </a:endParaRPr>
            </a:p>
          </p:txBody>
        </p:sp>
      </p:grpSp>
      <p:sp>
        <p:nvSpPr>
          <p:cNvPr id="15362" name="Rectangle 2"/>
          <p:cNvSpPr>
            <a:spLocks/>
          </p:cNvSpPr>
          <p:nvPr/>
        </p:nvSpPr>
        <p:spPr bwMode="auto">
          <a:xfrm>
            <a:off x="3609323" y="849919"/>
            <a:ext cx="2304185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4800" b="1" dirty="0" smtClean="0">
                <a:solidFill>
                  <a:schemeClr val="accent2"/>
                </a:solidFill>
                <a:latin typeface="Verdana" charset="0"/>
                <a:ea typeface="Verdana" charset="0"/>
                <a:cs typeface="Verdana" charset="0"/>
              </a:rPr>
              <a:t>Classification of Safe States Suitable for Solar and Wind Development</a:t>
            </a:r>
            <a:endParaRPr lang="en-US" sz="4800" b="1" dirty="0">
              <a:solidFill>
                <a:schemeClr val="accent2"/>
              </a:solidFill>
              <a:latin typeface="Verdana" charset="0"/>
              <a:ea typeface="Verdana" charset="0"/>
              <a:cs typeface="Verdana" charset="0"/>
            </a:endParaRPr>
          </a:p>
          <a:p>
            <a:pPr marL="17574" algn="ctr">
              <a:spcBef>
                <a:spcPts val="667"/>
              </a:spcBef>
            </a:pPr>
            <a:endParaRPr lang="en-US" sz="1800" dirty="0">
              <a:solidFill>
                <a:srgbClr val="333399"/>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r>
              <a:rPr lang="en-US" sz="1800" dirty="0" smtClean="0">
                <a:solidFill>
                  <a:srgbClr val="333399"/>
                </a:solidFill>
                <a:latin typeface="Arial Black" pitchFamily="-108" charset="0"/>
                <a:ea typeface="Arial Black" pitchFamily="-108" charset="0"/>
                <a:cs typeface="Arial Black" pitchFamily="-108" charset="0"/>
                <a:sym typeface="Arial Black" pitchFamily="-108" charset="0"/>
              </a:rPr>
              <a:t>Eric Zhang zhange6@rpi.edu</a:t>
            </a:r>
            <a:endParaRPr lang="en-US" sz="1800" dirty="0">
              <a:solidFill>
                <a:srgbClr val="333399"/>
              </a:solidFill>
              <a:latin typeface="Arial Black" pitchFamily="-108" charset="0"/>
              <a:ea typeface="Arial Black" pitchFamily="-108" charset="0"/>
              <a:cs typeface="Arial Black" pitchFamily="-108" charset="0"/>
              <a:sym typeface="Arial Black" pitchFamily="-108" charset="0"/>
            </a:endParaRPr>
          </a:p>
          <a:p>
            <a:pPr marL="17574">
              <a:spcBef>
                <a:spcPts val="667"/>
              </a:spcBef>
            </a:pPr>
            <a:r>
              <a:rPr lang="en-US" sz="1200" b="1" baseline="30000" dirty="0">
                <a:solidFill>
                  <a:srgbClr val="333399"/>
                </a:solidFill>
                <a:latin typeface="Arial Black" charset="0"/>
                <a:ea typeface="Arial Black" charset="0"/>
                <a:cs typeface="Arial Black" charset="0"/>
                <a:sym typeface="Arial Black" pitchFamily="-108" charset="0"/>
              </a:rPr>
              <a:t> </a:t>
            </a:r>
          </a:p>
          <a:p>
            <a:pPr marL="17574" algn="ctr">
              <a:spcBef>
                <a:spcPts val="667"/>
              </a:spcBef>
            </a:pPr>
            <a:r>
              <a:rPr lang="en-US" sz="2000" b="1" baseline="30000" dirty="0">
                <a:solidFill>
                  <a:srgbClr val="333399"/>
                </a:solidFill>
                <a:latin typeface="Arial Black" charset="0"/>
                <a:ea typeface="Arial Black" charset="0"/>
                <a:cs typeface="Arial Black" charset="0"/>
                <a:sym typeface="Arial Black" pitchFamily="-108" charset="0"/>
              </a:rPr>
              <a:t>1</a:t>
            </a:r>
            <a:r>
              <a:rPr lang="en-US" sz="2000" b="1" dirty="0">
                <a:solidFill>
                  <a:srgbClr val="333399"/>
                </a:solidFill>
                <a:latin typeface="Arial Black" charset="0"/>
                <a:ea typeface="Arial Black" charset="0"/>
                <a:cs typeface="Arial Black" charset="0"/>
                <a:sym typeface="Arial Black" pitchFamily="-108" charset="0"/>
              </a:rPr>
              <a:t>Rensselaer Polytechnic Institute, </a:t>
            </a:r>
            <a:r>
              <a:rPr lang="en-US" sz="2000" b="1" dirty="0" smtClean="0">
                <a:solidFill>
                  <a:srgbClr val="333399"/>
                </a:solidFill>
                <a:latin typeface="Arial Black" charset="0"/>
                <a:ea typeface="Arial Black" charset="0"/>
                <a:cs typeface="Arial Black" charset="0"/>
                <a:sym typeface="Arial Black" pitchFamily="-108" charset="0"/>
              </a:rPr>
              <a:t>Information Technology &amp; Web Science (ITWS), </a:t>
            </a:r>
            <a:r>
              <a:rPr lang="en-US" sz="2000" b="1" dirty="0">
                <a:solidFill>
                  <a:srgbClr val="333399"/>
                </a:solidFill>
                <a:latin typeface="Arial Black" charset="0"/>
                <a:ea typeface="Arial Black" charset="0"/>
                <a:cs typeface="Arial Black" charset="0"/>
                <a:sym typeface="Arial Black" pitchFamily="-108" charset="0"/>
              </a:rPr>
              <a:t>Troy, NY, United States, </a:t>
            </a:r>
          </a:p>
        </p:txBody>
      </p:sp>
      <p:sp>
        <p:nvSpPr>
          <p:cNvPr id="15381" name="Rectangle 98"/>
          <p:cNvSpPr>
            <a:spLocks/>
          </p:cNvSpPr>
          <p:nvPr/>
        </p:nvSpPr>
        <p:spPr bwMode="auto">
          <a:xfrm>
            <a:off x="480349" y="38603237"/>
            <a:ext cx="14782800" cy="2743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cs typeface="Verdana" pitchFamily="-108" charset="0"/>
                <a:sym typeface="Verdana" pitchFamily="-108" charset="0"/>
              </a:rPr>
              <a:t>Glossary:</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smtClean="0">
                <a:solidFill>
                  <a:schemeClr val="tx1"/>
                </a:solidFill>
                <a:latin typeface="Verdana" pitchFamily="-108" charset="0"/>
                <a:ea typeface="Verdana" pitchFamily="-108" charset="0"/>
                <a:cs typeface="Verdana" pitchFamily="-108" charset="0"/>
                <a:sym typeface="Verdana" pitchFamily="-108" charset="0"/>
              </a:rPr>
              <a:t>R </a:t>
            </a:r>
            <a:r>
              <a:rPr lang="en-US" sz="2300" dirty="0">
                <a:solidFill>
                  <a:schemeClr val="tx1"/>
                </a:solidFill>
                <a:latin typeface="Verdana" pitchFamily="-108" charset="0"/>
                <a:ea typeface="Verdana" pitchFamily="-108" charset="0"/>
                <a:cs typeface="Verdana" pitchFamily="-108" charset="0"/>
                <a:sym typeface="Verdana" pitchFamily="-108" charset="0"/>
              </a:rPr>
              <a:t>– A program to process data and perform statistical </a:t>
            </a:r>
            <a:r>
              <a:rPr lang="en-US" sz="2300" dirty="0" smtClean="0">
                <a:solidFill>
                  <a:schemeClr val="tx1"/>
                </a:solidFill>
                <a:latin typeface="Verdana" pitchFamily="-108" charset="0"/>
                <a:ea typeface="Verdana" pitchFamily="-108" charset="0"/>
                <a:cs typeface="Verdana" pitchFamily="-108" charset="0"/>
                <a:sym typeface="Verdana" pitchFamily="-108" charset="0"/>
              </a:rPr>
              <a:t>analysis</a:t>
            </a:r>
            <a:endParaRPr lang="en-US" sz="2300" dirty="0">
              <a:solidFill>
                <a:schemeClr val="tx1"/>
              </a:solidFill>
              <a:latin typeface="Verdana" pitchFamily="-108" charset="0"/>
              <a:ea typeface="Verdana" pitchFamily="-108" charset="0"/>
              <a:cs typeface="Verdana" pitchFamily="-108" charset="0"/>
              <a:sym typeface="Verdana" pitchFamily="-108" charset="0"/>
            </a:endParaRPr>
          </a:p>
        </p:txBody>
      </p:sp>
      <p:grpSp>
        <p:nvGrpSpPr>
          <p:cNvPr id="8" name="Group 7">
            <a:extLst>
              <a:ext uri="{FF2B5EF4-FFF2-40B4-BE49-F238E27FC236}">
                <a16:creationId xmlns:a16="http://schemas.microsoft.com/office/drawing/2014/main" xmlns=""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70" name="Rectangle 4">
              <a:extLst>
                <a:ext uri="{FF2B5EF4-FFF2-40B4-BE49-F238E27FC236}">
                  <a16:creationId xmlns:a16="http://schemas.microsoft.com/office/drawing/2014/main" xmlns=""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grpSp>
      <p:sp>
        <p:nvSpPr>
          <p:cNvPr id="10" name="Rectangle 1">
            <a:extLst>
              <a:ext uri="{FF2B5EF4-FFF2-40B4-BE49-F238E27FC236}">
                <a16:creationId xmlns:a16="http://schemas.microsoft.com/office/drawing/2014/main" xmlns="" id="{E05F92F1-E12D-D143-B0F3-C8CCB3316584}"/>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xmlns="" id="{A5E41B09-28E4-404C-B50E-3D155B82633A}"/>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Rectangle 79">
            <a:extLst>
              <a:ext uri="{FF2B5EF4-FFF2-40B4-BE49-F238E27FC236}">
                <a16:creationId xmlns:a16="http://schemas.microsoft.com/office/drawing/2014/main" xmlns="" id="{0621F09B-467C-F848-AC1F-7595AF81100E}"/>
              </a:ext>
            </a:extLst>
          </p:cNvPr>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Arial" panose="020B0604020202020204" pitchFamily="34" charset="0"/>
              <a:cs typeface="Arial" panose="020B0604020202020204" pitchFamily="34" charset="0"/>
            </a:endParaRPr>
          </a:p>
        </p:txBody>
      </p:sp>
      <p:grpSp>
        <p:nvGrpSpPr>
          <p:cNvPr id="82" name="Group 81">
            <a:extLst>
              <a:ext uri="{FF2B5EF4-FFF2-40B4-BE49-F238E27FC236}">
                <a16:creationId xmlns:a16="http://schemas.microsoft.com/office/drawing/2014/main" xmlns="" id="{AC38D256-59DD-CF4F-8873-574D1EC34616}"/>
              </a:ext>
            </a:extLst>
          </p:cNvPr>
          <p:cNvGrpSpPr/>
          <p:nvPr/>
        </p:nvGrpSpPr>
        <p:grpSpPr>
          <a:xfrm>
            <a:off x="624681" y="19553234"/>
            <a:ext cx="9605363" cy="5755798"/>
            <a:chOff x="576544" y="12808369"/>
            <a:chExt cx="12227388" cy="9424794"/>
          </a:xfrm>
        </p:grpSpPr>
        <p:sp>
          <p:nvSpPr>
            <p:cNvPr id="83" name="Rectangle 82">
              <a:extLst>
                <a:ext uri="{FF2B5EF4-FFF2-40B4-BE49-F238E27FC236}">
                  <a16:creationId xmlns:a16="http://schemas.microsoft.com/office/drawing/2014/main" xmlns="" id="{A84BE991-8DD8-B149-83DD-30AFB7A8EFC2}"/>
                </a:ext>
              </a:extLst>
            </p:cNvPr>
            <p:cNvSpPr/>
            <p:nvPr/>
          </p:nvSpPr>
          <p:spPr>
            <a:xfrm>
              <a:off x="581843" y="14018505"/>
              <a:ext cx="12222089" cy="8214658"/>
            </a:xfrm>
            <a:prstGeom prst="rect">
              <a:avLst/>
            </a:prstGeom>
          </p:spPr>
          <p:txBody>
            <a:bodyPr wrap="square">
              <a:spAutoFit/>
            </a:bodyPr>
            <a:lstStyle/>
            <a:p>
              <a:pPr algn="just">
                <a:spcBef>
                  <a:spcPts val="0"/>
                </a:spcBef>
                <a:spcAft>
                  <a:spcPts val="0"/>
                </a:spcAft>
              </a:pPr>
              <a:r>
                <a:rPr lang="en-US" sz="3200" dirty="0" smtClean="0">
                  <a:latin typeface="Arial" panose="020B0604020202020204" pitchFamily="34" charset="0"/>
                  <a:cs typeface="Arial" panose="020B0604020202020204" pitchFamily="34" charset="0"/>
                </a:rPr>
                <a:t>The United States has needed to transition away from fossil fuels in coal and oil for a long time, but has no motivation to do so. If there was a way to determine which states would have less risk and would gain more from investing into renewable energy, there would be more of a push into that sector. In addition, a prediction of the amount of energy available to be produced given a solar radiation measurement can be useful in determining where solar energy is most effectively produced.</a:t>
              </a:r>
              <a:endParaRPr lang="en-US" sz="3200" b="1" dirty="0">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xmlns="" id="{CD26DB74-3E13-E741-93A6-52086ABF397F}"/>
                </a:ext>
              </a:extLst>
            </p:cNvPr>
            <p:cNvSpPr>
              <a:spLocks/>
            </p:cNvSpPr>
            <p:nvPr/>
          </p:nvSpPr>
          <p:spPr bwMode="auto">
            <a:xfrm>
              <a:off x="576544" y="12808369"/>
              <a:ext cx="12222089"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Motivation</a:t>
              </a:r>
            </a:p>
          </p:txBody>
        </p:sp>
      </p:grpSp>
      <p:grpSp>
        <p:nvGrpSpPr>
          <p:cNvPr id="88" name="Group 87">
            <a:extLst>
              <a:ext uri="{FF2B5EF4-FFF2-40B4-BE49-F238E27FC236}">
                <a16:creationId xmlns:a16="http://schemas.microsoft.com/office/drawing/2014/main" xmlns="" id="{279E32D3-94D7-A94A-A7FB-F1A483ECF911}"/>
              </a:ext>
            </a:extLst>
          </p:cNvPr>
          <p:cNvGrpSpPr/>
          <p:nvPr/>
        </p:nvGrpSpPr>
        <p:grpSpPr>
          <a:xfrm>
            <a:off x="10683081" y="3961026"/>
            <a:ext cx="19743987" cy="30093428"/>
            <a:chOff x="575496" y="12808366"/>
            <a:chExt cx="25133602" cy="60353804"/>
          </a:xfrm>
        </p:grpSpPr>
        <p:sp>
          <p:nvSpPr>
            <p:cNvPr id="90" name="Rectangle 89">
              <a:extLst>
                <a:ext uri="{FF2B5EF4-FFF2-40B4-BE49-F238E27FC236}">
                  <a16:creationId xmlns:a16="http://schemas.microsoft.com/office/drawing/2014/main" xmlns="" id="{20C19EE0-ACCE-FC4D-99F1-3686286E6A0D}"/>
                </a:ext>
              </a:extLst>
            </p:cNvPr>
            <p:cNvSpPr>
              <a:spLocks/>
            </p:cNvSpPr>
            <p:nvPr/>
          </p:nvSpPr>
          <p:spPr bwMode="auto">
            <a:xfrm>
              <a:off x="576544" y="12808366"/>
              <a:ext cx="25132554"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smtClean="0">
                  <a:solidFill>
                    <a:schemeClr val="tx1"/>
                  </a:solidFill>
                  <a:latin typeface="Verdana" pitchFamily="-108" charset="0"/>
                  <a:ea typeface="Verdana" pitchFamily="-108" charset="0"/>
                  <a:cs typeface="Verdana" pitchFamily="-108" charset="0"/>
                  <a:sym typeface="Verdana" pitchFamily="-108" charset="0"/>
                </a:rPr>
                <a:t>Exploratory Data Analysis and Models</a:t>
              </a:r>
              <a:endParaRPr lang="en-US" sz="4000" b="1" dirty="0">
                <a:solidFill>
                  <a:schemeClr val="tx1"/>
                </a:solidFill>
                <a:latin typeface="Verdana" pitchFamily="-108" charset="0"/>
                <a:ea typeface="Verdana" pitchFamily="-108" charset="0"/>
                <a:cs typeface="Verdana" pitchFamily="-108" charset="0"/>
                <a:sym typeface="Verdana" pitchFamily="-108" charset="0"/>
              </a:endParaRPr>
            </a:p>
          </p:txBody>
        </p:sp>
        <p:sp>
          <p:nvSpPr>
            <p:cNvPr id="121" name="Rectangle 120">
              <a:extLst>
                <a:ext uri="{FF2B5EF4-FFF2-40B4-BE49-F238E27FC236}">
                  <a16:creationId xmlns:a16="http://schemas.microsoft.com/office/drawing/2014/main" xmlns="" id="{365F9F17-D4B9-DB4C-8FF5-D135122BF044}"/>
                </a:ext>
              </a:extLst>
            </p:cNvPr>
            <p:cNvSpPr/>
            <p:nvPr/>
          </p:nvSpPr>
          <p:spPr>
            <a:xfrm>
              <a:off x="575496" y="36743797"/>
              <a:ext cx="12760910" cy="36418373"/>
            </a:xfrm>
            <a:prstGeom prst="rect">
              <a:avLst/>
            </a:prstGeom>
          </p:spPr>
          <p:txBody>
            <a:bodyPr wrap="square">
              <a:spAutoFit/>
            </a:bodyPr>
            <a:lstStyle/>
            <a:p>
              <a:pPr algn="just">
                <a:spcBef>
                  <a:spcPts val="0"/>
                </a:spcBef>
                <a:spcAft>
                  <a:spcPts val="0"/>
                </a:spcAft>
              </a:pPr>
              <a:r>
                <a:rPr lang="en-US" sz="3600" b="1" dirty="0" smtClean="0">
                  <a:latin typeface="Arial" panose="020B0604020202020204" pitchFamily="34" charset="0"/>
                  <a:cs typeface="Arial" panose="020B0604020202020204" pitchFamily="34" charset="0"/>
                </a:rPr>
                <a:t>1. Support Vector Machine: </a:t>
              </a:r>
            </a:p>
            <a:p>
              <a:pPr algn="just">
                <a:spcBef>
                  <a:spcPts val="0"/>
                </a:spcBef>
                <a:spcAft>
                  <a:spcPts val="0"/>
                </a:spcAft>
              </a:pPr>
              <a:endParaRPr lang="en-US" sz="1800" i="1" dirty="0" smtClean="0">
                <a:latin typeface="Arial" panose="020B0604020202020204" pitchFamily="34" charset="0"/>
                <a:cs typeface="Arial" panose="020B0604020202020204" pitchFamily="34" charset="0"/>
              </a:endParaRPr>
            </a:p>
            <a:p>
              <a:pPr algn="just">
                <a:spcBef>
                  <a:spcPts val="0"/>
                </a:spcBef>
                <a:spcAft>
                  <a:spcPts val="0"/>
                </a:spcAft>
              </a:pPr>
              <a:r>
                <a:rPr lang="en-US" sz="3200" dirty="0" smtClean="0">
                  <a:latin typeface="Arial" panose="020B0604020202020204" pitchFamily="34" charset="0"/>
                  <a:cs typeface="Arial" panose="020B0604020202020204" pitchFamily="34" charset="0"/>
                </a:rPr>
                <a:t>The first model chosen was a support vector machine aiming to classify states based on wind power generation potential.</a:t>
              </a: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r>
                <a:rPr lang="en-US" sz="3200" b="1" dirty="0" smtClean="0">
                  <a:latin typeface="Arial" panose="020B0604020202020204" pitchFamily="34" charset="0"/>
                  <a:cs typeface="Arial" panose="020B0604020202020204" pitchFamily="34" charset="0"/>
                </a:rPr>
                <a:t>2. Logistic Regression</a:t>
              </a:r>
            </a:p>
            <a:p>
              <a:pPr algn="just">
                <a:spcBef>
                  <a:spcPts val="0"/>
                </a:spcBef>
                <a:spcAft>
                  <a:spcPts val="0"/>
                </a:spcAft>
              </a:pPr>
              <a:r>
                <a:rPr lang="en-US" sz="3200" dirty="0" smtClean="0">
                  <a:latin typeface="Arial" panose="020B0604020202020204" pitchFamily="34" charset="0"/>
                  <a:cs typeface="Arial" panose="020B0604020202020204" pitchFamily="34" charset="0"/>
                </a:rPr>
                <a:t>where  the WIND_POTE is the target variable as a  classification on whether or not a state has potential for wind energy and EAL_SCORE and AVG_WIND_SPEED are used as independent variables.</a:t>
              </a:r>
            </a:p>
          </p:txBody>
        </p:sp>
      </p:grpSp>
      <p:grpSp>
        <p:nvGrpSpPr>
          <p:cNvPr id="85" name="Group 84">
            <a:extLst>
              <a:ext uri="{FF2B5EF4-FFF2-40B4-BE49-F238E27FC236}">
                <a16:creationId xmlns:a16="http://schemas.microsoft.com/office/drawing/2014/main" xmlns="" id="{1F7E0187-D979-E64B-A14E-192DC7776C9A}"/>
              </a:ext>
            </a:extLst>
          </p:cNvPr>
          <p:cNvGrpSpPr/>
          <p:nvPr/>
        </p:nvGrpSpPr>
        <p:grpSpPr>
          <a:xfrm>
            <a:off x="640607" y="25564997"/>
            <a:ext cx="9601200" cy="12772624"/>
            <a:chOff x="576544" y="12808368"/>
            <a:chExt cx="12222089" cy="20914457"/>
          </a:xfrm>
        </p:grpSpPr>
        <p:sp>
          <p:nvSpPr>
            <p:cNvPr id="86" name="Rectangle 85">
              <a:extLst>
                <a:ext uri="{FF2B5EF4-FFF2-40B4-BE49-F238E27FC236}">
                  <a16:creationId xmlns:a16="http://schemas.microsoft.com/office/drawing/2014/main" xmlns="" id="{14833AFE-0327-364A-ABFE-8728F7DEEE4F}"/>
                </a:ext>
              </a:extLst>
            </p:cNvPr>
            <p:cNvSpPr/>
            <p:nvPr/>
          </p:nvSpPr>
          <p:spPr>
            <a:xfrm>
              <a:off x="576544" y="14219306"/>
              <a:ext cx="12222089" cy="19503519"/>
            </a:xfrm>
            <a:prstGeom prst="rect">
              <a:avLst/>
            </a:prstGeom>
          </p:spPr>
          <p:txBody>
            <a:bodyPr wrap="square">
              <a:spAutoFit/>
            </a:bodyPr>
            <a:lstStyle/>
            <a:p>
              <a:pPr marL="457200" indent="-457200" algn="just">
                <a:spcBef>
                  <a:spcPts val="0"/>
                </a:spcBef>
                <a:spcAft>
                  <a:spcPts val="0"/>
                </a:spcAft>
                <a:buFont typeface="Arial" pitchFamily="34" charset="0"/>
                <a:buChar char="•"/>
              </a:pPr>
              <a:r>
                <a:rPr lang="en-US" sz="3200" dirty="0" smtClean="0">
                  <a:solidFill>
                    <a:schemeClr val="tx1"/>
                  </a:solidFill>
                  <a:latin typeface="Arial" panose="020B0604020202020204" pitchFamily="34" charset="0"/>
                  <a:cs typeface="Arial" panose="020B0604020202020204" pitchFamily="34" charset="0"/>
                </a:rPr>
                <a:t>The first dataset is obtained from the US FEMA NRI dataset, available online. </a:t>
              </a:r>
            </a:p>
            <a:p>
              <a:pPr marL="861163" lvl="1" indent="-457200" algn="just">
                <a:spcBef>
                  <a:spcPts val="0"/>
                </a:spcBef>
                <a:spcAft>
                  <a:spcPts val="0"/>
                </a:spcAft>
                <a:buFont typeface="Arial" pitchFamily="34" charset="0"/>
                <a:buChar char="•"/>
              </a:pPr>
              <a:r>
                <a:rPr lang="en-US" sz="3200" dirty="0" smtClean="0">
                  <a:solidFill>
                    <a:schemeClr val="tx1"/>
                  </a:solidFill>
                  <a:latin typeface="Arial" panose="020B0604020202020204" pitchFamily="34" charset="0"/>
                  <a:cs typeface="Arial" panose="020B0604020202020204" pitchFamily="34" charset="0"/>
                </a:rPr>
                <a:t>The data is collected yearly.</a:t>
              </a:r>
            </a:p>
            <a:p>
              <a:pPr marL="861163" lvl="1" indent="-457200" algn="just">
                <a:spcBef>
                  <a:spcPts val="0"/>
                </a:spcBef>
                <a:spcAft>
                  <a:spcPts val="0"/>
                </a:spcAft>
                <a:buFont typeface="Arial" pitchFamily="34" charset="0"/>
                <a:buChar char="•"/>
              </a:pPr>
              <a:r>
                <a:rPr lang="en-US" sz="3200" dirty="0" smtClean="0">
                  <a:solidFill>
                    <a:schemeClr val="tx1"/>
                  </a:solidFill>
                  <a:latin typeface="Arial" panose="020B0604020202020204" pitchFamily="34" charset="0"/>
                  <a:cs typeface="Arial" panose="020B0604020202020204" pitchFamily="34" charset="0"/>
                </a:rPr>
                <a:t>The state level data contains expected annual losses, while the county level data contains both risk scores and expected annual losses.</a:t>
              </a:r>
            </a:p>
            <a:p>
              <a:pPr marL="457200" indent="-457200" algn="just">
                <a:spcBef>
                  <a:spcPts val="0"/>
                </a:spcBef>
                <a:spcAft>
                  <a:spcPts val="0"/>
                </a:spcAft>
                <a:buFont typeface="Arial" pitchFamily="34" charset="0"/>
                <a:buChar char="•"/>
              </a:pPr>
              <a:endParaRPr lang="en-US" sz="3200" dirty="0" smtClean="0">
                <a:solidFill>
                  <a:schemeClr val="tx1"/>
                </a:solidFill>
                <a:latin typeface="Arial" panose="020B0604020202020204" pitchFamily="34" charset="0"/>
                <a:cs typeface="Arial" panose="020B0604020202020204" pitchFamily="34" charset="0"/>
              </a:endParaRPr>
            </a:p>
            <a:p>
              <a:pPr marL="457200" indent="-457200" algn="just">
                <a:spcBef>
                  <a:spcPts val="0"/>
                </a:spcBef>
                <a:spcAft>
                  <a:spcPts val="0"/>
                </a:spcAft>
                <a:buFont typeface="Arial" pitchFamily="34" charset="0"/>
                <a:buChar char="•"/>
              </a:pPr>
              <a:endParaRPr lang="en-US" sz="3200" dirty="0" smtClean="0">
                <a:solidFill>
                  <a:schemeClr val="tx1"/>
                </a:solidFill>
                <a:latin typeface="Arial" panose="020B0604020202020204" pitchFamily="34" charset="0"/>
                <a:cs typeface="Arial" panose="020B0604020202020204" pitchFamily="34" charset="0"/>
              </a:endParaRPr>
            </a:p>
            <a:p>
              <a:pPr marL="457200" indent="-457200" algn="just">
                <a:spcBef>
                  <a:spcPts val="0"/>
                </a:spcBef>
                <a:spcAft>
                  <a:spcPts val="0"/>
                </a:spcAft>
                <a:buFont typeface="Arial" pitchFamily="34" charset="0"/>
                <a:buChar char="•"/>
              </a:pPr>
              <a:endParaRPr lang="en-US" sz="3200" dirty="0" smtClean="0">
                <a:solidFill>
                  <a:schemeClr val="tx1"/>
                </a:solidFill>
                <a:latin typeface="Arial" panose="020B0604020202020204" pitchFamily="34" charset="0"/>
                <a:cs typeface="Arial" panose="020B0604020202020204" pitchFamily="34" charset="0"/>
              </a:endParaRPr>
            </a:p>
            <a:p>
              <a:pPr marL="457200" indent="-457200" algn="just">
                <a:spcBef>
                  <a:spcPts val="0"/>
                </a:spcBef>
                <a:spcAft>
                  <a:spcPts val="0"/>
                </a:spcAft>
                <a:buFont typeface="Arial" pitchFamily="34" charset="0"/>
                <a:buChar char="•"/>
              </a:pPr>
              <a:endParaRPr lang="en-US" sz="3200" dirty="0" smtClean="0">
                <a:solidFill>
                  <a:schemeClr val="tx1"/>
                </a:solidFill>
                <a:latin typeface="Arial" panose="020B0604020202020204" pitchFamily="34" charset="0"/>
                <a:cs typeface="Arial" panose="020B0604020202020204" pitchFamily="34" charset="0"/>
              </a:endParaRPr>
            </a:p>
            <a:p>
              <a:pPr marL="457200" indent="-457200" algn="just">
                <a:spcBef>
                  <a:spcPts val="0"/>
                </a:spcBef>
                <a:spcAft>
                  <a:spcPts val="0"/>
                </a:spcAft>
                <a:buFont typeface="Arial" pitchFamily="34" charset="0"/>
                <a:buChar char="•"/>
              </a:pPr>
              <a:endParaRPr lang="en-US" sz="3200" dirty="0" smtClean="0">
                <a:solidFill>
                  <a:schemeClr val="tx1"/>
                </a:solidFill>
                <a:latin typeface="Arial" panose="020B0604020202020204" pitchFamily="34" charset="0"/>
                <a:cs typeface="Arial" panose="020B0604020202020204" pitchFamily="34" charset="0"/>
              </a:endParaRPr>
            </a:p>
            <a:p>
              <a:pPr marL="457200" indent="-457200" algn="just">
                <a:spcBef>
                  <a:spcPts val="0"/>
                </a:spcBef>
                <a:spcAft>
                  <a:spcPts val="0"/>
                </a:spcAft>
                <a:buFont typeface="Arial" pitchFamily="34" charset="0"/>
                <a:buChar char="•"/>
              </a:pPr>
              <a:endParaRPr lang="en-US" sz="3200" dirty="0" smtClean="0">
                <a:solidFill>
                  <a:schemeClr val="tx1"/>
                </a:solidFill>
                <a:latin typeface="Arial" panose="020B0604020202020204" pitchFamily="34" charset="0"/>
                <a:cs typeface="Arial" panose="020B0604020202020204" pitchFamily="34" charset="0"/>
              </a:endParaRPr>
            </a:p>
            <a:p>
              <a:pPr marL="457200" indent="-457200" algn="just">
                <a:spcBef>
                  <a:spcPts val="0"/>
                </a:spcBef>
                <a:spcAft>
                  <a:spcPts val="0"/>
                </a:spcAft>
                <a:buFont typeface="Arial" pitchFamily="34" charset="0"/>
                <a:buChar char="•"/>
              </a:pPr>
              <a:endParaRPr lang="en-US" sz="3200" dirty="0" smtClean="0">
                <a:solidFill>
                  <a:schemeClr val="tx1"/>
                </a:solidFill>
                <a:latin typeface="Arial" panose="020B0604020202020204" pitchFamily="34" charset="0"/>
                <a:cs typeface="Arial" panose="020B0604020202020204" pitchFamily="34" charset="0"/>
              </a:endParaRPr>
            </a:p>
            <a:p>
              <a:pPr marL="457200" indent="-457200" algn="just">
                <a:spcBef>
                  <a:spcPts val="0"/>
                </a:spcBef>
                <a:spcAft>
                  <a:spcPts val="0"/>
                </a:spcAft>
                <a:buFont typeface="Arial" pitchFamily="34" charset="0"/>
                <a:buChar char="•"/>
              </a:pPr>
              <a:endParaRPr lang="en-US" sz="3200" dirty="0" smtClean="0">
                <a:solidFill>
                  <a:schemeClr val="tx1"/>
                </a:solidFill>
                <a:latin typeface="Arial" panose="020B0604020202020204" pitchFamily="34" charset="0"/>
                <a:cs typeface="Arial" panose="020B0604020202020204" pitchFamily="34" charset="0"/>
              </a:endParaRPr>
            </a:p>
            <a:p>
              <a:pPr marL="457200" indent="-457200" algn="just">
                <a:spcBef>
                  <a:spcPts val="0"/>
                </a:spcBef>
                <a:spcAft>
                  <a:spcPts val="0"/>
                </a:spcAft>
                <a:buFont typeface="Arial" pitchFamily="34" charset="0"/>
                <a:buChar char="•"/>
              </a:pPr>
              <a:endParaRPr lang="en-US" sz="3200" dirty="0" smtClean="0">
                <a:solidFill>
                  <a:schemeClr val="tx1"/>
                </a:solidFill>
                <a:latin typeface="Arial" panose="020B0604020202020204" pitchFamily="34" charset="0"/>
                <a:cs typeface="Arial" panose="020B0604020202020204" pitchFamily="34" charset="0"/>
              </a:endParaRPr>
            </a:p>
            <a:p>
              <a:pPr marL="457200" indent="-457200" algn="just">
                <a:spcBef>
                  <a:spcPts val="0"/>
                </a:spcBef>
                <a:spcAft>
                  <a:spcPts val="0"/>
                </a:spcAft>
                <a:buFont typeface="Arial" pitchFamily="34" charset="0"/>
                <a:buChar char="•"/>
              </a:pPr>
              <a:endParaRPr lang="en-US" sz="3200" dirty="0" smtClean="0">
                <a:solidFill>
                  <a:schemeClr val="tx1"/>
                </a:solidFill>
                <a:latin typeface="Arial" panose="020B0604020202020204" pitchFamily="34" charset="0"/>
                <a:cs typeface="Arial" panose="020B0604020202020204" pitchFamily="34" charset="0"/>
              </a:endParaRPr>
            </a:p>
            <a:p>
              <a:pPr marL="457200" indent="-457200" algn="just">
                <a:spcBef>
                  <a:spcPts val="0"/>
                </a:spcBef>
                <a:spcAft>
                  <a:spcPts val="0"/>
                </a:spcAft>
                <a:buFont typeface="Arial" pitchFamily="34" charset="0"/>
                <a:buChar char="•"/>
              </a:pPr>
              <a:endParaRPr lang="en-US" sz="3200" dirty="0" smtClean="0">
                <a:solidFill>
                  <a:schemeClr val="tx1"/>
                </a:solidFill>
                <a:latin typeface="Arial" panose="020B0604020202020204" pitchFamily="34" charset="0"/>
                <a:cs typeface="Arial" panose="020B0604020202020204" pitchFamily="34" charset="0"/>
              </a:endParaRPr>
            </a:p>
            <a:p>
              <a:pPr marL="457200" indent="-457200" algn="just">
                <a:spcBef>
                  <a:spcPts val="0"/>
                </a:spcBef>
                <a:spcAft>
                  <a:spcPts val="0"/>
                </a:spcAft>
                <a:buFont typeface="Arial" pitchFamily="34" charset="0"/>
                <a:buChar char="•"/>
              </a:pPr>
              <a:r>
                <a:rPr lang="en-US" sz="3200" dirty="0" smtClean="0">
                  <a:solidFill>
                    <a:schemeClr val="tx1"/>
                  </a:solidFill>
                  <a:latin typeface="Arial" panose="020B0604020202020204" pitchFamily="34" charset="0"/>
                  <a:cs typeface="Arial" panose="020B0604020202020204" pitchFamily="34" charset="0"/>
                </a:rPr>
                <a:t>The second dataset is obtained from the NASA Langley Data Access Viewer.</a:t>
              </a:r>
            </a:p>
            <a:p>
              <a:pPr marL="861163" lvl="1" indent="-457200" algn="just">
                <a:spcBef>
                  <a:spcPts val="0"/>
                </a:spcBef>
                <a:spcAft>
                  <a:spcPts val="0"/>
                </a:spcAft>
                <a:buFont typeface="Arial" pitchFamily="34" charset="0"/>
                <a:buChar char="•"/>
              </a:pPr>
              <a:r>
                <a:rPr lang="en-US" sz="3200" dirty="0" smtClean="0">
                  <a:solidFill>
                    <a:schemeClr val="tx1"/>
                  </a:solidFill>
                  <a:latin typeface="Arial" panose="020B0604020202020204" pitchFamily="34" charset="0"/>
                  <a:cs typeface="Arial" panose="020B0604020202020204" pitchFamily="34" charset="0"/>
                </a:rPr>
                <a:t>Measurements for climate data is available in select regions, which is made from the map.</a:t>
              </a:r>
            </a:p>
            <a:p>
              <a:pPr marL="861163" lvl="1" indent="-457200" algn="just">
                <a:spcBef>
                  <a:spcPts val="0"/>
                </a:spcBef>
                <a:spcAft>
                  <a:spcPts val="0"/>
                </a:spcAft>
                <a:buFont typeface="Arial" pitchFamily="34" charset="0"/>
                <a:buChar char="•"/>
              </a:pPr>
              <a:r>
                <a:rPr lang="en-US" sz="3200" dirty="0" smtClean="0">
                  <a:solidFill>
                    <a:schemeClr val="tx1"/>
                  </a:solidFill>
                  <a:latin typeface="Arial" panose="020B0604020202020204" pitchFamily="34" charset="0"/>
                  <a:cs typeface="Arial" panose="020B0604020202020204" pitchFamily="34" charset="0"/>
                </a:rPr>
                <a:t>A rectangle containing as much of a state as possible was used in the case where the state was not rectangular.</a:t>
              </a:r>
            </a:p>
          </p:txBody>
        </p:sp>
        <p:sp>
          <p:nvSpPr>
            <p:cNvPr id="87" name="Rectangle 86">
              <a:extLst>
                <a:ext uri="{FF2B5EF4-FFF2-40B4-BE49-F238E27FC236}">
                  <a16:creationId xmlns:a16="http://schemas.microsoft.com/office/drawing/2014/main" xmlns="" id="{6E21DAFF-E9BE-0249-A666-5FCD7EC1DC4F}"/>
                </a:ext>
              </a:extLst>
            </p:cNvPr>
            <p:cNvSpPr>
              <a:spLocks/>
            </p:cNvSpPr>
            <p:nvPr/>
          </p:nvSpPr>
          <p:spPr bwMode="auto">
            <a:xfrm>
              <a:off x="576544" y="12808368"/>
              <a:ext cx="12222089" cy="1272687"/>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smtClean="0">
                  <a:solidFill>
                    <a:schemeClr val="tx1"/>
                  </a:solidFill>
                  <a:latin typeface="Verdana" pitchFamily="-108" charset="0"/>
                  <a:ea typeface="Verdana" pitchFamily="-108" charset="0"/>
                  <a:cs typeface="Verdana" pitchFamily="-108" charset="0"/>
                  <a:sym typeface="Verdana" pitchFamily="-108" charset="0"/>
                </a:rPr>
                <a:t>The Data</a:t>
              </a:r>
              <a:endParaRPr lang="en-US" sz="4000" b="1" dirty="0">
                <a:solidFill>
                  <a:schemeClr val="tx1"/>
                </a:solidFill>
                <a:latin typeface="Verdana" pitchFamily="-108" charset="0"/>
                <a:ea typeface="Verdana" pitchFamily="-108" charset="0"/>
                <a:cs typeface="Verdana" pitchFamily="-108" charset="0"/>
                <a:sym typeface="Verdana" pitchFamily="-108" charset="0"/>
              </a:endParaRPr>
            </a:p>
          </p:txBody>
        </p:sp>
      </p:grpSp>
      <p:sp>
        <p:nvSpPr>
          <p:cNvPr id="52" name="Rectangle 98">
            <a:extLst>
              <a:ext uri="{FF2B5EF4-FFF2-40B4-BE49-F238E27FC236}">
                <a16:creationId xmlns:a16="http://schemas.microsoft.com/office/drawing/2014/main" xmlns="" id="{EA0D8CCA-DFE3-8D4D-B1FF-C5320F6E4324}"/>
              </a:ext>
            </a:extLst>
          </p:cNvPr>
          <p:cNvSpPr>
            <a:spLocks/>
          </p:cNvSpPr>
          <p:nvPr/>
        </p:nvSpPr>
        <p:spPr bwMode="auto">
          <a:xfrm>
            <a:off x="15431314" y="38603237"/>
            <a:ext cx="15444767" cy="2743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cs typeface="Verdana" pitchFamily="-108" charset="0"/>
                <a:sym typeface="Verdana" pitchFamily="-108" charset="0"/>
              </a:rPr>
              <a:t>Resources: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smtClean="0">
                <a:solidFill>
                  <a:schemeClr val="tx1"/>
                </a:solidFill>
                <a:latin typeface="Verdana" pitchFamily="-108" charset="0"/>
                <a:ea typeface="Verdana" pitchFamily="-108" charset="0"/>
                <a:cs typeface="Verdana" pitchFamily="-108" charset="0"/>
                <a:sym typeface="Verdana" pitchFamily="-108" charset="0"/>
              </a:rPr>
              <a:t>FEMA National Risk Index </a:t>
            </a:r>
            <a:r>
              <a:rPr lang="en-US" sz="2000" dirty="0" smtClean="0">
                <a:solidFill>
                  <a:schemeClr val="tx1"/>
                </a:solidFill>
                <a:latin typeface="Verdana" pitchFamily="-108" charset="0"/>
                <a:ea typeface="Verdana" pitchFamily="-108" charset="0"/>
                <a:cs typeface="Verdana" pitchFamily="-108" charset="0"/>
                <a:sym typeface="Verdana" pitchFamily="-108" charset="0"/>
              </a:rPr>
              <a:t>Data: </a:t>
            </a:r>
            <a:r>
              <a:rPr lang="en-US" sz="2000" dirty="0" smtClean="0">
                <a:solidFill>
                  <a:schemeClr val="tx1"/>
                </a:solidFill>
                <a:latin typeface="Verdana" pitchFamily="-108" charset="0"/>
                <a:ea typeface="Verdana" pitchFamily="-108" charset="0"/>
                <a:cs typeface="Verdana" pitchFamily="-108" charset="0"/>
                <a:sym typeface="Verdana" pitchFamily="-108" charset="0"/>
                <a:hlinkClick r:id="rId3"/>
              </a:rPr>
              <a:t>https://</a:t>
            </a:r>
            <a:r>
              <a:rPr lang="en-US" sz="2000" dirty="0" smtClean="0">
                <a:solidFill>
                  <a:schemeClr val="tx1"/>
                </a:solidFill>
                <a:latin typeface="Verdana" pitchFamily="-108" charset="0"/>
                <a:ea typeface="Verdana" pitchFamily="-108" charset="0"/>
                <a:cs typeface="Verdana" pitchFamily="-108" charset="0"/>
                <a:sym typeface="Verdana" pitchFamily="-108" charset="0"/>
                <a:hlinkClick r:id="rId3"/>
              </a:rPr>
              <a:t>hazards.fema.gov/nri/data-resources#csvDownload</a:t>
            </a:r>
            <a:r>
              <a:rPr lang="en-US" sz="2000" dirty="0" smtClean="0">
                <a:solidFill>
                  <a:schemeClr val="tx1"/>
                </a:solidFill>
                <a:latin typeface="Verdana" pitchFamily="-108" charset="0"/>
                <a:ea typeface="Verdana" pitchFamily="-108" charset="0"/>
                <a:cs typeface="Verdana" pitchFamily="-108" charset="0"/>
                <a:sym typeface="Verdana" pitchFamily="-108" charset="0"/>
              </a:rPr>
              <a:t> </a:t>
            </a:r>
            <a:endParaRPr lang="en-US" sz="2000" dirty="0" smtClean="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smtClean="0">
                <a:solidFill>
                  <a:schemeClr val="tx1"/>
                </a:solidFill>
                <a:latin typeface="Verdana" pitchFamily="-108" charset="0"/>
                <a:ea typeface="Verdana" pitchFamily="-108" charset="0"/>
                <a:cs typeface="Verdana" pitchFamily="-108" charset="0"/>
                <a:sym typeface="Verdana" pitchFamily="-108" charset="0"/>
              </a:rPr>
              <a:t>NASA Langley Data Access </a:t>
            </a:r>
            <a:r>
              <a:rPr lang="en-US" sz="2000" dirty="0" smtClean="0">
                <a:solidFill>
                  <a:schemeClr val="tx1"/>
                </a:solidFill>
                <a:latin typeface="Verdana" pitchFamily="-108" charset="0"/>
                <a:ea typeface="Verdana" pitchFamily="-108" charset="0"/>
                <a:cs typeface="Verdana" pitchFamily="-108" charset="0"/>
                <a:sym typeface="Verdana" pitchFamily="-108" charset="0"/>
              </a:rPr>
              <a:t>Map: </a:t>
            </a:r>
            <a:r>
              <a:rPr lang="en-US" sz="2000" dirty="0" smtClean="0">
                <a:solidFill>
                  <a:schemeClr val="tx1"/>
                </a:solidFill>
                <a:latin typeface="Verdana" pitchFamily="-108" charset="0"/>
                <a:ea typeface="Verdana" pitchFamily="-108" charset="0"/>
                <a:cs typeface="Verdana" pitchFamily="-108" charset="0"/>
                <a:sym typeface="Verdana" pitchFamily="-108" charset="0"/>
                <a:hlinkClick r:id="rId4"/>
              </a:rPr>
              <a:t>https://power.larc.nasa.gov/data-access-viewer</a:t>
            </a:r>
            <a:r>
              <a:rPr lang="en-US" sz="2000" dirty="0" smtClean="0">
                <a:solidFill>
                  <a:schemeClr val="tx1"/>
                </a:solidFill>
                <a:latin typeface="Verdana" pitchFamily="-108" charset="0"/>
                <a:ea typeface="Verdana" pitchFamily="-108" charset="0"/>
                <a:cs typeface="Verdana" pitchFamily="-108" charset="0"/>
                <a:sym typeface="Verdana" pitchFamily="-108" charset="0"/>
                <a:hlinkClick r:id="rId4"/>
              </a:rPr>
              <a:t>/</a:t>
            </a:r>
            <a:r>
              <a:rPr lang="en-US" sz="2000" dirty="0" smtClean="0">
                <a:solidFill>
                  <a:schemeClr val="tx1"/>
                </a:solidFill>
                <a:latin typeface="Verdana" pitchFamily="-108" charset="0"/>
                <a:ea typeface="Verdana" pitchFamily="-108" charset="0"/>
                <a:cs typeface="Verdana" pitchFamily="-108" charset="0"/>
                <a:sym typeface="Verdana" pitchFamily="-108" charset="0"/>
              </a:rPr>
              <a:t>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err="1" smtClean="0">
                <a:solidFill>
                  <a:schemeClr val="tx1"/>
                </a:solidFill>
                <a:latin typeface="Verdana" pitchFamily="-108" charset="0"/>
                <a:ea typeface="Verdana" pitchFamily="-108" charset="0"/>
                <a:cs typeface="Verdana" pitchFamily="-108" charset="0"/>
                <a:sym typeface="Verdana" pitchFamily="-108" charset="0"/>
              </a:rPr>
              <a:t>GitHub</a:t>
            </a:r>
            <a:r>
              <a:rPr lang="en-US" sz="2000" dirty="0" smtClean="0">
                <a:solidFill>
                  <a:schemeClr val="tx1"/>
                </a:solidFill>
                <a:latin typeface="Verdana" pitchFamily="-108" charset="0"/>
                <a:ea typeface="Verdana" pitchFamily="-108" charset="0"/>
                <a:cs typeface="Verdana" pitchFamily="-108" charset="0"/>
                <a:sym typeface="Verdana" pitchFamily="-108" charset="0"/>
              </a:rPr>
              <a:t>: </a:t>
            </a:r>
            <a:r>
              <a:rPr lang="en-US" sz="2000" dirty="0" smtClean="0">
                <a:solidFill>
                  <a:schemeClr val="tx1"/>
                </a:solidFill>
                <a:latin typeface="Verdana" pitchFamily="-108" charset="0"/>
                <a:ea typeface="Verdana" pitchFamily="-108" charset="0"/>
                <a:cs typeface="Verdana" pitchFamily="-108" charset="0"/>
                <a:sym typeface="Verdana" pitchFamily="-108" charset="0"/>
                <a:hlinkClick r:id="rId5"/>
              </a:rPr>
              <a:t>https://</a:t>
            </a:r>
            <a:r>
              <a:rPr lang="en-US" sz="2000" dirty="0" smtClean="0">
                <a:solidFill>
                  <a:schemeClr val="tx1"/>
                </a:solidFill>
                <a:latin typeface="Verdana" pitchFamily="-108" charset="0"/>
                <a:ea typeface="Verdana" pitchFamily="-108" charset="0"/>
                <a:cs typeface="Verdana" pitchFamily="-108" charset="0"/>
                <a:sym typeface="Verdana" pitchFamily="-108" charset="0"/>
                <a:hlinkClick r:id="rId5"/>
              </a:rPr>
              <a:t>github.com/Wyvail/DataAnalyticsFall2023_Term_Project_Eric_Zhang</a:t>
            </a:r>
            <a:r>
              <a:rPr lang="en-US" sz="2000" dirty="0" smtClean="0">
                <a:solidFill>
                  <a:schemeClr val="tx1"/>
                </a:solidFill>
                <a:latin typeface="Verdana" pitchFamily="-108" charset="0"/>
                <a:ea typeface="Verdana" pitchFamily="-108" charset="0"/>
                <a:cs typeface="Verdana" pitchFamily="-108" charset="0"/>
                <a:sym typeface="Verdana" pitchFamily="-108" charset="0"/>
              </a:rPr>
              <a:t> </a:t>
            </a:r>
            <a:endParaRPr lang="en-US" sz="2000" dirty="0">
              <a:solidFill>
                <a:schemeClr val="tx1"/>
              </a:solidFill>
              <a:latin typeface="Verdana" pitchFamily="-108" charset="0"/>
              <a:ea typeface="Verdana" pitchFamily="-108" charset="0"/>
              <a:cs typeface="Verdana" pitchFamily="-108" charset="0"/>
              <a:sym typeface="Verdana" pitchFamily="-108" charset="0"/>
            </a:endParaRPr>
          </a:p>
        </p:txBody>
      </p:sp>
      <p:sp>
        <p:nvSpPr>
          <p:cNvPr id="21" name="TextBox 20">
            <a:extLst>
              <a:ext uri="{FF2B5EF4-FFF2-40B4-BE49-F238E27FC236}">
                <a16:creationId xmlns:a16="http://schemas.microsoft.com/office/drawing/2014/main" xmlns="" id="{16831B7E-2D4B-274D-B4C5-624B8B81E201}"/>
              </a:ext>
            </a:extLst>
          </p:cNvPr>
          <p:cNvSpPr txBox="1"/>
          <p:nvPr/>
        </p:nvSpPr>
        <p:spPr>
          <a:xfrm>
            <a:off x="11140282" y="4956115"/>
            <a:ext cx="9677400" cy="9941183"/>
          </a:xfrm>
          <a:prstGeom prst="rect">
            <a:avLst/>
          </a:prstGeom>
          <a:noFill/>
        </p:spPr>
        <p:txBody>
          <a:bodyPr wrap="square" rtlCol="0">
            <a:spAutoFit/>
          </a:bodyPr>
          <a:lstStyle/>
          <a:p>
            <a:r>
              <a:rPr lang="en-US" sz="3200" dirty="0" smtClean="0">
                <a:solidFill>
                  <a:schemeClr val="tx1"/>
                </a:solidFill>
                <a:latin typeface="Arial" panose="020B0604020202020204" pitchFamily="34" charset="0"/>
                <a:cs typeface="Arial" panose="020B0604020202020204" pitchFamily="34" charset="0"/>
              </a:rPr>
              <a:t>In order to create the desired models, analysis and preprocessing of the data was needed. The second dataset in particular, obtained from NASA Langley, consisted of several different </a:t>
            </a:r>
            <a:r>
              <a:rPr lang="en-US" sz="3200" dirty="0" err="1" smtClean="0">
                <a:solidFill>
                  <a:schemeClr val="tx1"/>
                </a:solidFill>
                <a:latin typeface="Arial" panose="020B0604020202020204" pitchFamily="34" charset="0"/>
                <a:cs typeface="Arial" panose="020B0604020202020204" pitchFamily="34" charset="0"/>
              </a:rPr>
              <a:t>dataframes</a:t>
            </a:r>
            <a:r>
              <a:rPr lang="en-US" sz="3200" dirty="0" smtClean="0">
                <a:solidFill>
                  <a:schemeClr val="tx1"/>
                </a:solidFill>
                <a:latin typeface="Arial" panose="020B0604020202020204" pitchFamily="34" charset="0"/>
                <a:cs typeface="Arial" panose="020B0604020202020204" pitchFamily="34" charset="0"/>
              </a:rPr>
              <a:t> that needed to be processed into state level data. An average for each of the measures obtained was calculated. </a:t>
            </a:r>
          </a:p>
          <a:p>
            <a:endParaRPr lang="en-US" sz="3200" dirty="0" smtClean="0">
              <a:solidFill>
                <a:schemeClr val="tx1"/>
              </a:solidFill>
              <a:latin typeface="Arial" panose="020B0604020202020204" pitchFamily="34" charset="0"/>
              <a:cs typeface="Arial" panose="020B0604020202020204" pitchFamily="34" charset="0"/>
            </a:endParaRPr>
          </a:p>
          <a:p>
            <a:r>
              <a:rPr lang="en-US" sz="3200" dirty="0" smtClean="0">
                <a:solidFill>
                  <a:schemeClr val="tx1"/>
                </a:solidFill>
                <a:latin typeface="Arial" panose="020B0604020202020204" pitchFamily="34" charset="0"/>
                <a:cs typeface="Arial" panose="020B0604020202020204" pitchFamily="34" charset="0"/>
              </a:rPr>
              <a:t>For the first dataset, the top ten least riskiest states in terms of expected annual loss were extracted from the dataset. The risks most likely to affect solar and wind, namely hail, lightning, strong winds, tornados, and earthquakes, were extracted along with their EALs. The average measures calculated from the second </a:t>
            </a:r>
            <a:r>
              <a:rPr lang="en-US" sz="3200" dirty="0" smtClean="0">
                <a:solidFill>
                  <a:schemeClr val="tx1"/>
                </a:solidFill>
                <a:latin typeface="Arial" panose="020B0604020202020204" pitchFamily="34" charset="0"/>
                <a:cs typeface="Arial" panose="020B0604020202020204" pitchFamily="34" charset="0"/>
              </a:rPr>
              <a:t>dataset </a:t>
            </a:r>
            <a:r>
              <a:rPr lang="en-US" sz="3200" dirty="0" smtClean="0">
                <a:solidFill>
                  <a:schemeClr val="tx1"/>
                </a:solidFill>
                <a:latin typeface="Arial" panose="020B0604020202020204" pitchFamily="34" charset="0"/>
                <a:cs typeface="Arial" panose="020B0604020202020204" pitchFamily="34" charset="0"/>
              </a:rPr>
              <a:t>were then added onto these extracted rows as a training dataset.</a:t>
            </a:r>
          </a:p>
          <a:p>
            <a:endParaRPr lang="en-US" sz="3200" dirty="0" smtClean="0">
              <a:solidFill>
                <a:schemeClr val="tx1"/>
              </a:solidFill>
              <a:latin typeface="Arial" panose="020B0604020202020204" pitchFamily="34" charset="0"/>
              <a:cs typeface="Arial" panose="020B0604020202020204" pitchFamily="34" charset="0"/>
            </a:endParaRPr>
          </a:p>
          <a:p>
            <a:r>
              <a:rPr lang="en-US" sz="3200" dirty="0" smtClean="0">
                <a:solidFill>
                  <a:schemeClr val="tx1"/>
                </a:solidFill>
                <a:latin typeface="Arial" panose="020B0604020202020204" pitchFamily="34" charset="0"/>
                <a:cs typeface="Arial" panose="020B0604020202020204" pitchFamily="34" charset="0"/>
              </a:rPr>
              <a:t>After the data was processed </a:t>
            </a:r>
            <a:r>
              <a:rPr lang="en-US" sz="3200" dirty="0" smtClean="0">
                <a:solidFill>
                  <a:schemeClr val="tx1"/>
                </a:solidFill>
                <a:latin typeface="Arial" panose="020B0604020202020204" pitchFamily="34" charset="0"/>
                <a:cs typeface="Arial" panose="020B0604020202020204" pitchFamily="34" charset="0"/>
              </a:rPr>
              <a:t>and </a:t>
            </a:r>
            <a:r>
              <a:rPr lang="en-US" sz="3200" dirty="0" smtClean="0">
                <a:solidFill>
                  <a:schemeClr val="tx1"/>
                </a:solidFill>
                <a:latin typeface="Arial" panose="020B0604020202020204" pitchFamily="34" charset="0"/>
                <a:cs typeface="Arial" panose="020B0604020202020204" pitchFamily="34" charset="0"/>
              </a:rPr>
              <a:t>extracted, a pair plot diagram was made to show a quick plotting of all of the features chosen.</a:t>
            </a:r>
            <a:endParaRPr lang="en-US" sz="2800" dirty="0" smtClean="0">
              <a:solidFill>
                <a:schemeClr val="tx1"/>
              </a:solidFill>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xmlns="" id="{56A6163C-BA8C-F148-828F-F85EA8D0B3FB}"/>
              </a:ext>
            </a:extLst>
          </p:cNvPr>
          <p:cNvSpPr txBox="1"/>
          <p:nvPr/>
        </p:nvSpPr>
        <p:spPr>
          <a:xfrm>
            <a:off x="20970081" y="16200437"/>
            <a:ext cx="9666730" cy="3046988"/>
          </a:xfrm>
          <a:prstGeom prst="rect">
            <a:avLst/>
          </a:prstGeom>
          <a:noFill/>
        </p:spPr>
        <p:txBody>
          <a:bodyPr wrap="square" rtlCol="0">
            <a:spAutoFit/>
          </a:bodyPr>
          <a:lstStyle/>
          <a:p>
            <a:r>
              <a:rPr lang="en-US" sz="2800" b="1" dirty="0" smtClean="0">
                <a:latin typeface="Arial" panose="020B0604020202020204" pitchFamily="34" charset="0"/>
                <a:cs typeface="Arial" panose="020B0604020202020204" pitchFamily="34" charset="0"/>
              </a:rPr>
              <a:t>3. KNN Classification</a:t>
            </a:r>
            <a:endParaRPr lang="en-US" sz="2800" dirty="0" smtClean="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using previously created dataset as training, tested on all other continental United States. Target variable set as WIND_POTE to try and classify the rest of the continental United States as having potential or no potential for wind power generation.</a:t>
            </a:r>
            <a:endParaRPr lang="en-US" sz="2800" dirty="0">
              <a:latin typeface="Arial" panose="020B0604020202020204" pitchFamily="34" charset="0"/>
              <a:cs typeface="Arial" panose="020B0604020202020204" pitchFamily="34" charset="0"/>
            </a:endParaRPr>
          </a:p>
          <a:p>
            <a:endParaRPr lang="en-US" sz="2400" dirty="0"/>
          </a:p>
        </p:txBody>
      </p:sp>
      <p:sp>
        <p:nvSpPr>
          <p:cNvPr id="95" name="TextBox 94">
            <a:extLst>
              <a:ext uri="{FF2B5EF4-FFF2-40B4-BE49-F238E27FC236}">
                <a16:creationId xmlns:a16="http://schemas.microsoft.com/office/drawing/2014/main" xmlns="" id="{A45DF1BC-4FD7-8A44-A663-726E6420F462}"/>
              </a:ext>
            </a:extLst>
          </p:cNvPr>
          <p:cNvSpPr txBox="1"/>
          <p:nvPr/>
        </p:nvSpPr>
        <p:spPr>
          <a:xfrm>
            <a:off x="21046281" y="21534437"/>
            <a:ext cx="9666730" cy="2062103"/>
          </a:xfrm>
          <a:prstGeom prst="rect">
            <a:avLst/>
          </a:prstGeom>
          <a:noFill/>
        </p:spPr>
        <p:txBody>
          <a:bodyPr wrap="square" rtlCol="0">
            <a:spAutoFit/>
          </a:bodyPr>
          <a:lstStyle/>
          <a:p>
            <a:r>
              <a:rPr lang="en-US" sz="3200" b="1" dirty="0" smtClean="0">
                <a:latin typeface="Arial" panose="020B0604020202020204" pitchFamily="34" charset="0"/>
                <a:cs typeface="Arial" panose="020B0604020202020204" pitchFamily="34" charset="0"/>
              </a:rPr>
              <a:t>4. Linear Regression</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finding a relationship between the variables AVG_ALL_IRR and AREA </a:t>
            </a:r>
          </a:p>
          <a:p>
            <a:endParaRPr lang="en-US" sz="3200" dirty="0">
              <a:latin typeface="Arial" panose="020B0604020202020204" pitchFamily="34" charset="0"/>
              <a:cs typeface="Arial" panose="020B0604020202020204" pitchFamily="34" charset="0"/>
            </a:endParaRPr>
          </a:p>
        </p:txBody>
      </p:sp>
      <p:graphicFrame>
        <p:nvGraphicFramePr>
          <p:cNvPr id="99" name="Table 98"/>
          <p:cNvGraphicFramePr>
            <a:graphicFrameLocks noGrp="1"/>
          </p:cNvGraphicFramePr>
          <p:nvPr/>
        </p:nvGraphicFramePr>
        <p:xfrm>
          <a:off x="929481" y="29459237"/>
          <a:ext cx="9067800" cy="5074920"/>
        </p:xfrm>
        <a:graphic>
          <a:graphicData uri="http://schemas.openxmlformats.org/drawingml/2006/table">
            <a:tbl>
              <a:tblPr firstRow="1" bandRow="1">
                <a:tableStyleId>{5C22544A-7EE6-4342-B048-85BDC9FD1C3A}</a:tableStyleId>
              </a:tblPr>
              <a:tblGrid>
                <a:gridCol w="4533900"/>
                <a:gridCol w="4533900"/>
              </a:tblGrid>
              <a:tr h="899160">
                <a:tc>
                  <a:txBody>
                    <a:bodyPr/>
                    <a:lstStyle/>
                    <a:p>
                      <a:pPr algn="l"/>
                      <a:r>
                        <a:rPr lang="en-US" sz="2400" dirty="0" smtClean="0">
                          <a:solidFill>
                            <a:schemeClr val="tx1"/>
                          </a:solidFill>
                        </a:rPr>
                        <a:t>Field Name</a:t>
                      </a:r>
                      <a:endParaRPr lang="en-US" sz="2400" dirty="0">
                        <a:solidFill>
                          <a:schemeClr val="tx1"/>
                        </a:solidFill>
                      </a:endParaRPr>
                    </a:p>
                  </a:txBody>
                  <a:tcPr/>
                </a:tc>
                <a:tc>
                  <a:txBody>
                    <a:bodyPr/>
                    <a:lstStyle/>
                    <a:p>
                      <a:r>
                        <a:rPr lang="en-US" sz="2400" dirty="0" smtClean="0">
                          <a:solidFill>
                            <a:schemeClr val="tx1"/>
                          </a:solidFill>
                        </a:rPr>
                        <a:t>Description</a:t>
                      </a:r>
                      <a:endParaRPr lang="en-US" sz="2400" dirty="0">
                        <a:solidFill>
                          <a:schemeClr val="tx1"/>
                        </a:solidFill>
                      </a:endParaRPr>
                    </a:p>
                  </a:txBody>
                  <a:tcPr/>
                </a:tc>
              </a:tr>
              <a:tr h="899160">
                <a:tc>
                  <a:txBody>
                    <a:bodyPr/>
                    <a:lstStyle/>
                    <a:p>
                      <a:r>
                        <a:rPr lang="en-US" sz="2400" dirty="0" err="1" smtClean="0">
                          <a:solidFill>
                            <a:schemeClr val="tx1"/>
                          </a:solidFill>
                        </a:rPr>
                        <a:t>EAL_Score</a:t>
                      </a:r>
                      <a:endParaRPr lang="en-US" sz="2400" dirty="0">
                        <a:solidFill>
                          <a:schemeClr val="tx1"/>
                        </a:solidFill>
                      </a:endParaRPr>
                    </a:p>
                  </a:txBody>
                  <a:tcPr/>
                </a:tc>
                <a:tc>
                  <a:txBody>
                    <a:bodyPr/>
                    <a:lstStyle/>
                    <a:p>
                      <a:r>
                        <a:rPr lang="en-US" sz="2400" dirty="0" smtClean="0">
                          <a:solidFill>
                            <a:schemeClr val="tx1"/>
                          </a:solidFill>
                        </a:rPr>
                        <a:t>A Score of the expected annual losses</a:t>
                      </a:r>
                      <a:r>
                        <a:rPr lang="en-US" sz="2400" baseline="0" dirty="0" smtClean="0">
                          <a:solidFill>
                            <a:schemeClr val="tx1"/>
                          </a:solidFill>
                        </a:rPr>
                        <a:t> from risks like natural disasters.</a:t>
                      </a:r>
                      <a:endParaRPr lang="en-US" sz="2400" dirty="0">
                        <a:solidFill>
                          <a:schemeClr val="tx1"/>
                        </a:solidFill>
                      </a:endParaRPr>
                    </a:p>
                  </a:txBody>
                  <a:tcPr/>
                </a:tc>
              </a:tr>
              <a:tr h="899160">
                <a:tc>
                  <a:txBody>
                    <a:bodyPr/>
                    <a:lstStyle/>
                    <a:p>
                      <a:r>
                        <a:rPr lang="en-US" sz="2400" dirty="0" smtClean="0">
                          <a:solidFill>
                            <a:schemeClr val="tx1"/>
                          </a:solidFill>
                        </a:rPr>
                        <a:t>AVG_WIND_SPEED</a:t>
                      </a:r>
                      <a:endParaRPr lang="en-US" sz="2400" dirty="0">
                        <a:solidFill>
                          <a:schemeClr val="tx1"/>
                        </a:solidFill>
                      </a:endParaRPr>
                    </a:p>
                  </a:txBody>
                  <a:tcPr/>
                </a:tc>
                <a:tc>
                  <a:txBody>
                    <a:bodyPr/>
                    <a:lstStyle/>
                    <a:p>
                      <a:r>
                        <a:rPr lang="en-US" sz="2400" dirty="0" smtClean="0">
                          <a:solidFill>
                            <a:schemeClr val="tx1"/>
                          </a:solidFill>
                        </a:rPr>
                        <a:t>An</a:t>
                      </a:r>
                      <a:r>
                        <a:rPr lang="en-US" sz="2400" baseline="0" dirty="0" smtClean="0">
                          <a:solidFill>
                            <a:schemeClr val="tx1"/>
                          </a:solidFill>
                        </a:rPr>
                        <a:t> average wind speed at 50 meters calculated from the NASA Langley data.</a:t>
                      </a:r>
                      <a:endParaRPr lang="en-US" sz="2400" dirty="0">
                        <a:solidFill>
                          <a:schemeClr val="tx1"/>
                        </a:solidFill>
                      </a:endParaRPr>
                    </a:p>
                  </a:txBody>
                  <a:tcPr/>
                </a:tc>
              </a:tr>
              <a:tr h="899160">
                <a:tc>
                  <a:txBody>
                    <a:bodyPr/>
                    <a:lstStyle/>
                    <a:p>
                      <a:r>
                        <a:rPr lang="en-US" sz="2400" dirty="0" smtClean="0">
                          <a:solidFill>
                            <a:schemeClr val="tx1"/>
                          </a:solidFill>
                        </a:rPr>
                        <a:t>AVG_ALL_IRR</a:t>
                      </a:r>
                      <a:endParaRPr lang="en-US" sz="2400" dirty="0">
                        <a:solidFill>
                          <a:schemeClr val="tx1"/>
                        </a:solidFill>
                      </a:endParaRPr>
                    </a:p>
                  </a:txBody>
                  <a:tcPr/>
                </a:tc>
                <a:tc>
                  <a:txBody>
                    <a:bodyPr/>
                    <a:lstStyle/>
                    <a:p>
                      <a:r>
                        <a:rPr lang="en-US" sz="2400" dirty="0" smtClean="0">
                          <a:solidFill>
                            <a:schemeClr val="tx1"/>
                          </a:solidFill>
                        </a:rPr>
                        <a:t>An average measure of solar irradiance</a:t>
                      </a:r>
                      <a:r>
                        <a:rPr lang="en-US" sz="2400" baseline="0" dirty="0" smtClean="0">
                          <a:solidFill>
                            <a:schemeClr val="tx1"/>
                          </a:solidFill>
                        </a:rPr>
                        <a:t> given all skies.</a:t>
                      </a:r>
                      <a:endParaRPr lang="en-US" sz="2400" dirty="0">
                        <a:solidFill>
                          <a:schemeClr val="tx1"/>
                        </a:solidFill>
                      </a:endParaRPr>
                    </a:p>
                  </a:txBody>
                  <a:tcPr/>
                </a:tc>
              </a:tr>
              <a:tr h="899160">
                <a:tc>
                  <a:txBody>
                    <a:bodyPr/>
                    <a:lstStyle/>
                    <a:p>
                      <a:r>
                        <a:rPr lang="en-US" sz="2400" dirty="0" smtClean="0">
                          <a:solidFill>
                            <a:schemeClr val="tx1"/>
                          </a:solidFill>
                        </a:rPr>
                        <a:t>AVG_CLR_IRR</a:t>
                      </a:r>
                      <a:endParaRPr lang="en-US" sz="2400" dirty="0">
                        <a:solidFill>
                          <a:schemeClr val="tx1"/>
                        </a:solidFill>
                      </a:endParaRPr>
                    </a:p>
                  </a:txBody>
                  <a:tcPr/>
                </a:tc>
                <a:tc>
                  <a:txBody>
                    <a:bodyPr/>
                    <a:lstStyle/>
                    <a:p>
                      <a:r>
                        <a:rPr lang="en-US" sz="2400" dirty="0" smtClean="0">
                          <a:solidFill>
                            <a:schemeClr val="tx1"/>
                          </a:solidFill>
                        </a:rPr>
                        <a:t>An average measure</a:t>
                      </a:r>
                      <a:r>
                        <a:rPr lang="en-US" sz="2400" baseline="0" dirty="0" smtClean="0">
                          <a:solidFill>
                            <a:schemeClr val="tx1"/>
                          </a:solidFill>
                        </a:rPr>
                        <a:t> of solar irradiance given clear skies.</a:t>
                      </a:r>
                      <a:endParaRPr lang="en-US" sz="2400" dirty="0">
                        <a:solidFill>
                          <a:schemeClr val="tx1"/>
                        </a:solidFill>
                      </a:endParaRPr>
                    </a:p>
                  </a:txBody>
                  <a:tcPr/>
                </a:tc>
              </a:tr>
            </a:tbl>
          </a:graphicData>
        </a:graphic>
      </p:graphicFrame>
      <p:pic>
        <p:nvPicPr>
          <p:cNvPr id="1026" name="Picture 2"/>
          <p:cNvPicPr>
            <a:picLocks noChangeAspect="1" noChangeArrowheads="1"/>
          </p:cNvPicPr>
          <p:nvPr/>
        </p:nvPicPr>
        <p:blipFill>
          <a:blip r:embed="rId6"/>
          <a:srcRect/>
          <a:stretch>
            <a:fillRect/>
          </a:stretch>
        </p:blipFill>
        <p:spPr bwMode="auto">
          <a:xfrm>
            <a:off x="22189281" y="4922837"/>
            <a:ext cx="5536932" cy="4495800"/>
          </a:xfrm>
          <a:prstGeom prst="rect">
            <a:avLst/>
          </a:prstGeom>
          <a:noFill/>
          <a:ln w="9525">
            <a:noFill/>
            <a:miter lim="800000"/>
            <a:headEnd/>
            <a:tailEnd/>
          </a:ln>
          <a:effectLst/>
        </p:spPr>
      </p:pic>
      <p:sp>
        <p:nvSpPr>
          <p:cNvPr id="101" name="TextBox 100"/>
          <p:cNvSpPr txBox="1"/>
          <p:nvPr/>
        </p:nvSpPr>
        <p:spPr>
          <a:xfrm>
            <a:off x="22722681" y="9418637"/>
            <a:ext cx="4419600" cy="794064"/>
          </a:xfrm>
          <a:prstGeom prst="rect">
            <a:avLst/>
          </a:prstGeom>
          <a:noFill/>
        </p:spPr>
        <p:txBody>
          <a:bodyPr wrap="square" rtlCol="0">
            <a:spAutoFit/>
          </a:bodyPr>
          <a:lstStyle/>
          <a:p>
            <a:r>
              <a:rPr lang="en-US" i="1" dirty="0" smtClean="0"/>
              <a:t>Figure 1 – </a:t>
            </a:r>
            <a:r>
              <a:rPr lang="en-US" i="1" dirty="0" err="1" smtClean="0"/>
              <a:t>Boxplot</a:t>
            </a:r>
            <a:r>
              <a:rPr lang="en-US" i="1" dirty="0" smtClean="0"/>
              <a:t> of features sorted by hail EALs</a:t>
            </a:r>
            <a:endParaRPr lang="en-US" i="1" dirty="0"/>
          </a:p>
        </p:txBody>
      </p:sp>
      <p:pic>
        <p:nvPicPr>
          <p:cNvPr id="1028" name="Picture 4"/>
          <p:cNvPicPr>
            <a:picLocks noChangeAspect="1" noChangeArrowheads="1"/>
          </p:cNvPicPr>
          <p:nvPr/>
        </p:nvPicPr>
        <p:blipFill>
          <a:blip r:embed="rId7"/>
          <a:srcRect/>
          <a:stretch>
            <a:fillRect/>
          </a:stretch>
        </p:blipFill>
        <p:spPr bwMode="auto">
          <a:xfrm>
            <a:off x="22417881" y="10256837"/>
            <a:ext cx="5811954" cy="5029200"/>
          </a:xfrm>
          <a:prstGeom prst="rect">
            <a:avLst/>
          </a:prstGeom>
          <a:noFill/>
          <a:ln w="9525">
            <a:noFill/>
            <a:miter lim="800000"/>
            <a:headEnd/>
            <a:tailEnd/>
          </a:ln>
          <a:effectLst/>
        </p:spPr>
      </p:pic>
      <p:sp>
        <p:nvSpPr>
          <p:cNvPr id="104" name="TextBox 103"/>
          <p:cNvSpPr txBox="1"/>
          <p:nvPr/>
        </p:nvSpPr>
        <p:spPr>
          <a:xfrm>
            <a:off x="23103681" y="15362237"/>
            <a:ext cx="4419600" cy="794064"/>
          </a:xfrm>
          <a:prstGeom prst="rect">
            <a:avLst/>
          </a:prstGeom>
          <a:noFill/>
        </p:spPr>
        <p:txBody>
          <a:bodyPr wrap="square" rtlCol="0">
            <a:spAutoFit/>
          </a:bodyPr>
          <a:lstStyle/>
          <a:p>
            <a:r>
              <a:rPr lang="en-US" i="1" dirty="0" smtClean="0"/>
              <a:t>Figure 2 – Pairs scatter plots on all features chosen.</a:t>
            </a:r>
            <a:endParaRPr lang="en-US" i="1" dirty="0"/>
          </a:p>
        </p:txBody>
      </p:sp>
      <p:pic>
        <p:nvPicPr>
          <p:cNvPr id="1031" name="Picture 7"/>
          <p:cNvPicPr>
            <a:picLocks noChangeAspect="1" noChangeArrowheads="1"/>
          </p:cNvPicPr>
          <p:nvPr/>
        </p:nvPicPr>
        <p:blipFill>
          <a:blip r:embed="rId8"/>
          <a:srcRect/>
          <a:stretch>
            <a:fillRect/>
          </a:stretch>
        </p:blipFill>
        <p:spPr bwMode="auto">
          <a:xfrm>
            <a:off x="10911681" y="18410237"/>
            <a:ext cx="9646297" cy="3505200"/>
          </a:xfrm>
          <a:prstGeom prst="rect">
            <a:avLst/>
          </a:prstGeom>
          <a:noFill/>
          <a:ln w="9525">
            <a:noFill/>
            <a:miter lim="800000"/>
            <a:headEnd/>
            <a:tailEnd/>
          </a:ln>
          <a:effectLst/>
        </p:spPr>
      </p:pic>
      <p:sp>
        <p:nvSpPr>
          <p:cNvPr id="105" name="TextBox 104"/>
          <p:cNvSpPr txBox="1"/>
          <p:nvPr/>
        </p:nvSpPr>
        <p:spPr>
          <a:xfrm>
            <a:off x="15178881" y="20315237"/>
            <a:ext cx="4419600" cy="794064"/>
          </a:xfrm>
          <a:prstGeom prst="rect">
            <a:avLst/>
          </a:prstGeom>
          <a:noFill/>
        </p:spPr>
        <p:txBody>
          <a:bodyPr wrap="square" rtlCol="0">
            <a:spAutoFit/>
          </a:bodyPr>
          <a:lstStyle/>
          <a:p>
            <a:r>
              <a:rPr lang="en-US" i="1" dirty="0" smtClean="0"/>
              <a:t>Figure 3 – summary of the </a:t>
            </a:r>
            <a:r>
              <a:rPr lang="en-US" i="1" dirty="0" err="1" smtClean="0"/>
              <a:t>svm</a:t>
            </a:r>
            <a:r>
              <a:rPr lang="en-US" i="1" dirty="0" smtClean="0"/>
              <a:t>() call in R.</a:t>
            </a:r>
            <a:endParaRPr lang="en-US" i="1" dirty="0"/>
          </a:p>
        </p:txBody>
      </p:sp>
      <p:sp>
        <p:nvSpPr>
          <p:cNvPr id="107" name="TextBox 106"/>
          <p:cNvSpPr txBox="1"/>
          <p:nvPr/>
        </p:nvSpPr>
        <p:spPr>
          <a:xfrm>
            <a:off x="12892881" y="29611637"/>
            <a:ext cx="4419600" cy="794064"/>
          </a:xfrm>
          <a:prstGeom prst="rect">
            <a:avLst/>
          </a:prstGeom>
          <a:noFill/>
        </p:spPr>
        <p:txBody>
          <a:bodyPr wrap="square" rtlCol="0">
            <a:spAutoFit/>
          </a:bodyPr>
          <a:lstStyle/>
          <a:p>
            <a:r>
              <a:rPr lang="en-US" i="1" dirty="0" smtClean="0"/>
              <a:t>Figure 4 – Plot of the support vector machine after tuning</a:t>
            </a:r>
            <a:endParaRPr lang="en-US" i="1" dirty="0"/>
          </a:p>
        </p:txBody>
      </p:sp>
      <p:pic>
        <p:nvPicPr>
          <p:cNvPr id="1032" name="Picture 8"/>
          <p:cNvPicPr>
            <a:picLocks noChangeAspect="1" noChangeArrowheads="1"/>
          </p:cNvPicPr>
          <p:nvPr/>
        </p:nvPicPr>
        <p:blipFill>
          <a:blip r:embed="rId9"/>
          <a:srcRect/>
          <a:stretch>
            <a:fillRect/>
          </a:stretch>
        </p:blipFill>
        <p:spPr bwMode="auto">
          <a:xfrm>
            <a:off x="11064081" y="21991637"/>
            <a:ext cx="8153400" cy="7145677"/>
          </a:xfrm>
          <a:prstGeom prst="rect">
            <a:avLst/>
          </a:prstGeom>
          <a:noFill/>
          <a:ln w="9525">
            <a:noFill/>
            <a:miter lim="800000"/>
            <a:headEnd/>
            <a:tailEnd/>
          </a:ln>
          <a:effectLst/>
        </p:spPr>
      </p:pic>
      <p:pic>
        <p:nvPicPr>
          <p:cNvPr id="1033" name="Picture 9"/>
          <p:cNvPicPr>
            <a:picLocks noChangeAspect="1" noChangeArrowheads="1"/>
          </p:cNvPicPr>
          <p:nvPr/>
        </p:nvPicPr>
        <p:blipFill>
          <a:blip r:embed="rId10"/>
          <a:srcRect/>
          <a:stretch>
            <a:fillRect/>
          </a:stretch>
        </p:blipFill>
        <p:spPr bwMode="auto">
          <a:xfrm>
            <a:off x="10759281" y="33726437"/>
            <a:ext cx="6645004" cy="3886200"/>
          </a:xfrm>
          <a:prstGeom prst="rect">
            <a:avLst/>
          </a:prstGeom>
          <a:noFill/>
          <a:ln w="9525">
            <a:noFill/>
            <a:miter lim="800000"/>
            <a:headEnd/>
            <a:tailEnd/>
          </a:ln>
          <a:effectLst/>
        </p:spPr>
      </p:pic>
      <p:sp>
        <p:nvSpPr>
          <p:cNvPr id="108" name="TextBox 107"/>
          <p:cNvSpPr txBox="1"/>
          <p:nvPr/>
        </p:nvSpPr>
        <p:spPr>
          <a:xfrm>
            <a:off x="11140281" y="37536437"/>
            <a:ext cx="4419600" cy="1144929"/>
          </a:xfrm>
          <a:prstGeom prst="rect">
            <a:avLst/>
          </a:prstGeom>
          <a:noFill/>
        </p:spPr>
        <p:txBody>
          <a:bodyPr wrap="square" rtlCol="0">
            <a:spAutoFit/>
          </a:bodyPr>
          <a:lstStyle/>
          <a:p>
            <a:r>
              <a:rPr lang="en-US" i="1" dirty="0" smtClean="0"/>
              <a:t>Figure 5 – Results of the logistic regression model, predictions to the right</a:t>
            </a:r>
            <a:endParaRPr lang="en-US" i="1" dirty="0"/>
          </a:p>
        </p:txBody>
      </p:sp>
      <p:pic>
        <p:nvPicPr>
          <p:cNvPr id="1034" name="Picture 10"/>
          <p:cNvPicPr>
            <a:picLocks noChangeAspect="1" noChangeArrowheads="1"/>
          </p:cNvPicPr>
          <p:nvPr/>
        </p:nvPicPr>
        <p:blipFill>
          <a:blip r:embed="rId11"/>
          <a:srcRect/>
          <a:stretch>
            <a:fillRect/>
          </a:stretch>
        </p:blipFill>
        <p:spPr bwMode="auto">
          <a:xfrm>
            <a:off x="24246681" y="19172237"/>
            <a:ext cx="1360714" cy="635000"/>
          </a:xfrm>
          <a:prstGeom prst="rect">
            <a:avLst/>
          </a:prstGeom>
          <a:noFill/>
          <a:ln w="9525">
            <a:noFill/>
            <a:miter lim="800000"/>
            <a:headEnd/>
            <a:tailEnd/>
          </a:ln>
          <a:effectLst/>
        </p:spPr>
      </p:pic>
      <p:sp>
        <p:nvSpPr>
          <p:cNvPr id="110" name="TextBox 109"/>
          <p:cNvSpPr txBox="1"/>
          <p:nvPr/>
        </p:nvSpPr>
        <p:spPr>
          <a:xfrm>
            <a:off x="23256081" y="20162837"/>
            <a:ext cx="4419600" cy="1144929"/>
          </a:xfrm>
          <a:prstGeom prst="rect">
            <a:avLst/>
          </a:prstGeom>
          <a:noFill/>
        </p:spPr>
        <p:txBody>
          <a:bodyPr wrap="square" rtlCol="0">
            <a:spAutoFit/>
          </a:bodyPr>
          <a:lstStyle/>
          <a:p>
            <a:r>
              <a:rPr lang="en-US" i="1" dirty="0" smtClean="0"/>
              <a:t>Figure 6 – Results of the KNN clustering with 2 clusters and trained on 3 neighbors.</a:t>
            </a:r>
            <a:endParaRPr lang="en-US" i="1" dirty="0"/>
          </a:p>
        </p:txBody>
      </p:sp>
      <p:pic>
        <p:nvPicPr>
          <p:cNvPr id="1035" name="Picture 11"/>
          <p:cNvPicPr>
            <a:picLocks noChangeAspect="1" noChangeArrowheads="1"/>
          </p:cNvPicPr>
          <p:nvPr/>
        </p:nvPicPr>
        <p:blipFill>
          <a:blip r:embed="rId12"/>
          <a:srcRect/>
          <a:stretch>
            <a:fillRect/>
          </a:stretch>
        </p:blipFill>
        <p:spPr bwMode="auto">
          <a:xfrm>
            <a:off x="20131881" y="23210837"/>
            <a:ext cx="10610149" cy="4191000"/>
          </a:xfrm>
          <a:prstGeom prst="rect">
            <a:avLst/>
          </a:prstGeom>
          <a:noFill/>
          <a:ln w="9525">
            <a:noFill/>
            <a:miter lim="800000"/>
            <a:headEnd/>
            <a:tailEnd/>
          </a:ln>
          <a:effectLst/>
        </p:spPr>
      </p:pic>
      <p:pic>
        <p:nvPicPr>
          <p:cNvPr id="1036" name="Picture 12"/>
          <p:cNvPicPr>
            <a:picLocks noChangeAspect="1" noChangeArrowheads="1"/>
          </p:cNvPicPr>
          <p:nvPr/>
        </p:nvPicPr>
        <p:blipFill>
          <a:blip r:embed="rId13"/>
          <a:srcRect/>
          <a:stretch>
            <a:fillRect/>
          </a:stretch>
        </p:blipFill>
        <p:spPr bwMode="auto">
          <a:xfrm>
            <a:off x="21732081" y="27859037"/>
            <a:ext cx="7086600" cy="5726622"/>
          </a:xfrm>
          <a:prstGeom prst="rect">
            <a:avLst/>
          </a:prstGeom>
          <a:noFill/>
          <a:ln w="9525">
            <a:noFill/>
            <a:miter lim="800000"/>
            <a:headEnd/>
            <a:tailEnd/>
          </a:ln>
          <a:effectLst/>
        </p:spPr>
      </p:pic>
      <p:sp>
        <p:nvSpPr>
          <p:cNvPr id="111" name="TextBox 110"/>
          <p:cNvSpPr txBox="1"/>
          <p:nvPr/>
        </p:nvSpPr>
        <p:spPr>
          <a:xfrm>
            <a:off x="22951281" y="27401837"/>
            <a:ext cx="4419600" cy="794064"/>
          </a:xfrm>
          <a:prstGeom prst="rect">
            <a:avLst/>
          </a:prstGeom>
          <a:noFill/>
        </p:spPr>
        <p:txBody>
          <a:bodyPr wrap="square" rtlCol="0">
            <a:spAutoFit/>
          </a:bodyPr>
          <a:lstStyle/>
          <a:p>
            <a:r>
              <a:rPr lang="en-US" i="1" dirty="0" smtClean="0"/>
              <a:t>Figure 7 –Summary of the linear regression model.</a:t>
            </a:r>
            <a:endParaRPr lang="en-US" i="1" dirty="0"/>
          </a:p>
        </p:txBody>
      </p:sp>
      <p:sp>
        <p:nvSpPr>
          <p:cNvPr id="112" name="TextBox 111"/>
          <p:cNvSpPr txBox="1"/>
          <p:nvPr/>
        </p:nvSpPr>
        <p:spPr>
          <a:xfrm>
            <a:off x="23027481" y="33574037"/>
            <a:ext cx="4419600" cy="794064"/>
          </a:xfrm>
          <a:prstGeom prst="rect">
            <a:avLst/>
          </a:prstGeom>
          <a:noFill/>
        </p:spPr>
        <p:txBody>
          <a:bodyPr wrap="square" rtlCol="0">
            <a:spAutoFit/>
          </a:bodyPr>
          <a:lstStyle/>
          <a:p>
            <a:r>
              <a:rPr lang="en-US" i="1" dirty="0" smtClean="0"/>
              <a:t>Figure 8 – Scatter plot with best fit line.</a:t>
            </a:r>
            <a:endParaRPr lang="en-US" i="1" dirty="0"/>
          </a:p>
        </p:txBody>
      </p:sp>
      <p:sp>
        <p:nvSpPr>
          <p:cNvPr id="113" name="Rectangle 112">
            <a:extLst>
              <a:ext uri="{FF2B5EF4-FFF2-40B4-BE49-F238E27FC236}">
                <a16:creationId xmlns:a16="http://schemas.microsoft.com/office/drawing/2014/main" xmlns="" id="{6E21DAFF-E9BE-0249-A666-5FCD7EC1DC4F}"/>
              </a:ext>
            </a:extLst>
          </p:cNvPr>
          <p:cNvSpPr>
            <a:spLocks/>
          </p:cNvSpPr>
          <p:nvPr/>
        </p:nvSpPr>
        <p:spPr bwMode="auto">
          <a:xfrm>
            <a:off x="20284281" y="34412237"/>
            <a:ext cx="960120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smtClean="0">
                <a:solidFill>
                  <a:schemeClr val="tx1"/>
                </a:solidFill>
                <a:latin typeface="Verdana" pitchFamily="-108" charset="0"/>
                <a:ea typeface="Verdana" pitchFamily="-108" charset="0"/>
                <a:cs typeface="Verdana" pitchFamily="-108" charset="0"/>
                <a:sym typeface="Verdana" pitchFamily="-108" charset="0"/>
              </a:rPr>
              <a:t>Conclusions and Results</a:t>
            </a:r>
            <a:endParaRPr lang="en-US" sz="4000" b="1" dirty="0">
              <a:solidFill>
                <a:schemeClr val="tx1"/>
              </a:solidFill>
              <a:latin typeface="Verdana" pitchFamily="-108" charset="0"/>
              <a:ea typeface="Verdana" pitchFamily="-108" charset="0"/>
              <a:cs typeface="Verdana" pitchFamily="-108" charset="0"/>
              <a:sym typeface="Verdana" pitchFamily="-108" charset="0"/>
            </a:endParaRPr>
          </a:p>
        </p:txBody>
      </p:sp>
      <p:sp>
        <p:nvSpPr>
          <p:cNvPr id="116" name="TextBox 115"/>
          <p:cNvSpPr txBox="1"/>
          <p:nvPr/>
        </p:nvSpPr>
        <p:spPr>
          <a:xfrm>
            <a:off x="20436681" y="35250437"/>
            <a:ext cx="9296400" cy="3250121"/>
          </a:xfrm>
          <a:prstGeom prst="rect">
            <a:avLst/>
          </a:prstGeom>
          <a:noFill/>
        </p:spPr>
        <p:txBody>
          <a:bodyPr wrap="square" rtlCol="0">
            <a:spAutoFit/>
          </a:bodyPr>
          <a:lstStyle/>
          <a:p>
            <a:r>
              <a:rPr lang="en-US" dirty="0" smtClean="0">
                <a:latin typeface="Arial" pitchFamily="34" charset="0"/>
                <a:cs typeface="Arial" pitchFamily="34" charset="0"/>
              </a:rPr>
              <a:t>After conducting linear regression on area and average solar irradiance, a fairly linear relationship was found. For classification of states based on average wind speed and EAL scores, roughly half of the continental United States have good wind power potential, while the other half do not. However, the neighbor count could be adjusted to be better overall. Other features like a known variable to target with regards to wind speed potential and an average cloud cover could be useful for both determining wind power suitability and solar energy availability.</a:t>
            </a:r>
            <a:endParaRPr lang="en-US" dirty="0">
              <a:latin typeface="Arial" pitchFamily="34" charset="0"/>
              <a:cs typeface="Arial" pitchFamily="34" charset="0"/>
            </a:endParaRPr>
          </a:p>
        </p:txBody>
      </p:sp>
      <p:pic>
        <p:nvPicPr>
          <p:cNvPr id="1038" name="Picture 14" descr="Rensselaer at Work - Wikipedia"/>
          <p:cNvPicPr>
            <a:picLocks noChangeAspect="1" noChangeArrowheads="1"/>
          </p:cNvPicPr>
          <p:nvPr/>
        </p:nvPicPr>
        <p:blipFill>
          <a:blip r:embed="rId14"/>
          <a:srcRect/>
          <a:stretch>
            <a:fillRect/>
          </a:stretch>
        </p:blipFill>
        <p:spPr bwMode="auto">
          <a:xfrm>
            <a:off x="1158081" y="427037"/>
            <a:ext cx="3493294" cy="3493294"/>
          </a:xfrm>
          <a:prstGeom prst="rect">
            <a:avLst/>
          </a:prstGeom>
          <a:noFill/>
        </p:spPr>
      </p:pic>
      <p:pic>
        <p:nvPicPr>
          <p:cNvPr id="1047" name="Picture 23"/>
          <p:cNvPicPr>
            <a:picLocks noChangeAspect="1" noChangeArrowheads="1"/>
          </p:cNvPicPr>
          <p:nvPr/>
        </p:nvPicPr>
        <p:blipFill>
          <a:blip r:embed="rId15"/>
          <a:srcRect/>
          <a:stretch>
            <a:fillRect/>
          </a:stretch>
        </p:blipFill>
        <p:spPr bwMode="auto">
          <a:xfrm>
            <a:off x="26608881" y="427036"/>
            <a:ext cx="3352800" cy="3475165"/>
          </a:xfrm>
          <a:prstGeom prst="rect">
            <a:avLst/>
          </a:prstGeom>
          <a:noFill/>
          <a:ln w="9525">
            <a:noFill/>
            <a:miter lim="800000"/>
            <a:headEnd/>
            <a:tailEnd/>
          </a:ln>
          <a:effectLst/>
        </p:spPr>
      </p:pic>
      <p:pic>
        <p:nvPicPr>
          <p:cNvPr id="1027" name="Picture 3"/>
          <p:cNvPicPr>
            <a:picLocks noChangeAspect="1" noChangeArrowheads="1"/>
          </p:cNvPicPr>
          <p:nvPr/>
        </p:nvPicPr>
        <p:blipFill>
          <a:blip r:embed="rId16"/>
          <a:srcRect/>
          <a:stretch>
            <a:fillRect/>
          </a:stretch>
        </p:blipFill>
        <p:spPr bwMode="auto">
          <a:xfrm>
            <a:off x="16093281" y="37307837"/>
            <a:ext cx="3714750" cy="1114425"/>
          </a:xfrm>
          <a:prstGeom prst="rect">
            <a:avLst/>
          </a:prstGeom>
          <a:noFill/>
          <a:ln w="9525">
            <a:noFill/>
            <a:miter lim="800000"/>
            <a:headEnd/>
            <a:tailEnd/>
          </a:ln>
          <a:effectLst/>
        </p:spPr>
      </p:pic>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23740</TotalTime>
  <Pages>0</Pages>
  <Words>1033</Words>
  <Characters>0</Characters>
  <Application>Microsoft Macintosh PowerPoint</Application>
  <PresentationFormat>Custom</PresentationFormat>
  <Lines>0</Lines>
  <Paragraphs>101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Title &amp; Bullets</vt:lpstr>
      <vt:lpstr>Slide 1</vt:lpstr>
    </vt:vector>
  </TitlesOfParts>
  <Manager>Peter Fox</Manager>
  <Company>Rensselaer Polytechnic Institute</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lastModifiedBy>Eric</cp:lastModifiedBy>
  <cp:revision>917</cp:revision>
  <cp:lastPrinted>2017-12-12T11:03:11Z</cp:lastPrinted>
  <dcterms:created xsi:type="dcterms:W3CDTF">2010-03-16T21:47:29Z</dcterms:created>
  <dcterms:modified xsi:type="dcterms:W3CDTF">2023-12-09T09:28:02Z</dcterms:modified>
</cp:coreProperties>
</file>