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sldIdLst>
    <p:sldId id="256" r:id="rId2"/>
    <p:sldId id="262" r:id="rId3"/>
    <p:sldId id="258" r:id="rId4"/>
    <p:sldId id="263" r:id="rId5"/>
    <p:sldId id="264" r:id="rId6"/>
    <p:sldId id="259" r:id="rId7"/>
    <p:sldId id="257" r:id="rId8"/>
    <p:sldId id="277" r:id="rId9"/>
    <p:sldId id="278" r:id="rId10"/>
    <p:sldId id="281" r:id="rId11"/>
    <p:sldId id="282" r:id="rId12"/>
    <p:sldId id="283" r:id="rId13"/>
    <p:sldId id="279" r:id="rId14"/>
    <p:sldId id="280" r:id="rId15"/>
    <p:sldId id="284" r:id="rId16"/>
    <p:sldId id="285" r:id="rId17"/>
    <p:sldId id="267" r:id="rId18"/>
    <p:sldId id="269" r:id="rId19"/>
    <p:sldId id="273" r:id="rId20"/>
    <p:sldId id="266" r:id="rId21"/>
    <p:sldId id="274" r:id="rId22"/>
    <p:sldId id="276" r:id="rId23"/>
    <p:sldId id="270" r:id="rId24"/>
    <p:sldId id="275"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5961"/>
    <a:srgbClr val="8E7CB9"/>
    <a:srgbClr val="FCB738"/>
    <a:srgbClr val="076EF1"/>
    <a:srgbClr val="41B883"/>
    <a:srgbClr val="7791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044" autoAdjust="0"/>
  </p:normalViewPr>
  <p:slideViewPr>
    <p:cSldViewPr snapToGrid="0">
      <p:cViewPr>
        <p:scale>
          <a:sx n="100" d="100"/>
          <a:sy n="100" d="100"/>
        </p:scale>
        <p:origin x="1836" y="0"/>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5D9638-F3AC-4D63-B178-CB42896E01D4}" type="datetimeFigureOut">
              <a:rPr lang="zh-CN" altLang="en-US" smtClean="0"/>
              <a:t>2017/6/11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D94D62-F768-4179-B80A-AD7CFADBC532}" type="slidenum">
              <a:rPr lang="zh-CN" altLang="en-US" smtClean="0"/>
              <a:t>‹#›</a:t>
            </a:fld>
            <a:endParaRPr lang="zh-CN" altLang="en-US"/>
          </a:p>
        </p:txBody>
      </p:sp>
    </p:spTree>
    <p:extLst>
      <p:ext uri="{BB962C8B-B14F-4D97-AF65-F5344CB8AC3E}">
        <p14:creationId xmlns:p14="http://schemas.microsoft.com/office/powerpoint/2010/main" val="1106256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D94D62-F768-4179-B80A-AD7CFADBC532}" type="slidenum">
              <a:rPr lang="zh-CN" altLang="en-US" smtClean="0"/>
              <a:t>1</a:t>
            </a:fld>
            <a:endParaRPr lang="zh-CN" altLang="en-US"/>
          </a:p>
        </p:txBody>
      </p:sp>
    </p:spTree>
    <p:extLst>
      <p:ext uri="{BB962C8B-B14F-4D97-AF65-F5344CB8AC3E}">
        <p14:creationId xmlns:p14="http://schemas.microsoft.com/office/powerpoint/2010/main" val="1996775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D94D62-F768-4179-B80A-AD7CFADBC532}" type="slidenum">
              <a:rPr lang="zh-CN" altLang="en-US" smtClean="0"/>
              <a:t>10</a:t>
            </a:fld>
            <a:endParaRPr lang="zh-CN" altLang="en-US"/>
          </a:p>
        </p:txBody>
      </p:sp>
    </p:spTree>
    <p:extLst>
      <p:ext uri="{BB962C8B-B14F-4D97-AF65-F5344CB8AC3E}">
        <p14:creationId xmlns:p14="http://schemas.microsoft.com/office/powerpoint/2010/main" val="608210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包含三块内容，由三个标签组成，</a:t>
            </a:r>
            <a:endParaRPr lang="zh-CN" altLang="en-US" dirty="0"/>
          </a:p>
        </p:txBody>
      </p:sp>
      <p:sp>
        <p:nvSpPr>
          <p:cNvPr id="4" name="灯片编号占位符 3"/>
          <p:cNvSpPr>
            <a:spLocks noGrp="1"/>
          </p:cNvSpPr>
          <p:nvPr>
            <p:ph type="sldNum" sz="quarter" idx="10"/>
          </p:nvPr>
        </p:nvSpPr>
        <p:spPr/>
        <p:txBody>
          <a:bodyPr/>
          <a:lstStyle/>
          <a:p>
            <a:fld id="{B6D94D62-F768-4179-B80A-AD7CFADBC532}" type="slidenum">
              <a:rPr lang="zh-CN" altLang="en-US" smtClean="0"/>
              <a:t>11</a:t>
            </a:fld>
            <a:endParaRPr lang="zh-CN" altLang="en-US"/>
          </a:p>
        </p:txBody>
      </p:sp>
    </p:spTree>
    <p:extLst>
      <p:ext uri="{BB962C8B-B14F-4D97-AF65-F5344CB8AC3E}">
        <p14:creationId xmlns:p14="http://schemas.microsoft.com/office/powerpoint/2010/main" val="4172145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每个 </a:t>
            </a:r>
            <a:r>
              <a:rPr lang="en-US" altLang="zh-CN" dirty="0" smtClean="0"/>
              <a:t>Vue.js </a:t>
            </a:r>
            <a:r>
              <a:rPr lang="zh-CN" altLang="en-US" dirty="0" smtClean="0"/>
              <a:t>应用都是通过构造函数 </a:t>
            </a:r>
            <a:r>
              <a:rPr lang="en-US" altLang="zh-CN" dirty="0" err="1" smtClean="0"/>
              <a:t>Vue</a:t>
            </a:r>
            <a:r>
              <a:rPr lang="en-US" altLang="zh-CN" dirty="0" smtClean="0"/>
              <a:t> </a:t>
            </a:r>
            <a:r>
              <a:rPr lang="zh-CN" altLang="en-US" dirty="0" smtClean="0"/>
              <a:t>创建一个 </a:t>
            </a:r>
            <a:r>
              <a:rPr lang="en-US" altLang="zh-CN" dirty="0" err="1" smtClean="0"/>
              <a:t>Vue</a:t>
            </a:r>
            <a:r>
              <a:rPr lang="en-US" altLang="zh-CN" dirty="0" smtClean="0"/>
              <a:t> </a:t>
            </a:r>
            <a:r>
              <a:rPr lang="zh-CN" altLang="en-US" dirty="0" smtClean="0"/>
              <a:t>的根实例 启动的：在实例化 </a:t>
            </a:r>
            <a:r>
              <a:rPr lang="en-US" altLang="zh-CN" dirty="0" err="1" smtClean="0"/>
              <a:t>Vue</a:t>
            </a:r>
            <a:r>
              <a:rPr lang="en-US" altLang="zh-CN" dirty="0" smtClean="0"/>
              <a:t> </a:t>
            </a:r>
            <a:r>
              <a:rPr lang="zh-CN" altLang="en-US" dirty="0" smtClean="0"/>
              <a:t>时，需要传入一个选项对象，它可以包含数据、模板、挂载元素、方法、生命周期钩子等选项。</a:t>
            </a:r>
            <a:endParaRPr lang="en-US" altLang="zh-CN" dirty="0" smtClean="0"/>
          </a:p>
          <a:p>
            <a:r>
              <a:rPr lang="zh-CN" altLang="en-US" dirty="0" smtClean="0"/>
              <a:t>启动</a:t>
            </a:r>
            <a:r>
              <a:rPr lang="en-US" altLang="zh-CN" dirty="0" err="1" smtClean="0"/>
              <a:t>vue</a:t>
            </a:r>
            <a:r>
              <a:rPr lang="zh-CN" altLang="en-US" dirty="0" smtClean="0"/>
              <a:t>实例后，开始数据观测，并调用钩子函数，启动</a:t>
            </a:r>
            <a:r>
              <a:rPr lang="zh-CN" altLang="en-US" dirty="0" smtClean="0"/>
              <a:t>事件循环后将编译模板，模板渲染后完成挂载，当实例上观测到数据变化时触发重新渲染</a:t>
            </a:r>
            <a:r>
              <a:rPr lang="en-US" altLang="zh-CN" dirty="0" smtClean="0"/>
              <a:t>DOM</a:t>
            </a:r>
            <a:r>
              <a:rPr lang="zh-CN" altLang="en-US" dirty="0" smtClean="0"/>
              <a:t>，最后完成生命周期进入</a:t>
            </a:r>
            <a:r>
              <a:rPr lang="en-US" altLang="zh-CN" dirty="0" smtClean="0"/>
              <a:t>destroy</a:t>
            </a:r>
            <a:endParaRPr lang="zh-CN" altLang="en-US" dirty="0"/>
          </a:p>
        </p:txBody>
      </p:sp>
      <p:sp>
        <p:nvSpPr>
          <p:cNvPr id="4" name="灯片编号占位符 3"/>
          <p:cNvSpPr>
            <a:spLocks noGrp="1"/>
          </p:cNvSpPr>
          <p:nvPr>
            <p:ph type="sldNum" sz="quarter" idx="10"/>
          </p:nvPr>
        </p:nvSpPr>
        <p:spPr/>
        <p:txBody>
          <a:bodyPr/>
          <a:lstStyle/>
          <a:p>
            <a:fld id="{B6D94D62-F768-4179-B80A-AD7CFADBC532}" type="slidenum">
              <a:rPr lang="zh-CN" altLang="en-US" smtClean="0"/>
              <a:t>12</a:t>
            </a:fld>
            <a:endParaRPr lang="zh-CN" altLang="en-US"/>
          </a:p>
        </p:txBody>
      </p:sp>
    </p:spTree>
    <p:extLst>
      <p:ext uri="{BB962C8B-B14F-4D97-AF65-F5344CB8AC3E}">
        <p14:creationId xmlns:p14="http://schemas.microsoft.com/office/powerpoint/2010/main" val="1341226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为了实现路由功能，使用官方库中的</a:t>
            </a:r>
            <a:r>
              <a:rPr lang="en-US" altLang="zh-CN" dirty="0" err="1" smtClean="0"/>
              <a:t>VueRouter</a:t>
            </a:r>
            <a:r>
              <a:rPr lang="zh-CN" altLang="en-US" dirty="0" smtClean="0"/>
              <a:t>进行路由管理，其中分为公共页面路由，学生端路由、导师端路由和管理员路由，以及</a:t>
            </a:r>
            <a:r>
              <a:rPr lang="en-US" altLang="zh-CN" dirty="0" smtClean="0"/>
              <a:t>404</a:t>
            </a:r>
            <a:r>
              <a:rPr lang="zh-CN" altLang="en-US" dirty="0" smtClean="0"/>
              <a:t>页面重定向路由</a:t>
            </a:r>
            <a:endParaRPr lang="zh-CN" altLang="en-US" dirty="0"/>
          </a:p>
        </p:txBody>
      </p:sp>
      <p:sp>
        <p:nvSpPr>
          <p:cNvPr id="4" name="灯片编号占位符 3"/>
          <p:cNvSpPr>
            <a:spLocks noGrp="1"/>
          </p:cNvSpPr>
          <p:nvPr>
            <p:ph type="sldNum" sz="quarter" idx="10"/>
          </p:nvPr>
        </p:nvSpPr>
        <p:spPr/>
        <p:txBody>
          <a:bodyPr/>
          <a:lstStyle/>
          <a:p>
            <a:fld id="{B6D94D62-F768-4179-B80A-AD7CFADBC532}" type="slidenum">
              <a:rPr lang="zh-CN" altLang="en-US" smtClean="0"/>
              <a:t>13</a:t>
            </a:fld>
            <a:endParaRPr lang="zh-CN" altLang="en-US"/>
          </a:p>
        </p:txBody>
      </p:sp>
    </p:spTree>
    <p:extLst>
      <p:ext uri="{BB962C8B-B14F-4D97-AF65-F5344CB8AC3E}">
        <p14:creationId xmlns:p14="http://schemas.microsoft.com/office/powerpoint/2010/main" val="3209765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j-lt"/>
                <a:ea typeface="+mn-ea"/>
                <a:cs typeface="+mn-cs"/>
              </a:rPr>
              <a:t>Vuex</a:t>
            </a:r>
            <a:r>
              <a:rPr lang="zh-CN" altLang="en-US" sz="1200" b="0" i="0" kern="1200" dirty="0" smtClean="0">
                <a:solidFill>
                  <a:schemeClr val="tx1"/>
                </a:solidFill>
                <a:effectLst/>
                <a:latin typeface="+mj-lt"/>
                <a:ea typeface="+mn-ea"/>
                <a:cs typeface="+mn-cs"/>
              </a:rPr>
              <a:t>用于管理全局状态，</a:t>
            </a:r>
            <a:endParaRPr lang="en-US" altLang="zh-CN" sz="1200" b="0" i="0" kern="1200" dirty="0" smtClean="0">
              <a:solidFill>
                <a:schemeClr val="tx1"/>
              </a:solidFill>
              <a:effectLst/>
              <a:latin typeface="+mj-lt"/>
              <a:ea typeface="+mn-ea"/>
              <a:cs typeface="+mn-cs"/>
            </a:endParaRPr>
          </a:p>
          <a:p>
            <a:r>
              <a:rPr lang="en-US" altLang="zh-CN" sz="1200" b="0" i="0" kern="1200" dirty="0" smtClean="0">
                <a:solidFill>
                  <a:schemeClr val="tx1"/>
                </a:solidFill>
                <a:effectLst/>
                <a:latin typeface="+mj-lt"/>
                <a:ea typeface="+mn-ea"/>
                <a:cs typeface="+mn-cs"/>
              </a:rPr>
              <a:t>state</a:t>
            </a:r>
            <a:r>
              <a:rPr lang="zh-CN" altLang="en-US" sz="1200" b="0" i="0" kern="1200" dirty="0" smtClean="0">
                <a:solidFill>
                  <a:schemeClr val="tx1"/>
                </a:solidFill>
                <a:effectLst/>
                <a:latin typeface="+mj-lt"/>
                <a:ea typeface="+mn-ea"/>
                <a:cs typeface="+mn-cs"/>
              </a:rPr>
              <a:t>，驱动应用的数据源；</a:t>
            </a:r>
          </a:p>
          <a:p>
            <a:r>
              <a:rPr lang="en-US" altLang="zh-CN" sz="1200" b="0" i="0" kern="1200" dirty="0" smtClean="0">
                <a:solidFill>
                  <a:schemeClr val="tx1"/>
                </a:solidFill>
                <a:effectLst/>
                <a:latin typeface="+mj-lt"/>
                <a:ea typeface="+mn-ea"/>
                <a:cs typeface="+mn-cs"/>
              </a:rPr>
              <a:t>view</a:t>
            </a:r>
            <a:r>
              <a:rPr lang="zh-CN" altLang="en-US" sz="1200" b="0" i="0" kern="1200" dirty="0" smtClean="0">
                <a:solidFill>
                  <a:schemeClr val="tx1"/>
                </a:solidFill>
                <a:effectLst/>
                <a:latin typeface="+mj-lt"/>
                <a:ea typeface="+mn-ea"/>
                <a:cs typeface="+mn-cs"/>
              </a:rPr>
              <a:t>，以声明方式将</a:t>
            </a:r>
            <a:r>
              <a:rPr lang="en-US" altLang="zh-CN" sz="1200" b="0" i="0" kern="1200" dirty="0" smtClean="0">
                <a:solidFill>
                  <a:schemeClr val="tx1"/>
                </a:solidFill>
                <a:effectLst/>
                <a:latin typeface="+mj-lt"/>
                <a:ea typeface="+mn-ea"/>
                <a:cs typeface="+mn-cs"/>
              </a:rPr>
              <a:t>state</a:t>
            </a:r>
            <a:r>
              <a:rPr lang="zh-CN" altLang="en-US" sz="1200" b="0" i="0" kern="1200" dirty="0" smtClean="0">
                <a:solidFill>
                  <a:schemeClr val="tx1"/>
                </a:solidFill>
                <a:effectLst/>
                <a:latin typeface="+mj-lt"/>
                <a:ea typeface="+mn-ea"/>
                <a:cs typeface="+mn-cs"/>
              </a:rPr>
              <a:t>映射到视图；</a:t>
            </a:r>
          </a:p>
          <a:p>
            <a:r>
              <a:rPr lang="en-US" altLang="zh-CN" sz="1200" b="0" i="0" kern="1200" dirty="0" smtClean="0">
                <a:solidFill>
                  <a:schemeClr val="tx1"/>
                </a:solidFill>
                <a:effectLst/>
                <a:latin typeface="+mj-lt"/>
                <a:ea typeface="+mn-ea"/>
                <a:cs typeface="+mn-cs"/>
              </a:rPr>
              <a:t>actions</a:t>
            </a:r>
            <a:r>
              <a:rPr lang="zh-CN" altLang="en-US" sz="1200" b="0" i="0" kern="1200" dirty="0" smtClean="0">
                <a:solidFill>
                  <a:schemeClr val="tx1"/>
                </a:solidFill>
                <a:effectLst/>
                <a:latin typeface="+mj-lt"/>
                <a:ea typeface="+mn-ea"/>
                <a:cs typeface="+mn-cs"/>
              </a:rPr>
              <a:t>，响应在</a:t>
            </a:r>
            <a:r>
              <a:rPr lang="en-US" altLang="zh-CN" sz="1200" b="0" i="0" kern="1200" dirty="0" smtClean="0">
                <a:solidFill>
                  <a:schemeClr val="tx1"/>
                </a:solidFill>
                <a:effectLst/>
                <a:latin typeface="+mj-lt"/>
                <a:ea typeface="+mn-ea"/>
                <a:cs typeface="+mn-cs"/>
              </a:rPr>
              <a:t>view</a:t>
            </a:r>
            <a:r>
              <a:rPr lang="zh-CN" altLang="en-US" sz="1200" b="0" i="0" kern="1200" dirty="0" smtClean="0">
                <a:solidFill>
                  <a:schemeClr val="tx1"/>
                </a:solidFill>
                <a:effectLst/>
                <a:latin typeface="+mj-lt"/>
                <a:ea typeface="+mn-ea"/>
                <a:cs typeface="+mn-cs"/>
              </a:rPr>
              <a:t>上的用户输入导致的状态变化。</a:t>
            </a:r>
          </a:p>
          <a:p>
            <a:endParaRPr lang="zh-CN" altLang="en-US" b="0" dirty="0">
              <a:latin typeface="+mj-lt"/>
            </a:endParaRPr>
          </a:p>
        </p:txBody>
      </p:sp>
      <p:sp>
        <p:nvSpPr>
          <p:cNvPr id="4" name="灯片编号占位符 3"/>
          <p:cNvSpPr>
            <a:spLocks noGrp="1"/>
          </p:cNvSpPr>
          <p:nvPr>
            <p:ph type="sldNum" sz="quarter" idx="10"/>
          </p:nvPr>
        </p:nvSpPr>
        <p:spPr/>
        <p:txBody>
          <a:bodyPr/>
          <a:lstStyle/>
          <a:p>
            <a:fld id="{B6D94D62-F768-4179-B80A-AD7CFADBC532}" type="slidenum">
              <a:rPr lang="zh-CN" altLang="en-US" smtClean="0"/>
              <a:t>14</a:t>
            </a:fld>
            <a:endParaRPr lang="zh-CN" altLang="en-US"/>
          </a:p>
        </p:txBody>
      </p:sp>
    </p:spTree>
    <p:extLst>
      <p:ext uri="{BB962C8B-B14F-4D97-AF65-F5344CB8AC3E}">
        <p14:creationId xmlns:p14="http://schemas.microsoft.com/office/powerpoint/2010/main" val="27325430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根据技术选型设计系统架构，</a:t>
            </a:r>
            <a:endParaRPr lang="zh-CN" altLang="en-US" dirty="0"/>
          </a:p>
        </p:txBody>
      </p:sp>
      <p:sp>
        <p:nvSpPr>
          <p:cNvPr id="4" name="灯片编号占位符 3"/>
          <p:cNvSpPr>
            <a:spLocks noGrp="1"/>
          </p:cNvSpPr>
          <p:nvPr>
            <p:ph type="sldNum" sz="quarter" idx="10"/>
          </p:nvPr>
        </p:nvSpPr>
        <p:spPr/>
        <p:txBody>
          <a:bodyPr/>
          <a:lstStyle/>
          <a:p>
            <a:fld id="{B6D94D62-F768-4179-B80A-AD7CFADBC532}" type="slidenum">
              <a:rPr lang="zh-CN" altLang="en-US" smtClean="0"/>
              <a:t>15</a:t>
            </a:fld>
            <a:endParaRPr lang="zh-CN" altLang="en-US"/>
          </a:p>
        </p:txBody>
      </p:sp>
    </p:spTree>
    <p:extLst>
      <p:ext uri="{BB962C8B-B14F-4D97-AF65-F5344CB8AC3E}">
        <p14:creationId xmlns:p14="http://schemas.microsoft.com/office/powerpoint/2010/main" val="1001846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确定系统架构后设计系统流程</a:t>
            </a:r>
            <a:endParaRPr lang="en-US" altLang="zh-CN" dirty="0" smtClean="0"/>
          </a:p>
          <a:p>
            <a:r>
              <a:rPr lang="zh-CN" altLang="en-US" dirty="0" smtClean="0"/>
              <a:t>管理员导入学生和导师帐号后即可登录，导师登录填写自己的相关联系信息，并发布课题</a:t>
            </a:r>
            <a:endParaRPr lang="en-US" altLang="zh-CN" dirty="0" smtClean="0"/>
          </a:p>
          <a:p>
            <a:r>
              <a:rPr lang="zh-CN" altLang="en-US" dirty="0" smtClean="0"/>
              <a:t>课题发布完成后学生登录系统选题，选题完成后进行课题管理</a:t>
            </a:r>
            <a:endParaRPr lang="en-US" altLang="zh-CN" dirty="0" smtClean="0"/>
          </a:p>
          <a:p>
            <a:r>
              <a:rPr lang="zh-CN" altLang="en-US" dirty="0" smtClean="0"/>
              <a:t>管理员开启一二三轮选择，由服务器筛选和导师选择结合</a:t>
            </a:r>
            <a:endParaRPr lang="en-US" altLang="zh-CN" dirty="0" smtClean="0"/>
          </a:p>
          <a:p>
            <a:r>
              <a:rPr lang="zh-CN" altLang="en-US" dirty="0" smtClean="0"/>
              <a:t>选题确认后可进行中期和最终答辩的分组操作，完成后可对成绩进行管理</a:t>
            </a:r>
            <a:endParaRPr lang="zh-CN" altLang="en-US" dirty="0"/>
          </a:p>
        </p:txBody>
      </p:sp>
      <p:sp>
        <p:nvSpPr>
          <p:cNvPr id="4" name="灯片编号占位符 3"/>
          <p:cNvSpPr>
            <a:spLocks noGrp="1"/>
          </p:cNvSpPr>
          <p:nvPr>
            <p:ph type="sldNum" sz="quarter" idx="10"/>
          </p:nvPr>
        </p:nvSpPr>
        <p:spPr/>
        <p:txBody>
          <a:bodyPr/>
          <a:lstStyle/>
          <a:p>
            <a:fld id="{B6D94D62-F768-4179-B80A-AD7CFADBC532}" type="slidenum">
              <a:rPr lang="zh-CN" altLang="en-US" smtClean="0"/>
              <a:t>16</a:t>
            </a:fld>
            <a:endParaRPr lang="zh-CN" altLang="en-US"/>
          </a:p>
        </p:txBody>
      </p:sp>
    </p:spTree>
    <p:extLst>
      <p:ext uri="{BB962C8B-B14F-4D97-AF65-F5344CB8AC3E}">
        <p14:creationId xmlns:p14="http://schemas.microsoft.com/office/powerpoint/2010/main" val="1113650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页面设计时使用</a:t>
            </a:r>
            <a:r>
              <a:rPr lang="zh-CN" altLang="en-US" dirty="0" smtClean="0"/>
              <a:t>符合时代潮流的设计语言，精简无用信息显示，突出重点内容</a:t>
            </a:r>
            <a:endParaRPr lang="zh-CN" altLang="en-US" dirty="0"/>
          </a:p>
        </p:txBody>
      </p:sp>
      <p:sp>
        <p:nvSpPr>
          <p:cNvPr id="4" name="灯片编号占位符 3"/>
          <p:cNvSpPr>
            <a:spLocks noGrp="1"/>
          </p:cNvSpPr>
          <p:nvPr>
            <p:ph type="sldNum" sz="quarter" idx="10"/>
          </p:nvPr>
        </p:nvSpPr>
        <p:spPr/>
        <p:txBody>
          <a:bodyPr/>
          <a:lstStyle/>
          <a:p>
            <a:fld id="{B6D94D62-F768-4179-B80A-AD7CFADBC532}" type="slidenum">
              <a:rPr lang="zh-CN" altLang="en-US" smtClean="0"/>
              <a:t>17</a:t>
            </a:fld>
            <a:endParaRPr lang="zh-CN" altLang="en-US"/>
          </a:p>
        </p:txBody>
      </p:sp>
    </p:spTree>
    <p:extLst>
      <p:ext uri="{BB962C8B-B14F-4D97-AF65-F5344CB8AC3E}">
        <p14:creationId xmlns:p14="http://schemas.microsoft.com/office/powerpoint/2010/main" val="2109147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工程构建需要针对各个模块进行构建，抽取部分公共页面和页面组件作为公共模块实现</a:t>
            </a:r>
            <a:endParaRPr lang="en-US" altLang="zh-CN" dirty="0" smtClean="0"/>
          </a:p>
          <a:p>
            <a:r>
              <a:rPr lang="zh-CN" altLang="en-US" dirty="0" smtClean="0"/>
              <a:t>工具提示，页眉页脚，弹出提示作为局部组件注册</a:t>
            </a:r>
          </a:p>
        </p:txBody>
      </p:sp>
      <p:sp>
        <p:nvSpPr>
          <p:cNvPr id="4" name="灯片编号占位符 3"/>
          <p:cNvSpPr>
            <a:spLocks noGrp="1"/>
          </p:cNvSpPr>
          <p:nvPr>
            <p:ph type="sldNum" sz="quarter" idx="10"/>
          </p:nvPr>
        </p:nvSpPr>
        <p:spPr/>
        <p:txBody>
          <a:bodyPr/>
          <a:lstStyle/>
          <a:p>
            <a:fld id="{B6D94D62-F768-4179-B80A-AD7CFADBC532}" type="slidenum">
              <a:rPr lang="zh-CN" altLang="en-US" smtClean="0"/>
              <a:t>18</a:t>
            </a:fld>
            <a:endParaRPr lang="zh-CN" altLang="en-US"/>
          </a:p>
        </p:txBody>
      </p:sp>
    </p:spTree>
    <p:extLst>
      <p:ext uri="{BB962C8B-B14F-4D97-AF65-F5344CB8AC3E}">
        <p14:creationId xmlns:p14="http://schemas.microsoft.com/office/powerpoint/2010/main" val="4162528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分组算法基于</a:t>
            </a:r>
            <a:r>
              <a:rPr lang="en-US" altLang="zh-CN" dirty="0" smtClean="0"/>
              <a:t>km</a:t>
            </a:r>
            <a:r>
              <a:rPr lang="zh-CN" altLang="en-US" dirty="0" smtClean="0"/>
              <a:t>聚类的思想 </a:t>
            </a:r>
            <a:r>
              <a:rPr lang="en-US" altLang="zh-CN" dirty="0" smtClean="0"/>
              <a:t>K-Means</a:t>
            </a:r>
            <a:r>
              <a:rPr lang="zh-CN" altLang="en-US" dirty="0" smtClean="0"/>
              <a:t>算法通过预先设定的</a:t>
            </a:r>
            <a:r>
              <a:rPr lang="en-US" altLang="zh-CN" dirty="0" smtClean="0"/>
              <a:t>K</a:t>
            </a:r>
            <a:r>
              <a:rPr lang="zh-CN" altLang="en-US" dirty="0" smtClean="0"/>
              <a:t>值及每个类别的初始质心对相似的数据点进行划分。</a:t>
            </a:r>
            <a:endParaRPr lang="en-US" altLang="zh-CN" dirty="0" smtClean="0"/>
          </a:p>
          <a:p>
            <a:r>
              <a:rPr lang="zh-CN" altLang="en-US" dirty="0" smtClean="0"/>
              <a:t>开始时输入中心点数据，从数据库中得到导师研究方向，对每个点计算到对应中心点的距离（相似度），得到相关度矩阵，对矩阵进行排序，得到导师初始分组，并将人数平均化，得到导师分组，再将课题按照相似度分到每个组，其中避开出该题的导师，最后得到完整分组名单</a:t>
            </a:r>
            <a:endParaRPr lang="en-US" altLang="zh-CN" dirty="0" smtClean="0"/>
          </a:p>
          <a:p>
            <a:r>
              <a:rPr lang="en-US" altLang="zh-CN" baseline="0" dirty="0" err="1" smtClean="0"/>
              <a:t>Jaccard</a:t>
            </a:r>
            <a:r>
              <a:rPr lang="en-US" altLang="zh-CN" baseline="0" dirty="0" smtClean="0"/>
              <a:t> </a:t>
            </a:r>
            <a:r>
              <a:rPr lang="zh-CN" altLang="en-US" baseline="0" dirty="0" smtClean="0"/>
              <a:t>即计算两个集合重合的相似度</a:t>
            </a:r>
            <a:endParaRPr lang="zh-CN" altLang="en-US" dirty="0"/>
          </a:p>
        </p:txBody>
      </p:sp>
      <p:sp>
        <p:nvSpPr>
          <p:cNvPr id="4" name="灯片编号占位符 3"/>
          <p:cNvSpPr>
            <a:spLocks noGrp="1"/>
          </p:cNvSpPr>
          <p:nvPr>
            <p:ph type="sldNum" sz="quarter" idx="10"/>
          </p:nvPr>
        </p:nvSpPr>
        <p:spPr/>
        <p:txBody>
          <a:bodyPr/>
          <a:lstStyle/>
          <a:p>
            <a:fld id="{B6D94D62-F768-4179-B80A-AD7CFADBC532}" type="slidenum">
              <a:rPr lang="zh-CN" altLang="en-US" smtClean="0"/>
              <a:t>19</a:t>
            </a:fld>
            <a:endParaRPr lang="zh-CN" altLang="en-US"/>
          </a:p>
        </p:txBody>
      </p:sp>
    </p:spTree>
    <p:extLst>
      <p:ext uri="{BB962C8B-B14F-4D97-AF65-F5344CB8AC3E}">
        <p14:creationId xmlns:p14="http://schemas.microsoft.com/office/powerpoint/2010/main" val="1972300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Microsoft JhengHei" panose="020B0604030504040204" pitchFamily="34" charset="-120"/>
              <a:buChar char="￮"/>
            </a:pPr>
            <a:r>
              <a:rPr lang="zh-CN" altLang="en-US" dirty="0" smtClean="0"/>
              <a:t>分析</a:t>
            </a:r>
            <a:r>
              <a:rPr lang="zh-CN" altLang="en-US" dirty="0" smtClean="0"/>
              <a:t>现有系统的问题</a:t>
            </a:r>
            <a:endParaRPr lang="en-US" altLang="zh-CN" dirty="0" smtClean="0"/>
          </a:p>
          <a:p>
            <a:pPr>
              <a:buFont typeface="Microsoft JhengHei" panose="020B0604030504040204" pitchFamily="34" charset="-120"/>
              <a:buChar char="￮"/>
            </a:pPr>
            <a:r>
              <a:rPr lang="zh-CN" altLang="en-US" dirty="0" smtClean="0"/>
              <a:t>提出改进方案</a:t>
            </a:r>
            <a:endParaRPr lang="en-US" altLang="zh-CN" dirty="0" smtClean="0"/>
          </a:p>
          <a:p>
            <a:pPr>
              <a:buFont typeface="Microsoft JhengHei" panose="020B0604030504040204" pitchFamily="34" charset="-120"/>
              <a:buChar char="￮"/>
            </a:pPr>
            <a:r>
              <a:rPr lang="zh-CN" altLang="en-US" dirty="0" smtClean="0"/>
              <a:t>展示研究内容及创新点</a:t>
            </a:r>
            <a:endParaRPr lang="en-US" altLang="zh-CN" dirty="0" smtClean="0"/>
          </a:p>
          <a:p>
            <a:pPr>
              <a:buFont typeface="Microsoft JhengHei" panose="020B0604030504040204" pitchFamily="34" charset="-120"/>
              <a:buChar char="￮"/>
            </a:pPr>
            <a:r>
              <a:rPr lang="zh-CN" altLang="en-US" dirty="0" smtClean="0"/>
              <a:t>给出系统应用结果</a:t>
            </a:r>
            <a:endParaRPr lang="en-US" altLang="zh-CN" dirty="0" smtClean="0"/>
          </a:p>
          <a:p>
            <a:pPr>
              <a:buFont typeface="Microsoft JhengHei" panose="020B0604030504040204" pitchFamily="34" charset="-120"/>
              <a:buChar char="￮"/>
            </a:pPr>
            <a:r>
              <a:rPr lang="zh-CN" altLang="en-US" dirty="0" smtClean="0"/>
              <a:t>最后是效果演示</a:t>
            </a:r>
            <a:endParaRPr lang="en-US" altLang="zh-CN" dirty="0" smtClean="0"/>
          </a:p>
          <a:p>
            <a:pPr>
              <a:buFont typeface="Microsoft JhengHei" panose="020B0604030504040204" pitchFamily="34" charset="-120"/>
              <a:buChar char="￮"/>
            </a:pPr>
            <a:r>
              <a:rPr lang="zh-CN" altLang="en-US" dirty="0" smtClean="0"/>
              <a:t>致谢</a:t>
            </a:r>
          </a:p>
          <a:p>
            <a:endParaRPr lang="zh-CN" altLang="en-US" dirty="0"/>
          </a:p>
        </p:txBody>
      </p:sp>
      <p:sp>
        <p:nvSpPr>
          <p:cNvPr id="4" name="灯片编号占位符 3"/>
          <p:cNvSpPr>
            <a:spLocks noGrp="1"/>
          </p:cNvSpPr>
          <p:nvPr>
            <p:ph type="sldNum" sz="quarter" idx="10"/>
          </p:nvPr>
        </p:nvSpPr>
        <p:spPr/>
        <p:txBody>
          <a:bodyPr/>
          <a:lstStyle/>
          <a:p>
            <a:fld id="{B6D94D62-F768-4179-B80A-AD7CFADBC532}" type="slidenum">
              <a:rPr lang="zh-CN" altLang="en-US" smtClean="0"/>
              <a:t>2</a:t>
            </a:fld>
            <a:endParaRPr lang="zh-CN" altLang="en-US"/>
          </a:p>
        </p:txBody>
      </p:sp>
    </p:spTree>
    <p:extLst>
      <p:ext uri="{BB962C8B-B14F-4D97-AF65-F5344CB8AC3E}">
        <p14:creationId xmlns:p14="http://schemas.microsoft.com/office/powerpoint/2010/main" val="14589539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这个矩阵是本次毕设前进行的分组数据，</a:t>
            </a:r>
            <a:endParaRPr lang="zh-CN" altLang="en-US" dirty="0"/>
          </a:p>
        </p:txBody>
      </p:sp>
      <p:sp>
        <p:nvSpPr>
          <p:cNvPr id="4" name="灯片编号占位符 3"/>
          <p:cNvSpPr>
            <a:spLocks noGrp="1"/>
          </p:cNvSpPr>
          <p:nvPr>
            <p:ph type="sldNum" sz="quarter" idx="10"/>
          </p:nvPr>
        </p:nvSpPr>
        <p:spPr/>
        <p:txBody>
          <a:bodyPr/>
          <a:lstStyle/>
          <a:p>
            <a:fld id="{B6D94D62-F768-4179-B80A-AD7CFADBC532}" type="slidenum">
              <a:rPr lang="zh-CN" altLang="en-US" smtClean="0"/>
              <a:t>20</a:t>
            </a:fld>
            <a:endParaRPr lang="zh-CN" altLang="en-US"/>
          </a:p>
        </p:txBody>
      </p:sp>
    </p:spTree>
    <p:extLst>
      <p:ext uri="{BB962C8B-B14F-4D97-AF65-F5344CB8AC3E}">
        <p14:creationId xmlns:p14="http://schemas.microsoft.com/office/powerpoint/2010/main" val="3435008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这个是现在使用的系统，页面</a:t>
            </a:r>
            <a:r>
              <a:rPr lang="zh-CN" altLang="en-US" dirty="0" smtClean="0"/>
              <a:t>元素混乱，样式过时，没有突出重点信息</a:t>
            </a:r>
            <a:endParaRPr lang="zh-CN" altLang="en-US" dirty="0"/>
          </a:p>
        </p:txBody>
      </p:sp>
      <p:sp>
        <p:nvSpPr>
          <p:cNvPr id="4" name="灯片编号占位符 3"/>
          <p:cNvSpPr>
            <a:spLocks noGrp="1"/>
          </p:cNvSpPr>
          <p:nvPr>
            <p:ph type="sldNum" sz="quarter" idx="10"/>
          </p:nvPr>
        </p:nvSpPr>
        <p:spPr/>
        <p:txBody>
          <a:bodyPr/>
          <a:lstStyle/>
          <a:p>
            <a:fld id="{B6D94D62-F768-4179-B80A-AD7CFADBC532}" type="slidenum">
              <a:rPr lang="zh-CN" altLang="en-US" smtClean="0"/>
              <a:t>3</a:t>
            </a:fld>
            <a:endParaRPr lang="zh-CN" altLang="en-US"/>
          </a:p>
        </p:txBody>
      </p:sp>
    </p:spTree>
    <p:extLst>
      <p:ext uri="{BB962C8B-B14F-4D97-AF65-F5344CB8AC3E}">
        <p14:creationId xmlns:p14="http://schemas.microsoft.com/office/powerpoint/2010/main" val="1123450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通过查看该系统的页面代码可以发现，页面使用的标准为</a:t>
            </a:r>
            <a:r>
              <a:rPr lang="en-US" altLang="zh-CN" dirty="0" smtClean="0"/>
              <a:t>XHTML1.0</a:t>
            </a:r>
            <a:r>
              <a:rPr lang="zh-CN" altLang="en-US" dirty="0" smtClean="0"/>
              <a:t>的过渡版本，</a:t>
            </a:r>
            <a:endParaRPr lang="zh-CN" altLang="en-US" dirty="0"/>
          </a:p>
        </p:txBody>
      </p:sp>
      <p:sp>
        <p:nvSpPr>
          <p:cNvPr id="4" name="灯片编号占位符 3"/>
          <p:cNvSpPr>
            <a:spLocks noGrp="1"/>
          </p:cNvSpPr>
          <p:nvPr>
            <p:ph type="sldNum" sz="quarter" idx="10"/>
          </p:nvPr>
        </p:nvSpPr>
        <p:spPr/>
        <p:txBody>
          <a:bodyPr/>
          <a:lstStyle/>
          <a:p>
            <a:fld id="{B6D94D62-F768-4179-B80A-AD7CFADBC532}" type="slidenum">
              <a:rPr lang="zh-CN" altLang="en-US" smtClean="0"/>
              <a:t>4</a:t>
            </a:fld>
            <a:endParaRPr lang="zh-CN" altLang="en-US"/>
          </a:p>
        </p:txBody>
      </p:sp>
    </p:spTree>
    <p:extLst>
      <p:ext uri="{BB962C8B-B14F-4D97-AF65-F5344CB8AC3E}">
        <p14:creationId xmlns:p14="http://schemas.microsoft.com/office/powerpoint/2010/main" val="1880300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选题：原系统只负责将学生选题结果进行汇总，服务器未进行处理，仍需要耗费大量人力才能调剂好选题志愿</a:t>
            </a:r>
            <a:endParaRPr lang="en-US" altLang="zh-CN" dirty="0" smtClean="0"/>
          </a:p>
          <a:p>
            <a:r>
              <a:rPr lang="zh-CN" altLang="en-US" dirty="0" smtClean="0"/>
              <a:t>分组：中期分组时只需将学生按照导师所在组分好即可，但是仍然需要手工对表格进行处理，而最终答辩分组则需要按照导师擅长的领域及课题对应的分类进行分组，且需要避开课题对应导师所在的组，人工分组耗时较长，且效率底下，因此系统自动分组的需求迫在眉睫</a:t>
            </a:r>
          </a:p>
          <a:p>
            <a:endParaRPr lang="zh-CN" altLang="en-US" dirty="0"/>
          </a:p>
        </p:txBody>
      </p:sp>
      <p:sp>
        <p:nvSpPr>
          <p:cNvPr id="4" name="灯片编号占位符 3"/>
          <p:cNvSpPr>
            <a:spLocks noGrp="1"/>
          </p:cNvSpPr>
          <p:nvPr>
            <p:ph type="sldNum" sz="quarter" idx="10"/>
          </p:nvPr>
        </p:nvSpPr>
        <p:spPr/>
        <p:txBody>
          <a:bodyPr/>
          <a:lstStyle/>
          <a:p>
            <a:fld id="{B6D94D62-F768-4179-B80A-AD7CFADBC532}" type="slidenum">
              <a:rPr lang="zh-CN" altLang="en-US" smtClean="0"/>
              <a:t>5</a:t>
            </a:fld>
            <a:endParaRPr lang="zh-CN" altLang="en-US"/>
          </a:p>
        </p:txBody>
      </p:sp>
    </p:spTree>
    <p:extLst>
      <p:ext uri="{BB962C8B-B14F-4D97-AF65-F5344CB8AC3E}">
        <p14:creationId xmlns:p14="http://schemas.microsoft.com/office/powerpoint/2010/main" val="770022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根据已有系统基础重新设计系统流程</a:t>
            </a:r>
            <a:endParaRPr lang="zh-CN" altLang="en-US" dirty="0"/>
          </a:p>
        </p:txBody>
      </p:sp>
      <p:sp>
        <p:nvSpPr>
          <p:cNvPr id="4" name="灯片编号占位符 3"/>
          <p:cNvSpPr>
            <a:spLocks noGrp="1"/>
          </p:cNvSpPr>
          <p:nvPr>
            <p:ph type="sldNum" sz="quarter" idx="10"/>
          </p:nvPr>
        </p:nvSpPr>
        <p:spPr/>
        <p:txBody>
          <a:bodyPr/>
          <a:lstStyle/>
          <a:p>
            <a:fld id="{B6D94D62-F768-4179-B80A-AD7CFADBC532}" type="slidenum">
              <a:rPr lang="zh-CN" altLang="en-US" smtClean="0"/>
              <a:t>6</a:t>
            </a:fld>
            <a:endParaRPr lang="zh-CN" altLang="en-US"/>
          </a:p>
        </p:txBody>
      </p:sp>
    </p:spTree>
    <p:extLst>
      <p:ext uri="{BB962C8B-B14F-4D97-AF65-F5344CB8AC3E}">
        <p14:creationId xmlns:p14="http://schemas.microsoft.com/office/powerpoint/2010/main" val="3092209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HTML CSS JS</a:t>
            </a:r>
            <a:r>
              <a:rPr lang="zh-CN" altLang="en-US" dirty="0" smtClean="0"/>
              <a:t>分别作用</a:t>
            </a:r>
            <a:endParaRPr lang="en-US" altLang="zh-CN" dirty="0" smtClean="0"/>
          </a:p>
          <a:p>
            <a:r>
              <a:rPr lang="en-US" altLang="zh-CN" dirty="0" smtClean="0"/>
              <a:t>ES6</a:t>
            </a:r>
            <a:r>
              <a:rPr lang="zh-CN" altLang="en-US" dirty="0" smtClean="0"/>
              <a:t>未得到现代浏览器的完全支持</a:t>
            </a:r>
          </a:p>
        </p:txBody>
      </p:sp>
      <p:sp>
        <p:nvSpPr>
          <p:cNvPr id="4" name="灯片编号占位符 3"/>
          <p:cNvSpPr>
            <a:spLocks noGrp="1"/>
          </p:cNvSpPr>
          <p:nvPr>
            <p:ph type="sldNum" sz="quarter" idx="10"/>
          </p:nvPr>
        </p:nvSpPr>
        <p:spPr/>
        <p:txBody>
          <a:bodyPr/>
          <a:lstStyle/>
          <a:p>
            <a:fld id="{B6D94D62-F768-4179-B80A-AD7CFADBC532}" type="slidenum">
              <a:rPr lang="zh-CN" altLang="en-US" smtClean="0"/>
              <a:t>7</a:t>
            </a:fld>
            <a:endParaRPr lang="zh-CN" altLang="en-US"/>
          </a:p>
        </p:txBody>
      </p:sp>
    </p:spTree>
    <p:extLst>
      <p:ext uri="{BB962C8B-B14F-4D97-AF65-F5344CB8AC3E}">
        <p14:creationId xmlns:p14="http://schemas.microsoft.com/office/powerpoint/2010/main" val="2457016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D94D62-F768-4179-B80A-AD7CFADBC532}" type="slidenum">
              <a:rPr lang="zh-CN" altLang="en-US" smtClean="0"/>
              <a:t>8</a:t>
            </a:fld>
            <a:endParaRPr lang="zh-CN" altLang="en-US"/>
          </a:p>
        </p:txBody>
      </p:sp>
    </p:spTree>
    <p:extLst>
      <p:ext uri="{BB962C8B-B14F-4D97-AF65-F5344CB8AC3E}">
        <p14:creationId xmlns:p14="http://schemas.microsoft.com/office/powerpoint/2010/main" val="2765467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 </a:t>
            </a:r>
            <a:r>
              <a:rPr lang="en-US" altLang="zh-CN" dirty="0" err="1" smtClean="0"/>
              <a:t>Webpack</a:t>
            </a:r>
            <a:r>
              <a:rPr lang="zh-CN" altLang="en-US" dirty="0" smtClean="0"/>
              <a:t>中，每个模块被打包之前都由一个相应的 </a:t>
            </a:r>
            <a:r>
              <a:rPr lang="en-US" altLang="zh-CN" dirty="0" smtClean="0"/>
              <a:t>loader </a:t>
            </a:r>
            <a:r>
              <a:rPr lang="zh-CN" altLang="en-US" dirty="0" smtClean="0"/>
              <a:t>来转换，</a:t>
            </a:r>
            <a:r>
              <a:rPr lang="en-US" altLang="zh-CN" dirty="0" err="1" smtClean="0"/>
              <a:t>Vue</a:t>
            </a:r>
            <a:r>
              <a:rPr lang="en-US" altLang="zh-CN" dirty="0" smtClean="0"/>
              <a:t> </a:t>
            </a:r>
            <a:r>
              <a:rPr lang="zh-CN" altLang="en-US" dirty="0" smtClean="0"/>
              <a:t>也提供 </a:t>
            </a:r>
            <a:r>
              <a:rPr lang="en-US" altLang="zh-CN" dirty="0" err="1" smtClean="0"/>
              <a:t>vue</a:t>
            </a:r>
            <a:r>
              <a:rPr lang="en-US" altLang="zh-CN" dirty="0" smtClean="0"/>
              <a:t>-loader </a:t>
            </a:r>
            <a:r>
              <a:rPr lang="zh-CN" altLang="en-US" dirty="0" smtClean="0"/>
              <a:t>插件来执行 </a:t>
            </a:r>
            <a:r>
              <a:rPr lang="en-US" altLang="zh-CN" dirty="0" smtClean="0"/>
              <a:t>.</a:t>
            </a:r>
            <a:r>
              <a:rPr lang="en-US" altLang="zh-CN" dirty="0" err="1" smtClean="0"/>
              <a:t>vue</a:t>
            </a:r>
            <a:r>
              <a:rPr lang="en-US" altLang="zh-CN" dirty="0" smtClean="0"/>
              <a:t> </a:t>
            </a:r>
            <a:r>
              <a:rPr lang="zh-CN" altLang="en-US" dirty="0" smtClean="0"/>
              <a:t>单文件组件 的转换</a:t>
            </a:r>
          </a:p>
        </p:txBody>
      </p:sp>
      <p:sp>
        <p:nvSpPr>
          <p:cNvPr id="4" name="灯片编号占位符 3"/>
          <p:cNvSpPr>
            <a:spLocks noGrp="1"/>
          </p:cNvSpPr>
          <p:nvPr>
            <p:ph type="sldNum" sz="quarter" idx="10"/>
          </p:nvPr>
        </p:nvSpPr>
        <p:spPr/>
        <p:txBody>
          <a:bodyPr/>
          <a:lstStyle/>
          <a:p>
            <a:fld id="{B6D94D62-F768-4179-B80A-AD7CFADBC532}" type="slidenum">
              <a:rPr lang="zh-CN" altLang="en-US" smtClean="0"/>
              <a:t>9</a:t>
            </a:fld>
            <a:endParaRPr lang="zh-CN" altLang="en-US"/>
          </a:p>
        </p:txBody>
      </p:sp>
    </p:spTree>
    <p:extLst>
      <p:ext uri="{BB962C8B-B14F-4D97-AF65-F5344CB8AC3E}">
        <p14:creationId xmlns:p14="http://schemas.microsoft.com/office/powerpoint/2010/main" val="3419574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B3B863F9-3AFB-477A-B9C9-1758A4991574}" type="datetimeFigureOut">
              <a:rPr lang="zh-CN" altLang="en-US" smtClean="0"/>
              <a:t>2017/6/11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4549A9-086F-414D-A769-6597E842FD72}" type="slidenum">
              <a:rPr lang="zh-CN" altLang="en-US" smtClean="0"/>
              <a:t>‹#›</a:t>
            </a:fld>
            <a:endParaRPr lang="zh-CN" altLang="en-US"/>
          </a:p>
        </p:txBody>
      </p:sp>
    </p:spTree>
    <p:extLst>
      <p:ext uri="{BB962C8B-B14F-4D97-AF65-F5344CB8AC3E}">
        <p14:creationId xmlns:p14="http://schemas.microsoft.com/office/powerpoint/2010/main" val="1520472615"/>
      </p:ext>
    </p:extLst>
  </p:cSld>
  <p:clrMapOvr>
    <a:masterClrMapping/>
  </p:clrMapOvr>
  <mc:AlternateContent xmlns:mc="http://schemas.openxmlformats.org/markup-compatibility/2006" xmlns:p14="http://schemas.microsoft.com/office/powerpoint/2010/main">
    <mc:Choice Requires="p14">
      <p:transition spd="med" p14:dur="600">
        <p:push dir="u"/>
      </p:transition>
    </mc:Choice>
    <mc:Fallback xmlns="">
      <p:transition spd="med">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3B863F9-3AFB-477A-B9C9-1758A4991574}" type="datetimeFigureOut">
              <a:rPr lang="zh-CN" altLang="en-US" smtClean="0"/>
              <a:t>2017/6/11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4549A9-086F-414D-A769-6597E842FD72}" type="slidenum">
              <a:rPr lang="zh-CN" altLang="en-US" smtClean="0"/>
              <a:t>‹#›</a:t>
            </a:fld>
            <a:endParaRPr lang="zh-CN" altLang="en-US"/>
          </a:p>
        </p:txBody>
      </p:sp>
    </p:spTree>
    <p:extLst>
      <p:ext uri="{BB962C8B-B14F-4D97-AF65-F5344CB8AC3E}">
        <p14:creationId xmlns:p14="http://schemas.microsoft.com/office/powerpoint/2010/main" val="4117435496"/>
      </p:ext>
    </p:extLst>
  </p:cSld>
  <p:clrMapOvr>
    <a:masterClrMapping/>
  </p:clrMapOvr>
  <mc:AlternateContent xmlns:mc="http://schemas.openxmlformats.org/markup-compatibility/2006" xmlns:p14="http://schemas.microsoft.com/office/powerpoint/2010/main">
    <mc:Choice Requires="p14">
      <p:transition spd="med" p14:dur="600">
        <p:push dir="u"/>
      </p:transition>
    </mc:Choice>
    <mc:Fallback xmlns="">
      <p:transition spd="med">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3B863F9-3AFB-477A-B9C9-1758A4991574}" type="datetimeFigureOut">
              <a:rPr lang="zh-CN" altLang="en-US" smtClean="0"/>
              <a:t>2017/6/11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4549A9-086F-414D-A769-6597E842FD72}" type="slidenum">
              <a:rPr lang="zh-CN" altLang="en-US" smtClean="0"/>
              <a:t>‹#›</a:t>
            </a:fld>
            <a:endParaRPr lang="zh-CN" altLang="en-US"/>
          </a:p>
        </p:txBody>
      </p:sp>
    </p:spTree>
    <p:extLst>
      <p:ext uri="{BB962C8B-B14F-4D97-AF65-F5344CB8AC3E}">
        <p14:creationId xmlns:p14="http://schemas.microsoft.com/office/powerpoint/2010/main" val="1424588788"/>
      </p:ext>
    </p:extLst>
  </p:cSld>
  <p:clrMapOvr>
    <a:masterClrMapping/>
  </p:clrMapOvr>
  <mc:AlternateContent xmlns:mc="http://schemas.openxmlformats.org/markup-compatibility/2006" xmlns:p14="http://schemas.microsoft.com/office/powerpoint/2010/main">
    <mc:Choice Requires="p14">
      <p:transition spd="med" p14:dur="600">
        <p:push dir="u"/>
      </p:transition>
    </mc:Choice>
    <mc:Fallback xmlns="">
      <p:transition spd="med">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3B863F9-3AFB-477A-B9C9-1758A4991574}" type="datetimeFigureOut">
              <a:rPr lang="zh-CN" altLang="en-US" smtClean="0"/>
              <a:t>2017/6/11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4549A9-086F-414D-A769-6597E842FD72}" type="slidenum">
              <a:rPr lang="zh-CN" altLang="en-US" smtClean="0"/>
              <a:t>‹#›</a:t>
            </a:fld>
            <a:endParaRPr lang="zh-CN" altLang="en-US"/>
          </a:p>
        </p:txBody>
      </p:sp>
    </p:spTree>
    <p:extLst>
      <p:ext uri="{BB962C8B-B14F-4D97-AF65-F5344CB8AC3E}">
        <p14:creationId xmlns:p14="http://schemas.microsoft.com/office/powerpoint/2010/main" val="4134629064"/>
      </p:ext>
    </p:extLst>
  </p:cSld>
  <p:clrMapOvr>
    <a:masterClrMapping/>
  </p:clrMapOvr>
  <mc:AlternateContent xmlns:mc="http://schemas.openxmlformats.org/markup-compatibility/2006" xmlns:p14="http://schemas.microsoft.com/office/powerpoint/2010/main">
    <mc:Choice Requires="p14">
      <p:transition spd="med" p14:dur="600">
        <p:push dir="u"/>
      </p:transition>
    </mc:Choice>
    <mc:Fallback xmlns="">
      <p:transition spd="med">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3B863F9-3AFB-477A-B9C9-1758A4991574}" type="datetimeFigureOut">
              <a:rPr lang="zh-CN" altLang="en-US" smtClean="0"/>
              <a:t>2017/6/11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4549A9-086F-414D-A769-6597E842FD72}" type="slidenum">
              <a:rPr lang="zh-CN" altLang="en-US" smtClean="0"/>
              <a:t>‹#›</a:t>
            </a:fld>
            <a:endParaRPr lang="zh-CN" altLang="en-US"/>
          </a:p>
        </p:txBody>
      </p:sp>
    </p:spTree>
    <p:extLst>
      <p:ext uri="{BB962C8B-B14F-4D97-AF65-F5344CB8AC3E}">
        <p14:creationId xmlns:p14="http://schemas.microsoft.com/office/powerpoint/2010/main" val="3040883837"/>
      </p:ext>
    </p:extLst>
  </p:cSld>
  <p:clrMapOvr>
    <a:masterClrMapping/>
  </p:clrMapOvr>
  <mc:AlternateContent xmlns:mc="http://schemas.openxmlformats.org/markup-compatibility/2006" xmlns:p14="http://schemas.microsoft.com/office/powerpoint/2010/main">
    <mc:Choice Requires="p14">
      <p:transition spd="med" p14:dur="600">
        <p:push dir="u"/>
      </p:transition>
    </mc:Choice>
    <mc:Fallback xmlns="">
      <p:transition spd="med">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3B863F9-3AFB-477A-B9C9-1758A4991574}" type="datetimeFigureOut">
              <a:rPr lang="zh-CN" altLang="en-US" smtClean="0"/>
              <a:t>2017/6/11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C4549A9-086F-414D-A769-6597E842FD72}" type="slidenum">
              <a:rPr lang="zh-CN" altLang="en-US" smtClean="0"/>
              <a:t>‹#›</a:t>
            </a:fld>
            <a:endParaRPr lang="zh-CN" altLang="en-US"/>
          </a:p>
        </p:txBody>
      </p:sp>
    </p:spTree>
    <p:extLst>
      <p:ext uri="{BB962C8B-B14F-4D97-AF65-F5344CB8AC3E}">
        <p14:creationId xmlns:p14="http://schemas.microsoft.com/office/powerpoint/2010/main" val="2063631051"/>
      </p:ext>
    </p:extLst>
  </p:cSld>
  <p:clrMapOvr>
    <a:masterClrMapping/>
  </p:clrMapOvr>
  <mc:AlternateContent xmlns:mc="http://schemas.openxmlformats.org/markup-compatibility/2006" xmlns:p14="http://schemas.microsoft.com/office/powerpoint/2010/main">
    <mc:Choice Requires="p14">
      <p:transition spd="med" p14:dur="600">
        <p:push dir="u"/>
      </p:transition>
    </mc:Choice>
    <mc:Fallback xmlns="">
      <p:transition spd="med">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3B863F9-3AFB-477A-B9C9-1758A4991574}" type="datetimeFigureOut">
              <a:rPr lang="zh-CN" altLang="en-US" smtClean="0"/>
              <a:t>2017/6/11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C4549A9-086F-414D-A769-6597E842FD72}" type="slidenum">
              <a:rPr lang="zh-CN" altLang="en-US" smtClean="0"/>
              <a:t>‹#›</a:t>
            </a:fld>
            <a:endParaRPr lang="zh-CN" altLang="en-US"/>
          </a:p>
        </p:txBody>
      </p:sp>
    </p:spTree>
    <p:extLst>
      <p:ext uri="{BB962C8B-B14F-4D97-AF65-F5344CB8AC3E}">
        <p14:creationId xmlns:p14="http://schemas.microsoft.com/office/powerpoint/2010/main" val="294320405"/>
      </p:ext>
    </p:extLst>
  </p:cSld>
  <p:clrMapOvr>
    <a:masterClrMapping/>
  </p:clrMapOvr>
  <mc:AlternateContent xmlns:mc="http://schemas.openxmlformats.org/markup-compatibility/2006" xmlns:p14="http://schemas.microsoft.com/office/powerpoint/2010/main">
    <mc:Choice Requires="p14">
      <p:transition spd="med" p14:dur="600">
        <p:push dir="u"/>
      </p:transition>
    </mc:Choice>
    <mc:Fallback xmlns="">
      <p:transition spd="med">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3B863F9-3AFB-477A-B9C9-1758A4991574}" type="datetimeFigureOut">
              <a:rPr lang="zh-CN" altLang="en-US" smtClean="0"/>
              <a:t>2017/6/11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C4549A9-086F-414D-A769-6597E842FD72}" type="slidenum">
              <a:rPr lang="zh-CN" altLang="en-US" smtClean="0"/>
              <a:t>‹#›</a:t>
            </a:fld>
            <a:endParaRPr lang="zh-CN" altLang="en-US"/>
          </a:p>
        </p:txBody>
      </p:sp>
    </p:spTree>
    <p:extLst>
      <p:ext uri="{BB962C8B-B14F-4D97-AF65-F5344CB8AC3E}">
        <p14:creationId xmlns:p14="http://schemas.microsoft.com/office/powerpoint/2010/main" val="1002121818"/>
      </p:ext>
    </p:extLst>
  </p:cSld>
  <p:clrMapOvr>
    <a:masterClrMapping/>
  </p:clrMapOvr>
  <mc:AlternateContent xmlns:mc="http://schemas.openxmlformats.org/markup-compatibility/2006" xmlns:p14="http://schemas.microsoft.com/office/powerpoint/2010/main">
    <mc:Choice Requires="p14">
      <p:transition spd="med" p14:dur="600">
        <p:push dir="u"/>
      </p:transition>
    </mc:Choice>
    <mc:Fallback xmlns="">
      <p:transition spd="med">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863F9-3AFB-477A-B9C9-1758A4991574}" type="datetimeFigureOut">
              <a:rPr lang="zh-CN" altLang="en-US" smtClean="0"/>
              <a:t>2017/6/11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C4549A9-086F-414D-A769-6597E842FD72}" type="slidenum">
              <a:rPr lang="zh-CN" altLang="en-US" smtClean="0"/>
              <a:t>‹#›</a:t>
            </a:fld>
            <a:endParaRPr lang="zh-CN" altLang="en-US"/>
          </a:p>
        </p:txBody>
      </p:sp>
    </p:spTree>
    <p:extLst>
      <p:ext uri="{BB962C8B-B14F-4D97-AF65-F5344CB8AC3E}">
        <p14:creationId xmlns:p14="http://schemas.microsoft.com/office/powerpoint/2010/main" val="3315549366"/>
      </p:ext>
    </p:extLst>
  </p:cSld>
  <p:clrMapOvr>
    <a:masterClrMapping/>
  </p:clrMapOvr>
  <mc:AlternateContent xmlns:mc="http://schemas.openxmlformats.org/markup-compatibility/2006" xmlns:p14="http://schemas.microsoft.com/office/powerpoint/2010/main">
    <mc:Choice Requires="p14">
      <p:transition spd="med" p14:dur="600">
        <p:push dir="u"/>
      </p:transition>
    </mc:Choice>
    <mc:Fallback xmlns="">
      <p:transition spd="med">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3B863F9-3AFB-477A-B9C9-1758A4991574}" type="datetimeFigureOut">
              <a:rPr lang="zh-CN" altLang="en-US" smtClean="0"/>
              <a:t>2017/6/11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C4549A9-086F-414D-A769-6597E842FD72}" type="slidenum">
              <a:rPr lang="zh-CN" altLang="en-US" smtClean="0"/>
              <a:t>‹#›</a:t>
            </a:fld>
            <a:endParaRPr lang="zh-CN" altLang="en-US"/>
          </a:p>
        </p:txBody>
      </p:sp>
    </p:spTree>
    <p:extLst>
      <p:ext uri="{BB962C8B-B14F-4D97-AF65-F5344CB8AC3E}">
        <p14:creationId xmlns:p14="http://schemas.microsoft.com/office/powerpoint/2010/main" val="3252087108"/>
      </p:ext>
    </p:extLst>
  </p:cSld>
  <p:clrMapOvr>
    <a:masterClrMapping/>
  </p:clrMapOvr>
  <mc:AlternateContent xmlns:mc="http://schemas.openxmlformats.org/markup-compatibility/2006" xmlns:p14="http://schemas.microsoft.com/office/powerpoint/2010/main">
    <mc:Choice Requires="p14">
      <p:transition spd="med" p14:dur="600">
        <p:push dir="u"/>
      </p:transition>
    </mc:Choice>
    <mc:Fallback xmlns="">
      <p:transition spd="med">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3B863F9-3AFB-477A-B9C9-1758A4991574}" type="datetimeFigureOut">
              <a:rPr lang="zh-CN" altLang="en-US" smtClean="0"/>
              <a:t>2017/6/11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C4549A9-086F-414D-A769-6597E842FD72}" type="slidenum">
              <a:rPr lang="zh-CN" altLang="en-US" smtClean="0"/>
              <a:t>‹#›</a:t>
            </a:fld>
            <a:endParaRPr lang="zh-CN" altLang="en-US"/>
          </a:p>
        </p:txBody>
      </p:sp>
    </p:spTree>
    <p:extLst>
      <p:ext uri="{BB962C8B-B14F-4D97-AF65-F5344CB8AC3E}">
        <p14:creationId xmlns:p14="http://schemas.microsoft.com/office/powerpoint/2010/main" val="2536352082"/>
      </p:ext>
    </p:extLst>
  </p:cSld>
  <p:clrMapOvr>
    <a:masterClrMapping/>
  </p:clrMapOvr>
  <mc:AlternateContent xmlns:mc="http://schemas.openxmlformats.org/markup-compatibility/2006" xmlns:p14="http://schemas.microsoft.com/office/powerpoint/2010/main">
    <mc:Choice Requires="p14">
      <p:transition spd="med" p14:dur="600">
        <p:push dir="u"/>
      </p:transition>
    </mc:Choice>
    <mc:Fallback xmlns="">
      <p:transition spd="med">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4000" r="-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863F9-3AFB-477A-B9C9-1758A4991574}" type="datetimeFigureOut">
              <a:rPr lang="zh-CN" altLang="en-US" smtClean="0"/>
              <a:t>2017/6/11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4549A9-086F-414D-A769-6597E842FD72}" type="slidenum">
              <a:rPr lang="zh-CN" altLang="en-US" smtClean="0"/>
              <a:t>‹#›</a:t>
            </a:fld>
            <a:endParaRPr lang="zh-CN" altLang="en-US"/>
          </a:p>
        </p:txBody>
      </p:sp>
    </p:spTree>
    <p:extLst>
      <p:ext uri="{BB962C8B-B14F-4D97-AF65-F5344CB8AC3E}">
        <p14:creationId xmlns:p14="http://schemas.microsoft.com/office/powerpoint/2010/main" val="166201448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600">
        <p:push dir="u"/>
      </p:transition>
    </mc:Choice>
    <mc:Fallback xmlns="">
      <p:transition spd="med">
        <p:push dir="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4000" r="-4000"/>
          </a:stretch>
        </a:blipFill>
        <a:effectLst/>
      </p:bgPr>
    </p:bg>
    <p:spTree>
      <p:nvGrpSpPr>
        <p:cNvPr id="1" name=""/>
        <p:cNvGrpSpPr/>
        <p:nvPr/>
      </p:nvGrpSpPr>
      <p:grpSpPr>
        <a:xfrm>
          <a:off x="0" y="0"/>
          <a:ext cx="0" cy="0"/>
          <a:chOff x="0" y="0"/>
          <a:chExt cx="0" cy="0"/>
        </a:xfrm>
      </p:grpSpPr>
      <p:sp>
        <p:nvSpPr>
          <p:cNvPr id="5" name="圆角矩形 4"/>
          <p:cNvSpPr/>
          <p:nvPr/>
        </p:nvSpPr>
        <p:spPr>
          <a:xfrm>
            <a:off x="3780335" y="5616349"/>
            <a:ext cx="1787708" cy="438628"/>
          </a:xfrm>
          <a:prstGeom prst="roundRect">
            <a:avLst>
              <a:gd name="adj" fmla="val 50000"/>
            </a:avLst>
          </a:prstGeom>
          <a:solidFill>
            <a:srgbClr val="076E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chemeClr val="bg1">
                    <a:lumMod val="85000"/>
                  </a:schemeClr>
                </a:solidFill>
                <a:latin typeface="Microsoft JhengHei" panose="020B0604030504040204" pitchFamily="34" charset="-120"/>
                <a:ea typeface="Microsoft JhengHei" panose="020B0604030504040204" pitchFamily="34" charset="-120"/>
              </a:rPr>
              <a:t>答辩人：吴吉 </a:t>
            </a:r>
          </a:p>
        </p:txBody>
      </p:sp>
      <p:sp>
        <p:nvSpPr>
          <p:cNvPr id="6" name="圆角矩形 5"/>
          <p:cNvSpPr/>
          <p:nvPr/>
        </p:nvSpPr>
        <p:spPr>
          <a:xfrm>
            <a:off x="5820319" y="5616349"/>
            <a:ext cx="2025832" cy="438628"/>
          </a:xfrm>
          <a:prstGeom prst="roundRect">
            <a:avLst>
              <a:gd name="adj" fmla="val 50000"/>
            </a:avLst>
          </a:prstGeom>
          <a:solidFill>
            <a:srgbClr val="076E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chemeClr val="bg1">
                    <a:lumMod val="85000"/>
                  </a:schemeClr>
                </a:solidFill>
                <a:latin typeface="Microsoft JhengHei" panose="020B0604030504040204" pitchFamily="34" charset="-120"/>
                <a:ea typeface="Microsoft JhengHei" panose="020B0604030504040204" pitchFamily="34" charset="-120"/>
              </a:rPr>
              <a:t>指导教师：晏涛</a:t>
            </a:r>
          </a:p>
        </p:txBody>
      </p:sp>
      <p:sp>
        <p:nvSpPr>
          <p:cNvPr id="7" name="文本框 6"/>
          <p:cNvSpPr txBox="1"/>
          <p:nvPr/>
        </p:nvSpPr>
        <p:spPr>
          <a:xfrm>
            <a:off x="1029378" y="2045327"/>
            <a:ext cx="6082937" cy="2862322"/>
          </a:xfrm>
          <a:prstGeom prst="rect">
            <a:avLst/>
          </a:prstGeom>
          <a:noFill/>
        </p:spPr>
        <p:txBody>
          <a:bodyPr wrap="square" rtlCol="0">
            <a:spAutoFit/>
          </a:bodyPr>
          <a:lstStyle/>
          <a:p>
            <a:r>
              <a:rPr lang="zh-CN" altLang="en-US" sz="6000" b="1" dirty="0">
                <a:solidFill>
                  <a:schemeClr val="bg1">
                    <a:lumMod val="85000"/>
                  </a:schemeClr>
                </a:solidFill>
                <a:latin typeface="Microsoft JhengHei" panose="020B0604030504040204" pitchFamily="34" charset="-120"/>
                <a:ea typeface="Microsoft JhengHei" panose="020B0604030504040204" pitchFamily="34" charset="-120"/>
              </a:rPr>
              <a:t>本科毕业设计</a:t>
            </a:r>
            <a:endParaRPr lang="en-US" altLang="zh-CN" sz="6000" b="1" dirty="0">
              <a:solidFill>
                <a:schemeClr val="bg1">
                  <a:lumMod val="85000"/>
                </a:schemeClr>
              </a:solidFill>
              <a:latin typeface="Microsoft JhengHei" panose="020B0604030504040204" pitchFamily="34" charset="-120"/>
              <a:ea typeface="Microsoft JhengHei" panose="020B0604030504040204" pitchFamily="34" charset="-120"/>
            </a:endParaRPr>
          </a:p>
          <a:p>
            <a:r>
              <a:rPr lang="zh-CN" altLang="en-US" sz="6000" b="1" dirty="0" smtClean="0">
                <a:solidFill>
                  <a:schemeClr val="bg1">
                    <a:lumMod val="85000"/>
                  </a:schemeClr>
                </a:solidFill>
                <a:latin typeface="Microsoft JhengHei" panose="020B0604030504040204" pitchFamily="34" charset="-120"/>
                <a:ea typeface="Microsoft JhengHei" panose="020B0604030504040204" pitchFamily="34" charset="-120"/>
              </a:rPr>
              <a:t>管理系统</a:t>
            </a:r>
            <a:r>
              <a:rPr lang="en-US" altLang="zh-CN" sz="6000" b="1" dirty="0">
                <a:solidFill>
                  <a:schemeClr val="bg1">
                    <a:lumMod val="85000"/>
                  </a:schemeClr>
                </a:solidFill>
                <a:latin typeface="Microsoft JhengHei" panose="020B0604030504040204" pitchFamily="34" charset="-120"/>
                <a:ea typeface="Microsoft JhengHei" panose="020B0604030504040204" pitchFamily="34" charset="-120"/>
              </a:rPr>
              <a:t/>
            </a:r>
            <a:br>
              <a:rPr lang="en-US" altLang="zh-CN" sz="6000" b="1" dirty="0">
                <a:solidFill>
                  <a:schemeClr val="bg1">
                    <a:lumMod val="85000"/>
                  </a:schemeClr>
                </a:solidFill>
                <a:latin typeface="Microsoft JhengHei" panose="020B0604030504040204" pitchFamily="34" charset="-120"/>
                <a:ea typeface="Microsoft JhengHei" panose="020B0604030504040204" pitchFamily="34" charset="-120"/>
              </a:rPr>
            </a:br>
            <a:r>
              <a:rPr lang="zh-CN" altLang="en-US" sz="6000" b="1" dirty="0">
                <a:solidFill>
                  <a:schemeClr val="bg1">
                    <a:lumMod val="85000"/>
                  </a:schemeClr>
                </a:solidFill>
                <a:latin typeface="Microsoft JhengHei" panose="020B0604030504040204" pitchFamily="34" charset="-120"/>
                <a:ea typeface="Microsoft JhengHei" panose="020B0604030504040204" pitchFamily="34" charset="-120"/>
              </a:rPr>
              <a:t>设计与前端实现</a:t>
            </a:r>
            <a:endParaRPr lang="zh-CN" altLang="en-US" sz="6000" b="1" dirty="0"/>
          </a:p>
        </p:txBody>
      </p:sp>
      <p:sp>
        <p:nvSpPr>
          <p:cNvPr id="10" name="圆角矩形 9"/>
          <p:cNvSpPr/>
          <p:nvPr/>
        </p:nvSpPr>
        <p:spPr>
          <a:xfrm>
            <a:off x="8098427" y="5616349"/>
            <a:ext cx="437606" cy="438628"/>
          </a:xfrm>
          <a:prstGeom prst="roundRect">
            <a:avLst>
              <a:gd name="adj" fmla="val 50000"/>
            </a:avLst>
          </a:prstGeom>
          <a:solidFill>
            <a:srgbClr val="076E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1">
                  <a:lumMod val="85000"/>
                </a:schemeClr>
              </a:solidFill>
              <a:latin typeface="Microsoft JhengHei" panose="020B0604030504040204" pitchFamily="34" charset="-120"/>
              <a:ea typeface="Microsoft JhengHei" panose="020B0604030504040204" pitchFamily="34" charset="-120"/>
            </a:endParaRPr>
          </a:p>
        </p:txBody>
      </p:sp>
      <p:pic>
        <p:nvPicPr>
          <p:cNvPr id="9" name="图片 8"/>
          <p:cNvPicPr>
            <a:picLocks noChangeAspect="1"/>
          </p:cNvPicPr>
          <p:nvPr/>
        </p:nvPicPr>
        <p:blipFill>
          <a:blip r:embed="rId4" cstate="print">
            <a:duotone>
              <a:prstClr val="black"/>
              <a:schemeClr val="bg2">
                <a:lumMod val="10000"/>
                <a:tint val="45000"/>
                <a:satMod val="400000"/>
              </a:schemeClr>
            </a:duotone>
            <a:extLst>
              <a:ext uri="{28A0092B-C50C-407E-A947-70E740481C1C}">
                <a14:useLocalDpi xmlns:a14="http://schemas.microsoft.com/office/drawing/2010/main" val="0"/>
              </a:ext>
            </a:extLst>
          </a:blip>
          <a:stretch>
            <a:fillRect/>
          </a:stretch>
        </p:blipFill>
        <p:spPr>
          <a:xfrm>
            <a:off x="8184443" y="5701836"/>
            <a:ext cx="268996" cy="268996"/>
          </a:xfrm>
          <a:prstGeom prst="rect">
            <a:avLst/>
          </a:prstGeom>
        </p:spPr>
      </p:pic>
      <p:pic>
        <p:nvPicPr>
          <p:cNvPr id="11" name="图片 10"/>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6272981" y="502008"/>
            <a:ext cx="2263052" cy="716633"/>
          </a:xfrm>
          <a:prstGeom prst="rect">
            <a:avLst/>
          </a:prstGeom>
        </p:spPr>
      </p:pic>
    </p:spTree>
    <p:extLst>
      <p:ext uri="{BB962C8B-B14F-4D97-AF65-F5344CB8AC3E}">
        <p14:creationId xmlns:p14="http://schemas.microsoft.com/office/powerpoint/2010/main" val="3332909406"/>
      </p:ext>
    </p:extLst>
  </p:cSld>
  <p:clrMapOvr>
    <a:masterClrMapping/>
  </p:clrMapOvr>
  <mc:AlternateContent xmlns:mc="http://schemas.openxmlformats.org/markup-compatibility/2006" xmlns:p14="http://schemas.microsoft.com/office/powerpoint/2010/main">
    <mc:Choice Requires="p14">
      <p:transition spd="med" p14:dur="600">
        <p:push dir="u"/>
      </p:transition>
    </mc:Choice>
    <mc:Fallback xmlns="">
      <p:transition spd="med">
        <p:push dir="u"/>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 name="文本框 15"/>
          <p:cNvSpPr txBox="1"/>
          <p:nvPr/>
        </p:nvSpPr>
        <p:spPr>
          <a:xfrm>
            <a:off x="3895088" y="1625895"/>
            <a:ext cx="4624573" cy="923330"/>
          </a:xfrm>
          <a:prstGeom prst="rect">
            <a:avLst/>
          </a:prstGeom>
          <a:noFill/>
        </p:spPr>
        <p:txBody>
          <a:bodyPr wrap="square" rtlCol="0">
            <a:spAutoFit/>
          </a:bodyPr>
          <a:lstStyle/>
          <a:p>
            <a:r>
              <a:rPr lang="zh-CN" altLang="en-US" b="1" dirty="0" smtClean="0">
                <a:solidFill>
                  <a:schemeClr val="bg1"/>
                </a:solidFill>
                <a:latin typeface="Microsoft JhengHei" panose="020B0604030504040204" pitchFamily="34" charset="-120"/>
                <a:ea typeface="Microsoft JhengHei" panose="020B0604030504040204" pitchFamily="34" charset="-120"/>
              </a:rPr>
              <a:t>借助于组件化构建的概念，将页面拆分为小型的、自包含和可复用的组件，用于构建大型应用，页面即可抽象</a:t>
            </a:r>
            <a:r>
              <a:rPr lang="zh-CN" altLang="en-US" b="1" dirty="0" smtClean="0">
                <a:solidFill>
                  <a:schemeClr val="bg1"/>
                </a:solidFill>
                <a:latin typeface="Microsoft JhengHei" panose="020B0604030504040204" pitchFamily="34" charset="-120"/>
                <a:ea typeface="Microsoft JhengHei" panose="020B0604030504040204" pitchFamily="34" charset="-120"/>
              </a:rPr>
              <a:t>为一棵组件</a:t>
            </a:r>
            <a:r>
              <a:rPr lang="zh-CN" altLang="en-US" b="1" dirty="0" smtClean="0">
                <a:solidFill>
                  <a:schemeClr val="bg1"/>
                </a:solidFill>
                <a:latin typeface="Microsoft JhengHei" panose="020B0604030504040204" pitchFamily="34" charset="-120"/>
                <a:ea typeface="Microsoft JhengHei" panose="020B0604030504040204" pitchFamily="34" charset="-120"/>
              </a:rPr>
              <a:t>树</a:t>
            </a:r>
            <a:endParaRPr lang="zh-CN" altLang="en-US" b="1" dirty="0">
              <a:solidFill>
                <a:schemeClr val="bg1"/>
              </a:solidFill>
              <a:latin typeface="Microsoft JhengHei" panose="020B0604030504040204" pitchFamily="34" charset="-120"/>
              <a:ea typeface="Microsoft JhengHei" panose="020B0604030504040204" pitchFamily="34" charset="-120"/>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2475" y="2833605"/>
            <a:ext cx="7647186" cy="2436485"/>
          </a:xfrm>
          <a:prstGeom prst="rect">
            <a:avLst/>
          </a:prstGeom>
        </p:spPr>
      </p:pic>
      <p:sp>
        <p:nvSpPr>
          <p:cNvPr id="8" name="圆角矩形 7"/>
          <p:cNvSpPr/>
          <p:nvPr/>
        </p:nvSpPr>
        <p:spPr>
          <a:xfrm>
            <a:off x="350476" y="636412"/>
            <a:ext cx="2455566" cy="504130"/>
          </a:xfrm>
          <a:prstGeom prst="roundRect">
            <a:avLst>
              <a:gd name="adj" fmla="val 50000"/>
            </a:avLst>
          </a:prstGeom>
          <a:solidFill>
            <a:srgbClr val="076E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a:solidFill>
                  <a:schemeClr val="bg1"/>
                </a:solidFill>
                <a:latin typeface="Microsoft JhengHei" panose="020B0604030504040204" pitchFamily="34" charset="-120"/>
                <a:ea typeface="Microsoft JhengHei" panose="020B0604030504040204" pitchFamily="34" charset="-120"/>
              </a:rPr>
              <a:t>组件化应用构建</a:t>
            </a:r>
          </a:p>
        </p:txBody>
      </p:sp>
    </p:spTree>
    <p:extLst>
      <p:ext uri="{BB962C8B-B14F-4D97-AF65-F5344CB8AC3E}">
        <p14:creationId xmlns:p14="http://schemas.microsoft.com/office/powerpoint/2010/main" val="4233681386"/>
      </p:ext>
    </p:extLst>
  </p:cSld>
  <p:clrMapOvr>
    <a:masterClrMapping/>
  </p:clrMapOvr>
  <mc:AlternateContent xmlns:mc="http://schemas.openxmlformats.org/markup-compatibility/2006" xmlns:p14="http://schemas.microsoft.com/office/powerpoint/2010/main">
    <mc:Choice Requires="p14">
      <p:transition spd="med" p14:dur="600">
        <p:push dir="u"/>
      </p:transition>
    </mc:Choice>
    <mc:Fallback xmlns="">
      <p:transition spd="med">
        <p:push dir="u"/>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 name="文本框 15"/>
          <p:cNvSpPr txBox="1"/>
          <p:nvPr/>
        </p:nvSpPr>
        <p:spPr>
          <a:xfrm>
            <a:off x="4077489" y="1263939"/>
            <a:ext cx="4496240" cy="1754326"/>
          </a:xfrm>
          <a:prstGeom prst="rect">
            <a:avLst/>
          </a:prstGeom>
          <a:noFill/>
        </p:spPr>
        <p:txBody>
          <a:bodyPr wrap="square" rtlCol="0">
            <a:spAutoFit/>
          </a:bodyPr>
          <a:lstStyle/>
          <a:p>
            <a:r>
              <a:rPr lang="zh-CN" altLang="en-US" b="1" dirty="0" smtClean="0">
                <a:solidFill>
                  <a:schemeClr val="bg1"/>
                </a:solidFill>
                <a:latin typeface="Microsoft JhengHei" panose="020B0604030504040204" pitchFamily="34" charset="-120"/>
                <a:ea typeface="Microsoft JhengHei" panose="020B0604030504040204" pitchFamily="34" charset="-120"/>
              </a:rPr>
              <a:t>构建</a:t>
            </a:r>
            <a:r>
              <a:rPr lang="zh-CN" altLang="en-US" b="1" dirty="0" smtClean="0">
                <a:solidFill>
                  <a:schemeClr val="bg1"/>
                </a:solidFill>
                <a:latin typeface="Microsoft JhengHei" panose="020B0604030504040204" pitchFamily="34" charset="-120"/>
                <a:ea typeface="Microsoft JhengHei" panose="020B0604030504040204" pitchFamily="34" charset="-120"/>
              </a:rPr>
              <a:t>单文件组件结构，</a:t>
            </a:r>
            <a:endParaRPr lang="en-US" altLang="zh-CN" b="1" dirty="0" smtClean="0">
              <a:solidFill>
                <a:schemeClr val="bg1"/>
              </a:solidFill>
              <a:latin typeface="Microsoft JhengHei" panose="020B0604030504040204" pitchFamily="34" charset="-120"/>
              <a:ea typeface="Microsoft JhengHei" panose="020B0604030504040204" pitchFamily="34" charset="-120"/>
            </a:endParaRPr>
          </a:p>
          <a:p>
            <a:r>
              <a:rPr lang="zh-CN" altLang="en-US" b="1" dirty="0" smtClean="0">
                <a:solidFill>
                  <a:schemeClr val="bg1"/>
                </a:solidFill>
                <a:latin typeface="Microsoft JhengHei" panose="020B0604030504040204" pitchFamily="34" charset="-120"/>
                <a:ea typeface="Microsoft JhengHei" panose="020B0604030504040204" pitchFamily="34" charset="-120"/>
              </a:rPr>
              <a:t>由</a:t>
            </a:r>
            <a:r>
              <a:rPr lang="en-US" altLang="zh-CN" b="1" dirty="0" smtClean="0">
                <a:solidFill>
                  <a:schemeClr val="bg1"/>
                </a:solidFill>
                <a:latin typeface="Microsoft JhengHei" panose="020B0604030504040204" pitchFamily="34" charset="-120"/>
                <a:ea typeface="Microsoft JhengHei" panose="020B0604030504040204" pitchFamily="34" charset="-120"/>
              </a:rPr>
              <a:t>&lt;template&gt;&lt;script&gt;&lt;style&gt;</a:t>
            </a:r>
            <a:r>
              <a:rPr lang="zh-CN" altLang="en-US" b="1" dirty="0" smtClean="0">
                <a:solidFill>
                  <a:schemeClr val="bg1"/>
                </a:solidFill>
                <a:latin typeface="Microsoft JhengHei" panose="020B0604030504040204" pitchFamily="34" charset="-120"/>
                <a:ea typeface="Microsoft JhengHei" panose="020B0604030504040204" pitchFamily="34" charset="-120"/>
              </a:rPr>
              <a:t>三对标签组成，</a:t>
            </a:r>
            <a:r>
              <a:rPr lang="zh-CN" altLang="en-US" b="1" dirty="0" smtClean="0">
                <a:solidFill>
                  <a:schemeClr val="bg1"/>
                </a:solidFill>
                <a:latin typeface="Microsoft JhengHei" panose="020B0604030504040204" pitchFamily="34" charset="-120"/>
                <a:ea typeface="Microsoft JhengHei" panose="020B0604030504040204" pitchFamily="34" charset="-120"/>
              </a:rPr>
              <a:t>分别用于表示组件</a:t>
            </a:r>
            <a:r>
              <a:rPr lang="zh-CN" altLang="en-US" b="1" dirty="0" smtClean="0">
                <a:solidFill>
                  <a:schemeClr val="bg1"/>
                </a:solidFill>
                <a:latin typeface="Microsoft JhengHei" panose="020B0604030504040204" pitchFamily="34" charset="-120"/>
                <a:ea typeface="Microsoft JhengHei" panose="020B0604030504040204" pitchFamily="34" charset="-120"/>
              </a:rPr>
              <a:t>的结构、行为和</a:t>
            </a:r>
            <a:r>
              <a:rPr lang="zh-CN" altLang="en-US" b="1" dirty="0" smtClean="0">
                <a:solidFill>
                  <a:schemeClr val="bg1"/>
                </a:solidFill>
                <a:latin typeface="Microsoft JhengHei" panose="020B0604030504040204" pitchFamily="34" charset="-120"/>
                <a:ea typeface="Microsoft JhengHei" panose="020B0604030504040204" pitchFamily="34" charset="-120"/>
              </a:rPr>
              <a:t>样式，可以定义编写代码的语言，比如</a:t>
            </a:r>
            <a:r>
              <a:rPr lang="en-US" altLang="zh-CN" b="1" dirty="0" smtClean="0">
                <a:solidFill>
                  <a:schemeClr val="bg1"/>
                </a:solidFill>
                <a:latin typeface="Microsoft JhengHei" panose="020B0604030504040204" pitchFamily="34" charset="-120"/>
                <a:ea typeface="Microsoft JhengHei" panose="020B0604030504040204" pitchFamily="34" charset="-120"/>
              </a:rPr>
              <a:t>jade</a:t>
            </a:r>
            <a:r>
              <a:rPr lang="zh-CN" altLang="en-US" b="1" dirty="0" smtClean="0">
                <a:solidFill>
                  <a:schemeClr val="bg1"/>
                </a:solidFill>
                <a:latin typeface="Microsoft JhengHei" panose="020B0604030504040204" pitchFamily="34" charset="-120"/>
                <a:ea typeface="Microsoft JhengHei" panose="020B0604030504040204" pitchFamily="34" charset="-120"/>
              </a:rPr>
              <a:t>预处理器用于结构代码编写，</a:t>
            </a:r>
            <a:r>
              <a:rPr lang="en-US" altLang="zh-CN" b="1" dirty="0" smtClean="0">
                <a:solidFill>
                  <a:schemeClr val="bg1"/>
                </a:solidFill>
                <a:latin typeface="Microsoft JhengHei" panose="020B0604030504040204" pitchFamily="34" charset="-120"/>
                <a:ea typeface="Microsoft JhengHei" panose="020B0604030504040204" pitchFamily="34" charset="-120"/>
              </a:rPr>
              <a:t>Sass</a:t>
            </a:r>
            <a:r>
              <a:rPr lang="zh-CN" altLang="en-US" b="1" dirty="0" smtClean="0">
                <a:solidFill>
                  <a:schemeClr val="bg1"/>
                </a:solidFill>
                <a:latin typeface="Microsoft JhengHei" panose="020B0604030504040204" pitchFamily="34" charset="-120"/>
                <a:ea typeface="Microsoft JhengHei" panose="020B0604030504040204" pitchFamily="34" charset="-120"/>
              </a:rPr>
              <a:t>或者</a:t>
            </a:r>
            <a:r>
              <a:rPr lang="en-US" altLang="zh-CN" b="1" dirty="0" smtClean="0">
                <a:solidFill>
                  <a:schemeClr val="bg1"/>
                </a:solidFill>
                <a:latin typeface="Microsoft JhengHei" panose="020B0604030504040204" pitchFamily="34" charset="-120"/>
                <a:ea typeface="Microsoft JhengHei" panose="020B0604030504040204" pitchFamily="34" charset="-120"/>
              </a:rPr>
              <a:t>Stylus</a:t>
            </a:r>
            <a:r>
              <a:rPr lang="zh-CN" altLang="en-US" b="1" dirty="0" smtClean="0">
                <a:solidFill>
                  <a:schemeClr val="bg1"/>
                </a:solidFill>
                <a:latin typeface="Microsoft JhengHei" panose="020B0604030504040204" pitchFamily="34" charset="-120"/>
                <a:ea typeface="Microsoft JhengHei" panose="020B0604030504040204" pitchFamily="34" charset="-120"/>
              </a:rPr>
              <a:t>用于样式代码编写</a:t>
            </a:r>
            <a:endParaRPr lang="en-US" altLang="zh-CN" b="1" dirty="0" smtClean="0">
              <a:solidFill>
                <a:schemeClr val="bg1"/>
              </a:solidFill>
              <a:latin typeface="Microsoft JhengHei" panose="020B0604030504040204" pitchFamily="34" charset="-120"/>
              <a:ea typeface="Microsoft JhengHei" panose="020B0604030504040204" pitchFamily="34" charset="-120"/>
            </a:endParaRPr>
          </a:p>
        </p:txBody>
      </p:sp>
      <p:sp>
        <p:nvSpPr>
          <p:cNvPr id="8" name="圆角矩形 7"/>
          <p:cNvSpPr/>
          <p:nvPr/>
        </p:nvSpPr>
        <p:spPr>
          <a:xfrm>
            <a:off x="383145" y="483421"/>
            <a:ext cx="2242068" cy="460475"/>
          </a:xfrm>
          <a:prstGeom prst="roundRect">
            <a:avLst>
              <a:gd name="adj" fmla="val 50000"/>
            </a:avLst>
          </a:prstGeom>
          <a:solidFill>
            <a:srgbClr val="076E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smtClean="0">
                <a:solidFill>
                  <a:schemeClr val="bg1"/>
                </a:solidFill>
                <a:latin typeface="Microsoft JhengHei" panose="020B0604030504040204" pitchFamily="34" charset="-120"/>
                <a:ea typeface="Microsoft JhengHei" panose="020B0604030504040204" pitchFamily="34" charset="-120"/>
              </a:rPr>
              <a:t>单文件组件构建</a:t>
            </a:r>
            <a:endParaRPr lang="zh-CN" altLang="en-US" sz="2000" b="1" dirty="0">
              <a:solidFill>
                <a:schemeClr val="bg1"/>
              </a:solidFill>
              <a:latin typeface="Microsoft JhengHei" panose="020B0604030504040204" pitchFamily="34" charset="-120"/>
              <a:ea typeface="Microsoft JhengHei" panose="020B0604030504040204" pitchFamily="34" charset="-120"/>
            </a:endParaRPr>
          </a:p>
        </p:txBody>
      </p:sp>
      <p:sp>
        <p:nvSpPr>
          <p:cNvPr id="12" name="文本框 11"/>
          <p:cNvSpPr txBox="1"/>
          <p:nvPr/>
        </p:nvSpPr>
        <p:spPr>
          <a:xfrm>
            <a:off x="1231155" y="5522150"/>
            <a:ext cx="1453052" cy="307777"/>
          </a:xfrm>
          <a:prstGeom prst="rect">
            <a:avLst/>
          </a:prstGeom>
          <a:noFill/>
        </p:spPr>
        <p:txBody>
          <a:bodyPr wrap="square" rtlCol="0">
            <a:spAutoFit/>
          </a:bodyPr>
          <a:lstStyle/>
          <a:p>
            <a:r>
              <a:rPr lang="en-US" altLang="zh-CN" sz="1400" dirty="0" err="1" smtClean="0">
                <a:solidFill>
                  <a:schemeClr val="bg1"/>
                </a:solidFill>
                <a:latin typeface="Microsoft JhengHei" panose="020B0604030504040204" pitchFamily="34" charset="-120"/>
                <a:ea typeface="Microsoft JhengHei" panose="020B0604030504040204" pitchFamily="34" charset="-120"/>
              </a:rPr>
              <a:t>Greeting.vue</a:t>
            </a:r>
            <a:endParaRPr lang="zh-CN" altLang="en-US" sz="1400" dirty="0">
              <a:solidFill>
                <a:schemeClr val="bg1"/>
              </a:solidFill>
              <a:latin typeface="Microsoft JhengHei" panose="020B0604030504040204" pitchFamily="34" charset="-120"/>
              <a:ea typeface="Microsoft JhengHei" panose="020B0604030504040204" pitchFamily="34" charset="-120"/>
            </a:endParaRPr>
          </a:p>
        </p:txBody>
      </p:sp>
      <p:pic>
        <p:nvPicPr>
          <p:cNvPr id="6" name="图片 5"/>
          <p:cNvPicPr>
            <a:picLocks noChangeAspect="1"/>
          </p:cNvPicPr>
          <p:nvPr/>
        </p:nvPicPr>
        <p:blipFill>
          <a:blip r:embed="rId4"/>
          <a:stretch>
            <a:fillRect/>
          </a:stretch>
        </p:blipFill>
        <p:spPr>
          <a:xfrm>
            <a:off x="343193" y="1263939"/>
            <a:ext cx="3442226" cy="4244397"/>
          </a:xfrm>
          <a:prstGeom prst="rect">
            <a:avLst/>
          </a:prstGeom>
        </p:spPr>
      </p:pic>
      <p:sp>
        <p:nvSpPr>
          <p:cNvPr id="13" name="文本框 12"/>
          <p:cNvSpPr txBox="1"/>
          <p:nvPr/>
        </p:nvSpPr>
        <p:spPr>
          <a:xfrm>
            <a:off x="4077489" y="3466365"/>
            <a:ext cx="4417582" cy="923330"/>
          </a:xfrm>
          <a:prstGeom prst="rect">
            <a:avLst/>
          </a:prstGeom>
          <a:noFill/>
        </p:spPr>
        <p:txBody>
          <a:bodyPr wrap="square" rtlCol="0">
            <a:spAutoFit/>
          </a:bodyPr>
          <a:lstStyle/>
          <a:p>
            <a:r>
              <a:rPr lang="zh-CN" altLang="en-US" b="1" dirty="0" smtClean="0">
                <a:solidFill>
                  <a:schemeClr val="bg1"/>
                </a:solidFill>
                <a:latin typeface="Microsoft JhengHei" panose="020B0604030504040204" pitchFamily="34" charset="-120"/>
                <a:ea typeface="Microsoft JhengHei" panose="020B0604030504040204" pitchFamily="34" charset="-120"/>
              </a:rPr>
              <a:t>每个组件拥有独立的作用域，组件可全局或者局部实例上注册，使得组件仅在另一个实例中可用</a:t>
            </a:r>
            <a:endParaRPr lang="en-US" altLang="zh-CN" b="1" dirty="0" smtClean="0">
              <a:solidFill>
                <a:schemeClr val="bg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904457084"/>
      </p:ext>
    </p:extLst>
  </p:cSld>
  <p:clrMapOvr>
    <a:masterClrMapping/>
  </p:clrMapOvr>
  <mc:AlternateContent xmlns:mc="http://schemas.openxmlformats.org/markup-compatibility/2006" xmlns:p14="http://schemas.microsoft.com/office/powerpoint/2010/main">
    <mc:Choice Requires="p14">
      <p:transition spd="med" p14:dur="600">
        <p:push dir="u"/>
      </p:transition>
    </mc:Choice>
    <mc:Fallback xmlns="">
      <p:transition spd="med">
        <p:push dir="u"/>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 name="文本框 15"/>
          <p:cNvSpPr txBox="1"/>
          <p:nvPr/>
        </p:nvSpPr>
        <p:spPr>
          <a:xfrm>
            <a:off x="3807374" y="205234"/>
            <a:ext cx="4833705" cy="646331"/>
          </a:xfrm>
          <a:prstGeom prst="rect">
            <a:avLst/>
          </a:prstGeom>
          <a:noFill/>
        </p:spPr>
        <p:txBody>
          <a:bodyPr wrap="square" rtlCol="0">
            <a:spAutoFit/>
          </a:bodyPr>
          <a:lstStyle/>
          <a:p>
            <a:r>
              <a:rPr lang="en-US" altLang="zh-CN" b="1" dirty="0" err="1" smtClean="0">
                <a:solidFill>
                  <a:schemeClr val="bg1"/>
                </a:solidFill>
                <a:latin typeface="Microsoft JhengHei" panose="020B0604030504040204" pitchFamily="34" charset="-120"/>
                <a:ea typeface="Microsoft JhengHei" panose="020B0604030504040204" pitchFamily="34" charset="-120"/>
              </a:rPr>
              <a:t>Vue</a:t>
            </a:r>
            <a:r>
              <a:rPr lang="zh-CN" altLang="en-US" b="1" dirty="0" smtClean="0">
                <a:solidFill>
                  <a:schemeClr val="bg1"/>
                </a:solidFill>
                <a:latin typeface="Microsoft JhengHei" panose="020B0604030504040204" pitchFamily="34" charset="-120"/>
                <a:ea typeface="Microsoft JhengHei" panose="020B0604030504040204" pitchFamily="34" charset="-120"/>
              </a:rPr>
              <a:t>实例被创建后需要配置数据观测、模板编译、实例挂载到</a:t>
            </a:r>
            <a:r>
              <a:rPr lang="en-US" altLang="zh-CN" b="1" dirty="0" smtClean="0">
                <a:solidFill>
                  <a:schemeClr val="bg1"/>
                </a:solidFill>
                <a:latin typeface="Microsoft JhengHei" panose="020B0604030504040204" pitchFamily="34" charset="-120"/>
                <a:ea typeface="Microsoft JhengHei" panose="020B0604030504040204" pitchFamily="34" charset="-120"/>
              </a:rPr>
              <a:t>DOM</a:t>
            </a:r>
            <a:r>
              <a:rPr lang="zh-CN" altLang="en-US" b="1" dirty="0" smtClean="0">
                <a:solidFill>
                  <a:schemeClr val="bg1"/>
                </a:solidFill>
                <a:latin typeface="Microsoft JhengHei" panose="020B0604030504040204" pitchFamily="34" charset="-120"/>
                <a:ea typeface="Microsoft JhengHei" panose="020B0604030504040204" pitchFamily="34" charset="-120"/>
              </a:rPr>
              <a:t>，以及响应</a:t>
            </a:r>
            <a:r>
              <a:rPr lang="en-US" altLang="zh-CN" b="1" dirty="0" smtClean="0">
                <a:solidFill>
                  <a:schemeClr val="bg1"/>
                </a:solidFill>
                <a:latin typeface="Microsoft JhengHei" panose="020B0604030504040204" pitchFamily="34" charset="-120"/>
                <a:ea typeface="Microsoft JhengHei" panose="020B0604030504040204" pitchFamily="34" charset="-120"/>
              </a:rPr>
              <a:t>DOM</a:t>
            </a:r>
            <a:r>
              <a:rPr lang="zh-CN" altLang="en-US" b="1" dirty="0" smtClean="0">
                <a:solidFill>
                  <a:schemeClr val="bg1"/>
                </a:solidFill>
                <a:latin typeface="Microsoft JhengHei" panose="020B0604030504040204" pitchFamily="34" charset="-120"/>
                <a:ea typeface="Microsoft JhengHei" panose="020B0604030504040204" pitchFamily="34" charset="-120"/>
              </a:rPr>
              <a:t>更新</a:t>
            </a:r>
            <a:endParaRPr lang="en-US" altLang="zh-CN" b="1" dirty="0" smtClean="0">
              <a:solidFill>
                <a:schemeClr val="bg1"/>
              </a:solidFill>
              <a:latin typeface="Microsoft JhengHei" panose="020B0604030504040204" pitchFamily="34" charset="-120"/>
              <a:ea typeface="Microsoft JhengHei" panose="020B0604030504040204" pitchFamily="34" charset="-120"/>
            </a:endParaRPr>
          </a:p>
        </p:txBody>
      </p:sp>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636" y="1128564"/>
            <a:ext cx="8023443" cy="5359651"/>
          </a:xfrm>
          <a:prstGeom prst="rect">
            <a:avLst/>
          </a:prstGeom>
        </p:spPr>
      </p:pic>
      <p:sp>
        <p:nvSpPr>
          <p:cNvPr id="11" name="圆角矩形 10"/>
          <p:cNvSpPr/>
          <p:nvPr/>
        </p:nvSpPr>
        <p:spPr>
          <a:xfrm>
            <a:off x="457617" y="430580"/>
            <a:ext cx="2904708" cy="513318"/>
          </a:xfrm>
          <a:prstGeom prst="roundRect">
            <a:avLst>
              <a:gd name="adj" fmla="val 50000"/>
            </a:avLst>
          </a:prstGeom>
          <a:solidFill>
            <a:srgbClr val="076E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b="1" dirty="0" err="1" smtClean="0">
                <a:solidFill>
                  <a:schemeClr val="bg1"/>
                </a:solidFill>
                <a:latin typeface="Microsoft JhengHei" panose="020B0604030504040204" pitchFamily="34" charset="-120"/>
                <a:ea typeface="Microsoft JhengHei" panose="020B0604030504040204" pitchFamily="34" charset="-120"/>
              </a:rPr>
              <a:t>Vue</a:t>
            </a:r>
            <a:r>
              <a:rPr lang="zh-CN" altLang="en-US" sz="2000" b="1" dirty="0" smtClean="0">
                <a:solidFill>
                  <a:schemeClr val="bg1"/>
                </a:solidFill>
                <a:latin typeface="Microsoft JhengHei" panose="020B0604030504040204" pitchFamily="34" charset="-120"/>
                <a:ea typeface="Microsoft JhengHei" panose="020B0604030504040204" pitchFamily="34" charset="-120"/>
              </a:rPr>
              <a:t>实例生命周期</a:t>
            </a:r>
            <a:endParaRPr lang="zh-CN" altLang="en-US" sz="2000" b="1" dirty="0">
              <a:solidFill>
                <a:schemeClr val="bg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4029514884"/>
      </p:ext>
    </p:extLst>
  </p:cSld>
  <p:clrMapOvr>
    <a:masterClrMapping/>
  </p:clrMapOvr>
  <mc:AlternateContent xmlns:mc="http://schemas.openxmlformats.org/markup-compatibility/2006" xmlns:p14="http://schemas.microsoft.com/office/powerpoint/2010/main">
    <mc:Choice Requires="p14">
      <p:transition spd="med" p14:dur="600">
        <p:push dir="u"/>
      </p:transition>
    </mc:Choice>
    <mc:Fallback xmlns="">
      <p:transition spd="med">
        <p:push dir="u"/>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 name="文本框 15"/>
          <p:cNvSpPr txBox="1"/>
          <p:nvPr/>
        </p:nvSpPr>
        <p:spPr>
          <a:xfrm>
            <a:off x="457618" y="1189532"/>
            <a:ext cx="4876800" cy="1200329"/>
          </a:xfrm>
          <a:prstGeom prst="rect">
            <a:avLst/>
          </a:prstGeom>
          <a:noFill/>
        </p:spPr>
        <p:txBody>
          <a:bodyPr wrap="square" rtlCol="0">
            <a:spAutoFit/>
          </a:bodyPr>
          <a:lstStyle/>
          <a:p>
            <a:r>
              <a:rPr lang="zh-CN" altLang="en-US" b="1" dirty="0" smtClean="0">
                <a:solidFill>
                  <a:schemeClr val="bg1"/>
                </a:solidFill>
                <a:latin typeface="Microsoft JhengHei" panose="020B0604030504040204" pitchFamily="34" charset="-120"/>
                <a:ea typeface="Microsoft JhengHei" panose="020B0604030504040204" pitchFamily="34" charset="-120"/>
              </a:rPr>
              <a:t>实现系统路由功能</a:t>
            </a:r>
            <a:endParaRPr lang="en-US" altLang="zh-CN" b="1" dirty="0" smtClean="0">
              <a:solidFill>
                <a:schemeClr val="bg1"/>
              </a:solidFill>
              <a:latin typeface="Microsoft JhengHei" panose="020B0604030504040204" pitchFamily="34" charset="-120"/>
              <a:ea typeface="Microsoft JhengHei" panose="020B0604030504040204" pitchFamily="34" charset="-120"/>
            </a:endParaRPr>
          </a:p>
          <a:p>
            <a:r>
              <a:rPr lang="zh-CN" altLang="en-US" b="1" dirty="0" smtClean="0">
                <a:solidFill>
                  <a:schemeClr val="bg1"/>
                </a:solidFill>
                <a:latin typeface="Microsoft JhengHei" panose="020B0604030504040204" pitchFamily="34" charset="-120"/>
                <a:ea typeface="Microsoft JhengHei" panose="020B0604030504040204" pitchFamily="34" charset="-120"/>
              </a:rPr>
              <a:t>配置</a:t>
            </a:r>
            <a:r>
              <a:rPr lang="en-US" altLang="zh-CN" b="1" dirty="0" smtClean="0">
                <a:solidFill>
                  <a:schemeClr val="bg1"/>
                </a:solidFill>
                <a:latin typeface="Microsoft JhengHei" panose="020B0604030504040204" pitchFamily="34" charset="-120"/>
                <a:ea typeface="Microsoft JhengHei" panose="020B0604030504040204" pitchFamily="34" charset="-120"/>
              </a:rPr>
              <a:t>routes</a:t>
            </a:r>
            <a:r>
              <a:rPr lang="zh-CN" altLang="en-US" b="1" dirty="0" smtClean="0">
                <a:solidFill>
                  <a:schemeClr val="bg1"/>
                </a:solidFill>
                <a:latin typeface="Microsoft JhengHei" panose="020B0604030504040204" pitchFamily="34" charset="-120"/>
                <a:ea typeface="Microsoft JhengHei" panose="020B0604030504040204" pitchFamily="34" charset="-120"/>
              </a:rPr>
              <a:t>对象，</a:t>
            </a:r>
            <a:r>
              <a:rPr lang="en-US" altLang="zh-CN" b="1" dirty="0" smtClean="0">
                <a:solidFill>
                  <a:schemeClr val="bg1"/>
                </a:solidFill>
                <a:latin typeface="Microsoft JhengHei" panose="020B0604030504040204" pitchFamily="34" charset="-120"/>
                <a:ea typeface="Microsoft JhengHei" panose="020B0604030504040204" pitchFamily="34" charset="-120"/>
              </a:rPr>
              <a:t>path</a:t>
            </a:r>
            <a:r>
              <a:rPr lang="zh-CN" altLang="en-US" b="1" dirty="0">
                <a:solidFill>
                  <a:schemeClr val="bg1"/>
                </a:solidFill>
                <a:latin typeface="Microsoft JhengHei" panose="020B0604030504040204" pitchFamily="34" charset="-120"/>
                <a:ea typeface="Microsoft JhengHei" panose="020B0604030504040204" pitchFamily="34" charset="-120"/>
              </a:rPr>
              <a:t>属性</a:t>
            </a:r>
            <a:r>
              <a:rPr lang="zh-CN" altLang="en-US" b="1" dirty="0" smtClean="0">
                <a:solidFill>
                  <a:schemeClr val="bg1"/>
                </a:solidFill>
                <a:latin typeface="Microsoft JhengHei" panose="020B0604030504040204" pitchFamily="34" charset="-120"/>
                <a:ea typeface="Microsoft JhengHei" panose="020B0604030504040204" pitchFamily="34" charset="-120"/>
              </a:rPr>
              <a:t>，进行编程式导航</a:t>
            </a:r>
            <a:endParaRPr lang="en-US" altLang="zh-CN" b="1" dirty="0" smtClean="0">
              <a:solidFill>
                <a:schemeClr val="bg1"/>
              </a:solidFill>
              <a:latin typeface="Microsoft JhengHei" panose="020B0604030504040204" pitchFamily="34" charset="-120"/>
              <a:ea typeface="Microsoft JhengHei" panose="020B0604030504040204" pitchFamily="34" charset="-120"/>
            </a:endParaRPr>
          </a:p>
          <a:p>
            <a:r>
              <a:rPr lang="zh-CN" altLang="en-US" b="1" dirty="0" smtClean="0">
                <a:solidFill>
                  <a:schemeClr val="bg1"/>
                </a:solidFill>
                <a:latin typeface="Microsoft JhengHei" panose="020B0604030504040204" pitchFamily="34" charset="-120"/>
                <a:ea typeface="Microsoft JhengHei" panose="020B0604030504040204" pitchFamily="34" charset="-120"/>
              </a:rPr>
              <a:t>定义滚动行为和钩子</a:t>
            </a:r>
            <a:r>
              <a:rPr lang="zh-CN" altLang="en-US" b="1" dirty="0" smtClean="0">
                <a:solidFill>
                  <a:schemeClr val="bg1"/>
                </a:solidFill>
                <a:latin typeface="Microsoft JhengHei" panose="020B0604030504040204" pitchFamily="34" charset="-120"/>
                <a:ea typeface="Microsoft JhengHei" panose="020B0604030504040204" pitchFamily="34" charset="-120"/>
              </a:rPr>
              <a:t>函数在路由切换时进行</a:t>
            </a:r>
            <a:r>
              <a:rPr lang="zh-CN" altLang="en-US" b="1" dirty="0" smtClean="0">
                <a:solidFill>
                  <a:schemeClr val="bg1"/>
                </a:solidFill>
                <a:latin typeface="Microsoft JhengHei" panose="020B0604030504040204" pitchFamily="34" charset="-120"/>
                <a:ea typeface="Microsoft JhengHei" panose="020B0604030504040204" pitchFamily="34" charset="-120"/>
              </a:rPr>
              <a:t>默认操作</a:t>
            </a:r>
            <a:endParaRPr lang="en-US" altLang="zh-CN" b="1" dirty="0" smtClean="0">
              <a:solidFill>
                <a:schemeClr val="bg1"/>
              </a:solidFill>
              <a:latin typeface="Microsoft JhengHei" panose="020B0604030504040204" pitchFamily="34" charset="-120"/>
              <a:ea typeface="Microsoft JhengHei" panose="020B0604030504040204" pitchFamily="34" charset="-120"/>
            </a:endParaRPr>
          </a:p>
        </p:txBody>
      </p:sp>
      <p:pic>
        <p:nvPicPr>
          <p:cNvPr id="3" name="图片 2"/>
          <p:cNvPicPr>
            <a:picLocks noChangeAspect="1"/>
          </p:cNvPicPr>
          <p:nvPr/>
        </p:nvPicPr>
        <p:blipFill>
          <a:blip r:embed="rId4"/>
          <a:stretch>
            <a:fillRect/>
          </a:stretch>
        </p:blipFill>
        <p:spPr>
          <a:xfrm>
            <a:off x="2821046" y="2378162"/>
            <a:ext cx="5806224" cy="3994151"/>
          </a:xfrm>
          <a:prstGeom prst="rect">
            <a:avLst/>
          </a:prstGeom>
        </p:spPr>
      </p:pic>
      <p:sp>
        <p:nvSpPr>
          <p:cNvPr id="8" name="圆角矩形 7"/>
          <p:cNvSpPr/>
          <p:nvPr/>
        </p:nvSpPr>
        <p:spPr>
          <a:xfrm>
            <a:off x="457618" y="430579"/>
            <a:ext cx="2993506" cy="493653"/>
          </a:xfrm>
          <a:prstGeom prst="roundRect">
            <a:avLst>
              <a:gd name="adj" fmla="val 50000"/>
            </a:avLst>
          </a:prstGeom>
          <a:solidFill>
            <a:srgbClr val="076E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b="1" dirty="0" err="1" smtClean="0">
                <a:solidFill>
                  <a:schemeClr val="bg1"/>
                </a:solidFill>
                <a:latin typeface="Microsoft JhengHei" panose="020B0604030504040204" pitchFamily="34" charset="-120"/>
                <a:ea typeface="Microsoft JhengHei" panose="020B0604030504040204" pitchFamily="34" charset="-120"/>
              </a:rPr>
              <a:t>VueRouter</a:t>
            </a:r>
            <a:r>
              <a:rPr lang="zh-CN" altLang="en-US" sz="2000" b="1" dirty="0" smtClean="0">
                <a:solidFill>
                  <a:schemeClr val="bg1"/>
                </a:solidFill>
                <a:latin typeface="Microsoft JhengHei" panose="020B0604030504040204" pitchFamily="34" charset="-120"/>
                <a:ea typeface="Microsoft JhengHei" panose="020B0604030504040204" pitchFamily="34" charset="-120"/>
              </a:rPr>
              <a:t>路由管理</a:t>
            </a:r>
            <a:endParaRPr lang="zh-CN" altLang="en-US" sz="2000" b="1" dirty="0">
              <a:solidFill>
                <a:schemeClr val="bg1"/>
              </a:solidFill>
              <a:latin typeface="Microsoft JhengHei" panose="020B0604030504040204" pitchFamily="34" charset="-120"/>
              <a:ea typeface="Microsoft JhengHei" panose="020B0604030504040204" pitchFamily="34" charset="-120"/>
            </a:endParaRPr>
          </a:p>
        </p:txBody>
      </p:sp>
      <p:sp>
        <p:nvSpPr>
          <p:cNvPr id="11" name="文本框 10"/>
          <p:cNvSpPr txBox="1"/>
          <p:nvPr/>
        </p:nvSpPr>
        <p:spPr>
          <a:xfrm>
            <a:off x="1486793" y="5633649"/>
            <a:ext cx="1226909" cy="738664"/>
          </a:xfrm>
          <a:prstGeom prst="rect">
            <a:avLst/>
          </a:prstGeom>
          <a:noFill/>
        </p:spPr>
        <p:txBody>
          <a:bodyPr wrap="square" rtlCol="0">
            <a:spAutoFit/>
          </a:bodyPr>
          <a:lstStyle/>
          <a:p>
            <a:r>
              <a:rPr lang="zh-CN" altLang="en-US" sz="1400" dirty="0" smtClean="0">
                <a:solidFill>
                  <a:schemeClr val="bg1"/>
                </a:solidFill>
                <a:latin typeface="Microsoft JhengHei" panose="020B0604030504040204" pitchFamily="34" charset="-120"/>
                <a:ea typeface="Microsoft JhengHei" panose="020B0604030504040204" pitchFamily="34" charset="-120"/>
              </a:rPr>
              <a:t>配置模式为</a:t>
            </a:r>
            <a:endParaRPr lang="en-US" altLang="zh-CN" sz="1400" dirty="0" smtClean="0">
              <a:solidFill>
                <a:schemeClr val="bg1"/>
              </a:solidFill>
              <a:latin typeface="Microsoft JhengHei" panose="020B0604030504040204" pitchFamily="34" charset="-120"/>
              <a:ea typeface="Microsoft JhengHei" panose="020B0604030504040204" pitchFamily="34" charset="-120"/>
            </a:endParaRPr>
          </a:p>
          <a:p>
            <a:r>
              <a:rPr lang="en-US" altLang="zh-CN" sz="1400" dirty="0" smtClean="0">
                <a:solidFill>
                  <a:schemeClr val="bg1"/>
                </a:solidFill>
                <a:latin typeface="Microsoft JhengHei" panose="020B0604030504040204" pitchFamily="34" charset="-120"/>
                <a:ea typeface="Microsoft JhengHei" panose="020B0604030504040204" pitchFamily="34" charset="-120"/>
              </a:rPr>
              <a:t>HTML5</a:t>
            </a:r>
            <a:r>
              <a:rPr lang="zh-CN" altLang="en-US" sz="1400" dirty="0" smtClean="0">
                <a:solidFill>
                  <a:schemeClr val="bg1"/>
                </a:solidFill>
                <a:latin typeface="Microsoft JhengHei" panose="020B0604030504040204" pitchFamily="34" charset="-120"/>
                <a:ea typeface="Microsoft JhengHei" panose="020B0604030504040204" pitchFamily="34" charset="-120"/>
              </a:rPr>
              <a:t>中的</a:t>
            </a:r>
            <a:endParaRPr lang="en-US" altLang="zh-CN" sz="1400" dirty="0" smtClean="0">
              <a:solidFill>
                <a:schemeClr val="bg1"/>
              </a:solidFill>
              <a:latin typeface="Microsoft JhengHei" panose="020B0604030504040204" pitchFamily="34" charset="-120"/>
              <a:ea typeface="Microsoft JhengHei" panose="020B0604030504040204" pitchFamily="34" charset="-120"/>
            </a:endParaRPr>
          </a:p>
          <a:p>
            <a:r>
              <a:rPr lang="en-US" altLang="zh-CN" sz="1400" dirty="0" smtClean="0">
                <a:solidFill>
                  <a:schemeClr val="bg1"/>
                </a:solidFill>
                <a:latin typeface="Microsoft JhengHei" panose="020B0604030504040204" pitchFamily="34" charset="-120"/>
                <a:ea typeface="Microsoft JhengHei" panose="020B0604030504040204" pitchFamily="34" charset="-120"/>
              </a:rPr>
              <a:t>History</a:t>
            </a:r>
            <a:r>
              <a:rPr lang="zh-CN" altLang="en-US" sz="1400" dirty="0" smtClean="0">
                <a:solidFill>
                  <a:schemeClr val="bg1"/>
                </a:solidFill>
                <a:latin typeface="Microsoft JhengHei" panose="020B0604030504040204" pitchFamily="34" charset="-120"/>
                <a:ea typeface="Microsoft JhengHei" panose="020B0604030504040204" pitchFamily="34" charset="-120"/>
              </a:rPr>
              <a:t>模式</a:t>
            </a:r>
            <a:endParaRPr lang="zh-CN" altLang="en-US" sz="1400" dirty="0">
              <a:solidFill>
                <a:schemeClr val="bg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4285109599"/>
      </p:ext>
    </p:extLst>
  </p:cSld>
  <p:clrMapOvr>
    <a:masterClrMapping/>
  </p:clrMapOvr>
  <mc:AlternateContent xmlns:mc="http://schemas.openxmlformats.org/markup-compatibility/2006" xmlns:p14="http://schemas.microsoft.com/office/powerpoint/2010/main">
    <mc:Choice Requires="p14">
      <p:transition spd="med" p14:dur="600">
        <p:push dir="u"/>
      </p:transition>
    </mc:Choice>
    <mc:Fallback xmlns="">
      <p:transition spd="med">
        <p:push dir="u"/>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 name="文本框 15"/>
          <p:cNvSpPr txBox="1"/>
          <p:nvPr/>
        </p:nvSpPr>
        <p:spPr>
          <a:xfrm>
            <a:off x="457617" y="1106717"/>
            <a:ext cx="8332421" cy="923330"/>
          </a:xfrm>
          <a:prstGeom prst="rect">
            <a:avLst/>
          </a:prstGeom>
          <a:noFill/>
        </p:spPr>
        <p:txBody>
          <a:bodyPr wrap="square" rtlCol="0">
            <a:spAutoFit/>
          </a:bodyPr>
          <a:lstStyle/>
          <a:p>
            <a:r>
              <a:rPr lang="zh-CN" altLang="en-US" b="1" dirty="0" smtClean="0">
                <a:solidFill>
                  <a:schemeClr val="bg1"/>
                </a:solidFill>
                <a:latin typeface="Microsoft JhengHei" panose="020B0604030504040204" pitchFamily="34" charset="-120"/>
                <a:ea typeface="Microsoft JhengHei" panose="020B0604030504040204" pitchFamily="34" charset="-120"/>
              </a:rPr>
              <a:t>实现系统全局状态管理模式，集中式地存储管理应用中所有组件的状态，系统对异步请求操作使用</a:t>
            </a:r>
            <a:r>
              <a:rPr lang="en-US" altLang="zh-CN" b="1" dirty="0" err="1" smtClean="0">
                <a:solidFill>
                  <a:schemeClr val="bg1"/>
                </a:solidFill>
                <a:latin typeface="Microsoft JhengHei" panose="020B0604030504040204" pitchFamily="34" charset="-120"/>
                <a:ea typeface="Microsoft JhengHei" panose="020B0604030504040204" pitchFamily="34" charset="-120"/>
              </a:rPr>
              <a:t>Vuex</a:t>
            </a:r>
            <a:r>
              <a:rPr lang="zh-CN" altLang="en-US" b="1" dirty="0" smtClean="0">
                <a:solidFill>
                  <a:schemeClr val="bg1"/>
                </a:solidFill>
                <a:latin typeface="Microsoft JhengHei" panose="020B0604030504040204" pitchFamily="34" charset="-120"/>
                <a:ea typeface="Microsoft JhengHei" panose="020B0604030504040204" pitchFamily="34" charset="-120"/>
              </a:rPr>
              <a:t>管理，即</a:t>
            </a:r>
            <a:r>
              <a:rPr lang="en-US" altLang="zh-CN" b="1" dirty="0" smtClean="0">
                <a:solidFill>
                  <a:schemeClr val="bg1"/>
                </a:solidFill>
                <a:latin typeface="Microsoft JhengHei" panose="020B0604030504040204" pitchFamily="34" charset="-120"/>
                <a:ea typeface="Microsoft JhengHei" panose="020B0604030504040204" pitchFamily="34" charset="-120"/>
              </a:rPr>
              <a:t>Ajax</a:t>
            </a:r>
            <a:r>
              <a:rPr lang="zh-CN" altLang="en-US" b="1" dirty="0" smtClean="0">
                <a:solidFill>
                  <a:schemeClr val="bg1"/>
                </a:solidFill>
                <a:latin typeface="Microsoft JhengHei" panose="020B0604030504040204" pitchFamily="34" charset="-120"/>
                <a:ea typeface="Microsoft JhengHei" panose="020B0604030504040204" pitchFamily="34" charset="-120"/>
              </a:rPr>
              <a:t>请求由</a:t>
            </a:r>
            <a:r>
              <a:rPr lang="en-US" altLang="zh-CN" b="1" dirty="0" smtClean="0">
                <a:solidFill>
                  <a:schemeClr val="bg1"/>
                </a:solidFill>
                <a:latin typeface="Microsoft JhengHei" panose="020B0604030504040204" pitchFamily="34" charset="-120"/>
                <a:ea typeface="Microsoft JhengHei" panose="020B0604030504040204" pitchFamily="34" charset="-120"/>
              </a:rPr>
              <a:t>actions</a:t>
            </a:r>
            <a:r>
              <a:rPr lang="zh-CN" altLang="en-US" b="1" dirty="0" smtClean="0">
                <a:solidFill>
                  <a:schemeClr val="bg1"/>
                </a:solidFill>
                <a:latin typeface="Microsoft JhengHei" panose="020B0604030504040204" pitchFamily="34" charset="-120"/>
                <a:ea typeface="Microsoft JhengHei" panose="020B0604030504040204" pitchFamily="34" charset="-120"/>
              </a:rPr>
              <a:t>发起，并通过</a:t>
            </a:r>
            <a:r>
              <a:rPr lang="en-US" altLang="zh-CN" b="1" dirty="0" smtClean="0">
                <a:solidFill>
                  <a:schemeClr val="bg1"/>
                </a:solidFill>
                <a:latin typeface="Microsoft JhengHei" panose="020B0604030504040204" pitchFamily="34" charset="-120"/>
                <a:ea typeface="Microsoft JhengHei" panose="020B0604030504040204" pitchFamily="34" charset="-120"/>
              </a:rPr>
              <a:t>mutations</a:t>
            </a:r>
            <a:r>
              <a:rPr lang="zh-CN" altLang="en-US" b="1" dirty="0" smtClean="0">
                <a:solidFill>
                  <a:schemeClr val="bg1"/>
                </a:solidFill>
                <a:latin typeface="Microsoft JhengHei" panose="020B0604030504040204" pitchFamily="34" charset="-120"/>
                <a:ea typeface="Microsoft JhengHei" panose="020B0604030504040204" pitchFamily="34" charset="-120"/>
              </a:rPr>
              <a:t>提交对</a:t>
            </a:r>
            <a:r>
              <a:rPr lang="en-US" altLang="zh-CN" b="1" dirty="0" smtClean="0">
                <a:solidFill>
                  <a:schemeClr val="bg1"/>
                </a:solidFill>
                <a:latin typeface="Microsoft JhengHei" panose="020B0604030504040204" pitchFamily="34" charset="-120"/>
                <a:ea typeface="Microsoft JhengHei" panose="020B0604030504040204" pitchFamily="34" charset="-120"/>
              </a:rPr>
              <a:t>state</a:t>
            </a:r>
            <a:r>
              <a:rPr lang="zh-CN" altLang="en-US" b="1" dirty="0" smtClean="0">
                <a:solidFill>
                  <a:schemeClr val="bg1"/>
                </a:solidFill>
                <a:latin typeface="Microsoft JhengHei" panose="020B0604030504040204" pitchFamily="34" charset="-120"/>
                <a:ea typeface="Microsoft JhengHei" panose="020B0604030504040204" pitchFamily="34" charset="-120"/>
              </a:rPr>
              <a:t>的</a:t>
            </a:r>
            <a:r>
              <a:rPr lang="zh-CN" altLang="en-US" b="1" dirty="0">
                <a:solidFill>
                  <a:schemeClr val="bg1"/>
                </a:solidFill>
                <a:latin typeface="Microsoft JhengHei" panose="020B0604030504040204" pitchFamily="34" charset="-120"/>
                <a:ea typeface="Microsoft JhengHei" panose="020B0604030504040204" pitchFamily="34" charset="-120"/>
              </a:rPr>
              <a:t>更改，得到返回</a:t>
            </a:r>
            <a:r>
              <a:rPr lang="zh-CN" altLang="en-US" b="1" dirty="0" smtClean="0">
                <a:solidFill>
                  <a:schemeClr val="bg1"/>
                </a:solidFill>
                <a:latin typeface="Microsoft JhengHei" panose="020B0604030504040204" pitchFamily="34" charset="-120"/>
                <a:ea typeface="Microsoft JhengHei" panose="020B0604030504040204" pitchFamily="34" charset="-120"/>
              </a:rPr>
              <a:t>结果后重新渲染组件</a:t>
            </a:r>
            <a:endParaRPr lang="zh-CN" altLang="en-US" b="1" dirty="0">
              <a:solidFill>
                <a:schemeClr val="bg1"/>
              </a:solidFill>
              <a:latin typeface="Microsoft JhengHei" panose="020B0604030504040204" pitchFamily="34" charset="-120"/>
              <a:ea typeface="Microsoft JhengHei" panose="020B0604030504040204" pitchFamily="34" charset="-120"/>
            </a:endParaRPr>
          </a:p>
        </p:txBody>
      </p:sp>
      <p:sp>
        <p:nvSpPr>
          <p:cNvPr id="8" name="圆角矩形 7"/>
          <p:cNvSpPr/>
          <p:nvPr/>
        </p:nvSpPr>
        <p:spPr>
          <a:xfrm>
            <a:off x="457618" y="430579"/>
            <a:ext cx="3101660" cy="473989"/>
          </a:xfrm>
          <a:prstGeom prst="roundRect">
            <a:avLst>
              <a:gd name="adj" fmla="val 50000"/>
            </a:avLst>
          </a:prstGeom>
          <a:solidFill>
            <a:srgbClr val="076E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b="1" dirty="0" err="1" smtClean="0">
                <a:solidFill>
                  <a:schemeClr val="bg1"/>
                </a:solidFill>
                <a:latin typeface="Microsoft JhengHei" panose="020B0604030504040204" pitchFamily="34" charset="-120"/>
                <a:ea typeface="Microsoft JhengHei" panose="020B0604030504040204" pitchFamily="34" charset="-120"/>
              </a:rPr>
              <a:t>Vuex</a:t>
            </a:r>
            <a:r>
              <a:rPr lang="zh-CN" altLang="en-US" sz="2000" b="1" dirty="0" smtClean="0">
                <a:solidFill>
                  <a:schemeClr val="bg1"/>
                </a:solidFill>
                <a:latin typeface="Microsoft JhengHei" panose="020B0604030504040204" pitchFamily="34" charset="-120"/>
                <a:ea typeface="Microsoft JhengHei" panose="020B0604030504040204" pitchFamily="34" charset="-120"/>
              </a:rPr>
              <a:t>全局状态管理模式</a:t>
            </a:r>
            <a:endParaRPr lang="zh-CN" altLang="en-US" sz="2000" b="1" dirty="0">
              <a:solidFill>
                <a:schemeClr val="bg1"/>
              </a:solidFill>
              <a:latin typeface="Microsoft JhengHei" panose="020B0604030504040204" pitchFamily="34" charset="-120"/>
              <a:ea typeface="Microsoft JhengHei" panose="020B0604030504040204" pitchFamily="34" charset="-120"/>
            </a:endParaRPr>
          </a:p>
        </p:txBody>
      </p:sp>
      <p:sp>
        <p:nvSpPr>
          <p:cNvPr id="11" name="圆角矩形 10"/>
          <p:cNvSpPr/>
          <p:nvPr/>
        </p:nvSpPr>
        <p:spPr>
          <a:xfrm>
            <a:off x="1289729" y="3733470"/>
            <a:ext cx="1651401" cy="473989"/>
          </a:xfrm>
          <a:prstGeom prst="roundRect">
            <a:avLst>
              <a:gd name="adj" fmla="val 12661"/>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b="1" dirty="0" err="1" smtClean="0">
                <a:solidFill>
                  <a:schemeClr val="bg1"/>
                </a:solidFill>
                <a:latin typeface="Microsoft JhengHei" panose="020B0604030504040204" pitchFamily="34" charset="-120"/>
                <a:ea typeface="Microsoft JhengHei" panose="020B0604030504040204" pitchFamily="34" charset="-120"/>
              </a:rPr>
              <a:t>Vue</a:t>
            </a:r>
            <a:r>
              <a:rPr lang="zh-CN" altLang="en-US" sz="2000" b="1" dirty="0" smtClean="0">
                <a:solidFill>
                  <a:schemeClr val="bg1"/>
                </a:solidFill>
                <a:latin typeface="Microsoft JhengHei" panose="020B0604030504040204" pitchFamily="34" charset="-120"/>
                <a:ea typeface="Microsoft JhengHei" panose="020B0604030504040204" pitchFamily="34" charset="-120"/>
              </a:rPr>
              <a:t>组件</a:t>
            </a:r>
            <a:endParaRPr lang="zh-CN" altLang="en-US" sz="2000" b="1" dirty="0">
              <a:solidFill>
                <a:schemeClr val="bg1"/>
              </a:solidFill>
              <a:latin typeface="Microsoft JhengHei" panose="020B0604030504040204" pitchFamily="34" charset="-120"/>
              <a:ea typeface="Microsoft JhengHei" panose="020B0604030504040204" pitchFamily="34" charset="-120"/>
            </a:endParaRPr>
          </a:p>
        </p:txBody>
      </p:sp>
      <p:sp>
        <p:nvSpPr>
          <p:cNvPr id="4" name="椭圆 3"/>
          <p:cNvSpPr/>
          <p:nvPr/>
        </p:nvSpPr>
        <p:spPr>
          <a:xfrm>
            <a:off x="3746090" y="2465109"/>
            <a:ext cx="1189703" cy="1189703"/>
          </a:xfrm>
          <a:prstGeom prst="ellipse">
            <a:avLst/>
          </a:prstGeom>
          <a:solidFill>
            <a:srgbClr val="FCB738"/>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rtlCol="0" anchor="ctr"/>
          <a:lstStyle/>
          <a:p>
            <a:pPr algn="ctr"/>
            <a:r>
              <a:rPr lang="en-US" altLang="zh-CN" sz="2000" dirty="0" smtClean="0">
                <a:latin typeface="Berlin Sans FB" panose="020E0602020502020306" pitchFamily="34" charset="0"/>
              </a:rPr>
              <a:t>Actions</a:t>
            </a:r>
            <a:endParaRPr lang="zh-CN" altLang="en-US" sz="2000" dirty="0">
              <a:latin typeface="Berlin Sans FB" panose="020E0602020502020306" pitchFamily="34" charset="0"/>
            </a:endParaRPr>
          </a:p>
        </p:txBody>
      </p:sp>
      <p:sp>
        <p:nvSpPr>
          <p:cNvPr id="12" name="椭圆 11"/>
          <p:cNvSpPr/>
          <p:nvPr/>
        </p:nvSpPr>
        <p:spPr>
          <a:xfrm>
            <a:off x="3746090" y="4574128"/>
            <a:ext cx="1189703" cy="1189703"/>
          </a:xfrm>
          <a:prstGeom prst="ellipse">
            <a:avLst/>
          </a:prstGeom>
          <a:solidFill>
            <a:srgbClr val="8E7CB9"/>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rtlCol="0" anchor="ctr"/>
          <a:lstStyle/>
          <a:p>
            <a:pPr algn="ctr"/>
            <a:r>
              <a:rPr lang="en-US" altLang="zh-CN" sz="2000" dirty="0" smtClean="0">
                <a:latin typeface="Berlin Sans FB" panose="020E0602020502020306" pitchFamily="34" charset="0"/>
              </a:rPr>
              <a:t>State</a:t>
            </a:r>
            <a:endParaRPr lang="zh-CN" altLang="en-US" sz="2000" dirty="0">
              <a:latin typeface="Berlin Sans FB" panose="020E0602020502020306" pitchFamily="34" charset="0"/>
            </a:endParaRPr>
          </a:p>
        </p:txBody>
      </p:sp>
      <p:sp>
        <p:nvSpPr>
          <p:cNvPr id="13" name="椭圆 12"/>
          <p:cNvSpPr/>
          <p:nvPr/>
        </p:nvSpPr>
        <p:spPr>
          <a:xfrm>
            <a:off x="5876926" y="3375612"/>
            <a:ext cx="1189703" cy="1189703"/>
          </a:xfrm>
          <a:prstGeom prst="ellipse">
            <a:avLst/>
          </a:prstGeom>
          <a:solidFill>
            <a:srgbClr val="DA5961"/>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rtlCol="0" anchor="ctr"/>
          <a:lstStyle/>
          <a:p>
            <a:pPr algn="ctr"/>
            <a:r>
              <a:rPr lang="en-US" altLang="zh-CN" sz="2000" dirty="0" smtClean="0">
                <a:latin typeface="Berlin Sans FB" panose="020E0602020502020306" pitchFamily="34" charset="0"/>
              </a:rPr>
              <a:t>Mutations</a:t>
            </a:r>
            <a:endParaRPr lang="zh-CN" altLang="en-US" sz="2000" dirty="0">
              <a:latin typeface="Berlin Sans FB" panose="020E0602020502020306" pitchFamily="34" charset="0"/>
            </a:endParaRPr>
          </a:p>
        </p:txBody>
      </p:sp>
      <p:cxnSp>
        <p:nvCxnSpPr>
          <p:cNvPr id="14" name="肘形连接符 13"/>
          <p:cNvCxnSpPr>
            <a:stCxn id="4" idx="6"/>
            <a:endCxn id="13" idx="0"/>
          </p:cNvCxnSpPr>
          <p:nvPr/>
        </p:nvCxnSpPr>
        <p:spPr>
          <a:xfrm>
            <a:off x="4935793" y="3059961"/>
            <a:ext cx="1535985" cy="315651"/>
          </a:xfrm>
          <a:prstGeom prst="bentConnector2">
            <a:avLst/>
          </a:prstGeom>
          <a:ln w="15875" cap="rnd">
            <a:solidFill>
              <a:schemeClr val="bg1"/>
            </a:solidFill>
            <a:round/>
            <a:tailEnd type="triangle"/>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13" idx="4"/>
            <a:endCxn id="12" idx="6"/>
          </p:cNvCxnSpPr>
          <p:nvPr/>
        </p:nvCxnSpPr>
        <p:spPr>
          <a:xfrm rot="5400000">
            <a:off x="5401954" y="4099155"/>
            <a:ext cx="603665" cy="1535985"/>
          </a:xfrm>
          <a:prstGeom prst="bentConnector2">
            <a:avLst/>
          </a:prstGeom>
          <a:ln w="15875" cap="rnd">
            <a:solidFill>
              <a:schemeClr val="bg1"/>
            </a:solidFill>
            <a:round/>
            <a:tailEnd type="triangle"/>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12" idx="2"/>
            <a:endCxn id="11" idx="2"/>
          </p:cNvCxnSpPr>
          <p:nvPr/>
        </p:nvCxnSpPr>
        <p:spPr>
          <a:xfrm rot="10800000">
            <a:off x="2115430" y="4207460"/>
            <a:ext cx="1630660" cy="961521"/>
          </a:xfrm>
          <a:prstGeom prst="bentConnector2">
            <a:avLst/>
          </a:prstGeom>
          <a:ln w="15875" cap="rnd">
            <a:solidFill>
              <a:schemeClr val="bg1"/>
            </a:solidFill>
            <a:round/>
            <a:tailEnd type="triangle"/>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1" idx="0"/>
            <a:endCxn id="4" idx="2"/>
          </p:cNvCxnSpPr>
          <p:nvPr/>
        </p:nvCxnSpPr>
        <p:spPr>
          <a:xfrm rot="5400000" flipH="1" flipV="1">
            <a:off x="2594006" y="2581386"/>
            <a:ext cx="673509" cy="1630660"/>
          </a:xfrm>
          <a:prstGeom prst="bentConnector2">
            <a:avLst/>
          </a:prstGeom>
          <a:ln w="15875" cap="rnd">
            <a:solidFill>
              <a:schemeClr val="bg1"/>
            </a:solidFill>
            <a:round/>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539598" y="2490617"/>
            <a:ext cx="932179" cy="307777"/>
          </a:xfrm>
          <a:prstGeom prst="rect">
            <a:avLst/>
          </a:prstGeom>
          <a:noFill/>
        </p:spPr>
        <p:txBody>
          <a:bodyPr wrap="square" rtlCol="0">
            <a:spAutoFit/>
          </a:bodyPr>
          <a:lstStyle/>
          <a:p>
            <a:r>
              <a:rPr lang="en-US" altLang="zh-CN" sz="1400" dirty="0" smtClean="0">
                <a:solidFill>
                  <a:schemeClr val="bg1"/>
                </a:solidFill>
                <a:latin typeface="Microsoft JhengHei" panose="020B0604030504040204" pitchFamily="34" charset="-120"/>
                <a:ea typeface="Microsoft JhengHei" panose="020B0604030504040204" pitchFamily="34" charset="-120"/>
              </a:rPr>
              <a:t>Commit</a:t>
            </a:r>
            <a:endParaRPr lang="zh-CN" altLang="en-US" sz="1400" dirty="0">
              <a:solidFill>
                <a:schemeClr val="bg1"/>
              </a:solidFill>
              <a:latin typeface="Microsoft JhengHei" panose="020B0604030504040204" pitchFamily="34" charset="-120"/>
              <a:ea typeface="Microsoft JhengHei" panose="020B0604030504040204" pitchFamily="34" charset="-120"/>
            </a:endParaRPr>
          </a:p>
        </p:txBody>
      </p:sp>
      <p:sp>
        <p:nvSpPr>
          <p:cNvPr id="26" name="文本框 25"/>
          <p:cNvSpPr txBox="1"/>
          <p:nvPr/>
        </p:nvSpPr>
        <p:spPr>
          <a:xfrm>
            <a:off x="5539598" y="5433032"/>
            <a:ext cx="932179" cy="307777"/>
          </a:xfrm>
          <a:prstGeom prst="rect">
            <a:avLst/>
          </a:prstGeom>
          <a:noFill/>
        </p:spPr>
        <p:txBody>
          <a:bodyPr wrap="square" rtlCol="0">
            <a:spAutoFit/>
          </a:bodyPr>
          <a:lstStyle/>
          <a:p>
            <a:r>
              <a:rPr lang="en-US" altLang="zh-CN" sz="1400" dirty="0" smtClean="0">
                <a:solidFill>
                  <a:schemeClr val="bg1"/>
                </a:solidFill>
                <a:latin typeface="Microsoft JhengHei" panose="020B0604030504040204" pitchFamily="34" charset="-120"/>
                <a:ea typeface="Microsoft JhengHei" panose="020B0604030504040204" pitchFamily="34" charset="-120"/>
              </a:rPr>
              <a:t>Mutate</a:t>
            </a:r>
            <a:endParaRPr lang="zh-CN" altLang="en-US" sz="1400" dirty="0">
              <a:solidFill>
                <a:schemeClr val="bg1"/>
              </a:solidFill>
              <a:latin typeface="Microsoft JhengHei" panose="020B0604030504040204" pitchFamily="34" charset="-120"/>
              <a:ea typeface="Microsoft JhengHei" panose="020B0604030504040204" pitchFamily="34" charset="-120"/>
            </a:endParaRPr>
          </a:p>
        </p:txBody>
      </p:sp>
      <p:sp>
        <p:nvSpPr>
          <p:cNvPr id="27" name="文本框 26"/>
          <p:cNvSpPr txBox="1"/>
          <p:nvPr/>
        </p:nvSpPr>
        <p:spPr>
          <a:xfrm>
            <a:off x="2115429" y="5431802"/>
            <a:ext cx="932179" cy="307777"/>
          </a:xfrm>
          <a:prstGeom prst="rect">
            <a:avLst/>
          </a:prstGeom>
          <a:noFill/>
        </p:spPr>
        <p:txBody>
          <a:bodyPr wrap="square" rtlCol="0">
            <a:spAutoFit/>
          </a:bodyPr>
          <a:lstStyle/>
          <a:p>
            <a:r>
              <a:rPr lang="en-US" altLang="zh-CN" sz="1400" dirty="0" smtClean="0">
                <a:solidFill>
                  <a:schemeClr val="bg1"/>
                </a:solidFill>
                <a:latin typeface="Microsoft JhengHei" panose="020B0604030504040204" pitchFamily="34" charset="-120"/>
                <a:ea typeface="Microsoft JhengHei" panose="020B0604030504040204" pitchFamily="34" charset="-120"/>
              </a:rPr>
              <a:t>Render</a:t>
            </a:r>
            <a:endParaRPr lang="zh-CN" altLang="en-US" sz="1400" dirty="0">
              <a:solidFill>
                <a:schemeClr val="bg1"/>
              </a:solidFill>
              <a:latin typeface="Microsoft JhengHei" panose="020B0604030504040204" pitchFamily="34" charset="-120"/>
              <a:ea typeface="Microsoft JhengHei" panose="020B0604030504040204" pitchFamily="34" charset="-120"/>
            </a:endParaRPr>
          </a:p>
        </p:txBody>
      </p:sp>
      <p:sp>
        <p:nvSpPr>
          <p:cNvPr id="28" name="文本框 27"/>
          <p:cNvSpPr txBox="1"/>
          <p:nvPr/>
        </p:nvSpPr>
        <p:spPr>
          <a:xfrm>
            <a:off x="1998580" y="2548941"/>
            <a:ext cx="932179" cy="307777"/>
          </a:xfrm>
          <a:prstGeom prst="rect">
            <a:avLst/>
          </a:prstGeom>
          <a:noFill/>
        </p:spPr>
        <p:txBody>
          <a:bodyPr wrap="square" rtlCol="0">
            <a:spAutoFit/>
          </a:bodyPr>
          <a:lstStyle/>
          <a:p>
            <a:r>
              <a:rPr lang="en-US" altLang="zh-CN" sz="1400" dirty="0" smtClean="0">
                <a:solidFill>
                  <a:schemeClr val="bg1"/>
                </a:solidFill>
                <a:latin typeface="Microsoft JhengHei" panose="020B0604030504040204" pitchFamily="34" charset="-120"/>
                <a:ea typeface="Microsoft JhengHei" panose="020B0604030504040204" pitchFamily="34" charset="-120"/>
              </a:rPr>
              <a:t>Dispatch</a:t>
            </a:r>
            <a:endParaRPr lang="zh-CN" altLang="en-US" sz="1400" dirty="0">
              <a:solidFill>
                <a:schemeClr val="bg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790021443"/>
      </p:ext>
    </p:extLst>
  </p:cSld>
  <p:clrMapOvr>
    <a:masterClrMapping/>
  </p:clrMapOvr>
  <mc:AlternateContent xmlns:mc="http://schemas.openxmlformats.org/markup-compatibility/2006" xmlns:p14="http://schemas.microsoft.com/office/powerpoint/2010/main">
    <mc:Choice Requires="p14">
      <p:transition spd="med" p14:dur="600">
        <p:push dir="u"/>
      </p:transition>
    </mc:Choice>
    <mc:Fallback xmlns="">
      <p:transition spd="med">
        <p:push dir="u"/>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圆角矩形 9"/>
          <p:cNvSpPr/>
          <p:nvPr/>
        </p:nvSpPr>
        <p:spPr>
          <a:xfrm>
            <a:off x="457617" y="430580"/>
            <a:ext cx="1876007" cy="464156"/>
          </a:xfrm>
          <a:prstGeom prst="roundRect">
            <a:avLst>
              <a:gd name="adj" fmla="val 50000"/>
            </a:avLst>
          </a:prstGeom>
          <a:solidFill>
            <a:srgbClr val="076E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smtClean="0">
                <a:solidFill>
                  <a:schemeClr val="bg1"/>
                </a:solidFill>
                <a:latin typeface="Microsoft JhengHei" panose="020B0604030504040204" pitchFamily="34" charset="-120"/>
                <a:ea typeface="Microsoft JhengHei" panose="020B0604030504040204" pitchFamily="34" charset="-120"/>
              </a:rPr>
              <a:t>系统架构</a:t>
            </a:r>
            <a:endParaRPr lang="zh-CN" altLang="en-US" sz="2000" b="1" dirty="0">
              <a:solidFill>
                <a:schemeClr val="bg1"/>
              </a:solidFill>
              <a:latin typeface="Microsoft JhengHei" panose="020B0604030504040204" pitchFamily="34" charset="-120"/>
              <a:ea typeface="Microsoft JhengHei" panose="020B0604030504040204" pitchFamily="34" charset="-120"/>
            </a:endParaRPr>
          </a:p>
        </p:txBody>
      </p:sp>
      <p:sp>
        <p:nvSpPr>
          <p:cNvPr id="8" name="圆角矩形 7"/>
          <p:cNvSpPr/>
          <p:nvPr/>
        </p:nvSpPr>
        <p:spPr>
          <a:xfrm>
            <a:off x="3156019" y="1371414"/>
            <a:ext cx="1533744" cy="378171"/>
          </a:xfrm>
          <a:prstGeom prst="roundRect">
            <a:avLst>
              <a:gd name="adj" fmla="val 50000"/>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b="1" dirty="0" err="1" smtClean="0">
                <a:latin typeface="Microsoft JhengHei" panose="020B0604030504040204" pitchFamily="34" charset="-120"/>
                <a:ea typeface="Microsoft JhengHei" panose="020B0604030504040204" pitchFamily="34" charset="-120"/>
              </a:rPr>
              <a:t>VueRouter</a:t>
            </a:r>
            <a:endParaRPr lang="zh-CN" altLang="en-US" sz="1400" b="1" dirty="0">
              <a:latin typeface="Microsoft JhengHei" panose="020B0604030504040204" pitchFamily="34" charset="-120"/>
              <a:ea typeface="Microsoft JhengHei" panose="020B0604030504040204" pitchFamily="34" charset="-120"/>
            </a:endParaRPr>
          </a:p>
        </p:txBody>
      </p:sp>
      <p:sp>
        <p:nvSpPr>
          <p:cNvPr id="11" name="圆角矩形 10"/>
          <p:cNvSpPr/>
          <p:nvPr/>
        </p:nvSpPr>
        <p:spPr>
          <a:xfrm>
            <a:off x="4138720" y="3439201"/>
            <a:ext cx="1533744" cy="378171"/>
          </a:xfrm>
          <a:prstGeom prst="roundRect">
            <a:avLst>
              <a:gd name="adj" fmla="val 50000"/>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b="1" dirty="0" smtClean="0">
                <a:latin typeface="Microsoft JhengHei" panose="020B0604030504040204" pitchFamily="34" charset="-120"/>
                <a:ea typeface="Microsoft JhengHei" panose="020B0604030504040204" pitchFamily="34" charset="-120"/>
              </a:rPr>
              <a:t>Vue.js</a:t>
            </a:r>
            <a:endParaRPr lang="zh-CN" altLang="en-US" sz="1400" b="1" dirty="0">
              <a:latin typeface="Microsoft JhengHei" panose="020B0604030504040204" pitchFamily="34" charset="-120"/>
              <a:ea typeface="Microsoft JhengHei" panose="020B0604030504040204" pitchFamily="34" charset="-120"/>
            </a:endParaRPr>
          </a:p>
        </p:txBody>
      </p:sp>
      <p:sp>
        <p:nvSpPr>
          <p:cNvPr id="12" name="圆角矩形 11"/>
          <p:cNvSpPr/>
          <p:nvPr/>
        </p:nvSpPr>
        <p:spPr>
          <a:xfrm>
            <a:off x="5162759" y="1371414"/>
            <a:ext cx="1533744" cy="378171"/>
          </a:xfrm>
          <a:prstGeom prst="roundRect">
            <a:avLst>
              <a:gd name="adj" fmla="val 50000"/>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b="1" dirty="0" err="1" smtClean="0">
                <a:latin typeface="Microsoft JhengHei" panose="020B0604030504040204" pitchFamily="34" charset="-120"/>
                <a:ea typeface="Microsoft JhengHei" panose="020B0604030504040204" pitchFamily="34" charset="-120"/>
              </a:rPr>
              <a:t>Vuex</a:t>
            </a:r>
            <a:endParaRPr lang="zh-CN" altLang="en-US" sz="1400" b="1" dirty="0">
              <a:latin typeface="Microsoft JhengHei" panose="020B0604030504040204" pitchFamily="34" charset="-120"/>
              <a:ea typeface="Microsoft JhengHei" panose="020B0604030504040204" pitchFamily="34" charset="-120"/>
            </a:endParaRPr>
          </a:p>
        </p:txBody>
      </p:sp>
      <p:cxnSp>
        <p:nvCxnSpPr>
          <p:cNvPr id="13" name="肘形连接符 12"/>
          <p:cNvCxnSpPr>
            <a:stCxn id="8" idx="2"/>
            <a:endCxn id="11" idx="0"/>
          </p:cNvCxnSpPr>
          <p:nvPr/>
        </p:nvCxnSpPr>
        <p:spPr>
          <a:xfrm rot="16200000" flipH="1">
            <a:off x="3569433" y="2103042"/>
            <a:ext cx="1689616" cy="982701"/>
          </a:xfrm>
          <a:prstGeom prst="bentConnector3">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圆角矩形 20"/>
          <p:cNvSpPr/>
          <p:nvPr/>
        </p:nvSpPr>
        <p:spPr>
          <a:xfrm>
            <a:off x="1614376" y="3340473"/>
            <a:ext cx="1533744" cy="575625"/>
          </a:xfrm>
          <a:prstGeom prst="roundRect">
            <a:avLst>
              <a:gd name="adj" fmla="val 50000"/>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b="1" dirty="0" err="1" smtClean="0">
                <a:latin typeface="Microsoft JhengHei" panose="020B0604030504040204" pitchFamily="34" charset="-120"/>
                <a:ea typeface="Microsoft JhengHei" panose="020B0604030504040204" pitchFamily="34" charset="-120"/>
              </a:rPr>
              <a:t>MuseUI</a:t>
            </a:r>
            <a:r>
              <a:rPr lang="zh-CN" altLang="en-US" sz="1400" b="1" dirty="0" smtClean="0">
                <a:latin typeface="Microsoft JhengHei" panose="020B0604030504040204" pitchFamily="34" charset="-120"/>
                <a:ea typeface="Microsoft JhengHei" panose="020B0604030504040204" pitchFamily="34" charset="-120"/>
              </a:rPr>
              <a:t>组件</a:t>
            </a:r>
            <a:endParaRPr lang="en-US" altLang="zh-CN" sz="1400" b="1" dirty="0" smtClean="0">
              <a:latin typeface="Microsoft JhengHei" panose="020B0604030504040204" pitchFamily="34" charset="-120"/>
              <a:ea typeface="Microsoft JhengHei" panose="020B0604030504040204" pitchFamily="34" charset="-120"/>
            </a:endParaRPr>
          </a:p>
          <a:p>
            <a:pPr algn="ctr"/>
            <a:r>
              <a:rPr lang="zh-CN" altLang="en-US" sz="1400" b="1" dirty="0" smtClean="0">
                <a:latin typeface="Microsoft JhengHei" panose="020B0604030504040204" pitchFamily="34" charset="-120"/>
                <a:ea typeface="Microsoft JhengHei" panose="020B0604030504040204" pitchFamily="34" charset="-120"/>
              </a:rPr>
              <a:t>自定义组件</a:t>
            </a:r>
            <a:endParaRPr lang="zh-CN" altLang="en-US" sz="1400" b="1" dirty="0">
              <a:latin typeface="Microsoft JhengHei" panose="020B0604030504040204" pitchFamily="34" charset="-120"/>
              <a:ea typeface="Microsoft JhengHei" panose="020B0604030504040204" pitchFamily="34" charset="-120"/>
            </a:endParaRPr>
          </a:p>
        </p:txBody>
      </p:sp>
      <p:cxnSp>
        <p:nvCxnSpPr>
          <p:cNvPr id="25" name="肘形连接符 24"/>
          <p:cNvCxnSpPr>
            <a:stCxn id="12" idx="2"/>
          </p:cNvCxnSpPr>
          <p:nvPr/>
        </p:nvCxnSpPr>
        <p:spPr>
          <a:xfrm rot="5400000">
            <a:off x="4558990" y="2085038"/>
            <a:ext cx="1706095" cy="1035189"/>
          </a:xfrm>
          <a:prstGeom prst="bentConnector3">
            <a:avLst>
              <a:gd name="adj1" fmla="val 50000"/>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6447233" y="2869712"/>
            <a:ext cx="1239870" cy="378171"/>
          </a:xfrm>
          <a:prstGeom prst="roundRect">
            <a:avLst>
              <a:gd name="adj" fmla="val 50000"/>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b="1" dirty="0" smtClean="0">
                <a:latin typeface="Microsoft JhengHei" panose="020B0604030504040204" pitchFamily="34" charset="-120"/>
                <a:ea typeface="Microsoft JhengHei" panose="020B0604030504040204" pitchFamily="34" charset="-120"/>
              </a:rPr>
              <a:t>JS</a:t>
            </a:r>
            <a:r>
              <a:rPr lang="zh-CN" altLang="en-US" sz="1400" b="1" dirty="0" smtClean="0">
                <a:latin typeface="Microsoft JhengHei" panose="020B0604030504040204" pitchFamily="34" charset="-120"/>
                <a:ea typeface="Microsoft JhengHei" panose="020B0604030504040204" pitchFamily="34" charset="-120"/>
              </a:rPr>
              <a:t>操作库</a:t>
            </a:r>
            <a:endParaRPr lang="zh-CN" altLang="en-US" sz="1400" b="1" dirty="0">
              <a:latin typeface="Microsoft JhengHei" panose="020B0604030504040204" pitchFamily="34" charset="-120"/>
              <a:ea typeface="Microsoft JhengHei" panose="020B0604030504040204" pitchFamily="34" charset="-120"/>
            </a:endParaRPr>
          </a:p>
        </p:txBody>
      </p:sp>
      <p:sp>
        <p:nvSpPr>
          <p:cNvPr id="30" name="圆角矩形 29"/>
          <p:cNvSpPr/>
          <p:nvPr/>
        </p:nvSpPr>
        <p:spPr>
          <a:xfrm>
            <a:off x="6447233" y="3436968"/>
            <a:ext cx="1239870" cy="378171"/>
          </a:xfrm>
          <a:prstGeom prst="roundRect">
            <a:avLst>
              <a:gd name="adj" fmla="val 50000"/>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smtClean="0">
                <a:latin typeface="Microsoft JhengHei" panose="020B0604030504040204" pitchFamily="34" charset="-120"/>
                <a:ea typeface="Microsoft JhengHei" panose="020B0604030504040204" pitchFamily="34" charset="-120"/>
              </a:rPr>
              <a:t>全局样式</a:t>
            </a:r>
            <a:endParaRPr lang="zh-CN" altLang="en-US" sz="1400" b="1" dirty="0">
              <a:latin typeface="Microsoft JhengHei" panose="020B0604030504040204" pitchFamily="34" charset="-120"/>
              <a:ea typeface="Microsoft JhengHei" panose="020B0604030504040204" pitchFamily="34" charset="-120"/>
            </a:endParaRPr>
          </a:p>
        </p:txBody>
      </p:sp>
      <p:sp>
        <p:nvSpPr>
          <p:cNvPr id="31" name="圆角矩形 30"/>
          <p:cNvSpPr/>
          <p:nvPr/>
        </p:nvSpPr>
        <p:spPr>
          <a:xfrm>
            <a:off x="4164914" y="4744435"/>
            <a:ext cx="1507550" cy="378171"/>
          </a:xfrm>
          <a:prstGeom prst="roundRect">
            <a:avLst>
              <a:gd name="adj" fmla="val 50000"/>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b="1" dirty="0" err="1" smtClean="0">
                <a:latin typeface="Microsoft JhengHei" panose="020B0604030504040204" pitchFamily="34" charset="-120"/>
                <a:ea typeface="Microsoft JhengHei" panose="020B0604030504040204" pitchFamily="34" charset="-120"/>
              </a:rPr>
              <a:t>Webpack</a:t>
            </a:r>
            <a:endParaRPr lang="zh-CN" altLang="en-US" sz="1400" b="1" dirty="0">
              <a:latin typeface="Microsoft JhengHei" panose="020B0604030504040204" pitchFamily="34" charset="-120"/>
              <a:ea typeface="Microsoft JhengHei" panose="020B0604030504040204" pitchFamily="34" charset="-120"/>
            </a:endParaRPr>
          </a:p>
        </p:txBody>
      </p:sp>
      <p:cxnSp>
        <p:nvCxnSpPr>
          <p:cNvPr id="32" name="肘形连接符 31"/>
          <p:cNvCxnSpPr>
            <a:stCxn id="11" idx="2"/>
            <a:endCxn id="31" idx="0"/>
          </p:cNvCxnSpPr>
          <p:nvPr/>
        </p:nvCxnSpPr>
        <p:spPr>
          <a:xfrm rot="16200000" flipH="1">
            <a:off x="4448609" y="4274354"/>
            <a:ext cx="927063" cy="13097"/>
          </a:xfrm>
          <a:prstGeom prst="bentConnector3">
            <a:avLst>
              <a:gd name="adj1" fmla="val -2"/>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5" name="圆角矩形 34"/>
          <p:cNvSpPr/>
          <p:nvPr/>
        </p:nvSpPr>
        <p:spPr>
          <a:xfrm>
            <a:off x="1614376" y="4716421"/>
            <a:ext cx="1239870" cy="378171"/>
          </a:xfrm>
          <a:prstGeom prst="roundRect">
            <a:avLst>
              <a:gd name="adj" fmla="val 50000"/>
            </a:avLst>
          </a:prstGeom>
          <a:noFill/>
          <a:ln w="158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b="1" dirty="0" err="1" smtClean="0">
                <a:latin typeface="Microsoft JhengHei" panose="020B0604030504040204" pitchFamily="34" charset="-120"/>
                <a:ea typeface="Microsoft JhengHei" panose="020B0604030504040204" pitchFamily="34" charset="-120"/>
              </a:rPr>
              <a:t>Axios</a:t>
            </a:r>
            <a:endParaRPr lang="zh-CN" altLang="en-US" sz="1400" b="1" dirty="0">
              <a:latin typeface="Microsoft JhengHei" panose="020B0604030504040204" pitchFamily="34" charset="-120"/>
              <a:ea typeface="Microsoft JhengHei" panose="020B0604030504040204" pitchFamily="34" charset="-120"/>
            </a:endParaRPr>
          </a:p>
        </p:txBody>
      </p:sp>
      <p:cxnSp>
        <p:nvCxnSpPr>
          <p:cNvPr id="36" name="肘形连接符 35"/>
          <p:cNvCxnSpPr>
            <a:stCxn id="21" idx="3"/>
            <a:endCxn id="11" idx="1"/>
          </p:cNvCxnSpPr>
          <p:nvPr/>
        </p:nvCxnSpPr>
        <p:spPr>
          <a:xfrm>
            <a:off x="3148120" y="3628286"/>
            <a:ext cx="990600" cy="1"/>
          </a:xfrm>
          <a:prstGeom prst="bentConnector3">
            <a:avLst>
              <a:gd name="adj1" fmla="val 50000"/>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肘形连接符 38"/>
          <p:cNvCxnSpPr>
            <a:endCxn id="11" idx="3"/>
          </p:cNvCxnSpPr>
          <p:nvPr/>
        </p:nvCxnSpPr>
        <p:spPr>
          <a:xfrm rot="10800000" flipV="1">
            <a:off x="5672465" y="3058797"/>
            <a:ext cx="774769" cy="569490"/>
          </a:xfrm>
          <a:prstGeom prst="bentConnector3">
            <a:avLst>
              <a:gd name="adj1" fmla="val 50000"/>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30" idx="1"/>
            <a:endCxn id="11" idx="3"/>
          </p:cNvCxnSpPr>
          <p:nvPr/>
        </p:nvCxnSpPr>
        <p:spPr>
          <a:xfrm rot="10800000" flipV="1">
            <a:off x="5672465" y="3626053"/>
            <a:ext cx="774769" cy="2233"/>
          </a:xfrm>
          <a:prstGeom prst="bentConnector3">
            <a:avLst>
              <a:gd name="adj1" fmla="val 50000"/>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4219412" y="5218291"/>
            <a:ext cx="1453052" cy="307777"/>
          </a:xfrm>
          <a:prstGeom prst="rect">
            <a:avLst/>
          </a:prstGeom>
          <a:noFill/>
        </p:spPr>
        <p:txBody>
          <a:bodyPr wrap="square" rtlCol="0">
            <a:spAutoFit/>
          </a:bodyPr>
          <a:lstStyle/>
          <a:p>
            <a:r>
              <a:rPr lang="zh-CN" altLang="en-US" sz="1400" dirty="0" smtClean="0">
                <a:solidFill>
                  <a:schemeClr val="bg1"/>
                </a:solidFill>
                <a:latin typeface="Microsoft JhengHei" panose="020B0604030504040204" pitchFamily="34" charset="-120"/>
                <a:ea typeface="Microsoft JhengHei" panose="020B0604030504040204" pitchFamily="34" charset="-120"/>
              </a:rPr>
              <a:t>工程打包构建</a:t>
            </a:r>
            <a:endParaRPr lang="zh-CN" altLang="en-US" sz="1400" dirty="0">
              <a:solidFill>
                <a:schemeClr val="bg1"/>
              </a:solidFill>
              <a:latin typeface="Microsoft JhengHei" panose="020B0604030504040204" pitchFamily="34" charset="-120"/>
              <a:ea typeface="Microsoft JhengHei" panose="020B0604030504040204" pitchFamily="34" charset="-120"/>
            </a:endParaRPr>
          </a:p>
        </p:txBody>
      </p:sp>
      <p:sp>
        <p:nvSpPr>
          <p:cNvPr id="55" name="文本框 54"/>
          <p:cNvSpPr txBox="1"/>
          <p:nvPr/>
        </p:nvSpPr>
        <p:spPr>
          <a:xfrm>
            <a:off x="3325612" y="3026203"/>
            <a:ext cx="1453052" cy="307777"/>
          </a:xfrm>
          <a:prstGeom prst="rect">
            <a:avLst/>
          </a:prstGeom>
          <a:noFill/>
        </p:spPr>
        <p:txBody>
          <a:bodyPr wrap="square" rtlCol="0">
            <a:spAutoFit/>
          </a:bodyPr>
          <a:lstStyle/>
          <a:p>
            <a:r>
              <a:rPr lang="zh-CN" altLang="en-US" sz="1400" dirty="0" smtClean="0">
                <a:solidFill>
                  <a:schemeClr val="bg1"/>
                </a:solidFill>
                <a:latin typeface="Microsoft JhengHei" panose="020B0604030504040204" pitchFamily="34" charset="-120"/>
                <a:ea typeface="Microsoft JhengHei" panose="020B0604030504040204" pitchFamily="34" charset="-120"/>
              </a:rPr>
              <a:t>界面构建核心库</a:t>
            </a:r>
            <a:endParaRPr lang="zh-CN" altLang="en-US" sz="1400" dirty="0">
              <a:solidFill>
                <a:schemeClr val="bg1"/>
              </a:solidFill>
              <a:latin typeface="Microsoft JhengHei" panose="020B0604030504040204" pitchFamily="34" charset="-120"/>
              <a:ea typeface="Microsoft JhengHei" panose="020B0604030504040204" pitchFamily="34" charset="-120"/>
            </a:endParaRPr>
          </a:p>
        </p:txBody>
      </p:sp>
      <p:sp>
        <p:nvSpPr>
          <p:cNvPr id="56" name="文本框 55"/>
          <p:cNvSpPr txBox="1"/>
          <p:nvPr/>
        </p:nvSpPr>
        <p:spPr>
          <a:xfrm>
            <a:off x="1614376" y="5237014"/>
            <a:ext cx="1453052" cy="307777"/>
          </a:xfrm>
          <a:prstGeom prst="rect">
            <a:avLst/>
          </a:prstGeom>
          <a:noFill/>
        </p:spPr>
        <p:txBody>
          <a:bodyPr wrap="square" rtlCol="0">
            <a:spAutoFit/>
          </a:bodyPr>
          <a:lstStyle/>
          <a:p>
            <a:r>
              <a:rPr lang="zh-CN" altLang="en-US" sz="1400" dirty="0" smtClean="0">
                <a:solidFill>
                  <a:schemeClr val="bg1"/>
                </a:solidFill>
                <a:latin typeface="Microsoft JhengHei" panose="020B0604030504040204" pitchFamily="34" charset="-120"/>
                <a:ea typeface="Microsoft JhengHei" panose="020B0604030504040204" pitchFamily="34" charset="-120"/>
              </a:rPr>
              <a:t>前后端交互</a:t>
            </a:r>
            <a:endParaRPr lang="zh-CN" altLang="en-US" sz="1400" dirty="0">
              <a:solidFill>
                <a:schemeClr val="bg1"/>
              </a:solidFill>
              <a:latin typeface="Microsoft JhengHei" panose="020B0604030504040204" pitchFamily="34" charset="-120"/>
              <a:ea typeface="Microsoft JhengHei" panose="020B0604030504040204" pitchFamily="34" charset="-120"/>
            </a:endParaRPr>
          </a:p>
        </p:txBody>
      </p:sp>
      <p:sp>
        <p:nvSpPr>
          <p:cNvPr id="57" name="文本框 56"/>
          <p:cNvSpPr txBox="1"/>
          <p:nvPr/>
        </p:nvSpPr>
        <p:spPr>
          <a:xfrm>
            <a:off x="3391193" y="708702"/>
            <a:ext cx="1063393" cy="523220"/>
          </a:xfrm>
          <a:prstGeom prst="rect">
            <a:avLst/>
          </a:prstGeom>
          <a:noFill/>
        </p:spPr>
        <p:txBody>
          <a:bodyPr wrap="square" rtlCol="0">
            <a:spAutoFit/>
          </a:bodyPr>
          <a:lstStyle/>
          <a:p>
            <a:r>
              <a:rPr lang="zh-CN" altLang="en-US" sz="1400" dirty="0" smtClean="0">
                <a:solidFill>
                  <a:schemeClr val="bg1"/>
                </a:solidFill>
                <a:latin typeface="Microsoft JhengHei" panose="020B0604030504040204" pitchFamily="34" charset="-120"/>
                <a:ea typeface="Microsoft JhengHei" panose="020B0604030504040204" pitchFamily="34" charset="-120"/>
              </a:rPr>
              <a:t>路由映射</a:t>
            </a:r>
            <a:endParaRPr lang="en-US" altLang="zh-CN" sz="1400" dirty="0" smtClean="0">
              <a:solidFill>
                <a:schemeClr val="bg1"/>
              </a:solidFill>
              <a:latin typeface="Microsoft JhengHei" panose="020B0604030504040204" pitchFamily="34" charset="-120"/>
              <a:ea typeface="Microsoft JhengHei" panose="020B0604030504040204" pitchFamily="34" charset="-120"/>
            </a:endParaRPr>
          </a:p>
          <a:p>
            <a:r>
              <a:rPr lang="zh-CN" altLang="en-US" sz="1400" dirty="0" smtClean="0">
                <a:solidFill>
                  <a:schemeClr val="bg1"/>
                </a:solidFill>
                <a:latin typeface="Microsoft JhengHei" panose="020B0604030504040204" pitchFamily="34" charset="-120"/>
                <a:ea typeface="Microsoft JhengHei" panose="020B0604030504040204" pitchFamily="34" charset="-120"/>
              </a:rPr>
              <a:t>编程导航</a:t>
            </a:r>
            <a:endParaRPr lang="zh-CN" altLang="en-US" sz="1400" dirty="0">
              <a:solidFill>
                <a:schemeClr val="bg1"/>
              </a:solidFill>
              <a:latin typeface="Microsoft JhengHei" panose="020B0604030504040204" pitchFamily="34" charset="-120"/>
              <a:ea typeface="Microsoft JhengHei" panose="020B0604030504040204" pitchFamily="34" charset="-120"/>
            </a:endParaRPr>
          </a:p>
        </p:txBody>
      </p:sp>
      <p:sp>
        <p:nvSpPr>
          <p:cNvPr id="58" name="文本框 57"/>
          <p:cNvSpPr txBox="1"/>
          <p:nvPr/>
        </p:nvSpPr>
        <p:spPr>
          <a:xfrm>
            <a:off x="5423366" y="678537"/>
            <a:ext cx="1063393" cy="523220"/>
          </a:xfrm>
          <a:prstGeom prst="rect">
            <a:avLst/>
          </a:prstGeom>
          <a:noFill/>
        </p:spPr>
        <p:txBody>
          <a:bodyPr wrap="square" rtlCol="0">
            <a:spAutoFit/>
          </a:bodyPr>
          <a:lstStyle/>
          <a:p>
            <a:r>
              <a:rPr lang="zh-CN" altLang="en-US" sz="1400" dirty="0" smtClean="0">
                <a:solidFill>
                  <a:schemeClr val="bg1"/>
                </a:solidFill>
                <a:latin typeface="Microsoft JhengHei" panose="020B0604030504040204" pitchFamily="34" charset="-120"/>
                <a:ea typeface="Microsoft JhengHei" panose="020B0604030504040204" pitchFamily="34" charset="-120"/>
              </a:rPr>
              <a:t>全局状态</a:t>
            </a:r>
            <a:endParaRPr lang="en-US" altLang="zh-CN" sz="1400" dirty="0" smtClean="0">
              <a:solidFill>
                <a:schemeClr val="bg1"/>
              </a:solidFill>
              <a:latin typeface="Microsoft JhengHei" panose="020B0604030504040204" pitchFamily="34" charset="-120"/>
              <a:ea typeface="Microsoft JhengHei" panose="020B0604030504040204" pitchFamily="34" charset="-120"/>
            </a:endParaRPr>
          </a:p>
          <a:p>
            <a:r>
              <a:rPr lang="zh-CN" altLang="en-US" sz="1400" dirty="0" smtClean="0">
                <a:solidFill>
                  <a:schemeClr val="bg1"/>
                </a:solidFill>
                <a:latin typeface="Microsoft JhengHei" panose="020B0604030504040204" pitchFamily="34" charset="-120"/>
                <a:ea typeface="Microsoft JhengHei" panose="020B0604030504040204" pitchFamily="34" charset="-120"/>
              </a:rPr>
              <a:t>管理模式</a:t>
            </a:r>
            <a:endParaRPr lang="zh-CN" altLang="en-US" sz="1400" dirty="0">
              <a:solidFill>
                <a:schemeClr val="bg1"/>
              </a:solidFill>
              <a:latin typeface="Microsoft JhengHei" panose="020B0604030504040204" pitchFamily="34" charset="-120"/>
              <a:ea typeface="Microsoft JhengHei" panose="020B0604030504040204" pitchFamily="34" charset="-120"/>
            </a:endParaRPr>
          </a:p>
        </p:txBody>
      </p:sp>
      <p:cxnSp>
        <p:nvCxnSpPr>
          <p:cNvPr id="61" name="肘形连接符 60"/>
          <p:cNvCxnSpPr>
            <a:stCxn id="35" idx="3"/>
            <a:endCxn id="11" idx="1"/>
          </p:cNvCxnSpPr>
          <p:nvPr/>
        </p:nvCxnSpPr>
        <p:spPr>
          <a:xfrm flipV="1">
            <a:off x="2854246" y="3628287"/>
            <a:ext cx="1284474" cy="1277220"/>
          </a:xfrm>
          <a:prstGeom prst="bentConnector3">
            <a:avLst>
              <a:gd name="adj1" fmla="val 50000"/>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7324562" y="2155760"/>
            <a:ext cx="1453052" cy="523220"/>
          </a:xfrm>
          <a:prstGeom prst="rect">
            <a:avLst/>
          </a:prstGeom>
          <a:noFill/>
        </p:spPr>
        <p:txBody>
          <a:bodyPr wrap="square" rtlCol="0">
            <a:spAutoFit/>
          </a:bodyPr>
          <a:lstStyle/>
          <a:p>
            <a:r>
              <a:rPr lang="en-US" altLang="zh-CN" sz="1400" dirty="0" smtClean="0">
                <a:solidFill>
                  <a:schemeClr val="bg1"/>
                </a:solidFill>
                <a:latin typeface="Microsoft JhengHei" panose="020B0604030504040204" pitchFamily="34" charset="-120"/>
                <a:ea typeface="Microsoft JhengHei" panose="020B0604030504040204" pitchFamily="34" charset="-120"/>
              </a:rPr>
              <a:t>Cookie</a:t>
            </a:r>
            <a:r>
              <a:rPr lang="zh-CN" altLang="en-US" sz="1400" dirty="0" smtClean="0">
                <a:solidFill>
                  <a:schemeClr val="bg1"/>
                </a:solidFill>
                <a:latin typeface="Microsoft JhengHei" panose="020B0604030504040204" pitchFamily="34" charset="-120"/>
                <a:ea typeface="Microsoft JhengHei" panose="020B0604030504040204" pitchFamily="34" charset="-120"/>
              </a:rPr>
              <a:t>操作库</a:t>
            </a:r>
            <a:endParaRPr lang="en-US" altLang="zh-CN" sz="1400" dirty="0" smtClean="0">
              <a:solidFill>
                <a:schemeClr val="bg1"/>
              </a:solidFill>
              <a:latin typeface="Microsoft JhengHei" panose="020B0604030504040204" pitchFamily="34" charset="-120"/>
              <a:ea typeface="Microsoft JhengHei" panose="020B0604030504040204" pitchFamily="34" charset="-120"/>
            </a:endParaRPr>
          </a:p>
          <a:p>
            <a:r>
              <a:rPr lang="en-US" altLang="zh-CN" sz="1400" dirty="0" err="1" smtClean="0">
                <a:solidFill>
                  <a:schemeClr val="bg1"/>
                </a:solidFill>
                <a:latin typeface="Microsoft JhengHei" panose="020B0604030504040204" pitchFamily="34" charset="-120"/>
                <a:ea typeface="Microsoft JhengHei" panose="020B0604030504040204" pitchFamily="34" charset="-120"/>
              </a:rPr>
              <a:t>Lodash</a:t>
            </a:r>
            <a:r>
              <a:rPr lang="zh-CN" altLang="en-US" sz="1400" dirty="0" smtClean="0">
                <a:solidFill>
                  <a:schemeClr val="bg1"/>
                </a:solidFill>
                <a:latin typeface="Microsoft JhengHei" panose="020B0604030504040204" pitchFamily="34" charset="-120"/>
                <a:ea typeface="Microsoft JhengHei" panose="020B0604030504040204" pitchFamily="34" charset="-120"/>
              </a:rPr>
              <a:t>辅助库</a:t>
            </a:r>
            <a:endParaRPr lang="zh-CN" altLang="en-US" sz="1400" dirty="0">
              <a:solidFill>
                <a:schemeClr val="bg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027296575"/>
      </p:ext>
    </p:extLst>
  </p:cSld>
  <p:clrMapOvr>
    <a:masterClrMapping/>
  </p:clrMapOvr>
  <mc:AlternateContent xmlns:mc="http://schemas.openxmlformats.org/markup-compatibility/2006" xmlns:p14="http://schemas.microsoft.com/office/powerpoint/2010/main">
    <mc:Choice Requires="p14">
      <p:transition spd="med" p14:dur="6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300"/>
                                        <p:tgtEl>
                                          <p:spTgt spid="55"/>
                                        </p:tgtEl>
                                      </p:cBhvr>
                                    </p:animEffect>
                                    <p:anim calcmode="lin" valueType="num">
                                      <p:cBhvr>
                                        <p:cTn id="8" dur="300" fill="hold"/>
                                        <p:tgtEl>
                                          <p:spTgt spid="55"/>
                                        </p:tgtEl>
                                        <p:attrNameLst>
                                          <p:attrName>ppt_x</p:attrName>
                                        </p:attrNameLst>
                                      </p:cBhvr>
                                      <p:tavLst>
                                        <p:tav tm="0">
                                          <p:val>
                                            <p:strVal val="#ppt_x"/>
                                          </p:val>
                                        </p:tav>
                                        <p:tav tm="100000">
                                          <p:val>
                                            <p:strVal val="#ppt_x"/>
                                          </p:val>
                                        </p:tav>
                                      </p:tavLst>
                                    </p:anim>
                                    <p:anim calcmode="lin" valueType="num">
                                      <p:cBhvr>
                                        <p:cTn id="9" dur="3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fade">
                                      <p:cBhvr>
                                        <p:cTn id="14" dur="300"/>
                                        <p:tgtEl>
                                          <p:spTgt spid="54"/>
                                        </p:tgtEl>
                                      </p:cBhvr>
                                    </p:animEffect>
                                    <p:anim calcmode="lin" valueType="num">
                                      <p:cBhvr>
                                        <p:cTn id="15" dur="300" fill="hold"/>
                                        <p:tgtEl>
                                          <p:spTgt spid="54"/>
                                        </p:tgtEl>
                                        <p:attrNameLst>
                                          <p:attrName>ppt_x</p:attrName>
                                        </p:attrNameLst>
                                      </p:cBhvr>
                                      <p:tavLst>
                                        <p:tav tm="0">
                                          <p:val>
                                            <p:strVal val="#ppt_x"/>
                                          </p:val>
                                        </p:tav>
                                        <p:tav tm="100000">
                                          <p:val>
                                            <p:strVal val="#ppt_x"/>
                                          </p:val>
                                        </p:tav>
                                      </p:tavLst>
                                    </p:anim>
                                    <p:anim calcmode="lin" valueType="num">
                                      <p:cBhvr>
                                        <p:cTn id="16" dur="3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300"/>
                                        <p:tgtEl>
                                          <p:spTgt spid="56"/>
                                        </p:tgtEl>
                                      </p:cBhvr>
                                    </p:animEffect>
                                    <p:anim calcmode="lin" valueType="num">
                                      <p:cBhvr>
                                        <p:cTn id="22" dur="300" fill="hold"/>
                                        <p:tgtEl>
                                          <p:spTgt spid="56"/>
                                        </p:tgtEl>
                                        <p:attrNameLst>
                                          <p:attrName>ppt_x</p:attrName>
                                        </p:attrNameLst>
                                      </p:cBhvr>
                                      <p:tavLst>
                                        <p:tav tm="0">
                                          <p:val>
                                            <p:strVal val="#ppt_x"/>
                                          </p:val>
                                        </p:tav>
                                        <p:tav tm="100000">
                                          <p:val>
                                            <p:strVal val="#ppt_x"/>
                                          </p:val>
                                        </p:tav>
                                      </p:tavLst>
                                    </p:anim>
                                    <p:anim calcmode="lin" valueType="num">
                                      <p:cBhvr>
                                        <p:cTn id="23" dur="3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fade">
                                      <p:cBhvr>
                                        <p:cTn id="28" dur="300"/>
                                        <p:tgtEl>
                                          <p:spTgt spid="57"/>
                                        </p:tgtEl>
                                      </p:cBhvr>
                                    </p:animEffect>
                                    <p:anim calcmode="lin" valueType="num">
                                      <p:cBhvr>
                                        <p:cTn id="29" dur="300" fill="hold"/>
                                        <p:tgtEl>
                                          <p:spTgt spid="57"/>
                                        </p:tgtEl>
                                        <p:attrNameLst>
                                          <p:attrName>ppt_x</p:attrName>
                                        </p:attrNameLst>
                                      </p:cBhvr>
                                      <p:tavLst>
                                        <p:tav tm="0">
                                          <p:val>
                                            <p:strVal val="#ppt_x"/>
                                          </p:val>
                                        </p:tav>
                                        <p:tav tm="100000">
                                          <p:val>
                                            <p:strVal val="#ppt_x"/>
                                          </p:val>
                                        </p:tav>
                                      </p:tavLst>
                                    </p:anim>
                                    <p:anim calcmode="lin" valueType="num">
                                      <p:cBhvr>
                                        <p:cTn id="30" dur="3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fade">
                                      <p:cBhvr>
                                        <p:cTn id="35" dur="300"/>
                                        <p:tgtEl>
                                          <p:spTgt spid="58"/>
                                        </p:tgtEl>
                                      </p:cBhvr>
                                    </p:animEffect>
                                    <p:anim calcmode="lin" valueType="num">
                                      <p:cBhvr>
                                        <p:cTn id="36" dur="300" fill="hold"/>
                                        <p:tgtEl>
                                          <p:spTgt spid="58"/>
                                        </p:tgtEl>
                                        <p:attrNameLst>
                                          <p:attrName>ppt_x</p:attrName>
                                        </p:attrNameLst>
                                      </p:cBhvr>
                                      <p:tavLst>
                                        <p:tav tm="0">
                                          <p:val>
                                            <p:strVal val="#ppt_x"/>
                                          </p:val>
                                        </p:tav>
                                        <p:tav tm="100000">
                                          <p:val>
                                            <p:strVal val="#ppt_x"/>
                                          </p:val>
                                        </p:tav>
                                      </p:tavLst>
                                    </p:anim>
                                    <p:anim calcmode="lin" valueType="num">
                                      <p:cBhvr>
                                        <p:cTn id="37" dur="3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fade">
                                      <p:cBhvr>
                                        <p:cTn id="42" dur="300"/>
                                        <p:tgtEl>
                                          <p:spTgt spid="65"/>
                                        </p:tgtEl>
                                      </p:cBhvr>
                                    </p:animEffect>
                                    <p:anim calcmode="lin" valueType="num">
                                      <p:cBhvr>
                                        <p:cTn id="43" dur="300" fill="hold"/>
                                        <p:tgtEl>
                                          <p:spTgt spid="65"/>
                                        </p:tgtEl>
                                        <p:attrNameLst>
                                          <p:attrName>ppt_x</p:attrName>
                                        </p:attrNameLst>
                                      </p:cBhvr>
                                      <p:tavLst>
                                        <p:tav tm="0">
                                          <p:val>
                                            <p:strVal val="#ppt_x"/>
                                          </p:val>
                                        </p:tav>
                                        <p:tav tm="100000">
                                          <p:val>
                                            <p:strVal val="#ppt_x"/>
                                          </p:val>
                                        </p:tav>
                                      </p:tavLst>
                                    </p:anim>
                                    <p:anim calcmode="lin" valueType="num">
                                      <p:cBhvr>
                                        <p:cTn id="44" dur="3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56" grpId="0"/>
      <p:bldP spid="57" grpId="0"/>
      <p:bldP spid="58" grpId="0"/>
      <p:bldP spid="65"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圆角矩形 9"/>
          <p:cNvSpPr/>
          <p:nvPr/>
        </p:nvSpPr>
        <p:spPr>
          <a:xfrm>
            <a:off x="477339" y="442787"/>
            <a:ext cx="2383848" cy="422452"/>
          </a:xfrm>
          <a:prstGeom prst="roundRect">
            <a:avLst>
              <a:gd name="adj" fmla="val 50000"/>
            </a:avLst>
          </a:prstGeom>
          <a:solidFill>
            <a:srgbClr val="076E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smtClean="0">
                <a:solidFill>
                  <a:schemeClr val="bg1"/>
                </a:solidFill>
                <a:latin typeface="Microsoft JhengHei" panose="020B0604030504040204" pitchFamily="34" charset="-120"/>
                <a:ea typeface="Microsoft JhengHei" panose="020B0604030504040204" pitchFamily="34" charset="-120"/>
              </a:rPr>
              <a:t>重新设计系统流程</a:t>
            </a:r>
            <a:endParaRPr lang="zh-CN" altLang="en-US" sz="2000" b="1" dirty="0">
              <a:solidFill>
                <a:schemeClr val="bg1"/>
              </a:solidFill>
              <a:latin typeface="Microsoft JhengHei" panose="020B0604030504040204" pitchFamily="34" charset="-120"/>
              <a:ea typeface="Microsoft JhengHei" panose="020B0604030504040204" pitchFamily="34" charset="-120"/>
            </a:endParaRPr>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853" y="1143657"/>
            <a:ext cx="8698180" cy="4954730"/>
          </a:xfrm>
          <a:prstGeom prst="rect">
            <a:avLst/>
          </a:prstGeom>
        </p:spPr>
      </p:pic>
    </p:spTree>
    <p:extLst>
      <p:ext uri="{BB962C8B-B14F-4D97-AF65-F5344CB8AC3E}">
        <p14:creationId xmlns:p14="http://schemas.microsoft.com/office/powerpoint/2010/main" val="1779118737"/>
      </p:ext>
    </p:extLst>
  </p:cSld>
  <p:clrMapOvr>
    <a:masterClrMapping/>
  </p:clrMapOvr>
  <mc:AlternateContent xmlns:mc="http://schemas.openxmlformats.org/markup-compatibility/2006" xmlns:p14="http://schemas.microsoft.com/office/powerpoint/2010/main">
    <mc:Choice Requires="p14">
      <p:transition spd="med" p14:dur="600">
        <p:push dir="u"/>
      </p:transition>
    </mc:Choice>
    <mc:Fallback xmlns="">
      <p:transition spd="med">
        <p:push dir="u"/>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287462" y="1299573"/>
            <a:ext cx="6892977" cy="5358635"/>
          </a:xfrm>
          <a:prstGeom prst="rect">
            <a:avLst/>
          </a:prstGeom>
        </p:spPr>
      </p:pic>
      <p:sp>
        <p:nvSpPr>
          <p:cNvPr id="8" name="圆角矩形 7"/>
          <p:cNvSpPr/>
          <p:nvPr/>
        </p:nvSpPr>
        <p:spPr>
          <a:xfrm>
            <a:off x="424321" y="393290"/>
            <a:ext cx="2591520" cy="545242"/>
          </a:xfrm>
          <a:prstGeom prst="roundRect">
            <a:avLst>
              <a:gd name="adj" fmla="val 50000"/>
            </a:avLst>
          </a:prstGeom>
          <a:solidFill>
            <a:srgbClr val="076E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b="1" dirty="0" smtClean="0">
                <a:latin typeface="Microsoft JhengHei" panose="020B0604030504040204" pitchFamily="34" charset="-120"/>
                <a:ea typeface="Microsoft JhengHei" panose="020B0604030504040204" pitchFamily="34" charset="-120"/>
              </a:rPr>
              <a:t>Material Design</a:t>
            </a:r>
            <a:endParaRPr lang="zh-CN" altLang="en-US" sz="2000" b="1" dirty="0">
              <a:latin typeface="Microsoft JhengHei" panose="020B0604030504040204" pitchFamily="34" charset="-120"/>
              <a:ea typeface="Microsoft JhengHei" panose="020B0604030504040204" pitchFamily="34" charset="-120"/>
            </a:endParaRPr>
          </a:p>
        </p:txBody>
      </p:sp>
      <p:sp>
        <p:nvSpPr>
          <p:cNvPr id="9" name="文本框 8"/>
          <p:cNvSpPr txBox="1"/>
          <p:nvPr/>
        </p:nvSpPr>
        <p:spPr>
          <a:xfrm>
            <a:off x="3442499" y="376243"/>
            <a:ext cx="5308210" cy="923330"/>
          </a:xfrm>
          <a:prstGeom prst="rect">
            <a:avLst/>
          </a:prstGeom>
          <a:noFill/>
        </p:spPr>
        <p:txBody>
          <a:bodyPr wrap="square" rtlCol="0">
            <a:spAutoFit/>
          </a:bodyPr>
          <a:lstStyle/>
          <a:p>
            <a:r>
              <a:rPr lang="en-US" altLang="zh-CN" b="1" dirty="0" smtClean="0">
                <a:solidFill>
                  <a:schemeClr val="bg1"/>
                </a:solidFill>
                <a:latin typeface="Microsoft JhengHei" panose="020B0604030504040204" pitchFamily="34" charset="-120"/>
                <a:ea typeface="Microsoft JhengHei" panose="020B0604030504040204" pitchFamily="34" charset="-120"/>
              </a:rPr>
              <a:t>Google</a:t>
            </a:r>
            <a:r>
              <a:rPr lang="zh-CN" altLang="en-US" b="1" dirty="0" smtClean="0">
                <a:solidFill>
                  <a:schemeClr val="bg1"/>
                </a:solidFill>
                <a:latin typeface="Microsoft JhengHei" panose="020B0604030504040204" pitchFamily="34" charset="-120"/>
                <a:ea typeface="Microsoft JhengHei" panose="020B0604030504040204" pitchFamily="34" charset="-120"/>
              </a:rPr>
              <a:t>推出的</a:t>
            </a:r>
            <a:r>
              <a:rPr lang="zh-CN" altLang="en-US" b="1" dirty="0">
                <a:solidFill>
                  <a:schemeClr val="bg1"/>
                </a:solidFill>
                <a:latin typeface="Microsoft JhengHei" panose="020B0604030504040204" pitchFamily="34" charset="-120"/>
                <a:ea typeface="Microsoft JhengHei" panose="020B0604030504040204" pitchFamily="34" charset="-120"/>
              </a:rPr>
              <a:t>界面设计标准，使用更鲜艳的颜色和绚丽的动画</a:t>
            </a:r>
            <a:r>
              <a:rPr lang="zh-CN" altLang="en-US" b="1" dirty="0" smtClean="0">
                <a:solidFill>
                  <a:schemeClr val="bg1"/>
                </a:solidFill>
                <a:latin typeface="Microsoft JhengHei" panose="020B0604030504040204" pitchFamily="34" charset="-120"/>
                <a:ea typeface="Microsoft JhengHei" panose="020B0604030504040204" pitchFamily="34" charset="-120"/>
              </a:rPr>
              <a:t>效果，可以为手机、平板、电脑提供更一致、广泛的外观和感觉</a:t>
            </a:r>
            <a:endParaRPr lang="zh-CN" altLang="en-US" b="1" dirty="0">
              <a:solidFill>
                <a:schemeClr val="bg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8080793"/>
      </p:ext>
    </p:extLst>
  </p:cSld>
  <p:clrMapOvr>
    <a:masterClrMapping/>
  </p:clrMapOvr>
  <mc:AlternateContent xmlns:mc="http://schemas.openxmlformats.org/markup-compatibility/2006" xmlns:p14="http://schemas.microsoft.com/office/powerpoint/2010/main">
    <mc:Choice Requires="p14">
      <p:transition spd="med" p14:dur="600">
        <p:push dir="u"/>
      </p:transition>
    </mc:Choice>
    <mc:Fallback xmlns="">
      <p:transition spd="med">
        <p:push dir="u"/>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圆角矩形 4"/>
          <p:cNvSpPr/>
          <p:nvPr/>
        </p:nvSpPr>
        <p:spPr>
          <a:xfrm>
            <a:off x="399103" y="443487"/>
            <a:ext cx="1909690" cy="545242"/>
          </a:xfrm>
          <a:prstGeom prst="roundRect">
            <a:avLst>
              <a:gd name="adj" fmla="val 50000"/>
            </a:avLst>
          </a:prstGeom>
          <a:solidFill>
            <a:srgbClr val="076E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smtClean="0">
                <a:latin typeface="Microsoft JhengHei" panose="020B0604030504040204" pitchFamily="34" charset="-120"/>
                <a:ea typeface="Microsoft JhengHei" panose="020B0604030504040204" pitchFamily="34" charset="-120"/>
              </a:rPr>
              <a:t>模块化构建</a:t>
            </a:r>
            <a:endParaRPr lang="zh-CN" altLang="en-US" sz="2000" b="1" dirty="0">
              <a:latin typeface="Microsoft JhengHei" panose="020B0604030504040204" pitchFamily="34" charset="-120"/>
              <a:ea typeface="Microsoft JhengHei" panose="020B0604030504040204" pitchFamily="34" charset="-120"/>
            </a:endParaRPr>
          </a:p>
        </p:txBody>
      </p:sp>
      <p:sp>
        <p:nvSpPr>
          <p:cNvPr id="13" name="圆角矩形 12"/>
          <p:cNvSpPr/>
          <p:nvPr/>
        </p:nvSpPr>
        <p:spPr>
          <a:xfrm>
            <a:off x="5801717" y="2041009"/>
            <a:ext cx="1661485" cy="680442"/>
          </a:xfrm>
          <a:prstGeom prst="roundRect">
            <a:avLst>
              <a:gd name="adj" fmla="val 50000"/>
            </a:avLst>
          </a:prstGeom>
          <a:no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800" b="1" dirty="0" smtClean="0">
                <a:latin typeface="Microsoft JhengHei" panose="020B0604030504040204" pitchFamily="34" charset="-120"/>
                <a:ea typeface="Microsoft JhengHei" panose="020B0604030504040204" pitchFamily="34" charset="-120"/>
              </a:rPr>
              <a:t>管理员</a:t>
            </a:r>
            <a:endParaRPr lang="zh-CN" altLang="en-US" sz="2800" b="1" dirty="0">
              <a:latin typeface="Microsoft JhengHei" panose="020B0604030504040204" pitchFamily="34" charset="-120"/>
              <a:ea typeface="Microsoft JhengHei" panose="020B0604030504040204" pitchFamily="34" charset="-120"/>
            </a:endParaRPr>
          </a:p>
        </p:txBody>
      </p:sp>
      <p:sp>
        <p:nvSpPr>
          <p:cNvPr id="14" name="圆角矩形 13"/>
          <p:cNvSpPr/>
          <p:nvPr/>
        </p:nvSpPr>
        <p:spPr>
          <a:xfrm>
            <a:off x="1353948" y="4225855"/>
            <a:ext cx="1661485" cy="680442"/>
          </a:xfrm>
          <a:prstGeom prst="roundRect">
            <a:avLst>
              <a:gd name="adj" fmla="val 50000"/>
            </a:avLst>
          </a:prstGeom>
          <a:no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800" b="1" dirty="0" smtClean="0">
                <a:latin typeface="Microsoft JhengHei" panose="020B0604030504040204" pitchFamily="34" charset="-120"/>
                <a:ea typeface="Microsoft JhengHei" panose="020B0604030504040204" pitchFamily="34" charset="-120"/>
              </a:rPr>
              <a:t>导师端</a:t>
            </a:r>
            <a:endParaRPr lang="zh-CN" altLang="en-US" sz="2800" b="1" dirty="0">
              <a:latin typeface="Microsoft JhengHei" panose="020B0604030504040204" pitchFamily="34" charset="-120"/>
              <a:ea typeface="Microsoft JhengHei" panose="020B0604030504040204" pitchFamily="34" charset="-120"/>
            </a:endParaRPr>
          </a:p>
        </p:txBody>
      </p:sp>
      <p:sp>
        <p:nvSpPr>
          <p:cNvPr id="15" name="圆角矩形 14"/>
          <p:cNvSpPr/>
          <p:nvPr/>
        </p:nvSpPr>
        <p:spPr>
          <a:xfrm>
            <a:off x="6613387" y="4225855"/>
            <a:ext cx="1661485" cy="680442"/>
          </a:xfrm>
          <a:prstGeom prst="roundRect">
            <a:avLst>
              <a:gd name="adj" fmla="val 50000"/>
            </a:avLst>
          </a:prstGeom>
          <a:no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800" b="1" dirty="0" smtClean="0">
                <a:latin typeface="Microsoft JhengHei" panose="020B0604030504040204" pitchFamily="34" charset="-120"/>
                <a:ea typeface="Microsoft JhengHei" panose="020B0604030504040204" pitchFamily="34" charset="-120"/>
              </a:rPr>
              <a:t>学生端</a:t>
            </a:r>
            <a:endParaRPr lang="zh-CN" altLang="en-US" sz="2800" b="1" dirty="0">
              <a:latin typeface="Microsoft JhengHei" panose="020B0604030504040204" pitchFamily="34" charset="-120"/>
              <a:ea typeface="Microsoft JhengHei" panose="020B0604030504040204" pitchFamily="34" charset="-120"/>
            </a:endParaRPr>
          </a:p>
        </p:txBody>
      </p:sp>
      <p:sp>
        <p:nvSpPr>
          <p:cNvPr id="3" name="文本框 2"/>
          <p:cNvSpPr txBox="1"/>
          <p:nvPr/>
        </p:nvSpPr>
        <p:spPr>
          <a:xfrm>
            <a:off x="5048723" y="1168569"/>
            <a:ext cx="3620942" cy="646331"/>
          </a:xfrm>
          <a:prstGeom prst="rect">
            <a:avLst/>
          </a:prstGeom>
          <a:noFill/>
        </p:spPr>
        <p:txBody>
          <a:bodyPr wrap="square" rtlCol="0">
            <a:spAutoFit/>
          </a:bodyPr>
          <a:lstStyle/>
          <a:p>
            <a:r>
              <a:rPr lang="zh-CN" altLang="en-US" b="1" dirty="0" smtClean="0">
                <a:solidFill>
                  <a:schemeClr val="bg1"/>
                </a:solidFill>
                <a:latin typeface="Microsoft JhengHei" panose="020B0604030504040204" pitchFamily="34" charset="-120"/>
                <a:ea typeface="Microsoft JhengHei" panose="020B0604030504040204" pitchFamily="34" charset="-120"/>
              </a:rPr>
              <a:t>帐号管理，流程管理，</a:t>
            </a:r>
            <a:r>
              <a:rPr lang="zh-CN" altLang="en-US" b="1" dirty="0" smtClean="0">
                <a:solidFill>
                  <a:schemeClr val="bg1"/>
                </a:solidFill>
                <a:latin typeface="Microsoft JhengHei" panose="020B0604030504040204" pitchFamily="34" charset="-120"/>
                <a:ea typeface="Microsoft JhengHei" panose="020B0604030504040204" pitchFamily="34" charset="-120"/>
              </a:rPr>
              <a:t>课题管理</a:t>
            </a:r>
            <a:endParaRPr lang="en-US" altLang="zh-CN" b="1" dirty="0" smtClean="0">
              <a:solidFill>
                <a:schemeClr val="bg1"/>
              </a:solidFill>
              <a:latin typeface="Microsoft JhengHei" panose="020B0604030504040204" pitchFamily="34" charset="-120"/>
              <a:ea typeface="Microsoft JhengHei" panose="020B0604030504040204" pitchFamily="34" charset="-120"/>
            </a:endParaRPr>
          </a:p>
          <a:p>
            <a:r>
              <a:rPr lang="zh-CN" altLang="en-US" b="1" dirty="0" smtClean="0">
                <a:solidFill>
                  <a:schemeClr val="bg1"/>
                </a:solidFill>
                <a:latin typeface="Microsoft JhengHei" panose="020B0604030504040204" pitchFamily="34" charset="-120"/>
                <a:ea typeface="Microsoft JhengHei" panose="020B0604030504040204" pitchFamily="34" charset="-120"/>
              </a:rPr>
              <a:t>分组管理，成绩管理，系统管理</a:t>
            </a:r>
            <a:endParaRPr lang="en-US" altLang="zh-CN" b="1" dirty="0" smtClean="0">
              <a:solidFill>
                <a:schemeClr val="bg1"/>
              </a:solidFill>
              <a:latin typeface="Microsoft JhengHei" panose="020B0604030504040204" pitchFamily="34" charset="-120"/>
              <a:ea typeface="Microsoft JhengHei" panose="020B0604030504040204" pitchFamily="34" charset="-120"/>
            </a:endParaRPr>
          </a:p>
        </p:txBody>
      </p:sp>
      <p:sp>
        <p:nvSpPr>
          <p:cNvPr id="16" name="文本框 15"/>
          <p:cNvSpPr txBox="1"/>
          <p:nvPr/>
        </p:nvSpPr>
        <p:spPr>
          <a:xfrm>
            <a:off x="702179" y="5304346"/>
            <a:ext cx="3620942" cy="646331"/>
          </a:xfrm>
          <a:prstGeom prst="rect">
            <a:avLst/>
          </a:prstGeom>
          <a:noFill/>
        </p:spPr>
        <p:txBody>
          <a:bodyPr wrap="square" rtlCol="0">
            <a:spAutoFit/>
          </a:bodyPr>
          <a:lstStyle/>
          <a:p>
            <a:r>
              <a:rPr lang="zh-CN" altLang="en-US" b="1" dirty="0" smtClean="0">
                <a:solidFill>
                  <a:schemeClr val="bg1"/>
                </a:solidFill>
                <a:latin typeface="Microsoft JhengHei" panose="020B0604030504040204" pitchFamily="34" charset="-120"/>
                <a:ea typeface="Microsoft JhengHei" panose="020B0604030504040204" pitchFamily="34" charset="-120"/>
              </a:rPr>
              <a:t>课题发布，学生选择，信息查看</a:t>
            </a:r>
            <a:endParaRPr lang="en-US" altLang="zh-CN" b="1" dirty="0" smtClean="0">
              <a:solidFill>
                <a:schemeClr val="bg1"/>
              </a:solidFill>
              <a:latin typeface="Microsoft JhengHei" panose="020B0604030504040204" pitchFamily="34" charset="-120"/>
              <a:ea typeface="Microsoft JhengHei" panose="020B0604030504040204" pitchFamily="34" charset="-120"/>
            </a:endParaRPr>
          </a:p>
          <a:p>
            <a:r>
              <a:rPr lang="zh-CN" altLang="en-US" b="1" dirty="0" smtClean="0">
                <a:solidFill>
                  <a:schemeClr val="bg1"/>
                </a:solidFill>
                <a:latin typeface="Microsoft JhengHei" panose="020B0604030504040204" pitchFamily="34" charset="-120"/>
                <a:ea typeface="Microsoft JhengHei" panose="020B0604030504040204" pitchFamily="34" charset="-120"/>
              </a:rPr>
              <a:t>账户设置，信息更新，评分系统</a:t>
            </a:r>
            <a:endParaRPr lang="zh-CN" altLang="en-US" b="1" dirty="0">
              <a:solidFill>
                <a:schemeClr val="bg1"/>
              </a:solidFill>
              <a:latin typeface="Microsoft JhengHei" panose="020B0604030504040204" pitchFamily="34" charset="-120"/>
              <a:ea typeface="Microsoft JhengHei" panose="020B0604030504040204" pitchFamily="34" charset="-120"/>
            </a:endParaRPr>
          </a:p>
        </p:txBody>
      </p:sp>
      <p:sp>
        <p:nvSpPr>
          <p:cNvPr id="17" name="文本框 16"/>
          <p:cNvSpPr txBox="1"/>
          <p:nvPr/>
        </p:nvSpPr>
        <p:spPr>
          <a:xfrm>
            <a:off x="5309784" y="5304346"/>
            <a:ext cx="3620942" cy="646331"/>
          </a:xfrm>
          <a:prstGeom prst="rect">
            <a:avLst/>
          </a:prstGeom>
          <a:noFill/>
        </p:spPr>
        <p:txBody>
          <a:bodyPr wrap="square" rtlCol="0">
            <a:spAutoFit/>
          </a:bodyPr>
          <a:lstStyle/>
          <a:p>
            <a:r>
              <a:rPr lang="zh-CN" altLang="en-US" b="1" dirty="0" smtClean="0">
                <a:solidFill>
                  <a:schemeClr val="bg1"/>
                </a:solidFill>
                <a:latin typeface="Microsoft JhengHei" panose="020B0604030504040204" pitchFamily="34" charset="-120"/>
                <a:ea typeface="Microsoft JhengHei" panose="020B0604030504040204" pitchFamily="34" charset="-120"/>
              </a:rPr>
              <a:t>课题选择，信息查看，评分系统</a:t>
            </a:r>
            <a:endParaRPr lang="en-US" altLang="zh-CN" b="1" dirty="0" smtClean="0">
              <a:solidFill>
                <a:schemeClr val="bg1"/>
              </a:solidFill>
              <a:latin typeface="Microsoft JhengHei" panose="020B0604030504040204" pitchFamily="34" charset="-120"/>
              <a:ea typeface="Microsoft JhengHei" panose="020B0604030504040204" pitchFamily="34" charset="-120"/>
            </a:endParaRPr>
          </a:p>
          <a:p>
            <a:r>
              <a:rPr lang="zh-CN" altLang="en-US" b="1" dirty="0" smtClean="0">
                <a:solidFill>
                  <a:schemeClr val="bg1"/>
                </a:solidFill>
                <a:latin typeface="Microsoft JhengHei" panose="020B0604030504040204" pitchFamily="34" charset="-120"/>
                <a:ea typeface="Microsoft JhengHei" panose="020B0604030504040204" pitchFamily="34" charset="-120"/>
              </a:rPr>
              <a:t>账户设置，信息更新</a:t>
            </a:r>
            <a:endParaRPr lang="zh-CN" altLang="en-US" b="1" dirty="0">
              <a:solidFill>
                <a:schemeClr val="bg1"/>
              </a:solidFill>
              <a:latin typeface="Microsoft JhengHei" panose="020B0604030504040204" pitchFamily="34" charset="-120"/>
              <a:ea typeface="Microsoft JhengHei" panose="020B0604030504040204" pitchFamily="34" charset="-120"/>
            </a:endParaRPr>
          </a:p>
        </p:txBody>
      </p:sp>
      <p:cxnSp>
        <p:nvCxnSpPr>
          <p:cNvPr id="11" name="肘形连接符 10"/>
          <p:cNvCxnSpPr>
            <a:stCxn id="13" idx="2"/>
            <a:endCxn id="14" idx="0"/>
          </p:cNvCxnSpPr>
          <p:nvPr/>
        </p:nvCxnSpPr>
        <p:spPr>
          <a:xfrm rot="5400000">
            <a:off x="3656374" y="1249769"/>
            <a:ext cx="1504404" cy="4447769"/>
          </a:xfrm>
          <a:prstGeom prst="bentConnector3">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13" idx="2"/>
            <a:endCxn id="15" idx="0"/>
          </p:cNvCxnSpPr>
          <p:nvPr/>
        </p:nvCxnSpPr>
        <p:spPr>
          <a:xfrm rot="16200000" flipH="1">
            <a:off x="6286093" y="3067818"/>
            <a:ext cx="1504404" cy="811670"/>
          </a:xfrm>
          <a:prstGeom prst="bentConnector3">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15" idx="1"/>
            <a:endCxn id="14" idx="3"/>
          </p:cNvCxnSpPr>
          <p:nvPr/>
        </p:nvCxnSpPr>
        <p:spPr>
          <a:xfrm rot="10800000">
            <a:off x="3015433" y="4566076"/>
            <a:ext cx="3597954" cy="12700"/>
          </a:xfrm>
          <a:prstGeom prst="bentConnector3">
            <a:avLst>
              <a:gd name="adj1" fmla="val 48412"/>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1781011" y="2068047"/>
            <a:ext cx="2468842" cy="680442"/>
          </a:xfrm>
          <a:prstGeom prst="roundRect">
            <a:avLst>
              <a:gd name="adj" fmla="val 50000"/>
            </a:avLst>
          </a:prstGeom>
          <a:no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800" b="1" dirty="0" smtClean="0">
                <a:latin typeface="Microsoft JhengHei" panose="020B0604030504040204" pitchFamily="34" charset="-120"/>
                <a:ea typeface="Microsoft JhengHei" panose="020B0604030504040204" pitchFamily="34" charset="-120"/>
              </a:rPr>
              <a:t>公共模块</a:t>
            </a:r>
            <a:endParaRPr lang="zh-CN" altLang="en-US" sz="2800" b="1" dirty="0">
              <a:latin typeface="Microsoft JhengHei" panose="020B0604030504040204" pitchFamily="34" charset="-120"/>
              <a:ea typeface="Microsoft JhengHei" panose="020B0604030504040204" pitchFamily="34" charset="-120"/>
            </a:endParaRPr>
          </a:p>
        </p:txBody>
      </p:sp>
      <p:sp>
        <p:nvSpPr>
          <p:cNvPr id="27" name="文本框 26"/>
          <p:cNvSpPr txBox="1"/>
          <p:nvPr/>
        </p:nvSpPr>
        <p:spPr>
          <a:xfrm>
            <a:off x="498321" y="1205222"/>
            <a:ext cx="4024518" cy="646331"/>
          </a:xfrm>
          <a:prstGeom prst="rect">
            <a:avLst/>
          </a:prstGeom>
          <a:noFill/>
        </p:spPr>
        <p:txBody>
          <a:bodyPr wrap="square" rtlCol="0">
            <a:spAutoFit/>
          </a:bodyPr>
          <a:lstStyle/>
          <a:p>
            <a:r>
              <a:rPr lang="zh-CN" altLang="en-US" b="1" dirty="0" smtClean="0">
                <a:solidFill>
                  <a:schemeClr val="bg1"/>
                </a:solidFill>
                <a:latin typeface="Microsoft JhengHei" panose="020B0604030504040204" pitchFamily="34" charset="-120"/>
                <a:ea typeface="Microsoft JhengHei" panose="020B0604030504040204" pitchFamily="34" charset="-120"/>
              </a:rPr>
              <a:t>登录模块，信息填写</a:t>
            </a:r>
            <a:r>
              <a:rPr lang="zh-CN" altLang="en-US" b="1" dirty="0">
                <a:solidFill>
                  <a:schemeClr val="bg1"/>
                </a:solidFill>
                <a:latin typeface="Microsoft JhengHei" panose="020B0604030504040204" pitchFamily="34" charset="-120"/>
                <a:ea typeface="Microsoft JhengHei" panose="020B0604030504040204" pitchFamily="34" charset="-120"/>
              </a:rPr>
              <a:t>模块</a:t>
            </a:r>
            <a:r>
              <a:rPr lang="zh-CN" altLang="en-US" b="1" dirty="0" smtClean="0">
                <a:solidFill>
                  <a:schemeClr val="bg1"/>
                </a:solidFill>
                <a:latin typeface="Microsoft JhengHei" panose="020B0604030504040204" pitchFamily="34" charset="-120"/>
                <a:ea typeface="Microsoft JhengHei" panose="020B0604030504040204" pitchFamily="34" charset="-120"/>
              </a:rPr>
              <a:t>，</a:t>
            </a:r>
            <a:r>
              <a:rPr lang="en-US" altLang="zh-CN" b="1" dirty="0" smtClean="0">
                <a:solidFill>
                  <a:schemeClr val="bg1"/>
                </a:solidFill>
                <a:latin typeface="Microsoft JhengHei" panose="020B0604030504040204" pitchFamily="34" charset="-120"/>
                <a:ea typeface="Microsoft JhengHei" panose="020B0604030504040204" pitchFamily="34" charset="-120"/>
              </a:rPr>
              <a:t>404</a:t>
            </a:r>
            <a:r>
              <a:rPr lang="zh-CN" altLang="en-US" b="1" dirty="0">
                <a:solidFill>
                  <a:schemeClr val="bg1"/>
                </a:solidFill>
                <a:latin typeface="Microsoft JhengHei" panose="020B0604030504040204" pitchFamily="34" charset="-120"/>
                <a:ea typeface="Microsoft JhengHei" panose="020B0604030504040204" pitchFamily="34" charset="-120"/>
              </a:rPr>
              <a:t>页面</a:t>
            </a:r>
            <a:endParaRPr lang="en-US" altLang="zh-CN" b="1" dirty="0">
              <a:solidFill>
                <a:schemeClr val="bg1"/>
              </a:solidFill>
              <a:latin typeface="Microsoft JhengHei" panose="020B0604030504040204" pitchFamily="34" charset="-120"/>
              <a:ea typeface="Microsoft JhengHei" panose="020B0604030504040204" pitchFamily="34" charset="-120"/>
            </a:endParaRPr>
          </a:p>
          <a:p>
            <a:r>
              <a:rPr lang="zh-CN" altLang="en-US" b="1" dirty="0">
                <a:solidFill>
                  <a:schemeClr val="bg1"/>
                </a:solidFill>
                <a:latin typeface="Microsoft JhengHei" panose="020B0604030504040204" pitchFamily="34" charset="-120"/>
                <a:ea typeface="Microsoft JhengHei" panose="020B0604030504040204" pitchFamily="34" charset="-120"/>
              </a:rPr>
              <a:t>工具提示，页眉</a:t>
            </a:r>
            <a:r>
              <a:rPr lang="zh-CN" altLang="en-US" b="1" dirty="0" smtClean="0">
                <a:solidFill>
                  <a:schemeClr val="bg1"/>
                </a:solidFill>
                <a:latin typeface="Microsoft JhengHei" panose="020B0604030504040204" pitchFamily="34" charset="-120"/>
                <a:ea typeface="Microsoft JhengHei" panose="020B0604030504040204" pitchFamily="34" charset="-120"/>
              </a:rPr>
              <a:t>页脚，弹出提示</a:t>
            </a:r>
            <a:endParaRPr lang="en-US" altLang="zh-CN" b="1" dirty="0" smtClean="0">
              <a:solidFill>
                <a:schemeClr val="bg1"/>
              </a:solidFill>
              <a:latin typeface="Microsoft JhengHei" panose="020B0604030504040204" pitchFamily="34" charset="-120"/>
              <a:ea typeface="Microsoft JhengHei" panose="020B0604030504040204" pitchFamily="34" charset="-120"/>
            </a:endParaRPr>
          </a:p>
        </p:txBody>
      </p:sp>
      <p:cxnSp>
        <p:nvCxnSpPr>
          <p:cNvPr id="28" name="肘形连接符 27"/>
          <p:cNvCxnSpPr>
            <a:stCxn id="24" idx="3"/>
          </p:cNvCxnSpPr>
          <p:nvPr/>
        </p:nvCxnSpPr>
        <p:spPr>
          <a:xfrm>
            <a:off x="4249853" y="2408268"/>
            <a:ext cx="830743" cy="1065384"/>
          </a:xfrm>
          <a:prstGeom prst="bentConnector2">
            <a:avLst/>
          </a:prstGeom>
          <a:ln w="2540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5288148"/>
      </p:ext>
    </p:extLst>
  </p:cSld>
  <p:clrMapOvr>
    <a:masterClrMapping/>
  </p:clrMapOvr>
  <mc:AlternateContent xmlns:mc="http://schemas.openxmlformats.org/markup-compatibility/2006" xmlns:p14="http://schemas.microsoft.com/office/powerpoint/2010/main">
    <mc:Choice Requires="p14">
      <p:transition spd="med" p14:dur="6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anim calcmode="lin" valueType="num">
                                      <p:cBhvr>
                                        <p:cTn id="8" dur="300" fill="hold"/>
                                        <p:tgtEl>
                                          <p:spTgt spid="3"/>
                                        </p:tgtEl>
                                        <p:attrNameLst>
                                          <p:attrName>ppt_x</p:attrName>
                                        </p:attrNameLst>
                                      </p:cBhvr>
                                      <p:tavLst>
                                        <p:tav tm="0">
                                          <p:val>
                                            <p:strVal val="#ppt_x"/>
                                          </p:val>
                                        </p:tav>
                                        <p:tav tm="100000">
                                          <p:val>
                                            <p:strVal val="#ppt_x"/>
                                          </p:val>
                                        </p:tav>
                                      </p:tavLst>
                                    </p:anim>
                                    <p:anim calcmode="lin" valueType="num">
                                      <p:cBhvr>
                                        <p:cTn id="9" dur="3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300"/>
                                        <p:tgtEl>
                                          <p:spTgt spid="16"/>
                                        </p:tgtEl>
                                      </p:cBhvr>
                                    </p:animEffect>
                                    <p:anim calcmode="lin" valueType="num">
                                      <p:cBhvr>
                                        <p:cTn id="13" dur="300" fill="hold"/>
                                        <p:tgtEl>
                                          <p:spTgt spid="16"/>
                                        </p:tgtEl>
                                        <p:attrNameLst>
                                          <p:attrName>ppt_x</p:attrName>
                                        </p:attrNameLst>
                                      </p:cBhvr>
                                      <p:tavLst>
                                        <p:tav tm="0">
                                          <p:val>
                                            <p:strVal val="#ppt_x"/>
                                          </p:val>
                                        </p:tav>
                                        <p:tav tm="100000">
                                          <p:val>
                                            <p:strVal val="#ppt_x"/>
                                          </p:val>
                                        </p:tav>
                                      </p:tavLst>
                                    </p:anim>
                                    <p:anim calcmode="lin" valueType="num">
                                      <p:cBhvr>
                                        <p:cTn id="14" dur="3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300"/>
                                        <p:tgtEl>
                                          <p:spTgt spid="17"/>
                                        </p:tgtEl>
                                      </p:cBhvr>
                                    </p:animEffect>
                                    <p:anim calcmode="lin" valueType="num">
                                      <p:cBhvr>
                                        <p:cTn id="18" dur="300" fill="hold"/>
                                        <p:tgtEl>
                                          <p:spTgt spid="17"/>
                                        </p:tgtEl>
                                        <p:attrNameLst>
                                          <p:attrName>ppt_x</p:attrName>
                                        </p:attrNameLst>
                                      </p:cBhvr>
                                      <p:tavLst>
                                        <p:tav tm="0">
                                          <p:val>
                                            <p:strVal val="#ppt_x"/>
                                          </p:val>
                                        </p:tav>
                                        <p:tav tm="100000">
                                          <p:val>
                                            <p:strVal val="#ppt_x"/>
                                          </p:val>
                                        </p:tav>
                                      </p:tavLst>
                                    </p:anim>
                                    <p:anim calcmode="lin" valueType="num">
                                      <p:cBhvr>
                                        <p:cTn id="19" dur="3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300"/>
                                        <p:tgtEl>
                                          <p:spTgt spid="27"/>
                                        </p:tgtEl>
                                      </p:cBhvr>
                                    </p:animEffect>
                                    <p:anim calcmode="lin" valueType="num">
                                      <p:cBhvr>
                                        <p:cTn id="23" dur="300" fill="hold"/>
                                        <p:tgtEl>
                                          <p:spTgt spid="27"/>
                                        </p:tgtEl>
                                        <p:attrNameLst>
                                          <p:attrName>ppt_x</p:attrName>
                                        </p:attrNameLst>
                                      </p:cBhvr>
                                      <p:tavLst>
                                        <p:tav tm="0">
                                          <p:val>
                                            <p:strVal val="#ppt_x"/>
                                          </p:val>
                                        </p:tav>
                                        <p:tav tm="100000">
                                          <p:val>
                                            <p:strVal val="#ppt_x"/>
                                          </p:val>
                                        </p:tav>
                                      </p:tavLst>
                                    </p:anim>
                                    <p:anim calcmode="lin" valueType="num">
                                      <p:cBhvr>
                                        <p:cTn id="24" dur="3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p:bldP spid="17" grpId="0"/>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圆角矩形 9"/>
          <p:cNvSpPr/>
          <p:nvPr/>
        </p:nvSpPr>
        <p:spPr>
          <a:xfrm>
            <a:off x="304608" y="1223888"/>
            <a:ext cx="2399792" cy="453987"/>
          </a:xfrm>
          <a:prstGeom prst="roundRect">
            <a:avLst>
              <a:gd name="adj" fmla="val 50000"/>
            </a:avLst>
          </a:prstGeom>
          <a:no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b="1" dirty="0" err="1" smtClean="0">
                <a:latin typeface="Microsoft JhengHei" panose="020B0604030504040204" pitchFamily="34" charset="-120"/>
                <a:ea typeface="Microsoft JhengHei" panose="020B0604030504040204" pitchFamily="34" charset="-120"/>
              </a:rPr>
              <a:t>KMeans</a:t>
            </a:r>
            <a:r>
              <a:rPr lang="zh-CN" altLang="en-US" sz="2400" b="1" dirty="0" smtClean="0">
                <a:latin typeface="Microsoft JhengHei" panose="020B0604030504040204" pitchFamily="34" charset="-120"/>
                <a:ea typeface="Microsoft JhengHei" panose="020B0604030504040204" pitchFamily="34" charset="-120"/>
              </a:rPr>
              <a:t>聚类</a:t>
            </a:r>
            <a:endParaRPr lang="zh-CN" altLang="en-US" sz="2400" b="1" dirty="0">
              <a:latin typeface="Microsoft JhengHei" panose="020B0604030504040204" pitchFamily="34" charset="-120"/>
              <a:ea typeface="Microsoft JhengHei" panose="020B0604030504040204" pitchFamily="34" charset="-120"/>
            </a:endParaRPr>
          </a:p>
        </p:txBody>
      </p:sp>
      <p:sp>
        <p:nvSpPr>
          <p:cNvPr id="13" name="文本框 12"/>
          <p:cNvSpPr txBox="1"/>
          <p:nvPr/>
        </p:nvSpPr>
        <p:spPr>
          <a:xfrm>
            <a:off x="3195450" y="443861"/>
            <a:ext cx="5472615" cy="1477328"/>
          </a:xfrm>
          <a:prstGeom prst="rect">
            <a:avLst/>
          </a:prstGeom>
          <a:noFill/>
        </p:spPr>
        <p:txBody>
          <a:bodyPr wrap="square" rtlCol="0">
            <a:spAutoFit/>
          </a:bodyPr>
          <a:lstStyle/>
          <a:p>
            <a:r>
              <a:rPr lang="en-US" altLang="zh-CN" b="1" dirty="0">
                <a:solidFill>
                  <a:schemeClr val="bg1"/>
                </a:solidFill>
                <a:latin typeface="Microsoft JhengHei" panose="020B0604030504040204" pitchFamily="34" charset="-120"/>
                <a:ea typeface="Microsoft JhengHei" panose="020B0604030504040204" pitchFamily="34" charset="-120"/>
              </a:rPr>
              <a:t>K-Means</a:t>
            </a:r>
            <a:r>
              <a:rPr lang="zh-CN" altLang="en-US" b="1" dirty="0">
                <a:solidFill>
                  <a:schemeClr val="bg1"/>
                </a:solidFill>
                <a:latin typeface="Microsoft JhengHei" panose="020B0604030504040204" pitchFamily="34" charset="-120"/>
                <a:ea typeface="Microsoft JhengHei" panose="020B0604030504040204" pitchFamily="34" charset="-120"/>
              </a:rPr>
              <a:t>算法通过预先设定的</a:t>
            </a:r>
            <a:r>
              <a:rPr lang="en-US" altLang="zh-CN" b="1" dirty="0">
                <a:solidFill>
                  <a:schemeClr val="bg1"/>
                </a:solidFill>
                <a:latin typeface="Microsoft JhengHei" panose="020B0604030504040204" pitchFamily="34" charset="-120"/>
                <a:ea typeface="Microsoft JhengHei" panose="020B0604030504040204" pitchFamily="34" charset="-120"/>
              </a:rPr>
              <a:t>K</a:t>
            </a:r>
            <a:r>
              <a:rPr lang="zh-CN" altLang="en-US" b="1" dirty="0">
                <a:solidFill>
                  <a:schemeClr val="bg1"/>
                </a:solidFill>
                <a:latin typeface="Microsoft JhengHei" panose="020B0604030504040204" pitchFamily="34" charset="-120"/>
                <a:ea typeface="Microsoft JhengHei" panose="020B0604030504040204" pitchFamily="34" charset="-120"/>
              </a:rPr>
              <a:t>值及每个类别的初始质心对相似的数据点进行</a:t>
            </a:r>
            <a:r>
              <a:rPr lang="zh-CN" altLang="en-US" b="1" dirty="0" smtClean="0">
                <a:solidFill>
                  <a:schemeClr val="bg1"/>
                </a:solidFill>
                <a:latin typeface="Microsoft JhengHei" panose="020B0604030504040204" pitchFamily="34" charset="-120"/>
                <a:ea typeface="Microsoft JhengHei" panose="020B0604030504040204" pitchFamily="34" charset="-120"/>
              </a:rPr>
              <a:t>划分。并</a:t>
            </a:r>
            <a:r>
              <a:rPr lang="zh-CN" altLang="en-US" b="1" dirty="0">
                <a:solidFill>
                  <a:schemeClr val="bg1"/>
                </a:solidFill>
                <a:latin typeface="Microsoft JhengHei" panose="020B0604030504040204" pitchFamily="34" charset="-120"/>
                <a:ea typeface="Microsoft JhengHei" panose="020B0604030504040204" pitchFamily="34" charset="-120"/>
              </a:rPr>
              <a:t>通过划分后的均值迭代优化获得最优的聚类</a:t>
            </a:r>
            <a:r>
              <a:rPr lang="zh-CN" altLang="en-US" b="1" dirty="0" smtClean="0">
                <a:solidFill>
                  <a:schemeClr val="bg1"/>
                </a:solidFill>
                <a:latin typeface="Microsoft JhengHei" panose="020B0604030504040204" pitchFamily="34" charset="-120"/>
                <a:ea typeface="Microsoft JhengHei" panose="020B0604030504040204" pitchFamily="34" charset="-120"/>
              </a:rPr>
              <a:t>结果，</a:t>
            </a:r>
            <a:r>
              <a:rPr lang="zh-CN" altLang="en-US" b="1" dirty="0" smtClean="0">
                <a:solidFill>
                  <a:schemeClr val="bg1"/>
                </a:solidFill>
                <a:latin typeface="Microsoft JhengHei" panose="020B0604030504040204" pitchFamily="34" charset="-120"/>
                <a:ea typeface="Microsoft JhengHei" panose="020B0604030504040204" pitchFamily="34" charset="-120"/>
              </a:rPr>
              <a:t>基于它的思想将导师按照</a:t>
            </a:r>
            <a:r>
              <a:rPr lang="zh-CN" altLang="en-US" b="1" dirty="0" smtClean="0">
                <a:solidFill>
                  <a:schemeClr val="bg1"/>
                </a:solidFill>
                <a:latin typeface="Microsoft JhengHei" panose="020B0604030504040204" pitchFamily="34" charset="-120"/>
                <a:ea typeface="Microsoft JhengHei" panose="020B0604030504040204" pitchFamily="34" charset="-120"/>
              </a:rPr>
              <a:t>研究方向</a:t>
            </a:r>
            <a:r>
              <a:rPr lang="zh-CN" altLang="en-US" b="1" dirty="0" smtClean="0">
                <a:solidFill>
                  <a:schemeClr val="bg1"/>
                </a:solidFill>
                <a:latin typeface="Microsoft JhengHei" panose="020B0604030504040204" pitchFamily="34" charset="-120"/>
                <a:ea typeface="Microsoft JhengHei" panose="020B0604030504040204" pitchFamily="34" charset="-120"/>
              </a:rPr>
              <a:t>聚到不同的类中，再均匀分成人数相近的组</a:t>
            </a:r>
            <a:endParaRPr lang="zh-CN" altLang="en-US" b="1" dirty="0">
              <a:solidFill>
                <a:schemeClr val="bg1"/>
              </a:solidFill>
              <a:latin typeface="Microsoft JhengHei" panose="020B0604030504040204" pitchFamily="34" charset="-120"/>
              <a:ea typeface="Microsoft JhengHei" panose="020B0604030504040204" pitchFamily="34" charset="-120"/>
            </a:endParaRPr>
          </a:p>
        </p:txBody>
      </p:sp>
      <p:sp>
        <p:nvSpPr>
          <p:cNvPr id="18" name="圆角矩形 17"/>
          <p:cNvSpPr/>
          <p:nvPr/>
        </p:nvSpPr>
        <p:spPr>
          <a:xfrm>
            <a:off x="149227" y="1223888"/>
            <a:ext cx="2645624" cy="429482"/>
          </a:xfrm>
          <a:prstGeom prst="roundRect">
            <a:avLst>
              <a:gd name="adj" fmla="val 50000"/>
            </a:avLst>
          </a:prstGeom>
          <a:no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b="1" dirty="0" err="1" smtClean="0">
                <a:latin typeface="Microsoft JhengHei" panose="020B0604030504040204" pitchFamily="34" charset="-120"/>
                <a:ea typeface="Microsoft JhengHei" panose="020B0604030504040204" pitchFamily="34" charset="-120"/>
              </a:rPr>
              <a:t>Jaccard</a:t>
            </a:r>
            <a:r>
              <a:rPr lang="zh-CN" altLang="en-US" sz="2400" b="1" dirty="0" smtClean="0">
                <a:latin typeface="Microsoft JhengHei" panose="020B0604030504040204" pitchFamily="34" charset="-120"/>
                <a:ea typeface="Microsoft JhengHei" panose="020B0604030504040204" pitchFamily="34" charset="-120"/>
              </a:rPr>
              <a:t>相似度</a:t>
            </a:r>
            <a:endParaRPr lang="zh-CN" altLang="en-US" sz="2400" b="1" dirty="0">
              <a:latin typeface="Microsoft JhengHei" panose="020B0604030504040204" pitchFamily="34" charset="-120"/>
              <a:ea typeface="Microsoft JhengHei" panose="020B0604030504040204" pitchFamily="34" charset="-120"/>
            </a:endParaRPr>
          </a:p>
        </p:txBody>
      </p:sp>
      <p:sp>
        <p:nvSpPr>
          <p:cNvPr id="19" name="文本框 18"/>
          <p:cNvSpPr txBox="1"/>
          <p:nvPr/>
        </p:nvSpPr>
        <p:spPr>
          <a:xfrm>
            <a:off x="3195450" y="730040"/>
            <a:ext cx="5772150" cy="923330"/>
          </a:xfrm>
          <a:prstGeom prst="rect">
            <a:avLst/>
          </a:prstGeom>
          <a:noFill/>
        </p:spPr>
        <p:txBody>
          <a:bodyPr wrap="square" rtlCol="0">
            <a:spAutoFit/>
          </a:bodyPr>
          <a:lstStyle/>
          <a:p>
            <a:r>
              <a:rPr lang="zh-CN" altLang="en-US" b="1" dirty="0" smtClean="0">
                <a:solidFill>
                  <a:schemeClr val="bg1"/>
                </a:solidFill>
                <a:latin typeface="Microsoft JhengHei" panose="020B0604030504040204" pitchFamily="34" charset="-120"/>
                <a:ea typeface="Microsoft JhengHei" panose="020B0604030504040204" pitchFamily="34" charset="-120"/>
              </a:rPr>
              <a:t>比较有限样本集的相似性和差异性，由于研究方向使用数值表示，而实际彼此独立，因此通过计算</a:t>
            </a:r>
            <a:r>
              <a:rPr lang="en-US" altLang="zh-CN" b="1" dirty="0" err="1" smtClean="0">
                <a:solidFill>
                  <a:schemeClr val="bg1"/>
                </a:solidFill>
                <a:latin typeface="Microsoft JhengHei" panose="020B0604030504040204" pitchFamily="34" charset="-120"/>
                <a:ea typeface="Microsoft JhengHei" panose="020B0604030504040204" pitchFamily="34" charset="-120"/>
              </a:rPr>
              <a:t>Jaccard</a:t>
            </a:r>
            <a:r>
              <a:rPr lang="zh-CN" altLang="en-US" b="1" dirty="0" smtClean="0">
                <a:solidFill>
                  <a:schemeClr val="bg1"/>
                </a:solidFill>
                <a:latin typeface="Microsoft JhengHei" panose="020B0604030504040204" pitchFamily="34" charset="-120"/>
                <a:ea typeface="Microsoft JhengHei" panose="020B0604030504040204" pitchFamily="34" charset="-120"/>
              </a:rPr>
              <a:t>相似度得到导师之间研究方向差异</a:t>
            </a:r>
            <a:endParaRPr lang="zh-CN" altLang="en-US" b="1" dirty="0">
              <a:solidFill>
                <a:schemeClr val="bg1"/>
              </a:solidFill>
              <a:latin typeface="Microsoft JhengHei" panose="020B0604030504040204" pitchFamily="34" charset="-120"/>
              <a:ea typeface="Microsoft JhengHei" panose="020B0604030504040204" pitchFamily="34" charset="-120"/>
            </a:endParaRPr>
          </a:p>
        </p:txBody>
      </p:sp>
      <p:sp>
        <p:nvSpPr>
          <p:cNvPr id="12" name="圆角矩形 11"/>
          <p:cNvSpPr/>
          <p:nvPr/>
        </p:nvSpPr>
        <p:spPr>
          <a:xfrm>
            <a:off x="457617" y="430579"/>
            <a:ext cx="1876007" cy="493653"/>
          </a:xfrm>
          <a:prstGeom prst="roundRect">
            <a:avLst>
              <a:gd name="adj" fmla="val 50000"/>
            </a:avLst>
          </a:prstGeom>
          <a:solidFill>
            <a:srgbClr val="076E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smtClean="0">
                <a:solidFill>
                  <a:schemeClr val="bg1"/>
                </a:solidFill>
                <a:latin typeface="Microsoft JhengHei" panose="020B0604030504040204" pitchFamily="34" charset="-120"/>
                <a:ea typeface="Microsoft JhengHei" panose="020B0604030504040204" pitchFamily="34" charset="-120"/>
              </a:rPr>
              <a:t>分组算法</a:t>
            </a:r>
            <a:endParaRPr lang="zh-CN" altLang="en-US" sz="2000" b="1" dirty="0">
              <a:solidFill>
                <a:schemeClr val="bg1"/>
              </a:solidFill>
              <a:latin typeface="Microsoft JhengHei" panose="020B0604030504040204" pitchFamily="34" charset="-120"/>
              <a:ea typeface="Microsoft JhengHei" panose="020B0604030504040204" pitchFamily="34" charset="-12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617" y="1817689"/>
            <a:ext cx="8431324" cy="4833679"/>
          </a:xfrm>
          <a:prstGeom prst="rect">
            <a:avLst/>
          </a:prstGeom>
        </p:spPr>
      </p:pic>
      <mc:AlternateContent xmlns:mc="http://schemas.openxmlformats.org/markup-compatibility/2006">
        <mc:Choice xmlns:a14="http://schemas.microsoft.com/office/drawing/2010/main" Requires="a14">
          <p:sp>
            <p:nvSpPr>
              <p:cNvPr id="3" name="文本框 2"/>
              <p:cNvSpPr txBox="1"/>
              <p:nvPr/>
            </p:nvSpPr>
            <p:spPr>
              <a:xfrm>
                <a:off x="2215408" y="2661160"/>
                <a:ext cx="4627615" cy="64690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b="0" i="1" smtClean="0">
                              <a:solidFill>
                                <a:schemeClr val="bg1"/>
                              </a:solidFill>
                              <a:latin typeface="Cambria Math" panose="02040503050406030204" pitchFamily="18" charset="0"/>
                            </a:rPr>
                          </m:ctrlPr>
                        </m:sSubPr>
                        <m:e>
                          <m:r>
                            <a:rPr lang="en-US" altLang="zh-CN" sz="2000" b="0" i="1" smtClean="0">
                              <a:solidFill>
                                <a:schemeClr val="bg1"/>
                              </a:solidFill>
                              <a:latin typeface="Cambria Math" panose="02040503050406030204" pitchFamily="18" charset="0"/>
                            </a:rPr>
                            <m:t>𝑑</m:t>
                          </m:r>
                        </m:e>
                        <m:sub>
                          <m:r>
                            <a:rPr lang="en-US" altLang="zh-CN" sz="2000" b="0" i="1" smtClean="0">
                              <a:solidFill>
                                <a:schemeClr val="bg1"/>
                              </a:solidFill>
                              <a:latin typeface="Cambria Math" panose="02040503050406030204" pitchFamily="18" charset="0"/>
                            </a:rPr>
                            <m:t>𝐽</m:t>
                          </m:r>
                        </m:sub>
                      </m:sSub>
                      <m:d>
                        <m:dPr>
                          <m:ctrlPr>
                            <a:rPr lang="en-US" altLang="zh-CN" sz="2000" b="0" i="1" smtClean="0">
                              <a:solidFill>
                                <a:schemeClr val="bg1"/>
                              </a:solidFill>
                              <a:latin typeface="Cambria Math" panose="02040503050406030204" pitchFamily="18" charset="0"/>
                            </a:rPr>
                          </m:ctrlPr>
                        </m:dPr>
                        <m:e>
                          <m:r>
                            <a:rPr lang="en-US" altLang="zh-CN" sz="2000" b="0" i="1" smtClean="0">
                              <a:solidFill>
                                <a:schemeClr val="bg1"/>
                              </a:solidFill>
                              <a:latin typeface="Cambria Math" panose="02040503050406030204" pitchFamily="18" charset="0"/>
                            </a:rPr>
                            <m:t>𝐴</m:t>
                          </m:r>
                          <m:r>
                            <a:rPr lang="en-US" altLang="zh-CN" sz="2000" b="0" i="1" smtClean="0">
                              <a:solidFill>
                                <a:schemeClr val="bg1"/>
                              </a:solidFill>
                              <a:latin typeface="Cambria Math" panose="02040503050406030204" pitchFamily="18" charset="0"/>
                            </a:rPr>
                            <m:t>,</m:t>
                          </m:r>
                          <m:r>
                            <a:rPr lang="en-US" altLang="zh-CN" sz="2000" b="0" i="1" smtClean="0">
                              <a:solidFill>
                                <a:schemeClr val="bg1"/>
                              </a:solidFill>
                              <a:latin typeface="Cambria Math" panose="02040503050406030204" pitchFamily="18" charset="0"/>
                            </a:rPr>
                            <m:t>𝐵</m:t>
                          </m:r>
                        </m:e>
                      </m:d>
                      <m:r>
                        <a:rPr lang="en-US" altLang="zh-CN" sz="2000" b="0" i="1" smtClean="0">
                          <a:solidFill>
                            <a:schemeClr val="bg1"/>
                          </a:solidFill>
                          <a:latin typeface="Cambria Math" panose="02040503050406030204" pitchFamily="18" charset="0"/>
                        </a:rPr>
                        <m:t>=1−</m:t>
                      </m:r>
                      <m:r>
                        <a:rPr lang="en-US" altLang="zh-CN" sz="2000" b="0" i="1" smtClean="0">
                          <a:solidFill>
                            <a:schemeClr val="bg1"/>
                          </a:solidFill>
                          <a:latin typeface="Cambria Math" panose="02040503050406030204" pitchFamily="18" charset="0"/>
                        </a:rPr>
                        <m:t>𝐽</m:t>
                      </m:r>
                      <m:d>
                        <m:dPr>
                          <m:ctrlPr>
                            <a:rPr lang="en-US" altLang="zh-CN" sz="2000" b="0" i="1" smtClean="0">
                              <a:solidFill>
                                <a:schemeClr val="bg1"/>
                              </a:solidFill>
                              <a:latin typeface="Cambria Math" panose="02040503050406030204" pitchFamily="18" charset="0"/>
                            </a:rPr>
                          </m:ctrlPr>
                        </m:dPr>
                        <m:e>
                          <m:r>
                            <a:rPr lang="en-US" altLang="zh-CN" sz="2000" b="0" i="1" smtClean="0">
                              <a:solidFill>
                                <a:schemeClr val="bg1"/>
                              </a:solidFill>
                              <a:latin typeface="Cambria Math" panose="02040503050406030204" pitchFamily="18" charset="0"/>
                            </a:rPr>
                            <m:t>𝐴</m:t>
                          </m:r>
                          <m:r>
                            <a:rPr lang="en-US" altLang="zh-CN" sz="2000" b="0" i="1" smtClean="0">
                              <a:solidFill>
                                <a:schemeClr val="bg1"/>
                              </a:solidFill>
                              <a:latin typeface="Cambria Math" panose="02040503050406030204" pitchFamily="18" charset="0"/>
                            </a:rPr>
                            <m:t>,</m:t>
                          </m:r>
                          <m:r>
                            <a:rPr lang="en-US" altLang="zh-CN" sz="2000" b="0" i="1" smtClean="0">
                              <a:solidFill>
                                <a:schemeClr val="bg1"/>
                              </a:solidFill>
                              <a:latin typeface="Cambria Math" panose="02040503050406030204" pitchFamily="18" charset="0"/>
                            </a:rPr>
                            <m:t>𝐵</m:t>
                          </m:r>
                        </m:e>
                      </m:d>
                      <m:r>
                        <a:rPr lang="en-US" altLang="zh-CN" sz="2000" b="0" i="1" smtClean="0">
                          <a:solidFill>
                            <a:schemeClr val="bg1"/>
                          </a:solidFill>
                          <a:latin typeface="Cambria Math" panose="02040503050406030204" pitchFamily="18" charset="0"/>
                        </a:rPr>
                        <m:t>=</m:t>
                      </m:r>
                      <m:f>
                        <m:fPr>
                          <m:ctrlPr>
                            <a:rPr lang="en-US" altLang="zh-CN" sz="2000" b="0" i="1" smtClean="0">
                              <a:solidFill>
                                <a:schemeClr val="bg1"/>
                              </a:solidFill>
                              <a:latin typeface="Cambria Math" panose="02040503050406030204" pitchFamily="18" charset="0"/>
                            </a:rPr>
                          </m:ctrlPr>
                        </m:fPr>
                        <m:num>
                          <m:d>
                            <m:dPr>
                              <m:begChr m:val="|"/>
                              <m:endChr m:val="|"/>
                              <m:ctrlPr>
                                <a:rPr lang="en-US" altLang="zh-CN" sz="2000" b="0" i="1" smtClean="0">
                                  <a:solidFill>
                                    <a:schemeClr val="bg1"/>
                                  </a:solidFill>
                                  <a:latin typeface="Cambria Math" panose="02040503050406030204" pitchFamily="18" charset="0"/>
                                </a:rPr>
                              </m:ctrlPr>
                            </m:dPr>
                            <m:e>
                              <m:r>
                                <a:rPr lang="en-US" altLang="zh-CN" sz="2000" b="0" i="1" smtClean="0">
                                  <a:solidFill>
                                    <a:schemeClr val="bg1"/>
                                  </a:solidFill>
                                  <a:latin typeface="Cambria Math" panose="02040503050406030204" pitchFamily="18" charset="0"/>
                                </a:rPr>
                                <m:t>𝐴</m:t>
                              </m:r>
                              <m:r>
                                <a:rPr lang="en-US" altLang="zh-CN" sz="2000" b="0" i="1" smtClean="0">
                                  <a:solidFill>
                                    <a:schemeClr val="bg1"/>
                                  </a:solidFill>
                                  <a:latin typeface="Cambria Math" panose="02040503050406030204" pitchFamily="18" charset="0"/>
                                  <a:ea typeface="Cambria Math" panose="02040503050406030204" pitchFamily="18" charset="0"/>
                                </a:rPr>
                                <m:t>∪</m:t>
                              </m:r>
                              <m:r>
                                <a:rPr lang="en-US" altLang="zh-CN" sz="2000" b="0" i="1" smtClean="0">
                                  <a:solidFill>
                                    <a:schemeClr val="bg1"/>
                                  </a:solidFill>
                                  <a:latin typeface="Cambria Math" panose="02040503050406030204" pitchFamily="18" charset="0"/>
                                  <a:ea typeface="Cambria Math" panose="02040503050406030204" pitchFamily="18" charset="0"/>
                                </a:rPr>
                                <m:t>𝐵</m:t>
                              </m:r>
                            </m:e>
                          </m:d>
                          <m:r>
                            <a:rPr lang="en-US" altLang="zh-CN" sz="2000" b="0" i="1" smtClean="0">
                              <a:solidFill>
                                <a:schemeClr val="bg1"/>
                              </a:solidFill>
                              <a:latin typeface="Cambria Math" panose="02040503050406030204" pitchFamily="18" charset="0"/>
                              <a:ea typeface="Cambria Math" panose="02040503050406030204" pitchFamily="18" charset="0"/>
                            </a:rPr>
                            <m:t>−|</m:t>
                          </m:r>
                          <m:r>
                            <a:rPr lang="en-US" altLang="zh-CN" sz="2000" b="0" i="1" smtClean="0">
                              <a:solidFill>
                                <a:schemeClr val="bg1"/>
                              </a:solidFill>
                              <a:latin typeface="Cambria Math" panose="02040503050406030204" pitchFamily="18" charset="0"/>
                              <a:ea typeface="Cambria Math" panose="02040503050406030204" pitchFamily="18" charset="0"/>
                            </a:rPr>
                            <m:t>𝐴</m:t>
                          </m:r>
                          <m:r>
                            <a:rPr lang="en-US" altLang="zh-CN" sz="2000" b="0" i="1" smtClean="0">
                              <a:solidFill>
                                <a:schemeClr val="bg1"/>
                              </a:solidFill>
                              <a:latin typeface="Cambria Math" panose="02040503050406030204" pitchFamily="18" charset="0"/>
                              <a:ea typeface="Cambria Math" panose="02040503050406030204" pitchFamily="18" charset="0"/>
                            </a:rPr>
                            <m:t>∩</m:t>
                          </m:r>
                          <m:r>
                            <a:rPr lang="en-US" altLang="zh-CN" sz="2000" b="0" i="1" smtClean="0">
                              <a:solidFill>
                                <a:schemeClr val="bg1"/>
                              </a:solidFill>
                              <a:latin typeface="Cambria Math" panose="02040503050406030204" pitchFamily="18" charset="0"/>
                              <a:ea typeface="Cambria Math" panose="02040503050406030204" pitchFamily="18" charset="0"/>
                            </a:rPr>
                            <m:t>𝐵</m:t>
                          </m:r>
                          <m:r>
                            <a:rPr lang="en-US" altLang="zh-CN" sz="2000" b="0" i="1" smtClean="0">
                              <a:solidFill>
                                <a:schemeClr val="bg1"/>
                              </a:solidFill>
                              <a:latin typeface="Cambria Math" panose="02040503050406030204" pitchFamily="18" charset="0"/>
                              <a:ea typeface="Cambria Math" panose="02040503050406030204" pitchFamily="18" charset="0"/>
                            </a:rPr>
                            <m:t>|</m:t>
                          </m:r>
                        </m:num>
                        <m:den>
                          <m:r>
                            <a:rPr lang="en-US" altLang="zh-CN" sz="2000" b="0" i="1" smtClean="0">
                              <a:solidFill>
                                <a:schemeClr val="bg1"/>
                              </a:solidFill>
                              <a:latin typeface="Cambria Math" panose="02040503050406030204" pitchFamily="18" charset="0"/>
                            </a:rPr>
                            <m:t>|</m:t>
                          </m:r>
                          <m:r>
                            <a:rPr lang="en-US" altLang="zh-CN" sz="2000" b="0" i="1" smtClean="0">
                              <a:solidFill>
                                <a:schemeClr val="bg1"/>
                              </a:solidFill>
                              <a:latin typeface="Cambria Math" panose="02040503050406030204" pitchFamily="18" charset="0"/>
                            </a:rPr>
                            <m:t>𝐴</m:t>
                          </m:r>
                          <m:r>
                            <a:rPr lang="en-US" altLang="zh-CN" sz="2000" b="0" i="1" smtClean="0">
                              <a:solidFill>
                                <a:schemeClr val="bg1"/>
                              </a:solidFill>
                              <a:latin typeface="Cambria Math" panose="02040503050406030204" pitchFamily="18" charset="0"/>
                              <a:ea typeface="Cambria Math" panose="02040503050406030204" pitchFamily="18" charset="0"/>
                            </a:rPr>
                            <m:t>∪</m:t>
                          </m:r>
                          <m:r>
                            <a:rPr lang="en-US" altLang="zh-CN" sz="2000" b="0" i="1" smtClean="0">
                              <a:solidFill>
                                <a:schemeClr val="bg1"/>
                              </a:solidFill>
                              <a:latin typeface="Cambria Math" panose="02040503050406030204" pitchFamily="18" charset="0"/>
                              <a:ea typeface="Cambria Math" panose="02040503050406030204" pitchFamily="18" charset="0"/>
                            </a:rPr>
                            <m:t>𝐵</m:t>
                          </m:r>
                          <m:r>
                            <a:rPr lang="en-US" altLang="zh-CN" sz="2000" b="0" i="1" smtClean="0">
                              <a:solidFill>
                                <a:schemeClr val="bg1"/>
                              </a:solidFill>
                              <a:latin typeface="Cambria Math" panose="02040503050406030204" pitchFamily="18" charset="0"/>
                              <a:ea typeface="Cambria Math" panose="02040503050406030204" pitchFamily="18" charset="0"/>
                            </a:rPr>
                            <m:t>|</m:t>
                          </m:r>
                        </m:den>
                      </m:f>
                    </m:oMath>
                  </m:oMathPara>
                </a14:m>
                <a:endParaRPr lang="zh-CN" altLang="en-US" sz="2000" dirty="0">
                  <a:latin typeface="Microsoft JhengHei" panose="020B0604030504040204" pitchFamily="34" charset="-120"/>
                  <a:ea typeface="Microsoft JhengHei" panose="020B0604030504040204" pitchFamily="34" charset="-120"/>
                </a:endParaRPr>
              </a:p>
            </p:txBody>
          </p:sp>
        </mc:Choice>
        <mc:Fallback>
          <p:sp>
            <p:nvSpPr>
              <p:cNvPr id="3" name="文本框 2"/>
              <p:cNvSpPr txBox="1">
                <a:spLocks noRot="1" noChangeAspect="1" noMove="1" noResize="1" noEditPoints="1" noAdjustHandles="1" noChangeArrowheads="1" noChangeShapeType="1" noTextEdit="1"/>
              </p:cNvSpPr>
              <p:nvPr/>
            </p:nvSpPr>
            <p:spPr>
              <a:xfrm>
                <a:off x="2215408" y="2661160"/>
                <a:ext cx="4627615" cy="646908"/>
              </a:xfrm>
              <a:prstGeom prst="rect">
                <a:avLst/>
              </a:prstGeom>
              <a:blipFill>
                <a:blip r:embed="rId5"/>
                <a:stretch>
                  <a:fillRect/>
                </a:stretch>
              </a:blipFill>
            </p:spPr>
            <p:txBody>
              <a:bodyPr/>
              <a:lstStyle/>
              <a:p>
                <a:r>
                  <a:rPr lang="zh-CN" altLang="en-US">
                    <a:noFill/>
                  </a:rPr>
                  <a:t> </a:t>
                </a:r>
              </a:p>
            </p:txBody>
          </p:sp>
        </mc:Fallback>
      </mc:AlternateContent>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71997" y="3611002"/>
            <a:ext cx="3509528" cy="2737432"/>
          </a:xfrm>
          <a:prstGeom prst="rect">
            <a:avLst/>
          </a:prstGeom>
        </p:spPr>
      </p:pic>
    </p:spTree>
    <p:extLst>
      <p:ext uri="{BB962C8B-B14F-4D97-AF65-F5344CB8AC3E}">
        <p14:creationId xmlns:p14="http://schemas.microsoft.com/office/powerpoint/2010/main" val="666210572"/>
      </p:ext>
    </p:extLst>
  </p:cSld>
  <p:clrMapOvr>
    <a:masterClrMapping/>
  </p:clrMapOvr>
  <mc:AlternateContent xmlns:mc="http://schemas.openxmlformats.org/markup-compatibility/2006" xmlns:p14="http://schemas.microsoft.com/office/powerpoint/2010/main">
    <mc:Choice Requires="p14">
      <p:transition spd="med" p14:dur="600">
        <p:push dir="u"/>
      </p:transition>
    </mc:Choice>
    <mc:Fallback xmlns="">
      <p:transition spd="med">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500"/>
                                        <p:tgtEl>
                                          <p:spTgt spid="13"/>
                                        </p:tgtEl>
                                      </p:cBhvr>
                                    </p:animEffect>
                                    <p:anim calcmode="lin" valueType="num">
                                      <p:cBhvr>
                                        <p:cTn id="7" dur="500"/>
                                        <p:tgtEl>
                                          <p:spTgt spid="13"/>
                                        </p:tgtEl>
                                        <p:attrNameLst>
                                          <p:attrName>ppt_x</p:attrName>
                                        </p:attrNameLst>
                                      </p:cBhvr>
                                      <p:tavLst>
                                        <p:tav tm="0">
                                          <p:val>
                                            <p:strVal val="ppt_x"/>
                                          </p:val>
                                        </p:tav>
                                        <p:tav tm="100000">
                                          <p:val>
                                            <p:strVal val="ppt_x"/>
                                          </p:val>
                                        </p:tav>
                                      </p:tavLst>
                                    </p:anim>
                                    <p:anim calcmode="lin" valueType="num">
                                      <p:cBhvr>
                                        <p:cTn id="8" dur="500"/>
                                        <p:tgtEl>
                                          <p:spTgt spid="13"/>
                                        </p:tgtEl>
                                        <p:attrNameLst>
                                          <p:attrName>ppt_y</p:attrName>
                                        </p:attrNameLst>
                                      </p:cBhvr>
                                      <p:tavLst>
                                        <p:tav tm="0">
                                          <p:val>
                                            <p:strVal val="ppt_y"/>
                                          </p:val>
                                        </p:tav>
                                        <p:tav tm="100000">
                                          <p:val>
                                            <p:strVal val="ppt_y+.1"/>
                                          </p:val>
                                        </p:tav>
                                      </p:tavLst>
                                    </p:anim>
                                    <p:set>
                                      <p:cBhvr>
                                        <p:cTn id="9" dur="1" fill="hold">
                                          <p:stCondLst>
                                            <p:cond delay="499"/>
                                          </p:stCondLst>
                                        </p:cTn>
                                        <p:tgtEl>
                                          <p:spTgt spid="13"/>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500"/>
                                        <p:tgtEl>
                                          <p:spTgt spid="10"/>
                                        </p:tgtEl>
                                      </p:cBhvr>
                                    </p:animEffect>
                                    <p:anim calcmode="lin" valueType="num">
                                      <p:cBhvr>
                                        <p:cTn id="12" dur="500"/>
                                        <p:tgtEl>
                                          <p:spTgt spid="10"/>
                                        </p:tgtEl>
                                        <p:attrNameLst>
                                          <p:attrName>ppt_x</p:attrName>
                                        </p:attrNameLst>
                                      </p:cBhvr>
                                      <p:tavLst>
                                        <p:tav tm="0">
                                          <p:val>
                                            <p:strVal val="ppt_x"/>
                                          </p:val>
                                        </p:tav>
                                        <p:tav tm="100000">
                                          <p:val>
                                            <p:strVal val="ppt_x"/>
                                          </p:val>
                                        </p:tav>
                                      </p:tavLst>
                                    </p:anim>
                                    <p:anim calcmode="lin" valueType="num">
                                      <p:cBhvr>
                                        <p:cTn id="13" dur="500"/>
                                        <p:tgtEl>
                                          <p:spTgt spid="10"/>
                                        </p:tgtEl>
                                        <p:attrNameLst>
                                          <p:attrName>ppt_y</p:attrName>
                                        </p:attrNameLst>
                                      </p:cBhvr>
                                      <p:tavLst>
                                        <p:tav tm="0">
                                          <p:val>
                                            <p:strVal val="ppt_y"/>
                                          </p:val>
                                        </p:tav>
                                        <p:tav tm="100000">
                                          <p:val>
                                            <p:strVal val="ppt_y+.1"/>
                                          </p:val>
                                        </p:tav>
                                      </p:tavLst>
                                    </p:anim>
                                    <p:set>
                                      <p:cBhvr>
                                        <p:cTn id="14" dur="1" fill="hold">
                                          <p:stCondLst>
                                            <p:cond delay="499"/>
                                          </p:stCondLst>
                                        </p:cTn>
                                        <p:tgtEl>
                                          <p:spTgt spid="10"/>
                                        </p:tgtEl>
                                        <p:attrNameLst>
                                          <p:attrName>style.visibility</p:attrName>
                                        </p:attrNameLst>
                                      </p:cBhvr>
                                      <p:to>
                                        <p:strVal val="hidden"/>
                                      </p:to>
                                    </p:set>
                                  </p:childTnLst>
                                </p:cTn>
                              </p:par>
                              <p:par>
                                <p:cTn id="15" presetID="42" presetClass="exit" presetSubtype="0" fill="hold" nodeType="withEffect">
                                  <p:stCondLst>
                                    <p:cond delay="0"/>
                                  </p:stCondLst>
                                  <p:childTnLst>
                                    <p:animEffect transition="out" filter="fade">
                                      <p:cBhvr>
                                        <p:cTn id="16" dur="500"/>
                                        <p:tgtEl>
                                          <p:spTgt spid="2"/>
                                        </p:tgtEl>
                                      </p:cBhvr>
                                    </p:animEffect>
                                    <p:anim calcmode="lin" valueType="num">
                                      <p:cBhvr>
                                        <p:cTn id="17" dur="500"/>
                                        <p:tgtEl>
                                          <p:spTgt spid="2"/>
                                        </p:tgtEl>
                                        <p:attrNameLst>
                                          <p:attrName>ppt_x</p:attrName>
                                        </p:attrNameLst>
                                      </p:cBhvr>
                                      <p:tavLst>
                                        <p:tav tm="0">
                                          <p:val>
                                            <p:strVal val="ppt_x"/>
                                          </p:val>
                                        </p:tav>
                                        <p:tav tm="100000">
                                          <p:val>
                                            <p:strVal val="ppt_x"/>
                                          </p:val>
                                        </p:tav>
                                      </p:tavLst>
                                    </p:anim>
                                    <p:anim calcmode="lin" valueType="num">
                                      <p:cBhvr>
                                        <p:cTn id="18" dur="500"/>
                                        <p:tgtEl>
                                          <p:spTgt spid="2"/>
                                        </p:tgtEl>
                                        <p:attrNameLst>
                                          <p:attrName>ppt_y</p:attrName>
                                        </p:attrNameLst>
                                      </p:cBhvr>
                                      <p:tavLst>
                                        <p:tav tm="0">
                                          <p:val>
                                            <p:strVal val="ppt_y"/>
                                          </p:val>
                                        </p:tav>
                                        <p:tav tm="100000">
                                          <p:val>
                                            <p:strVal val="ppt_y+.1"/>
                                          </p:val>
                                        </p:tav>
                                      </p:tavLst>
                                    </p:anim>
                                    <p:set>
                                      <p:cBhvr>
                                        <p:cTn id="19" dur="1" fill="hold">
                                          <p:stCondLst>
                                            <p:cond delay="499"/>
                                          </p:stCondLst>
                                        </p:cTn>
                                        <p:tgtEl>
                                          <p:spTgt spid="2"/>
                                        </p:tgtEl>
                                        <p:attrNameLst>
                                          <p:attrName>style.visibility</p:attrName>
                                        </p:attrNameLst>
                                      </p:cBhvr>
                                      <p:to>
                                        <p:strVal val="hidden"/>
                                      </p:to>
                                    </p:set>
                                  </p:childTnLst>
                                </p:cTn>
                              </p:par>
                              <p:par>
                                <p:cTn id="20" presetID="42"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anim calcmode="lin" valueType="num">
                                      <p:cBhvr>
                                        <p:cTn id="23" dur="500" fill="hold"/>
                                        <p:tgtEl>
                                          <p:spTgt spid="18"/>
                                        </p:tgtEl>
                                        <p:attrNameLst>
                                          <p:attrName>ppt_x</p:attrName>
                                        </p:attrNameLst>
                                      </p:cBhvr>
                                      <p:tavLst>
                                        <p:tav tm="0">
                                          <p:val>
                                            <p:strVal val="#ppt_x"/>
                                          </p:val>
                                        </p:tav>
                                        <p:tav tm="100000">
                                          <p:val>
                                            <p:strVal val="#ppt_x"/>
                                          </p:val>
                                        </p:tav>
                                      </p:tavLst>
                                    </p:anim>
                                    <p:anim calcmode="lin" valueType="num">
                                      <p:cBhvr>
                                        <p:cTn id="24" dur="500" fill="hold"/>
                                        <p:tgtEl>
                                          <p:spTgt spid="1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anim calcmode="lin" valueType="num">
                                      <p:cBhvr>
                                        <p:cTn id="28" dur="500" fill="hold"/>
                                        <p:tgtEl>
                                          <p:spTgt spid="19"/>
                                        </p:tgtEl>
                                        <p:attrNameLst>
                                          <p:attrName>ppt_x</p:attrName>
                                        </p:attrNameLst>
                                      </p:cBhvr>
                                      <p:tavLst>
                                        <p:tav tm="0">
                                          <p:val>
                                            <p:strVal val="#ppt_x"/>
                                          </p:val>
                                        </p:tav>
                                        <p:tav tm="100000">
                                          <p:val>
                                            <p:strVal val="#ppt_x"/>
                                          </p:val>
                                        </p:tav>
                                      </p:tavLst>
                                    </p:anim>
                                    <p:anim calcmode="lin" valueType="num">
                                      <p:cBhvr>
                                        <p:cTn id="29" dur="500" fill="hold"/>
                                        <p:tgtEl>
                                          <p:spTgt spid="1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anim calcmode="lin" valueType="num">
                                      <p:cBhvr>
                                        <p:cTn id="33" dur="500" fill="hold"/>
                                        <p:tgtEl>
                                          <p:spTgt spid="3"/>
                                        </p:tgtEl>
                                        <p:attrNameLst>
                                          <p:attrName>ppt_x</p:attrName>
                                        </p:attrNameLst>
                                      </p:cBhvr>
                                      <p:tavLst>
                                        <p:tav tm="0">
                                          <p:val>
                                            <p:strVal val="#ppt_x"/>
                                          </p:val>
                                        </p:tav>
                                        <p:tav tm="100000">
                                          <p:val>
                                            <p:strVal val="#ppt_x"/>
                                          </p:val>
                                        </p:tav>
                                      </p:tavLst>
                                    </p:anim>
                                    <p:anim calcmode="lin" valueType="num">
                                      <p:cBhvr>
                                        <p:cTn id="34" dur="500" fill="hold"/>
                                        <p:tgtEl>
                                          <p:spTgt spid="3"/>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anim calcmode="lin" valueType="num">
                                      <p:cBhvr>
                                        <p:cTn id="38" dur="500" fill="hold"/>
                                        <p:tgtEl>
                                          <p:spTgt spid="4"/>
                                        </p:tgtEl>
                                        <p:attrNameLst>
                                          <p:attrName>ppt_x</p:attrName>
                                        </p:attrNameLst>
                                      </p:cBhvr>
                                      <p:tavLst>
                                        <p:tav tm="0">
                                          <p:val>
                                            <p:strVal val="#ppt_x"/>
                                          </p:val>
                                        </p:tav>
                                        <p:tav tm="100000">
                                          <p:val>
                                            <p:strVal val="#ppt_x"/>
                                          </p:val>
                                        </p:tav>
                                      </p:tavLst>
                                    </p:anim>
                                    <p:anim calcmode="lin" valueType="num">
                                      <p:cBhvr>
                                        <p:cTn id="3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18" grpId="0" animBg="1"/>
      <p:bldP spid="19"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27145" y="1659300"/>
            <a:ext cx="2967990" cy="829629"/>
          </a:xfrm>
        </p:spPr>
        <p:txBody>
          <a:bodyPr>
            <a:noAutofit/>
          </a:bodyPr>
          <a:lstStyle/>
          <a:p>
            <a:r>
              <a:rPr lang="zh-CN" altLang="en-US" sz="5400" b="1" dirty="0">
                <a:solidFill>
                  <a:schemeClr val="bg1">
                    <a:lumMod val="95000"/>
                  </a:schemeClr>
                </a:solidFill>
                <a:latin typeface="Microsoft JhengHei" panose="020B0604030504040204" pitchFamily="34" charset="-120"/>
                <a:ea typeface="Microsoft JhengHei" panose="020B0604030504040204" pitchFamily="34" charset="-120"/>
              </a:rPr>
              <a:t>内容摘要</a:t>
            </a:r>
          </a:p>
        </p:txBody>
      </p:sp>
      <p:sp>
        <p:nvSpPr>
          <p:cNvPr id="3" name="内容占位符 2"/>
          <p:cNvSpPr>
            <a:spLocks noGrp="1"/>
          </p:cNvSpPr>
          <p:nvPr>
            <p:ph idx="1"/>
          </p:nvPr>
        </p:nvSpPr>
        <p:spPr>
          <a:xfrm>
            <a:off x="4326931" y="1659300"/>
            <a:ext cx="3825240" cy="3387723"/>
          </a:xfrm>
        </p:spPr>
        <p:txBody>
          <a:bodyPr>
            <a:noAutofit/>
          </a:bodyPr>
          <a:lstStyle/>
          <a:p>
            <a:pPr>
              <a:buFont typeface="Microsoft JhengHei" panose="020B0604030504040204" pitchFamily="34" charset="-120"/>
              <a:buChar char="￮"/>
            </a:pPr>
            <a:r>
              <a:rPr lang="zh-CN" altLang="en-US" sz="3200" b="1" dirty="0">
                <a:solidFill>
                  <a:schemeClr val="bg1">
                    <a:lumMod val="95000"/>
                  </a:schemeClr>
                </a:solidFill>
                <a:latin typeface="Microsoft JhengHei" panose="020B0604030504040204" pitchFamily="34" charset="-120"/>
                <a:ea typeface="Microsoft JhengHei" panose="020B0604030504040204" pitchFamily="34" charset="-120"/>
              </a:rPr>
              <a:t>现有系统的问题</a:t>
            </a:r>
            <a:endParaRPr lang="en-US" altLang="zh-CN" sz="3200" b="1" dirty="0">
              <a:solidFill>
                <a:schemeClr val="bg1">
                  <a:lumMod val="95000"/>
                </a:schemeClr>
              </a:solidFill>
              <a:latin typeface="Microsoft JhengHei" panose="020B0604030504040204" pitchFamily="34" charset="-120"/>
              <a:ea typeface="Microsoft JhengHei" panose="020B0604030504040204" pitchFamily="34" charset="-120"/>
            </a:endParaRPr>
          </a:p>
          <a:p>
            <a:pPr>
              <a:buFont typeface="Microsoft JhengHei" panose="020B0604030504040204" pitchFamily="34" charset="-120"/>
              <a:buChar char="￮"/>
            </a:pPr>
            <a:r>
              <a:rPr lang="zh-CN" altLang="en-US" sz="3200" b="1" dirty="0">
                <a:solidFill>
                  <a:schemeClr val="bg1">
                    <a:lumMod val="95000"/>
                  </a:schemeClr>
                </a:solidFill>
                <a:latin typeface="Microsoft JhengHei" panose="020B0604030504040204" pitchFamily="34" charset="-120"/>
                <a:ea typeface="Microsoft JhengHei" panose="020B0604030504040204" pitchFamily="34" charset="-120"/>
              </a:rPr>
              <a:t>改进方案</a:t>
            </a:r>
            <a:endParaRPr lang="en-US" altLang="zh-CN" sz="3200" b="1" dirty="0">
              <a:solidFill>
                <a:schemeClr val="bg1">
                  <a:lumMod val="95000"/>
                </a:schemeClr>
              </a:solidFill>
              <a:latin typeface="Microsoft JhengHei" panose="020B0604030504040204" pitchFamily="34" charset="-120"/>
              <a:ea typeface="Microsoft JhengHei" panose="020B0604030504040204" pitchFamily="34" charset="-120"/>
            </a:endParaRPr>
          </a:p>
          <a:p>
            <a:pPr>
              <a:buFont typeface="Microsoft JhengHei" panose="020B0604030504040204" pitchFamily="34" charset="-120"/>
              <a:buChar char="￮"/>
            </a:pPr>
            <a:r>
              <a:rPr lang="zh-CN" altLang="en-US" sz="3200" b="1" dirty="0">
                <a:solidFill>
                  <a:schemeClr val="bg1">
                    <a:lumMod val="95000"/>
                  </a:schemeClr>
                </a:solidFill>
                <a:latin typeface="Microsoft JhengHei" panose="020B0604030504040204" pitchFamily="34" charset="-120"/>
                <a:ea typeface="Microsoft JhengHei" panose="020B0604030504040204" pitchFamily="34" charset="-120"/>
              </a:rPr>
              <a:t>研究内容及创新点</a:t>
            </a:r>
            <a:endParaRPr lang="en-US" altLang="zh-CN" sz="3200" b="1" dirty="0">
              <a:solidFill>
                <a:schemeClr val="bg1">
                  <a:lumMod val="95000"/>
                </a:schemeClr>
              </a:solidFill>
              <a:latin typeface="Microsoft JhengHei" panose="020B0604030504040204" pitchFamily="34" charset="-120"/>
              <a:ea typeface="Microsoft JhengHei" panose="020B0604030504040204" pitchFamily="34" charset="-120"/>
            </a:endParaRPr>
          </a:p>
          <a:p>
            <a:pPr>
              <a:buFont typeface="Microsoft JhengHei" panose="020B0604030504040204" pitchFamily="34" charset="-120"/>
              <a:buChar char="￮"/>
            </a:pPr>
            <a:r>
              <a:rPr lang="zh-CN" altLang="en-US" sz="3200" b="1" dirty="0" smtClean="0">
                <a:solidFill>
                  <a:schemeClr val="bg1">
                    <a:lumMod val="95000"/>
                  </a:schemeClr>
                </a:solidFill>
                <a:latin typeface="Microsoft JhengHei" panose="020B0604030504040204" pitchFamily="34" charset="-120"/>
                <a:ea typeface="Microsoft JhengHei" panose="020B0604030504040204" pitchFamily="34" charset="-120"/>
              </a:rPr>
              <a:t>系统应用</a:t>
            </a:r>
            <a:endParaRPr lang="en-US" altLang="zh-CN" sz="3200" b="1" dirty="0">
              <a:solidFill>
                <a:schemeClr val="bg1">
                  <a:lumMod val="95000"/>
                </a:schemeClr>
              </a:solidFill>
              <a:latin typeface="Microsoft JhengHei" panose="020B0604030504040204" pitchFamily="34" charset="-120"/>
              <a:ea typeface="Microsoft JhengHei" panose="020B0604030504040204" pitchFamily="34" charset="-120"/>
            </a:endParaRPr>
          </a:p>
          <a:p>
            <a:pPr>
              <a:buFont typeface="Microsoft JhengHei" panose="020B0604030504040204" pitchFamily="34" charset="-120"/>
              <a:buChar char="￮"/>
            </a:pPr>
            <a:r>
              <a:rPr lang="zh-CN" altLang="en-US" sz="3200" b="1" dirty="0" smtClean="0">
                <a:solidFill>
                  <a:schemeClr val="bg1">
                    <a:lumMod val="95000"/>
                  </a:schemeClr>
                </a:solidFill>
                <a:latin typeface="Microsoft JhengHei" panose="020B0604030504040204" pitchFamily="34" charset="-120"/>
                <a:ea typeface="Microsoft JhengHei" panose="020B0604030504040204" pitchFamily="34" charset="-120"/>
              </a:rPr>
              <a:t>效果演示</a:t>
            </a:r>
            <a:endParaRPr lang="en-US" altLang="zh-CN" sz="3200" b="1" dirty="0">
              <a:solidFill>
                <a:schemeClr val="bg1">
                  <a:lumMod val="95000"/>
                </a:schemeClr>
              </a:solidFill>
              <a:latin typeface="Microsoft JhengHei" panose="020B0604030504040204" pitchFamily="34" charset="-120"/>
              <a:ea typeface="Microsoft JhengHei" panose="020B0604030504040204" pitchFamily="34" charset="-120"/>
            </a:endParaRPr>
          </a:p>
          <a:p>
            <a:pPr>
              <a:buFont typeface="Microsoft JhengHei" panose="020B0604030504040204" pitchFamily="34" charset="-120"/>
              <a:buChar char="￮"/>
            </a:pPr>
            <a:r>
              <a:rPr lang="zh-CN" altLang="en-US" sz="3200" b="1" dirty="0" smtClean="0">
                <a:solidFill>
                  <a:schemeClr val="bg1">
                    <a:lumMod val="95000"/>
                  </a:schemeClr>
                </a:solidFill>
                <a:latin typeface="Microsoft JhengHei" panose="020B0604030504040204" pitchFamily="34" charset="-120"/>
                <a:ea typeface="Microsoft JhengHei" panose="020B0604030504040204" pitchFamily="34" charset="-120"/>
              </a:rPr>
              <a:t>致谢</a:t>
            </a:r>
            <a:endParaRPr lang="zh-CN" altLang="en-US" sz="3200" b="1" dirty="0">
              <a:solidFill>
                <a:schemeClr val="bg1">
                  <a:lumMod val="95000"/>
                </a:schemeClr>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768451514"/>
      </p:ext>
    </p:extLst>
  </p:cSld>
  <p:clrMapOvr>
    <a:masterClrMapping/>
  </p:clrMapOvr>
  <mc:AlternateContent xmlns:mc="http://schemas.openxmlformats.org/markup-compatibility/2006" xmlns:p14="http://schemas.microsoft.com/office/powerpoint/2010/main">
    <mc:Choice Requires="p14">
      <p:transition spd="med" p14:dur="600">
        <p:push dir="u"/>
      </p:transition>
    </mc:Choice>
    <mc:Fallback xmlns="">
      <p:transition spd="med">
        <p:push dir="u"/>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圆角矩形 7"/>
          <p:cNvSpPr/>
          <p:nvPr/>
        </p:nvSpPr>
        <p:spPr>
          <a:xfrm>
            <a:off x="320173" y="381127"/>
            <a:ext cx="2188440" cy="545242"/>
          </a:xfrm>
          <a:prstGeom prst="roundRect">
            <a:avLst>
              <a:gd name="adj" fmla="val 50000"/>
            </a:avLst>
          </a:prstGeom>
          <a:solidFill>
            <a:srgbClr val="076E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smtClean="0">
                <a:latin typeface="Microsoft JhengHei" panose="020B0604030504040204" pitchFamily="34" charset="-120"/>
                <a:ea typeface="Microsoft JhengHei" panose="020B0604030504040204" pitchFamily="34" charset="-120"/>
              </a:rPr>
              <a:t>改进聚类算法</a:t>
            </a:r>
            <a:endParaRPr lang="zh-CN" altLang="en-US" sz="2000" b="1" dirty="0">
              <a:latin typeface="Microsoft JhengHei" panose="020B0604030504040204" pitchFamily="34" charset="-120"/>
              <a:ea typeface="Microsoft JhengHei" panose="020B0604030504040204" pitchFamily="34" charset="-120"/>
            </a:endParaRPr>
          </a:p>
        </p:txBody>
      </p:sp>
      <p:sp>
        <p:nvSpPr>
          <p:cNvPr id="10" name="文本框 9"/>
          <p:cNvSpPr txBox="1"/>
          <p:nvPr/>
        </p:nvSpPr>
        <p:spPr>
          <a:xfrm>
            <a:off x="320173" y="1763628"/>
            <a:ext cx="3646037" cy="4247317"/>
          </a:xfrm>
          <a:prstGeom prst="rect">
            <a:avLst/>
          </a:prstGeom>
          <a:noFill/>
        </p:spPr>
        <p:txBody>
          <a:bodyPr wrap="square" rtlCol="0">
            <a:spAutoFit/>
          </a:bodyPr>
          <a:lstStyle/>
          <a:p>
            <a:pPr marL="342900" indent="-342900">
              <a:buFont typeface="Microsoft JhengHei" panose="020B0604030504040204" pitchFamily="34" charset="-120"/>
              <a:buChar char="￮"/>
            </a:pPr>
            <a:r>
              <a:rPr lang="zh-CN" altLang="en-US" b="1" dirty="0" smtClean="0">
                <a:solidFill>
                  <a:schemeClr val="bg1"/>
                </a:solidFill>
                <a:latin typeface="Microsoft JhengHei" panose="020B0604030504040204" pitchFamily="34" charset="-120"/>
                <a:ea typeface="Microsoft JhengHei" panose="020B0604030504040204" pitchFamily="34" charset="-120"/>
              </a:rPr>
              <a:t>定义中心点进行排序后得到的相似度矩阵，越靠前的表示离该组越近</a:t>
            </a:r>
            <a:endParaRPr lang="en-US" altLang="zh-CN" b="1" dirty="0" smtClean="0">
              <a:solidFill>
                <a:schemeClr val="bg1"/>
              </a:solidFill>
              <a:latin typeface="Microsoft JhengHei" panose="020B0604030504040204" pitchFamily="34" charset="-120"/>
              <a:ea typeface="Microsoft JhengHei" panose="020B0604030504040204" pitchFamily="34" charset="-120"/>
            </a:endParaRPr>
          </a:p>
          <a:p>
            <a:endParaRPr lang="en-US" altLang="zh-CN" b="1" dirty="0" smtClean="0">
              <a:solidFill>
                <a:schemeClr val="bg1"/>
              </a:solidFill>
              <a:latin typeface="Microsoft JhengHei" panose="020B0604030504040204" pitchFamily="34" charset="-120"/>
              <a:ea typeface="Microsoft JhengHei" panose="020B0604030504040204" pitchFamily="34" charset="-120"/>
            </a:endParaRPr>
          </a:p>
          <a:p>
            <a:pPr marL="342900" indent="-342900">
              <a:buFont typeface="Microsoft JhengHei" panose="020B0604030504040204" pitchFamily="34" charset="-120"/>
              <a:buChar char="￮"/>
            </a:pPr>
            <a:r>
              <a:rPr lang="zh-CN" altLang="en-US" b="1" dirty="0" smtClean="0">
                <a:solidFill>
                  <a:schemeClr val="bg1"/>
                </a:solidFill>
                <a:latin typeface="Microsoft JhengHei" panose="020B0604030504040204" pitchFamily="34" charset="-120"/>
                <a:ea typeface="Microsoft JhengHei" panose="020B0604030504040204" pitchFamily="34" charset="-120"/>
              </a:rPr>
              <a:t>第一列表示初始化聚类后该导师所在的组，按照优先度将矩阵排序，已经包含</a:t>
            </a:r>
            <a:r>
              <a:rPr lang="en-US" altLang="zh-CN" b="1" dirty="0" smtClean="0">
                <a:solidFill>
                  <a:schemeClr val="bg1"/>
                </a:solidFill>
                <a:latin typeface="Microsoft JhengHei" panose="020B0604030504040204" pitchFamily="34" charset="-120"/>
                <a:ea typeface="Microsoft JhengHei" panose="020B0604030504040204" pitchFamily="34" charset="-120"/>
              </a:rPr>
              <a:t>true</a:t>
            </a:r>
            <a:r>
              <a:rPr lang="zh-CN" altLang="en-US" b="1" dirty="0" smtClean="0">
                <a:solidFill>
                  <a:schemeClr val="bg1"/>
                </a:solidFill>
                <a:latin typeface="Microsoft JhengHei" panose="020B0604030504040204" pitchFamily="34" charset="-120"/>
                <a:ea typeface="Microsoft JhengHei" panose="020B0604030504040204" pitchFamily="34" charset="-120"/>
              </a:rPr>
              <a:t>属性值的为中心点导师</a:t>
            </a:r>
            <a:endParaRPr lang="en-US" altLang="zh-CN" b="1" dirty="0" smtClean="0">
              <a:solidFill>
                <a:schemeClr val="bg1"/>
              </a:solidFill>
              <a:latin typeface="Microsoft JhengHei" panose="020B0604030504040204" pitchFamily="34" charset="-120"/>
              <a:ea typeface="Microsoft JhengHei" panose="020B0604030504040204" pitchFamily="34" charset="-120"/>
            </a:endParaRPr>
          </a:p>
          <a:p>
            <a:endParaRPr lang="en-US" altLang="zh-CN" b="1" dirty="0" smtClean="0">
              <a:solidFill>
                <a:schemeClr val="bg1"/>
              </a:solidFill>
              <a:latin typeface="Microsoft JhengHei" panose="020B0604030504040204" pitchFamily="34" charset="-120"/>
              <a:ea typeface="Microsoft JhengHei" panose="020B0604030504040204" pitchFamily="34" charset="-120"/>
            </a:endParaRPr>
          </a:p>
          <a:p>
            <a:pPr marL="342900" indent="-342900">
              <a:buFont typeface="Microsoft JhengHei" panose="020B0604030504040204" pitchFamily="34" charset="-120"/>
              <a:buChar char="￮"/>
            </a:pPr>
            <a:r>
              <a:rPr lang="zh-CN" altLang="en-US" b="1" dirty="0" smtClean="0">
                <a:solidFill>
                  <a:schemeClr val="bg1"/>
                </a:solidFill>
                <a:latin typeface="Microsoft JhengHei" panose="020B0604030504040204" pitchFamily="34" charset="-120"/>
                <a:ea typeface="Microsoft JhengHei" panose="020B0604030504040204" pitchFamily="34" charset="-120"/>
              </a:rPr>
              <a:t>根据每组的人数判断是否符合要求，将人数较多的组中相似度较低的导师移到该导师相似度次之的组</a:t>
            </a:r>
            <a:endParaRPr lang="en-US" altLang="zh-CN" b="1" dirty="0" smtClean="0">
              <a:solidFill>
                <a:schemeClr val="bg1"/>
              </a:solidFill>
              <a:latin typeface="Microsoft JhengHei" panose="020B0604030504040204" pitchFamily="34" charset="-120"/>
              <a:ea typeface="Microsoft JhengHei" panose="020B0604030504040204" pitchFamily="34" charset="-120"/>
            </a:endParaRPr>
          </a:p>
          <a:p>
            <a:pPr marL="342900" indent="-342900">
              <a:buFont typeface="Microsoft JhengHei" panose="020B0604030504040204" pitchFamily="34" charset="-120"/>
              <a:buChar char="￮"/>
            </a:pPr>
            <a:endParaRPr lang="en-US" altLang="zh-CN" b="1" dirty="0" smtClean="0">
              <a:solidFill>
                <a:schemeClr val="bg1"/>
              </a:solidFill>
              <a:latin typeface="Microsoft JhengHei" panose="020B0604030504040204" pitchFamily="34" charset="-120"/>
              <a:ea typeface="Microsoft JhengHei" panose="020B0604030504040204" pitchFamily="34" charset="-120"/>
            </a:endParaRPr>
          </a:p>
          <a:p>
            <a:endParaRPr lang="zh-CN" altLang="en-US" b="1" dirty="0">
              <a:solidFill>
                <a:schemeClr val="bg1"/>
              </a:solidFill>
              <a:latin typeface="Microsoft JhengHei" panose="020B0604030504040204" pitchFamily="34" charset="-120"/>
              <a:ea typeface="Microsoft JhengHei" panose="020B0604030504040204" pitchFamily="34" charset="-120"/>
            </a:endParaRPr>
          </a:p>
        </p:txBody>
      </p:sp>
      <p:pic>
        <p:nvPicPr>
          <p:cNvPr id="5" name="图片 4"/>
          <p:cNvPicPr>
            <a:picLocks noChangeAspect="1"/>
          </p:cNvPicPr>
          <p:nvPr/>
        </p:nvPicPr>
        <p:blipFill>
          <a:blip r:embed="rId4"/>
          <a:stretch>
            <a:fillRect/>
          </a:stretch>
        </p:blipFill>
        <p:spPr>
          <a:xfrm>
            <a:off x="4670323" y="186812"/>
            <a:ext cx="3657793" cy="6379621"/>
          </a:xfrm>
          <a:prstGeom prst="rect">
            <a:avLst/>
          </a:prstGeom>
        </p:spPr>
      </p:pic>
    </p:spTree>
    <p:extLst>
      <p:ext uri="{BB962C8B-B14F-4D97-AF65-F5344CB8AC3E}">
        <p14:creationId xmlns:p14="http://schemas.microsoft.com/office/powerpoint/2010/main" val="1443018616"/>
      </p:ext>
    </p:extLst>
  </p:cSld>
  <p:clrMapOvr>
    <a:masterClrMapping/>
  </p:clrMapOvr>
  <mc:AlternateContent xmlns:mc="http://schemas.openxmlformats.org/markup-compatibility/2006" xmlns:p14="http://schemas.microsoft.com/office/powerpoint/2010/main">
    <mc:Choice Requires="p14">
      <p:transition spd="med" p14:dur="600">
        <p:push dir="u"/>
      </p:transition>
    </mc:Choice>
    <mc:Fallback xmlns="">
      <p:transition spd="med">
        <p:push dir="u"/>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6419" y="315816"/>
            <a:ext cx="1837459" cy="1934728"/>
          </a:xfrm>
        </p:spPr>
        <p:txBody>
          <a:bodyPr>
            <a:normAutofit/>
          </a:bodyPr>
          <a:lstStyle/>
          <a:p>
            <a:r>
              <a:rPr lang="zh-CN" altLang="en-US" sz="6000" b="1" dirty="0" smtClean="0">
                <a:solidFill>
                  <a:schemeClr val="bg1"/>
                </a:solidFill>
                <a:latin typeface="Microsoft JhengHei" panose="020B0604030504040204" pitchFamily="34" charset="-120"/>
                <a:ea typeface="Microsoft JhengHei" panose="020B0604030504040204" pitchFamily="34" charset="-120"/>
              </a:rPr>
              <a:t>实际</a:t>
            </a:r>
            <a:r>
              <a:rPr lang="en-US" altLang="zh-CN" sz="6000" b="1" dirty="0" smtClean="0">
                <a:solidFill>
                  <a:schemeClr val="bg1"/>
                </a:solidFill>
                <a:latin typeface="Microsoft JhengHei" panose="020B0604030504040204" pitchFamily="34" charset="-120"/>
                <a:ea typeface="Microsoft JhengHei" panose="020B0604030504040204" pitchFamily="34" charset="-120"/>
              </a:rPr>
              <a:t/>
            </a:r>
            <a:br>
              <a:rPr lang="en-US" altLang="zh-CN" sz="6000" b="1" dirty="0" smtClean="0">
                <a:solidFill>
                  <a:schemeClr val="bg1"/>
                </a:solidFill>
                <a:latin typeface="Microsoft JhengHei" panose="020B0604030504040204" pitchFamily="34" charset="-120"/>
                <a:ea typeface="Microsoft JhengHei" panose="020B0604030504040204" pitchFamily="34" charset="-120"/>
              </a:rPr>
            </a:br>
            <a:r>
              <a:rPr lang="zh-CN" altLang="en-US" sz="6000" b="1" dirty="0" smtClean="0">
                <a:solidFill>
                  <a:schemeClr val="bg1"/>
                </a:solidFill>
                <a:latin typeface="Microsoft JhengHei" panose="020B0604030504040204" pitchFamily="34" charset="-120"/>
                <a:ea typeface="Microsoft JhengHei" panose="020B0604030504040204" pitchFamily="34" charset="-120"/>
              </a:rPr>
              <a:t>应用</a:t>
            </a:r>
            <a:endParaRPr lang="zh-CN" altLang="en-US" sz="6000" b="1" dirty="0">
              <a:solidFill>
                <a:schemeClr val="bg1"/>
              </a:solidFill>
              <a:latin typeface="Microsoft JhengHei" panose="020B0604030504040204" pitchFamily="34" charset="-120"/>
              <a:ea typeface="Microsoft JhengHei" panose="020B0604030504040204" pitchFamily="34" charset="-120"/>
            </a:endParaRPr>
          </a:p>
        </p:txBody>
      </p:sp>
      <p:sp>
        <p:nvSpPr>
          <p:cNvPr id="5" name="圆角矩形 4"/>
          <p:cNvSpPr/>
          <p:nvPr/>
        </p:nvSpPr>
        <p:spPr>
          <a:xfrm>
            <a:off x="556419" y="2680541"/>
            <a:ext cx="1909690" cy="545242"/>
          </a:xfrm>
          <a:prstGeom prst="roundRect">
            <a:avLst>
              <a:gd name="adj" fmla="val 50000"/>
            </a:avLst>
          </a:prstGeom>
          <a:solidFill>
            <a:srgbClr val="076E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smtClean="0">
                <a:latin typeface="Microsoft JhengHei" panose="020B0604030504040204" pitchFamily="34" charset="-120"/>
                <a:ea typeface="Microsoft JhengHei" panose="020B0604030504040204" pitchFamily="34" charset="-120"/>
              </a:rPr>
              <a:t>中期分组</a:t>
            </a:r>
            <a:endParaRPr lang="zh-CN" altLang="en-US" sz="2000" b="1" dirty="0">
              <a:latin typeface="Microsoft JhengHei" panose="020B0604030504040204" pitchFamily="34" charset="-120"/>
              <a:ea typeface="Microsoft JhengHei" panose="020B0604030504040204" pitchFamily="34" charset="-12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095" y="1686303"/>
            <a:ext cx="6301305" cy="2794721"/>
          </a:xfrm>
          <a:prstGeom prst="rect">
            <a:avLst/>
          </a:prstGeom>
        </p:spPr>
      </p:pic>
      <p:sp>
        <p:nvSpPr>
          <p:cNvPr id="6" name="文本框 5"/>
          <p:cNvSpPr txBox="1"/>
          <p:nvPr/>
        </p:nvSpPr>
        <p:spPr>
          <a:xfrm>
            <a:off x="2614095" y="4655418"/>
            <a:ext cx="6146572" cy="923330"/>
          </a:xfrm>
          <a:prstGeom prst="rect">
            <a:avLst/>
          </a:prstGeom>
          <a:noFill/>
        </p:spPr>
        <p:txBody>
          <a:bodyPr wrap="square" rtlCol="0">
            <a:spAutoFit/>
          </a:bodyPr>
          <a:lstStyle/>
          <a:p>
            <a:r>
              <a:rPr lang="zh-CN" altLang="en-US" b="1" dirty="0" smtClean="0">
                <a:solidFill>
                  <a:schemeClr val="bg1"/>
                </a:solidFill>
                <a:latin typeface="Microsoft JhengHei" panose="020B0604030504040204" pitchFamily="34" charset="-120"/>
                <a:ea typeface="Microsoft JhengHei" panose="020B0604030504040204" pitchFamily="34" charset="-120"/>
              </a:rPr>
              <a:t>中期</a:t>
            </a:r>
            <a:r>
              <a:rPr lang="zh-CN" altLang="en-US" b="1" dirty="0" smtClean="0">
                <a:solidFill>
                  <a:schemeClr val="bg1"/>
                </a:solidFill>
                <a:latin typeface="Microsoft JhengHei" panose="020B0604030504040204" pitchFamily="34" charset="-120"/>
                <a:ea typeface="Microsoft JhengHei" panose="020B0604030504040204" pitchFamily="34" charset="-120"/>
              </a:rPr>
              <a:t>答辩时，根据数</a:t>
            </a:r>
            <a:r>
              <a:rPr lang="zh-CN" altLang="en-US" b="1" dirty="0" smtClean="0">
                <a:solidFill>
                  <a:schemeClr val="bg1"/>
                </a:solidFill>
                <a:latin typeface="Microsoft JhengHei" panose="020B0604030504040204" pitchFamily="34" charset="-120"/>
                <a:ea typeface="Microsoft JhengHei" panose="020B0604030504040204" pitchFamily="34" charset="-120"/>
              </a:rPr>
              <a:t>媒技术</a:t>
            </a:r>
            <a:r>
              <a:rPr lang="en-US" altLang="zh-CN" b="1" dirty="0" smtClean="0">
                <a:solidFill>
                  <a:schemeClr val="bg1"/>
                </a:solidFill>
                <a:latin typeface="Microsoft JhengHei" panose="020B0604030504040204" pitchFamily="34" charset="-120"/>
                <a:ea typeface="Microsoft JhengHei" panose="020B0604030504040204" pitchFamily="34" charset="-120"/>
              </a:rPr>
              <a:t>4</a:t>
            </a:r>
            <a:r>
              <a:rPr lang="zh-CN" altLang="en-US" b="1" dirty="0" smtClean="0">
                <a:solidFill>
                  <a:schemeClr val="bg1"/>
                </a:solidFill>
                <a:latin typeface="Microsoft JhengHei" panose="020B0604030504040204" pitchFamily="34" charset="-120"/>
                <a:ea typeface="Microsoft JhengHei" panose="020B0604030504040204" pitchFamily="34" charset="-120"/>
              </a:rPr>
              <a:t>个班同学填写的选题数据进行中期答辩分组，管理员将预设的导师分组输入系统，即可得到分组结果并下载</a:t>
            </a:r>
            <a:endParaRPr lang="zh-CN" altLang="en-US" b="1" dirty="0">
              <a:solidFill>
                <a:schemeClr val="bg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038742683"/>
      </p:ext>
    </p:extLst>
  </p:cSld>
  <p:clrMapOvr>
    <a:masterClrMapping/>
  </p:clrMapOvr>
  <mc:AlternateContent xmlns:mc="http://schemas.openxmlformats.org/markup-compatibility/2006" xmlns:p14="http://schemas.microsoft.com/office/powerpoint/2010/main">
    <mc:Choice Requires="p14">
      <p:transition spd="med" p14:dur="600">
        <p:push dir="u"/>
      </p:transition>
    </mc:Choice>
    <mc:Fallback xmlns="">
      <p:transition spd="med">
        <p:push dir="u"/>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251619" y="457489"/>
            <a:ext cx="1909690" cy="545242"/>
          </a:xfrm>
          <a:prstGeom prst="roundRect">
            <a:avLst>
              <a:gd name="adj" fmla="val 50000"/>
            </a:avLst>
          </a:prstGeom>
          <a:solidFill>
            <a:srgbClr val="076E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smtClean="0">
                <a:latin typeface="Microsoft JhengHei" panose="020B0604030504040204" pitchFamily="34" charset="-120"/>
                <a:ea typeface="Microsoft JhengHei" panose="020B0604030504040204" pitchFamily="34" charset="-120"/>
              </a:rPr>
              <a:t>最终分组</a:t>
            </a:r>
            <a:endParaRPr lang="zh-CN" altLang="en-US" sz="2000" b="1" dirty="0">
              <a:latin typeface="Microsoft JhengHei" panose="020B0604030504040204" pitchFamily="34" charset="-120"/>
              <a:ea typeface="Microsoft JhengHei" panose="020B0604030504040204" pitchFamily="34" charset="-120"/>
            </a:endParaRPr>
          </a:p>
        </p:txBody>
      </p:sp>
      <p:sp>
        <p:nvSpPr>
          <p:cNvPr id="6" name="文本框 5"/>
          <p:cNvSpPr txBox="1"/>
          <p:nvPr/>
        </p:nvSpPr>
        <p:spPr>
          <a:xfrm>
            <a:off x="2562351" y="268445"/>
            <a:ext cx="6146572" cy="923330"/>
          </a:xfrm>
          <a:prstGeom prst="rect">
            <a:avLst/>
          </a:prstGeom>
          <a:noFill/>
        </p:spPr>
        <p:txBody>
          <a:bodyPr wrap="square" rtlCol="0">
            <a:spAutoFit/>
          </a:bodyPr>
          <a:lstStyle/>
          <a:p>
            <a:r>
              <a:rPr lang="zh-CN" altLang="en-US" b="1" dirty="0" smtClean="0">
                <a:solidFill>
                  <a:schemeClr val="bg1"/>
                </a:solidFill>
                <a:latin typeface="Microsoft JhengHei" panose="020B0604030504040204" pitchFamily="34" charset="-120"/>
                <a:ea typeface="Microsoft JhengHei" panose="020B0604030504040204" pitchFamily="34" charset="-120"/>
              </a:rPr>
              <a:t>最终答辩前，根据数媒</a:t>
            </a:r>
            <a:r>
              <a:rPr lang="en-US" altLang="zh-CN" b="1" dirty="0" smtClean="0">
                <a:solidFill>
                  <a:schemeClr val="bg1"/>
                </a:solidFill>
                <a:latin typeface="Microsoft JhengHei" panose="020B0604030504040204" pitchFamily="34" charset="-120"/>
                <a:ea typeface="Microsoft JhengHei" panose="020B0604030504040204" pitchFamily="34" charset="-120"/>
              </a:rPr>
              <a:t>4</a:t>
            </a:r>
            <a:r>
              <a:rPr lang="zh-CN" altLang="en-US" b="1" dirty="0" smtClean="0">
                <a:solidFill>
                  <a:schemeClr val="bg1"/>
                </a:solidFill>
                <a:latin typeface="Microsoft JhengHei" panose="020B0604030504040204" pitchFamily="34" charset="-120"/>
                <a:ea typeface="Microsoft JhengHei" panose="020B0604030504040204" pitchFamily="34" charset="-120"/>
              </a:rPr>
              <a:t>个班同学填写的选题数据进行终期答辩分组，选择六位导师作为中心点，结果有微调，剔除部分无答辩资格学生，得到答辩分组结果</a:t>
            </a:r>
            <a:endParaRPr lang="zh-CN" altLang="en-US" b="1" dirty="0">
              <a:solidFill>
                <a:schemeClr val="bg1"/>
              </a:solidFill>
              <a:latin typeface="Microsoft JhengHei" panose="020B0604030504040204" pitchFamily="34" charset="-120"/>
              <a:ea typeface="Microsoft JhengHei" panose="020B0604030504040204" pitchFamily="34" charset="-120"/>
            </a:endParaRPr>
          </a:p>
        </p:txBody>
      </p:sp>
      <p:pic>
        <p:nvPicPr>
          <p:cNvPr id="9" name="图片 8"/>
          <p:cNvPicPr>
            <a:picLocks noChangeAspect="1"/>
          </p:cNvPicPr>
          <p:nvPr/>
        </p:nvPicPr>
        <p:blipFill>
          <a:blip r:embed="rId2"/>
          <a:stretch>
            <a:fillRect/>
          </a:stretch>
        </p:blipFill>
        <p:spPr>
          <a:xfrm>
            <a:off x="203994" y="1534894"/>
            <a:ext cx="8748292" cy="5075455"/>
          </a:xfrm>
          <a:prstGeom prst="rect">
            <a:avLst/>
          </a:prstGeom>
        </p:spPr>
      </p:pic>
    </p:spTree>
    <p:extLst>
      <p:ext uri="{BB962C8B-B14F-4D97-AF65-F5344CB8AC3E}">
        <p14:creationId xmlns:p14="http://schemas.microsoft.com/office/powerpoint/2010/main" val="2125181190"/>
      </p:ext>
    </p:extLst>
  </p:cSld>
  <p:clrMapOvr>
    <a:masterClrMapping/>
  </p:clrMapOvr>
  <mc:AlternateContent xmlns:mc="http://schemas.openxmlformats.org/markup-compatibility/2006" xmlns:p14="http://schemas.microsoft.com/office/powerpoint/2010/main">
    <mc:Choice Requires="p14">
      <p:transition spd="med" p14:dur="600">
        <p:push dir="u"/>
      </p:transition>
    </mc:Choice>
    <mc:Fallback xmlns="">
      <p:transition spd="med">
        <p:push dir="u"/>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474" y="943095"/>
            <a:ext cx="8468409" cy="4566371"/>
          </a:xfrm>
          <a:prstGeom prst="rect">
            <a:avLst/>
          </a:prstGeom>
        </p:spPr>
      </p:pic>
      <p:sp>
        <p:nvSpPr>
          <p:cNvPr id="2" name="标题 1"/>
          <p:cNvSpPr>
            <a:spLocks noGrp="1"/>
          </p:cNvSpPr>
          <p:nvPr>
            <p:ph type="title"/>
          </p:nvPr>
        </p:nvSpPr>
        <p:spPr>
          <a:xfrm>
            <a:off x="628650" y="457490"/>
            <a:ext cx="1837459" cy="1934728"/>
          </a:xfrm>
        </p:spPr>
        <p:txBody>
          <a:bodyPr>
            <a:normAutofit/>
          </a:bodyPr>
          <a:lstStyle/>
          <a:p>
            <a:r>
              <a:rPr lang="zh-CN" altLang="en-US" sz="6000" b="1" dirty="0" smtClean="0">
                <a:solidFill>
                  <a:schemeClr val="bg1"/>
                </a:solidFill>
                <a:latin typeface="Microsoft JhengHei" panose="020B0604030504040204" pitchFamily="34" charset="-120"/>
                <a:ea typeface="Microsoft JhengHei" panose="020B0604030504040204" pitchFamily="34" charset="-120"/>
              </a:rPr>
              <a:t>系统</a:t>
            </a:r>
            <a:r>
              <a:rPr lang="en-US" altLang="zh-CN" sz="6000" b="1" dirty="0" smtClean="0">
                <a:solidFill>
                  <a:schemeClr val="bg1"/>
                </a:solidFill>
                <a:latin typeface="Microsoft JhengHei" panose="020B0604030504040204" pitchFamily="34" charset="-120"/>
                <a:ea typeface="Microsoft JhengHei" panose="020B0604030504040204" pitchFamily="34" charset="-120"/>
              </a:rPr>
              <a:t/>
            </a:r>
            <a:br>
              <a:rPr lang="en-US" altLang="zh-CN" sz="6000" b="1" dirty="0" smtClean="0">
                <a:solidFill>
                  <a:schemeClr val="bg1"/>
                </a:solidFill>
                <a:latin typeface="Microsoft JhengHei" panose="020B0604030504040204" pitchFamily="34" charset="-120"/>
                <a:ea typeface="Microsoft JhengHei" panose="020B0604030504040204" pitchFamily="34" charset="-120"/>
              </a:rPr>
            </a:br>
            <a:r>
              <a:rPr lang="zh-CN" altLang="en-US" sz="6000" b="1" dirty="0" smtClean="0">
                <a:solidFill>
                  <a:schemeClr val="bg1"/>
                </a:solidFill>
                <a:latin typeface="Microsoft JhengHei" panose="020B0604030504040204" pitchFamily="34" charset="-120"/>
                <a:ea typeface="Microsoft JhengHei" panose="020B0604030504040204" pitchFamily="34" charset="-120"/>
              </a:rPr>
              <a:t>演示</a:t>
            </a:r>
            <a:endParaRPr lang="zh-CN" altLang="en-US" sz="6000" b="1" dirty="0">
              <a:solidFill>
                <a:schemeClr val="bg1"/>
              </a:solidFill>
              <a:latin typeface="Microsoft JhengHei" panose="020B0604030504040204" pitchFamily="34" charset="-120"/>
              <a:ea typeface="Microsoft JhengHei" panose="020B0604030504040204" pitchFamily="34" charset="-120"/>
            </a:endParaRPr>
          </a:p>
        </p:txBody>
      </p:sp>
      <p:sp>
        <p:nvSpPr>
          <p:cNvPr id="5" name="圆角矩形 4"/>
          <p:cNvSpPr/>
          <p:nvPr/>
        </p:nvSpPr>
        <p:spPr>
          <a:xfrm>
            <a:off x="3476625" y="5833316"/>
            <a:ext cx="1909690" cy="545242"/>
          </a:xfrm>
          <a:prstGeom prst="roundRect">
            <a:avLst>
              <a:gd name="adj" fmla="val 50000"/>
            </a:avLst>
          </a:prstGeom>
          <a:solidFill>
            <a:srgbClr val="076E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smtClean="0">
                <a:latin typeface="Microsoft JhengHei" panose="020B0604030504040204" pitchFamily="34" charset="-120"/>
                <a:ea typeface="Microsoft JhengHei" panose="020B0604030504040204" pitchFamily="34" charset="-120"/>
              </a:rPr>
              <a:t>开始</a:t>
            </a:r>
            <a:endParaRPr lang="zh-CN" altLang="en-US" sz="2000" b="1"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398784047"/>
      </p:ext>
    </p:extLst>
  </p:cSld>
  <p:clrMapOvr>
    <a:masterClrMapping/>
  </p:clrMapOvr>
  <mc:AlternateContent xmlns:mc="http://schemas.openxmlformats.org/markup-compatibility/2006" xmlns:p14="http://schemas.microsoft.com/office/powerpoint/2010/main">
    <mc:Choice Requires="p14">
      <p:transition spd="med" p14:dur="600">
        <p:push dir="u"/>
      </p:transition>
    </mc:Choice>
    <mc:Fallback xmlns="">
      <p:transition spd="med">
        <p:push dir="u"/>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00125" y="914399"/>
            <a:ext cx="1837459" cy="1277793"/>
          </a:xfrm>
        </p:spPr>
        <p:txBody>
          <a:bodyPr>
            <a:normAutofit fontScale="90000"/>
          </a:bodyPr>
          <a:lstStyle/>
          <a:p>
            <a:r>
              <a:rPr lang="zh-CN" altLang="en-US" sz="7200" b="1" dirty="0" smtClean="0">
                <a:solidFill>
                  <a:schemeClr val="bg1"/>
                </a:solidFill>
                <a:latin typeface="Microsoft JhengHei" panose="020B0604030504040204" pitchFamily="34" charset="-120"/>
                <a:ea typeface="Microsoft JhengHei" panose="020B0604030504040204" pitchFamily="34" charset="-120"/>
              </a:rPr>
              <a:t>致谢</a:t>
            </a:r>
            <a:endParaRPr lang="zh-CN" altLang="en-US" sz="7200" b="1" dirty="0">
              <a:solidFill>
                <a:schemeClr val="bg1"/>
              </a:solidFill>
              <a:latin typeface="Microsoft JhengHei" panose="020B0604030504040204" pitchFamily="34" charset="-120"/>
              <a:ea typeface="Microsoft JhengHei" panose="020B0604030504040204" pitchFamily="34" charset="-120"/>
            </a:endParaRPr>
          </a:p>
        </p:txBody>
      </p:sp>
      <p:sp>
        <p:nvSpPr>
          <p:cNvPr id="6" name="文本框 5"/>
          <p:cNvSpPr txBox="1"/>
          <p:nvPr/>
        </p:nvSpPr>
        <p:spPr>
          <a:xfrm>
            <a:off x="1000125" y="2687492"/>
            <a:ext cx="5887316" cy="2677656"/>
          </a:xfrm>
          <a:prstGeom prst="rect">
            <a:avLst/>
          </a:prstGeom>
          <a:noFill/>
        </p:spPr>
        <p:txBody>
          <a:bodyPr wrap="square" rtlCol="0">
            <a:spAutoFit/>
          </a:bodyPr>
          <a:lstStyle/>
          <a:p>
            <a:r>
              <a:rPr lang="zh-CN" altLang="en-US" sz="2400" b="1" dirty="0" smtClean="0">
                <a:solidFill>
                  <a:schemeClr val="bg1"/>
                </a:solidFill>
                <a:latin typeface="Microsoft JhengHei" panose="020B0604030504040204" pitchFamily="34" charset="-120"/>
                <a:ea typeface="Microsoft JhengHei" panose="020B0604030504040204" pitchFamily="34" charset="-120"/>
              </a:rPr>
              <a:t>指导教师：晏涛</a:t>
            </a:r>
            <a:endParaRPr lang="en-US" altLang="zh-CN" sz="2400" b="1" dirty="0" smtClean="0">
              <a:solidFill>
                <a:schemeClr val="bg1"/>
              </a:solidFill>
              <a:latin typeface="Microsoft JhengHei" panose="020B0604030504040204" pitchFamily="34" charset="-120"/>
              <a:ea typeface="Microsoft JhengHei" panose="020B0604030504040204" pitchFamily="34" charset="-120"/>
            </a:endParaRPr>
          </a:p>
          <a:p>
            <a:endParaRPr lang="en-US" altLang="zh-CN" sz="2400" b="1" dirty="0">
              <a:solidFill>
                <a:schemeClr val="bg1"/>
              </a:solidFill>
              <a:latin typeface="Microsoft JhengHei" panose="020B0604030504040204" pitchFamily="34" charset="-120"/>
              <a:ea typeface="Microsoft JhengHei" panose="020B0604030504040204" pitchFamily="34" charset="-120"/>
            </a:endParaRPr>
          </a:p>
          <a:p>
            <a:r>
              <a:rPr lang="zh-CN" altLang="en-US" sz="2400" b="1" dirty="0" smtClean="0">
                <a:solidFill>
                  <a:schemeClr val="bg1"/>
                </a:solidFill>
                <a:latin typeface="Microsoft JhengHei" panose="020B0604030504040204" pitchFamily="34" charset="-120"/>
                <a:ea typeface="Microsoft JhengHei" panose="020B0604030504040204" pitchFamily="34" charset="-120"/>
              </a:rPr>
              <a:t>服务端开发：郭震方</a:t>
            </a:r>
            <a:endParaRPr lang="en-US" altLang="zh-CN" sz="2400" b="1" dirty="0" smtClean="0">
              <a:solidFill>
                <a:schemeClr val="bg1"/>
              </a:solidFill>
              <a:latin typeface="Microsoft JhengHei" panose="020B0604030504040204" pitchFamily="34" charset="-120"/>
              <a:ea typeface="Microsoft JhengHei" panose="020B0604030504040204" pitchFamily="34" charset="-120"/>
            </a:endParaRPr>
          </a:p>
          <a:p>
            <a:endParaRPr lang="en-US" altLang="zh-CN" sz="2400" b="1" dirty="0" smtClean="0">
              <a:solidFill>
                <a:schemeClr val="bg1"/>
              </a:solidFill>
              <a:latin typeface="Microsoft JhengHei" panose="020B0604030504040204" pitchFamily="34" charset="-120"/>
              <a:ea typeface="Microsoft JhengHei" panose="020B0604030504040204" pitchFamily="34" charset="-120"/>
            </a:endParaRPr>
          </a:p>
          <a:p>
            <a:r>
              <a:rPr lang="zh-CN" altLang="en-US" sz="2400" b="1" dirty="0" smtClean="0">
                <a:solidFill>
                  <a:schemeClr val="bg1"/>
                </a:solidFill>
                <a:latin typeface="Microsoft JhengHei" panose="020B0604030504040204" pitchFamily="34" charset="-120"/>
                <a:ea typeface="Microsoft JhengHei" panose="020B0604030504040204" pitchFamily="34" charset="-120"/>
              </a:rPr>
              <a:t>感谢各位答辩导师的耐心聆听和批评</a:t>
            </a:r>
            <a:r>
              <a:rPr lang="zh-CN" altLang="en-US" sz="2400" b="1" dirty="0" smtClean="0">
                <a:solidFill>
                  <a:schemeClr val="bg1"/>
                </a:solidFill>
                <a:latin typeface="Microsoft JhengHei" panose="020B0604030504040204" pitchFamily="34" charset="-120"/>
                <a:ea typeface="Microsoft JhengHei" panose="020B0604030504040204" pitchFamily="34" charset="-120"/>
              </a:rPr>
              <a:t>指导</a:t>
            </a:r>
            <a:endParaRPr lang="en-US" altLang="zh-CN" sz="2400" b="1" dirty="0" smtClean="0">
              <a:solidFill>
                <a:schemeClr val="bg1"/>
              </a:solidFill>
              <a:latin typeface="Microsoft JhengHei" panose="020B0604030504040204" pitchFamily="34" charset="-120"/>
              <a:ea typeface="Microsoft JhengHei" panose="020B0604030504040204" pitchFamily="34" charset="-120"/>
            </a:endParaRPr>
          </a:p>
          <a:p>
            <a:endParaRPr lang="en-US" altLang="zh-CN" sz="2400" b="1" dirty="0">
              <a:solidFill>
                <a:schemeClr val="bg1"/>
              </a:solidFill>
              <a:latin typeface="Microsoft JhengHei" panose="020B0604030504040204" pitchFamily="34" charset="-120"/>
              <a:ea typeface="Microsoft JhengHei" panose="020B0604030504040204" pitchFamily="34" charset="-120"/>
            </a:endParaRPr>
          </a:p>
          <a:p>
            <a:r>
              <a:rPr lang="en-US" altLang="zh-CN" sz="2400" b="1" dirty="0" smtClean="0">
                <a:solidFill>
                  <a:schemeClr val="bg1"/>
                </a:solidFill>
                <a:latin typeface="Microsoft JhengHei" panose="020B0604030504040204" pitchFamily="34" charset="-120"/>
                <a:ea typeface="Microsoft JhengHei" panose="020B0604030504040204" pitchFamily="34" charset="-120"/>
              </a:rPr>
              <a:t>2017-6-12</a:t>
            </a:r>
            <a:endParaRPr lang="zh-CN" altLang="en-US" sz="2400" b="1" dirty="0">
              <a:solidFill>
                <a:schemeClr val="bg1"/>
              </a:solidFill>
              <a:latin typeface="Microsoft JhengHei" panose="020B0604030504040204" pitchFamily="34" charset="-120"/>
              <a:ea typeface="Microsoft JhengHei" panose="020B0604030504040204" pitchFamily="34" charset="-12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8595" y="1063347"/>
            <a:ext cx="979895" cy="979895"/>
          </a:xfrm>
          <a:prstGeom prst="rect">
            <a:avLst/>
          </a:prstGeom>
        </p:spPr>
      </p:pic>
    </p:spTree>
    <p:extLst>
      <p:ext uri="{BB962C8B-B14F-4D97-AF65-F5344CB8AC3E}">
        <p14:creationId xmlns:p14="http://schemas.microsoft.com/office/powerpoint/2010/main" val="3263597573"/>
      </p:ext>
    </p:extLst>
  </p:cSld>
  <p:clrMapOvr>
    <a:masterClrMapping/>
  </p:clrMapOvr>
  <mc:AlternateContent xmlns:mc="http://schemas.openxmlformats.org/markup-compatibility/2006" xmlns:p14="http://schemas.microsoft.com/office/powerpoint/2010/main">
    <mc:Choice Requires="p14">
      <p:transition spd="med" p14:dur="600">
        <p:push dir="u"/>
      </p:transition>
    </mc:Choice>
    <mc:Fallback xmlns="">
      <p:transition spd="med">
        <p:push dir="u"/>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圆角矩形 7"/>
          <p:cNvSpPr/>
          <p:nvPr/>
        </p:nvSpPr>
        <p:spPr>
          <a:xfrm>
            <a:off x="438150" y="4510764"/>
            <a:ext cx="1905720" cy="545242"/>
          </a:xfrm>
          <a:prstGeom prst="roundRect">
            <a:avLst>
              <a:gd name="adj" fmla="val 50000"/>
            </a:avLst>
          </a:prstGeom>
          <a:solidFill>
            <a:srgbClr val="076E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a:latin typeface="Microsoft JhengHei" panose="020B0604030504040204" pitchFamily="34" charset="-120"/>
                <a:ea typeface="Microsoft JhengHei" panose="020B0604030504040204" pitchFamily="34" charset="-120"/>
              </a:rPr>
              <a:t>页面设计过时</a:t>
            </a:r>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4650" y="446209"/>
            <a:ext cx="5913885" cy="4609797"/>
          </a:xfrm>
          <a:prstGeom prst="rect">
            <a:avLst/>
          </a:prstGeom>
        </p:spPr>
      </p:pic>
      <p:sp>
        <p:nvSpPr>
          <p:cNvPr id="2" name="标题 1"/>
          <p:cNvSpPr>
            <a:spLocks noGrp="1"/>
          </p:cNvSpPr>
          <p:nvPr>
            <p:ph type="title"/>
          </p:nvPr>
        </p:nvSpPr>
        <p:spPr>
          <a:xfrm>
            <a:off x="438150" y="446209"/>
            <a:ext cx="3409950" cy="3205439"/>
          </a:xfrm>
        </p:spPr>
        <p:txBody>
          <a:bodyPr>
            <a:noAutofit/>
          </a:bodyPr>
          <a:lstStyle/>
          <a:p>
            <a:r>
              <a:rPr lang="zh-CN" altLang="en-US" sz="6000" b="1" dirty="0">
                <a:solidFill>
                  <a:schemeClr val="bg1">
                    <a:lumMod val="95000"/>
                  </a:schemeClr>
                </a:solidFill>
                <a:latin typeface="Microsoft JhengHei" panose="020B0604030504040204" pitchFamily="34" charset="-120"/>
                <a:ea typeface="Microsoft JhengHei" panose="020B0604030504040204" pitchFamily="34" charset="-120"/>
              </a:rPr>
              <a:t>现有</a:t>
            </a:r>
            <a:r>
              <a:rPr lang="en-US" altLang="zh-CN" sz="6000" b="1" dirty="0">
                <a:solidFill>
                  <a:schemeClr val="bg1">
                    <a:lumMod val="95000"/>
                  </a:schemeClr>
                </a:solidFill>
                <a:latin typeface="Microsoft JhengHei" panose="020B0604030504040204" pitchFamily="34" charset="-120"/>
                <a:ea typeface="Microsoft JhengHei" panose="020B0604030504040204" pitchFamily="34" charset="-120"/>
              </a:rPr>
              <a:t/>
            </a:r>
            <a:br>
              <a:rPr lang="en-US" altLang="zh-CN" sz="6000" b="1" dirty="0">
                <a:solidFill>
                  <a:schemeClr val="bg1">
                    <a:lumMod val="95000"/>
                  </a:schemeClr>
                </a:solidFill>
                <a:latin typeface="Microsoft JhengHei" panose="020B0604030504040204" pitchFamily="34" charset="-120"/>
                <a:ea typeface="Microsoft JhengHei" panose="020B0604030504040204" pitchFamily="34" charset="-120"/>
              </a:rPr>
            </a:br>
            <a:r>
              <a:rPr lang="zh-CN" altLang="en-US" sz="6000" b="1" dirty="0">
                <a:solidFill>
                  <a:schemeClr val="bg1">
                    <a:lumMod val="95000"/>
                  </a:schemeClr>
                </a:solidFill>
                <a:latin typeface="Microsoft JhengHei" panose="020B0604030504040204" pitchFamily="34" charset="-120"/>
                <a:ea typeface="Microsoft JhengHei" panose="020B0604030504040204" pitchFamily="34" charset="-120"/>
              </a:rPr>
              <a:t>系统的</a:t>
            </a:r>
            <a:r>
              <a:rPr lang="en-US" altLang="zh-CN" sz="6000" b="1" dirty="0">
                <a:solidFill>
                  <a:schemeClr val="bg1">
                    <a:lumMod val="95000"/>
                  </a:schemeClr>
                </a:solidFill>
                <a:latin typeface="Microsoft JhengHei" panose="020B0604030504040204" pitchFamily="34" charset="-120"/>
                <a:ea typeface="Microsoft JhengHei" panose="020B0604030504040204" pitchFamily="34" charset="-120"/>
              </a:rPr>
              <a:t/>
            </a:r>
            <a:br>
              <a:rPr lang="en-US" altLang="zh-CN" sz="6000" b="1" dirty="0">
                <a:solidFill>
                  <a:schemeClr val="bg1">
                    <a:lumMod val="95000"/>
                  </a:schemeClr>
                </a:solidFill>
                <a:latin typeface="Microsoft JhengHei" panose="020B0604030504040204" pitchFamily="34" charset="-120"/>
                <a:ea typeface="Microsoft JhengHei" panose="020B0604030504040204" pitchFamily="34" charset="-120"/>
              </a:rPr>
            </a:br>
            <a:r>
              <a:rPr lang="zh-CN" altLang="en-US" sz="6000" b="1" dirty="0">
                <a:solidFill>
                  <a:schemeClr val="bg1">
                    <a:lumMod val="95000"/>
                  </a:schemeClr>
                </a:solidFill>
                <a:latin typeface="Microsoft JhengHei" panose="020B0604030504040204" pitchFamily="34" charset="-120"/>
                <a:ea typeface="Microsoft JhengHei" panose="020B0604030504040204" pitchFamily="34" charset="-120"/>
              </a:rPr>
              <a:t>问题</a:t>
            </a:r>
          </a:p>
        </p:txBody>
      </p:sp>
      <p:sp>
        <p:nvSpPr>
          <p:cNvPr id="13" name="文本框 12"/>
          <p:cNvSpPr txBox="1"/>
          <p:nvPr/>
        </p:nvSpPr>
        <p:spPr>
          <a:xfrm>
            <a:off x="2833337" y="5309499"/>
            <a:ext cx="5424838" cy="923330"/>
          </a:xfrm>
          <a:prstGeom prst="rect">
            <a:avLst/>
          </a:prstGeom>
          <a:noFill/>
        </p:spPr>
        <p:txBody>
          <a:bodyPr wrap="square" rtlCol="0">
            <a:spAutoFit/>
          </a:bodyPr>
          <a:lstStyle/>
          <a:p>
            <a:r>
              <a:rPr lang="zh-CN" altLang="en-US" b="1" dirty="0" smtClean="0">
                <a:solidFill>
                  <a:schemeClr val="bg1"/>
                </a:solidFill>
                <a:latin typeface="Microsoft JhengHei" panose="020B0604030504040204" pitchFamily="34" charset="-120"/>
                <a:ea typeface="Microsoft JhengHei" panose="020B0604030504040204" pitchFamily="34" charset="-120"/>
              </a:rPr>
              <a:t>页面元素</a:t>
            </a:r>
            <a:r>
              <a:rPr lang="zh-CN" altLang="en-US" b="1" dirty="0" smtClean="0">
                <a:solidFill>
                  <a:schemeClr val="bg1"/>
                </a:solidFill>
                <a:latin typeface="Microsoft JhengHei" panose="020B0604030504040204" pitchFamily="34" charset="-120"/>
                <a:ea typeface="Microsoft JhengHei" panose="020B0604030504040204" pitchFamily="34" charset="-120"/>
              </a:rPr>
              <a:t>排列空间利用不合理，</a:t>
            </a:r>
            <a:r>
              <a:rPr lang="zh-CN" altLang="en-US" b="1" dirty="0">
                <a:solidFill>
                  <a:schemeClr val="bg1"/>
                </a:solidFill>
                <a:latin typeface="Microsoft JhengHei" panose="020B0604030504040204" pitchFamily="34" charset="-120"/>
                <a:ea typeface="Microsoft JhengHei" panose="020B0604030504040204" pitchFamily="34" charset="-120"/>
              </a:rPr>
              <a:t>没有突出重点</a:t>
            </a:r>
            <a:r>
              <a:rPr lang="zh-CN" altLang="en-US" b="1" dirty="0" smtClean="0">
                <a:solidFill>
                  <a:schemeClr val="bg1"/>
                </a:solidFill>
                <a:latin typeface="Microsoft JhengHei" panose="020B0604030504040204" pitchFamily="34" charset="-120"/>
                <a:ea typeface="Microsoft JhengHei" panose="020B0604030504040204" pitchFamily="34" charset="-120"/>
              </a:rPr>
              <a:t>信息</a:t>
            </a:r>
            <a:endParaRPr lang="en-US" altLang="zh-CN" b="1" dirty="0" smtClean="0">
              <a:solidFill>
                <a:schemeClr val="bg1"/>
              </a:solidFill>
              <a:latin typeface="Microsoft JhengHei" panose="020B0604030504040204" pitchFamily="34" charset="-120"/>
              <a:ea typeface="Microsoft JhengHei" panose="020B0604030504040204" pitchFamily="34" charset="-120"/>
            </a:endParaRPr>
          </a:p>
          <a:p>
            <a:r>
              <a:rPr lang="zh-CN" altLang="en-US" b="1" dirty="0" smtClean="0">
                <a:solidFill>
                  <a:schemeClr val="bg1"/>
                </a:solidFill>
                <a:latin typeface="Microsoft JhengHei" panose="020B0604030504040204" pitchFamily="34" charset="-120"/>
                <a:ea typeface="Microsoft JhengHei" panose="020B0604030504040204" pitchFamily="34" charset="-120"/>
              </a:rPr>
              <a:t>使用</a:t>
            </a:r>
            <a:r>
              <a:rPr lang="en-US" altLang="zh-CN" b="1" dirty="0" smtClean="0">
                <a:solidFill>
                  <a:schemeClr val="bg1"/>
                </a:solidFill>
                <a:latin typeface="Microsoft JhengHei" panose="020B0604030504040204" pitchFamily="34" charset="-120"/>
                <a:ea typeface="Microsoft JhengHei" panose="020B0604030504040204" pitchFamily="34" charset="-120"/>
              </a:rPr>
              <a:t>Flash</a:t>
            </a:r>
            <a:r>
              <a:rPr lang="zh-CN" altLang="en-US" b="1" dirty="0" smtClean="0">
                <a:solidFill>
                  <a:schemeClr val="bg1"/>
                </a:solidFill>
                <a:latin typeface="Microsoft JhengHei" panose="020B0604030504040204" pitchFamily="34" charset="-120"/>
                <a:ea typeface="Microsoft JhengHei" panose="020B0604030504040204" pitchFamily="34" charset="-120"/>
              </a:rPr>
              <a:t>进行部分信息展示</a:t>
            </a:r>
            <a:endParaRPr lang="en-US" altLang="zh-CN" b="1" dirty="0" smtClean="0">
              <a:solidFill>
                <a:schemeClr val="bg1"/>
              </a:solidFill>
              <a:latin typeface="Microsoft JhengHei" panose="020B0604030504040204" pitchFamily="34" charset="-120"/>
              <a:ea typeface="Microsoft JhengHei" panose="020B0604030504040204" pitchFamily="34" charset="-120"/>
            </a:endParaRPr>
          </a:p>
          <a:p>
            <a:r>
              <a:rPr lang="zh-CN" altLang="en-US" b="1" dirty="0" smtClean="0">
                <a:solidFill>
                  <a:schemeClr val="bg1"/>
                </a:solidFill>
                <a:latin typeface="Microsoft JhengHei" panose="020B0604030504040204" pitchFamily="34" charset="-120"/>
                <a:ea typeface="Microsoft JhengHei" panose="020B0604030504040204" pitchFamily="34" charset="-120"/>
              </a:rPr>
              <a:t>样式过时，使用较老标准的样式，不够美观</a:t>
            </a:r>
            <a:endParaRPr lang="zh-CN" altLang="en-US" b="1" dirty="0">
              <a:solidFill>
                <a:schemeClr val="bg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203626633"/>
      </p:ext>
    </p:extLst>
  </p:cSld>
  <p:clrMapOvr>
    <a:masterClrMapping/>
  </p:clrMapOvr>
  <mc:AlternateContent xmlns:mc="http://schemas.openxmlformats.org/markup-compatibility/2006" xmlns:p14="http://schemas.microsoft.com/office/powerpoint/2010/main">
    <mc:Choice Requires="p14">
      <p:transition spd="med" p14:dur="600">
        <p:push dir="u"/>
      </p:transition>
    </mc:Choice>
    <mc:Fallback xmlns="">
      <p:transition spd="med">
        <p:push dir="u"/>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圆角矩形 7"/>
          <p:cNvSpPr/>
          <p:nvPr/>
        </p:nvSpPr>
        <p:spPr>
          <a:xfrm>
            <a:off x="389805" y="375336"/>
            <a:ext cx="1905720" cy="545242"/>
          </a:xfrm>
          <a:prstGeom prst="roundRect">
            <a:avLst>
              <a:gd name="adj" fmla="val 50000"/>
            </a:avLst>
          </a:prstGeom>
          <a:solidFill>
            <a:srgbClr val="076E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a:latin typeface="Microsoft JhengHei" panose="020B0604030504040204" pitchFamily="34" charset="-120"/>
                <a:ea typeface="Microsoft JhengHei" panose="020B0604030504040204" pitchFamily="34" charset="-120"/>
              </a:rPr>
              <a:t>技术陈旧</a:t>
            </a: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0684" y="647957"/>
            <a:ext cx="6096000" cy="5288583"/>
          </a:xfrm>
          <a:prstGeom prst="rect">
            <a:avLst/>
          </a:prstGeom>
        </p:spPr>
      </p:pic>
      <p:sp>
        <p:nvSpPr>
          <p:cNvPr id="4" name="文本框 3"/>
          <p:cNvSpPr txBox="1"/>
          <p:nvPr/>
        </p:nvSpPr>
        <p:spPr>
          <a:xfrm>
            <a:off x="153217" y="1322277"/>
            <a:ext cx="2737467" cy="3693319"/>
          </a:xfrm>
          <a:prstGeom prst="rect">
            <a:avLst/>
          </a:prstGeom>
          <a:noFill/>
        </p:spPr>
        <p:txBody>
          <a:bodyPr wrap="square" rtlCol="0">
            <a:spAutoFit/>
          </a:bodyPr>
          <a:lstStyle/>
          <a:p>
            <a:r>
              <a:rPr lang="zh-CN" altLang="en-US" b="1" dirty="0">
                <a:solidFill>
                  <a:schemeClr val="bg1"/>
                </a:solidFill>
                <a:latin typeface="Microsoft JhengHei" panose="020B0604030504040204" pitchFamily="34" charset="-120"/>
                <a:ea typeface="Microsoft JhengHei" panose="020B0604030504040204" pitchFamily="34" charset="-120"/>
              </a:rPr>
              <a:t>表格式</a:t>
            </a:r>
            <a:r>
              <a:rPr lang="zh-CN" altLang="en-US" b="1" dirty="0" smtClean="0">
                <a:solidFill>
                  <a:schemeClr val="bg1"/>
                </a:solidFill>
                <a:latin typeface="Microsoft JhengHei" panose="020B0604030504040204" pitchFamily="34" charset="-120"/>
                <a:ea typeface="Microsoft JhengHei" panose="020B0604030504040204" pitchFamily="34" charset="-120"/>
              </a:rPr>
              <a:t>布局，包含三层标签</a:t>
            </a:r>
            <a:r>
              <a:rPr lang="zh-CN" altLang="en-US" b="1" dirty="0" smtClean="0">
                <a:solidFill>
                  <a:schemeClr val="bg1"/>
                </a:solidFill>
                <a:latin typeface="Microsoft JhengHei" panose="020B0604030504040204" pitchFamily="34" charset="-120"/>
                <a:ea typeface="Microsoft JhengHei" panose="020B0604030504040204" pitchFamily="34" charset="-120"/>
              </a:rPr>
              <a:t>，大量</a:t>
            </a:r>
            <a:r>
              <a:rPr lang="en-US" altLang="zh-CN" b="1" dirty="0" smtClean="0">
                <a:solidFill>
                  <a:schemeClr val="bg1"/>
                </a:solidFill>
                <a:latin typeface="Microsoft JhengHei" panose="020B0604030504040204" pitchFamily="34" charset="-120"/>
                <a:ea typeface="Microsoft JhengHei" panose="020B0604030504040204" pitchFamily="34" charset="-120"/>
              </a:rPr>
              <a:t>td</a:t>
            </a:r>
            <a:r>
              <a:rPr lang="zh-CN" altLang="en-US" b="1" dirty="0" smtClean="0">
                <a:solidFill>
                  <a:schemeClr val="bg1"/>
                </a:solidFill>
                <a:latin typeface="Microsoft JhengHei" panose="020B0604030504040204" pitchFamily="34" charset="-120"/>
                <a:ea typeface="Microsoft JhengHei" panose="020B0604030504040204" pitchFamily="34" charset="-120"/>
              </a:rPr>
              <a:t>、</a:t>
            </a:r>
            <a:r>
              <a:rPr lang="en-US" altLang="zh-CN" b="1" dirty="0" err="1" smtClean="0">
                <a:solidFill>
                  <a:schemeClr val="bg1"/>
                </a:solidFill>
                <a:latin typeface="Microsoft JhengHei" panose="020B0604030504040204" pitchFamily="34" charset="-120"/>
                <a:ea typeface="Microsoft JhengHei" panose="020B0604030504040204" pitchFamily="34" charset="-120"/>
              </a:rPr>
              <a:t>tr</a:t>
            </a:r>
            <a:r>
              <a:rPr lang="zh-CN" altLang="en-US" b="1" dirty="0" smtClean="0">
                <a:solidFill>
                  <a:schemeClr val="bg1"/>
                </a:solidFill>
                <a:latin typeface="Microsoft JhengHei" panose="020B0604030504040204" pitchFamily="34" charset="-120"/>
                <a:ea typeface="Microsoft JhengHei" panose="020B0604030504040204" pitchFamily="34" charset="-120"/>
              </a:rPr>
              <a:t>标签嵌套，标签</a:t>
            </a:r>
            <a:r>
              <a:rPr lang="zh-CN" altLang="en-US" b="1" dirty="0">
                <a:solidFill>
                  <a:schemeClr val="bg1"/>
                </a:solidFill>
                <a:latin typeface="Microsoft JhengHei" panose="020B0604030504040204" pitchFamily="34" charset="-120"/>
                <a:ea typeface="Microsoft JhengHei" panose="020B0604030504040204" pitchFamily="34" charset="-120"/>
              </a:rPr>
              <a:t>结构</a:t>
            </a:r>
            <a:r>
              <a:rPr lang="zh-CN" altLang="en-US" b="1" dirty="0" smtClean="0">
                <a:solidFill>
                  <a:schemeClr val="bg1"/>
                </a:solidFill>
                <a:latin typeface="Microsoft JhengHei" panose="020B0604030504040204" pitchFamily="34" charset="-120"/>
                <a:ea typeface="Microsoft JhengHei" panose="020B0604030504040204" pitchFamily="34" charset="-120"/>
              </a:rPr>
              <a:t>多且复杂，不如</a:t>
            </a:r>
            <a:r>
              <a:rPr lang="en-US" altLang="zh-CN" b="1" dirty="0">
                <a:solidFill>
                  <a:schemeClr val="bg1"/>
                </a:solidFill>
                <a:latin typeface="Microsoft JhengHei" panose="020B0604030504040204" pitchFamily="34" charset="-120"/>
                <a:ea typeface="Microsoft JhengHei" panose="020B0604030504040204" pitchFamily="34" charset="-120"/>
              </a:rPr>
              <a:t>DIV+CSS</a:t>
            </a:r>
            <a:r>
              <a:rPr lang="zh-CN" altLang="en-US" b="1" dirty="0">
                <a:solidFill>
                  <a:schemeClr val="bg1"/>
                </a:solidFill>
                <a:latin typeface="Microsoft JhengHei" panose="020B0604030504040204" pitchFamily="34" charset="-120"/>
                <a:ea typeface="Microsoft JhengHei" panose="020B0604030504040204" pitchFamily="34" charset="-120"/>
              </a:rPr>
              <a:t>灵活，不利于搜索引擎</a:t>
            </a:r>
            <a:r>
              <a:rPr lang="en-US" altLang="zh-CN" b="1" dirty="0">
                <a:solidFill>
                  <a:schemeClr val="bg1"/>
                </a:solidFill>
                <a:latin typeface="Microsoft JhengHei" panose="020B0604030504040204" pitchFamily="34" charset="-120"/>
                <a:ea typeface="Microsoft JhengHei" panose="020B0604030504040204" pitchFamily="34" charset="-120"/>
              </a:rPr>
              <a:t>SEO</a:t>
            </a:r>
          </a:p>
          <a:p>
            <a:endParaRPr lang="en-US" altLang="zh-CN" b="1" dirty="0" smtClean="0">
              <a:solidFill>
                <a:schemeClr val="bg1"/>
              </a:solidFill>
              <a:latin typeface="Microsoft JhengHei" panose="020B0604030504040204" pitchFamily="34" charset="-120"/>
              <a:ea typeface="Microsoft JhengHei" panose="020B0604030504040204" pitchFamily="34" charset="-120"/>
            </a:endParaRPr>
          </a:p>
          <a:p>
            <a:endParaRPr lang="en-US" altLang="zh-CN" b="1" dirty="0">
              <a:solidFill>
                <a:schemeClr val="bg1"/>
              </a:solidFill>
              <a:latin typeface="Microsoft JhengHei" panose="020B0604030504040204" pitchFamily="34" charset="-120"/>
              <a:ea typeface="Microsoft JhengHei" panose="020B0604030504040204" pitchFamily="34" charset="-120"/>
            </a:endParaRPr>
          </a:p>
          <a:p>
            <a:r>
              <a:rPr lang="zh-CN" altLang="en-US" b="1" dirty="0" smtClean="0">
                <a:solidFill>
                  <a:schemeClr val="bg1"/>
                </a:solidFill>
                <a:latin typeface="Microsoft JhengHei" panose="020B0604030504040204" pitchFamily="34" charset="-120"/>
                <a:ea typeface="Microsoft JhengHei" panose="020B0604030504040204" pitchFamily="34" charset="-120"/>
              </a:rPr>
              <a:t>批量生产的页面，没有做过优化，大量使用行</a:t>
            </a:r>
            <a:r>
              <a:rPr lang="zh-CN" altLang="en-US" b="1" dirty="0" smtClean="0">
                <a:solidFill>
                  <a:schemeClr val="bg1"/>
                </a:solidFill>
                <a:latin typeface="Microsoft JhengHei" panose="020B0604030504040204" pitchFamily="34" charset="-120"/>
                <a:ea typeface="Microsoft JhengHei" panose="020B0604030504040204" pitchFamily="34" charset="-120"/>
              </a:rPr>
              <a:t>内样式，难以批量修改，产生大量冗余代码</a:t>
            </a:r>
            <a:r>
              <a:rPr lang="zh-CN" altLang="en-US" b="1" dirty="0" smtClean="0">
                <a:solidFill>
                  <a:schemeClr val="bg1"/>
                </a:solidFill>
                <a:latin typeface="Microsoft JhengHei" panose="020B0604030504040204" pitchFamily="34" charset="-120"/>
                <a:ea typeface="Microsoft JhengHei" panose="020B0604030504040204" pitchFamily="34" charset="-120"/>
              </a:rPr>
              <a:t>，由于页面过于臃肿，非常影响</a:t>
            </a:r>
            <a:r>
              <a:rPr lang="zh-CN" altLang="en-US" b="1" dirty="0">
                <a:solidFill>
                  <a:schemeClr val="bg1"/>
                </a:solidFill>
                <a:latin typeface="Microsoft JhengHei" panose="020B0604030504040204" pitchFamily="34" charset="-120"/>
                <a:ea typeface="Microsoft JhengHei" panose="020B0604030504040204" pitchFamily="34" charset="-120"/>
              </a:rPr>
              <a:t>加载和解析</a:t>
            </a:r>
            <a:r>
              <a:rPr lang="zh-CN" altLang="en-US" b="1" dirty="0" smtClean="0">
                <a:solidFill>
                  <a:schemeClr val="bg1"/>
                </a:solidFill>
                <a:latin typeface="Microsoft JhengHei" panose="020B0604030504040204" pitchFamily="34" charset="-120"/>
                <a:ea typeface="Microsoft JhengHei" panose="020B0604030504040204" pitchFamily="34" charset="-120"/>
              </a:rPr>
              <a:t>速度</a:t>
            </a:r>
            <a:endParaRPr lang="en-US" altLang="zh-CN" b="1" dirty="0" smtClean="0">
              <a:solidFill>
                <a:schemeClr val="bg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803851515"/>
      </p:ext>
    </p:extLst>
  </p:cSld>
  <p:clrMapOvr>
    <a:masterClrMapping/>
  </p:clrMapOvr>
  <mc:AlternateContent xmlns:mc="http://schemas.openxmlformats.org/markup-compatibility/2006" xmlns:p14="http://schemas.microsoft.com/office/powerpoint/2010/main">
    <mc:Choice Requires="p14">
      <p:transition spd="med" p14:dur="600">
        <p:push dir="u"/>
      </p:transition>
    </mc:Choice>
    <mc:Fallback xmlns="">
      <p:transition spd="med">
        <p:push dir="u"/>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圆角矩形 7"/>
          <p:cNvSpPr/>
          <p:nvPr/>
        </p:nvSpPr>
        <p:spPr>
          <a:xfrm>
            <a:off x="638175" y="396645"/>
            <a:ext cx="2591520" cy="545242"/>
          </a:xfrm>
          <a:prstGeom prst="roundRect">
            <a:avLst>
              <a:gd name="adj" fmla="val 50000"/>
            </a:avLst>
          </a:prstGeom>
          <a:solidFill>
            <a:srgbClr val="076E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a:latin typeface="Microsoft JhengHei" panose="020B0604030504040204" pitchFamily="34" charset="-120"/>
                <a:ea typeface="Microsoft JhengHei" panose="020B0604030504040204" pitchFamily="34" charset="-120"/>
              </a:rPr>
              <a:t>功能难用或缺失</a:t>
            </a:r>
          </a:p>
        </p:txBody>
      </p:sp>
      <p:sp>
        <p:nvSpPr>
          <p:cNvPr id="7" name="圆角矩形 6"/>
          <p:cNvSpPr/>
          <p:nvPr/>
        </p:nvSpPr>
        <p:spPr>
          <a:xfrm>
            <a:off x="6315799" y="1762582"/>
            <a:ext cx="2228125" cy="483852"/>
          </a:xfrm>
          <a:prstGeom prst="roundRect">
            <a:avLst>
              <a:gd name="adj" fmla="val 50000"/>
            </a:avLst>
          </a:prstGeom>
          <a:no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b="1" dirty="0" smtClean="0">
                <a:latin typeface="Microsoft JhengHei" panose="020B0604030504040204" pitchFamily="34" charset="-120"/>
                <a:ea typeface="Microsoft JhengHei" panose="020B0604030504040204" pitchFamily="34" charset="-120"/>
              </a:rPr>
              <a:t>选题情况复杂</a:t>
            </a:r>
            <a:endParaRPr lang="zh-CN" altLang="en-US" sz="2400" b="1" dirty="0">
              <a:latin typeface="Microsoft JhengHei" panose="020B0604030504040204" pitchFamily="34" charset="-120"/>
              <a:ea typeface="Microsoft JhengHei" panose="020B0604030504040204" pitchFamily="34" charset="-120"/>
            </a:endParaRPr>
          </a:p>
        </p:txBody>
      </p:sp>
      <p:sp>
        <p:nvSpPr>
          <p:cNvPr id="5" name="文本框 4"/>
          <p:cNvSpPr txBox="1"/>
          <p:nvPr/>
        </p:nvSpPr>
        <p:spPr>
          <a:xfrm>
            <a:off x="638175" y="1394669"/>
            <a:ext cx="5372100" cy="2031325"/>
          </a:xfrm>
          <a:prstGeom prst="rect">
            <a:avLst/>
          </a:prstGeom>
          <a:noFill/>
        </p:spPr>
        <p:txBody>
          <a:bodyPr wrap="square" rtlCol="0">
            <a:spAutoFit/>
          </a:bodyPr>
          <a:lstStyle/>
          <a:p>
            <a:r>
              <a:rPr lang="zh-CN" altLang="en-US" b="1" dirty="0" smtClean="0">
                <a:solidFill>
                  <a:schemeClr val="bg1"/>
                </a:solidFill>
                <a:latin typeface="Microsoft JhengHei" panose="020B0604030504040204" pitchFamily="34" charset="-120"/>
                <a:ea typeface="Microsoft JhengHei" panose="020B0604030504040204" pitchFamily="34" charset="-120"/>
              </a:rPr>
              <a:t>原系统</a:t>
            </a:r>
            <a:r>
              <a:rPr lang="zh-CN" altLang="en-US" b="1" dirty="0" smtClean="0">
                <a:solidFill>
                  <a:schemeClr val="bg1"/>
                </a:solidFill>
                <a:latin typeface="Microsoft JhengHei" panose="020B0604030504040204" pitchFamily="34" charset="-120"/>
                <a:ea typeface="Microsoft JhengHei" panose="020B0604030504040204" pitchFamily="34" charset="-120"/>
              </a:rPr>
              <a:t>只负责将学生选题结果进行汇总，无法进行自动筛选和手动调整，需要管理员对名单与对应导师反复</a:t>
            </a:r>
            <a:r>
              <a:rPr lang="zh-CN" altLang="en-US" b="1" dirty="0">
                <a:solidFill>
                  <a:schemeClr val="bg1"/>
                </a:solidFill>
                <a:latin typeface="Microsoft JhengHei" panose="020B0604030504040204" pitchFamily="34" charset="-120"/>
                <a:ea typeface="Microsoft JhengHei" panose="020B0604030504040204" pitchFamily="34" charset="-120"/>
              </a:rPr>
              <a:t>进行</a:t>
            </a:r>
            <a:r>
              <a:rPr lang="zh-CN" altLang="en-US" b="1" dirty="0" smtClean="0">
                <a:solidFill>
                  <a:schemeClr val="bg1"/>
                </a:solidFill>
                <a:latin typeface="Microsoft JhengHei" panose="020B0604030504040204" pitchFamily="34" charset="-120"/>
                <a:ea typeface="Microsoft JhengHei" panose="020B0604030504040204" pitchFamily="34" charset="-120"/>
              </a:rPr>
              <a:t>校验，且落选学生需要重新填报</a:t>
            </a:r>
            <a:endParaRPr lang="en-US" altLang="zh-CN" b="1" dirty="0" smtClean="0">
              <a:solidFill>
                <a:schemeClr val="bg1"/>
              </a:solidFill>
              <a:latin typeface="Microsoft JhengHei" panose="020B0604030504040204" pitchFamily="34" charset="-120"/>
              <a:ea typeface="Microsoft JhengHei" panose="020B0604030504040204" pitchFamily="34" charset="-120"/>
            </a:endParaRPr>
          </a:p>
          <a:p>
            <a:r>
              <a:rPr lang="zh-CN" altLang="en-US" b="1" dirty="0" smtClean="0">
                <a:solidFill>
                  <a:schemeClr val="bg1"/>
                </a:solidFill>
                <a:latin typeface="Microsoft JhengHei" panose="020B0604030504040204" pitchFamily="34" charset="-120"/>
                <a:ea typeface="Microsoft JhengHei" panose="020B0604030504040204" pitchFamily="34" charset="-120"/>
              </a:rPr>
              <a:t>由于选题过程中无法得到除题目和简介以外的课题信息，容易导致一个题目多人填报，部分题目无人选择的状况发生，需要学生与导师反复沟通确认，耗费时间精力</a:t>
            </a:r>
            <a:endParaRPr lang="zh-CN" altLang="en-US" b="1" dirty="0">
              <a:solidFill>
                <a:schemeClr val="bg1"/>
              </a:solidFill>
              <a:latin typeface="Microsoft JhengHei" panose="020B0604030504040204" pitchFamily="34" charset="-120"/>
              <a:ea typeface="Microsoft JhengHei" panose="020B0604030504040204" pitchFamily="34" charset="-120"/>
            </a:endParaRPr>
          </a:p>
        </p:txBody>
      </p:sp>
      <p:sp>
        <p:nvSpPr>
          <p:cNvPr id="9" name="圆角矩形 8"/>
          <p:cNvSpPr/>
          <p:nvPr/>
        </p:nvSpPr>
        <p:spPr>
          <a:xfrm>
            <a:off x="638175" y="4876800"/>
            <a:ext cx="2228125" cy="483852"/>
          </a:xfrm>
          <a:prstGeom prst="roundRect">
            <a:avLst>
              <a:gd name="adj" fmla="val 50000"/>
            </a:avLst>
          </a:prstGeom>
          <a:no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b="1" dirty="0">
                <a:latin typeface="Microsoft JhengHei" panose="020B0604030504040204" pitchFamily="34" charset="-120"/>
                <a:ea typeface="Microsoft JhengHei" panose="020B0604030504040204" pitchFamily="34" charset="-120"/>
              </a:rPr>
              <a:t>分组依靠人工</a:t>
            </a:r>
          </a:p>
        </p:txBody>
      </p:sp>
      <p:sp>
        <p:nvSpPr>
          <p:cNvPr id="11" name="文本框 10"/>
          <p:cNvSpPr txBox="1"/>
          <p:nvPr/>
        </p:nvSpPr>
        <p:spPr>
          <a:xfrm>
            <a:off x="3400425" y="4241563"/>
            <a:ext cx="5219699" cy="1754326"/>
          </a:xfrm>
          <a:prstGeom prst="rect">
            <a:avLst/>
          </a:prstGeom>
          <a:noFill/>
        </p:spPr>
        <p:txBody>
          <a:bodyPr wrap="square" rtlCol="0">
            <a:spAutoFit/>
          </a:bodyPr>
          <a:lstStyle/>
          <a:p>
            <a:r>
              <a:rPr lang="zh-CN" altLang="en-US" b="1" dirty="0" smtClean="0">
                <a:solidFill>
                  <a:schemeClr val="bg1"/>
                </a:solidFill>
                <a:latin typeface="Microsoft JhengHei" panose="020B0604030504040204" pitchFamily="34" charset="-120"/>
                <a:ea typeface="Microsoft JhengHei" panose="020B0604030504040204" pitchFamily="34" charset="-120"/>
              </a:rPr>
              <a:t>中期分组时只需将学生按照导师所在组分好即可，但是仍然需要手工对表格进行处理，而最终答辩分组则需要按照</a:t>
            </a:r>
            <a:r>
              <a:rPr lang="zh-CN" altLang="en-US" b="1" dirty="0" smtClean="0">
                <a:solidFill>
                  <a:schemeClr val="bg1"/>
                </a:solidFill>
                <a:latin typeface="Microsoft JhengHei" panose="020B0604030504040204" pitchFamily="34" charset="-120"/>
                <a:ea typeface="Microsoft JhengHei" panose="020B0604030504040204" pitchFamily="34" charset="-120"/>
              </a:rPr>
              <a:t>导师所研究的领域</a:t>
            </a:r>
            <a:r>
              <a:rPr lang="zh-CN" altLang="en-US" b="1" dirty="0" smtClean="0">
                <a:solidFill>
                  <a:schemeClr val="bg1"/>
                </a:solidFill>
                <a:latin typeface="Microsoft JhengHei" panose="020B0604030504040204" pitchFamily="34" charset="-120"/>
                <a:ea typeface="Microsoft JhengHei" panose="020B0604030504040204" pitchFamily="34" charset="-120"/>
              </a:rPr>
              <a:t>及课题对应</a:t>
            </a:r>
            <a:r>
              <a:rPr lang="zh-CN" altLang="en-US" b="1" dirty="0" smtClean="0">
                <a:solidFill>
                  <a:schemeClr val="bg1"/>
                </a:solidFill>
                <a:latin typeface="Microsoft JhengHei" panose="020B0604030504040204" pitchFamily="34" charset="-120"/>
                <a:ea typeface="Microsoft JhengHei" panose="020B0604030504040204" pitchFamily="34" charset="-120"/>
              </a:rPr>
              <a:t>的研究方向进行</a:t>
            </a:r>
            <a:r>
              <a:rPr lang="zh-CN" altLang="en-US" b="1" dirty="0" smtClean="0">
                <a:solidFill>
                  <a:schemeClr val="bg1"/>
                </a:solidFill>
                <a:latin typeface="Microsoft JhengHei" panose="020B0604030504040204" pitchFamily="34" charset="-120"/>
                <a:ea typeface="Microsoft JhengHei" panose="020B0604030504040204" pitchFamily="34" charset="-120"/>
              </a:rPr>
              <a:t>分组，且需要避开课题对应导师所在的组，人工分组耗时较长，且效率底下，因此系统自动分组的需求迫在眉睫</a:t>
            </a:r>
            <a:endParaRPr lang="zh-CN" altLang="en-US" b="1" dirty="0">
              <a:solidFill>
                <a:schemeClr val="bg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460062910"/>
      </p:ext>
    </p:extLst>
  </p:cSld>
  <p:clrMapOvr>
    <a:masterClrMapping/>
  </p:clrMapOvr>
  <mc:AlternateContent xmlns:mc="http://schemas.openxmlformats.org/markup-compatibility/2006" xmlns:p14="http://schemas.microsoft.com/office/powerpoint/2010/main">
    <mc:Choice Requires="p14">
      <p:transition spd="med" p14:dur="600">
        <p:push dir="u"/>
      </p:transition>
    </mc:Choice>
    <mc:Fallback xmlns="">
      <p:transition spd="med">
        <p:push dir="u"/>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流程图: 过程 3"/>
          <p:cNvSpPr/>
          <p:nvPr/>
        </p:nvSpPr>
        <p:spPr>
          <a:xfrm>
            <a:off x="238127" y="1047750"/>
            <a:ext cx="4010024" cy="1885950"/>
          </a:xfrm>
          <a:prstGeom prst="flowChartProcess">
            <a:avLst/>
          </a:prstGeom>
          <a:solidFill>
            <a:schemeClr val="accent1">
              <a:lumMod val="40000"/>
              <a:lumOff val="6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 name="标题 1"/>
          <p:cNvSpPr>
            <a:spLocks noGrp="1"/>
          </p:cNvSpPr>
          <p:nvPr>
            <p:ph type="title"/>
          </p:nvPr>
        </p:nvSpPr>
        <p:spPr>
          <a:xfrm>
            <a:off x="742950" y="371475"/>
            <a:ext cx="2724150" cy="3238500"/>
          </a:xfrm>
        </p:spPr>
        <p:txBody>
          <a:bodyPr>
            <a:noAutofit/>
          </a:bodyPr>
          <a:lstStyle/>
          <a:p>
            <a:r>
              <a:rPr lang="zh-CN" altLang="en-US" sz="6600" b="1" dirty="0">
                <a:solidFill>
                  <a:schemeClr val="bg1"/>
                </a:solidFill>
                <a:latin typeface="Microsoft JhengHei" panose="020B0604030504040204" pitchFamily="34" charset="-120"/>
                <a:ea typeface="Microsoft JhengHei" panose="020B0604030504040204" pitchFamily="34" charset="-120"/>
              </a:rPr>
              <a:t>改进</a:t>
            </a:r>
            <a:r>
              <a:rPr lang="en-US" altLang="zh-CN" sz="6600" b="1" dirty="0">
                <a:solidFill>
                  <a:schemeClr val="bg1"/>
                </a:solidFill>
                <a:latin typeface="Microsoft JhengHei" panose="020B0604030504040204" pitchFamily="34" charset="-120"/>
                <a:ea typeface="Microsoft JhengHei" panose="020B0604030504040204" pitchFamily="34" charset="-120"/>
              </a:rPr>
              <a:t/>
            </a:r>
            <a:br>
              <a:rPr lang="en-US" altLang="zh-CN" sz="6600" b="1" dirty="0">
                <a:solidFill>
                  <a:schemeClr val="bg1"/>
                </a:solidFill>
                <a:latin typeface="Microsoft JhengHei" panose="020B0604030504040204" pitchFamily="34" charset="-120"/>
                <a:ea typeface="Microsoft JhengHei" panose="020B0604030504040204" pitchFamily="34" charset="-120"/>
              </a:rPr>
            </a:br>
            <a:r>
              <a:rPr lang="zh-CN" altLang="en-US" sz="6600" b="1" dirty="0">
                <a:solidFill>
                  <a:schemeClr val="bg1"/>
                </a:solidFill>
                <a:latin typeface="Microsoft JhengHei" panose="020B0604030504040204" pitchFamily="34" charset="-120"/>
                <a:ea typeface="Microsoft JhengHei" panose="020B0604030504040204" pitchFamily="34" charset="-120"/>
              </a:rPr>
              <a:t>方案</a:t>
            </a:r>
          </a:p>
        </p:txBody>
      </p:sp>
      <p:sp>
        <p:nvSpPr>
          <p:cNvPr id="9" name="圆角矩形 8"/>
          <p:cNvSpPr/>
          <p:nvPr/>
        </p:nvSpPr>
        <p:spPr>
          <a:xfrm>
            <a:off x="5175711" y="2348490"/>
            <a:ext cx="3033351" cy="530046"/>
          </a:xfrm>
          <a:prstGeom prst="roundRect">
            <a:avLst>
              <a:gd name="adj" fmla="val 50000"/>
            </a:avLst>
          </a:prstGeom>
          <a:no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b="1" dirty="0" smtClean="0">
                <a:latin typeface="Microsoft JhengHei" panose="020B0604030504040204" pitchFamily="34" charset="-120"/>
                <a:ea typeface="Microsoft JhengHei" panose="020B0604030504040204" pitchFamily="34" charset="-120"/>
              </a:rPr>
              <a:t>重设系统流程</a:t>
            </a:r>
            <a:endParaRPr lang="zh-CN" altLang="en-US" sz="2400" b="1" dirty="0">
              <a:latin typeface="Microsoft JhengHei" panose="020B0604030504040204" pitchFamily="34" charset="-120"/>
              <a:ea typeface="Microsoft JhengHei" panose="020B0604030504040204" pitchFamily="34" charset="-120"/>
            </a:endParaRPr>
          </a:p>
        </p:txBody>
      </p:sp>
      <p:sp>
        <p:nvSpPr>
          <p:cNvPr id="12" name="圆角矩形 11"/>
          <p:cNvSpPr/>
          <p:nvPr/>
        </p:nvSpPr>
        <p:spPr>
          <a:xfrm>
            <a:off x="5161062" y="1047750"/>
            <a:ext cx="3033351" cy="530046"/>
          </a:xfrm>
          <a:prstGeom prst="roundRect">
            <a:avLst>
              <a:gd name="adj" fmla="val 50000"/>
            </a:avLst>
          </a:prstGeom>
          <a:no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b="1" dirty="0" smtClean="0">
                <a:latin typeface="Microsoft JhengHei" panose="020B0604030504040204" pitchFamily="34" charset="-120"/>
                <a:ea typeface="Microsoft JhengHei" panose="020B0604030504040204" pitchFamily="34" charset="-120"/>
              </a:rPr>
              <a:t>技术全面更新</a:t>
            </a:r>
            <a:endParaRPr lang="zh-CN" altLang="en-US" sz="2400" b="1" dirty="0">
              <a:latin typeface="Microsoft JhengHei" panose="020B0604030504040204" pitchFamily="34" charset="-120"/>
              <a:ea typeface="Microsoft JhengHei" panose="020B0604030504040204" pitchFamily="34" charset="-120"/>
            </a:endParaRPr>
          </a:p>
        </p:txBody>
      </p:sp>
      <p:sp>
        <p:nvSpPr>
          <p:cNvPr id="13" name="圆角矩形 12"/>
          <p:cNvSpPr/>
          <p:nvPr/>
        </p:nvSpPr>
        <p:spPr>
          <a:xfrm>
            <a:off x="5161063" y="3649230"/>
            <a:ext cx="3033351" cy="530046"/>
          </a:xfrm>
          <a:prstGeom prst="roundRect">
            <a:avLst>
              <a:gd name="adj" fmla="val 50000"/>
            </a:avLst>
          </a:prstGeom>
          <a:no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b="1" dirty="0" smtClean="0">
                <a:latin typeface="Microsoft JhengHei" panose="020B0604030504040204" pitchFamily="34" charset="-120"/>
                <a:ea typeface="Microsoft JhengHei" panose="020B0604030504040204" pitchFamily="34" charset="-120"/>
              </a:rPr>
              <a:t>页面设计优化</a:t>
            </a:r>
            <a:endParaRPr lang="zh-CN" altLang="en-US" sz="2400" b="1" dirty="0">
              <a:latin typeface="Microsoft JhengHei" panose="020B0604030504040204" pitchFamily="34" charset="-120"/>
              <a:ea typeface="Microsoft JhengHei" panose="020B0604030504040204" pitchFamily="34" charset="-120"/>
            </a:endParaRPr>
          </a:p>
        </p:txBody>
      </p:sp>
      <p:sp>
        <p:nvSpPr>
          <p:cNvPr id="14" name="圆角矩形 13"/>
          <p:cNvSpPr/>
          <p:nvPr/>
        </p:nvSpPr>
        <p:spPr>
          <a:xfrm>
            <a:off x="5175712" y="4949970"/>
            <a:ext cx="3033351" cy="530046"/>
          </a:xfrm>
          <a:prstGeom prst="roundRect">
            <a:avLst>
              <a:gd name="adj" fmla="val 50000"/>
            </a:avLst>
          </a:prstGeom>
          <a:no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b="1" dirty="0" smtClean="0">
                <a:latin typeface="Microsoft JhengHei" panose="020B0604030504040204" pitchFamily="34" charset="-120"/>
                <a:ea typeface="Microsoft JhengHei" panose="020B0604030504040204" pitchFamily="34" charset="-120"/>
              </a:rPr>
              <a:t>增添需求功能</a:t>
            </a:r>
            <a:endParaRPr lang="zh-CN" altLang="en-US" sz="2400" b="1" dirty="0">
              <a:latin typeface="Microsoft JhengHei" panose="020B0604030504040204" pitchFamily="34" charset="-120"/>
              <a:ea typeface="Microsoft JhengHei" panose="020B0604030504040204" pitchFamily="34" charset="-120"/>
            </a:endParaRPr>
          </a:p>
        </p:txBody>
      </p:sp>
      <p:sp>
        <p:nvSpPr>
          <p:cNvPr id="15" name="圆角矩形 14"/>
          <p:cNvSpPr/>
          <p:nvPr/>
        </p:nvSpPr>
        <p:spPr>
          <a:xfrm>
            <a:off x="635622" y="3501221"/>
            <a:ext cx="3215034" cy="678055"/>
          </a:xfrm>
          <a:prstGeom prst="roundRect">
            <a:avLst>
              <a:gd name="adj" fmla="val 50000"/>
            </a:avLst>
          </a:prstGeom>
          <a:solidFill>
            <a:srgbClr val="076E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b="1" dirty="0" smtClean="0">
                <a:latin typeface="Microsoft JhengHei" panose="020B0604030504040204" pitchFamily="34" charset="-120"/>
                <a:ea typeface="Microsoft JhengHei" panose="020B0604030504040204" pitchFamily="34" charset="-120"/>
              </a:rPr>
              <a:t>全面的新</a:t>
            </a:r>
            <a:r>
              <a:rPr lang="zh-CN" altLang="en-US" sz="2400" b="1" dirty="0">
                <a:latin typeface="Microsoft JhengHei" panose="020B0604030504040204" pitchFamily="34" charset="-120"/>
                <a:ea typeface="Microsoft JhengHei" panose="020B0604030504040204" pitchFamily="34" charset="-120"/>
              </a:rPr>
              <a:t>系统构建</a:t>
            </a:r>
            <a:endParaRPr lang="zh-CN" altLang="en-US" sz="2400" b="1"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075447955"/>
      </p:ext>
    </p:extLst>
  </p:cSld>
  <p:clrMapOvr>
    <a:masterClrMapping/>
  </p:clrMapOvr>
  <mc:AlternateContent xmlns:mc="http://schemas.openxmlformats.org/markup-compatibility/2006" xmlns:p14="http://schemas.microsoft.com/office/powerpoint/2010/main">
    <mc:Choice Requires="p14">
      <p:transition spd="med" p14:dur="600">
        <p:push dir="u"/>
      </p:transition>
    </mc:Choice>
    <mc:Fallback xmlns="">
      <p:transition spd="med">
        <p:push dir="u"/>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4857219" y="505076"/>
            <a:ext cx="3978031" cy="1477328"/>
          </a:xfrm>
          <a:prstGeom prst="rect">
            <a:avLst/>
          </a:prstGeom>
          <a:noFill/>
        </p:spPr>
        <p:txBody>
          <a:bodyPr wrap="square" rtlCol="0">
            <a:spAutoFit/>
          </a:bodyPr>
          <a:lstStyle/>
          <a:p>
            <a:r>
              <a:rPr lang="en-US" altLang="zh-CN" b="1" dirty="0" smtClean="0">
                <a:solidFill>
                  <a:schemeClr val="bg1"/>
                </a:solidFill>
                <a:latin typeface="Microsoft JhengHei" panose="020B0604030504040204" pitchFamily="34" charset="-120"/>
                <a:ea typeface="Microsoft JhengHei" panose="020B0604030504040204" pitchFamily="34" charset="-120"/>
              </a:rPr>
              <a:t>HTML</a:t>
            </a:r>
            <a:r>
              <a:rPr lang="zh-CN" altLang="en-US" b="1" dirty="0" smtClean="0">
                <a:solidFill>
                  <a:schemeClr val="bg1"/>
                </a:solidFill>
                <a:latin typeface="Microsoft JhengHei" panose="020B0604030504040204" pitchFamily="34" charset="-120"/>
                <a:ea typeface="Microsoft JhengHei" panose="020B0604030504040204" pitchFamily="34" charset="-120"/>
              </a:rPr>
              <a:t>超文本标记语言                结构</a:t>
            </a:r>
            <a:endParaRPr lang="en-US" altLang="zh-CN" b="1" dirty="0" smtClean="0">
              <a:solidFill>
                <a:schemeClr val="bg1"/>
              </a:solidFill>
              <a:latin typeface="Microsoft JhengHei" panose="020B0604030504040204" pitchFamily="34" charset="-120"/>
              <a:ea typeface="Microsoft JhengHei" panose="020B0604030504040204" pitchFamily="34" charset="-120"/>
            </a:endParaRPr>
          </a:p>
          <a:p>
            <a:r>
              <a:rPr lang="en-US" altLang="zh-CN" b="1" dirty="0" smtClean="0">
                <a:solidFill>
                  <a:schemeClr val="bg1"/>
                </a:solidFill>
                <a:latin typeface="Microsoft JhengHei" panose="020B0604030504040204" pitchFamily="34" charset="-120"/>
                <a:ea typeface="Microsoft JhengHei" panose="020B0604030504040204" pitchFamily="34" charset="-120"/>
              </a:rPr>
              <a:t>HTML5 </a:t>
            </a:r>
            <a:r>
              <a:rPr lang="zh-CN" altLang="en-US" b="1" dirty="0" smtClean="0">
                <a:solidFill>
                  <a:schemeClr val="bg1"/>
                </a:solidFill>
                <a:latin typeface="Microsoft JhengHei" panose="020B0604030504040204" pitchFamily="34" charset="-120"/>
                <a:ea typeface="Microsoft JhengHei" panose="020B0604030504040204" pitchFamily="34" charset="-120"/>
              </a:rPr>
              <a:t>为超文本标记语言的最新标准，包含新元素、属性和行为，标签语义化、可实现离线</a:t>
            </a:r>
            <a:r>
              <a:rPr lang="zh-CN" altLang="en-US" b="1" dirty="0" smtClean="0">
                <a:solidFill>
                  <a:schemeClr val="bg1"/>
                </a:solidFill>
                <a:latin typeface="Microsoft JhengHei" panose="020B0604030504040204" pitchFamily="34" charset="-120"/>
                <a:ea typeface="Microsoft JhengHei" panose="020B0604030504040204" pitchFamily="34" charset="-120"/>
              </a:rPr>
              <a:t>存储、绘图</a:t>
            </a:r>
            <a:r>
              <a:rPr lang="zh-CN" altLang="en-US" b="1" dirty="0" smtClean="0">
                <a:solidFill>
                  <a:schemeClr val="bg1"/>
                </a:solidFill>
                <a:latin typeface="Microsoft JhengHei" panose="020B0604030504040204" pitchFamily="34" charset="-120"/>
                <a:ea typeface="Microsoft JhengHei" panose="020B0604030504040204" pitchFamily="34" charset="-120"/>
              </a:rPr>
              <a:t>、</a:t>
            </a:r>
            <a:r>
              <a:rPr lang="zh-CN" altLang="en-US" b="1" dirty="0" smtClean="0">
                <a:solidFill>
                  <a:schemeClr val="bg1"/>
                </a:solidFill>
                <a:latin typeface="Microsoft JhengHei" panose="020B0604030504040204" pitchFamily="34" charset="-120"/>
                <a:ea typeface="Microsoft JhengHei" panose="020B0604030504040204" pitchFamily="34" charset="-120"/>
              </a:rPr>
              <a:t>多媒体音视频标签，原生拖</a:t>
            </a:r>
            <a:r>
              <a:rPr lang="zh-CN" altLang="en-US" b="1" dirty="0" smtClean="0">
                <a:solidFill>
                  <a:schemeClr val="bg1"/>
                </a:solidFill>
                <a:latin typeface="Microsoft JhengHei" panose="020B0604030504040204" pitchFamily="34" charset="-120"/>
                <a:ea typeface="Microsoft JhengHei" panose="020B0604030504040204" pitchFamily="34" charset="-120"/>
              </a:rPr>
              <a:t>拽</a:t>
            </a:r>
            <a:r>
              <a:rPr lang="zh-CN" altLang="en-US" b="1" dirty="0" smtClean="0">
                <a:solidFill>
                  <a:schemeClr val="bg1"/>
                </a:solidFill>
                <a:latin typeface="Microsoft JhengHei" panose="020B0604030504040204" pitchFamily="34" charset="-120"/>
                <a:ea typeface="Microsoft JhengHei" panose="020B0604030504040204" pitchFamily="34" charset="-120"/>
              </a:rPr>
              <a:t>操作等</a:t>
            </a:r>
            <a:endParaRPr lang="zh-CN" altLang="en-US" b="1" dirty="0">
              <a:solidFill>
                <a:schemeClr val="bg1"/>
              </a:solidFill>
              <a:latin typeface="Microsoft JhengHei" panose="020B0604030504040204" pitchFamily="34" charset="-120"/>
              <a:ea typeface="Microsoft JhengHei" panose="020B0604030504040204" pitchFamily="34" charset="-120"/>
            </a:endParaRPr>
          </a:p>
        </p:txBody>
      </p:sp>
      <p:sp>
        <p:nvSpPr>
          <p:cNvPr id="6" name="文本框 5"/>
          <p:cNvSpPr txBox="1"/>
          <p:nvPr/>
        </p:nvSpPr>
        <p:spPr>
          <a:xfrm>
            <a:off x="6810170" y="3092899"/>
            <a:ext cx="371225" cy="461665"/>
          </a:xfrm>
          <a:prstGeom prst="rect">
            <a:avLst/>
          </a:prstGeom>
          <a:noFill/>
        </p:spPr>
        <p:txBody>
          <a:bodyPr wrap="square" rtlCol="0">
            <a:spAutoFit/>
          </a:bodyPr>
          <a:lstStyle/>
          <a:p>
            <a:r>
              <a:rPr lang="en-US" altLang="zh-CN" sz="2400" b="1" dirty="0" smtClean="0">
                <a:solidFill>
                  <a:schemeClr val="bg1"/>
                </a:solidFill>
              </a:rPr>
              <a:t>+</a:t>
            </a:r>
            <a:endParaRPr lang="zh-CN" altLang="en-US" sz="2400" b="1" dirty="0">
              <a:solidFill>
                <a:schemeClr val="bg1"/>
              </a:solidFill>
            </a:endParaRPr>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85638" y="442406"/>
            <a:ext cx="1271376" cy="1271376"/>
          </a:xfrm>
          <a:prstGeom prst="rect">
            <a:avLst/>
          </a:prstGeom>
        </p:spPr>
      </p:pic>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68733" y="2516058"/>
            <a:ext cx="1060608" cy="1456846"/>
          </a:xfrm>
          <a:prstGeom prst="rect">
            <a:avLst/>
          </a:prstGeom>
        </p:spPr>
      </p:pic>
      <p:pic>
        <p:nvPicPr>
          <p:cNvPr id="1026" name="Picture 2" descr="http://s1.51cto.com/images/201511/b66d75329518876a3d8304d0693f31f0855fdb_middle.jpg"/>
          <p:cNvPicPr>
            <a:picLocks noChangeAspect="1" noChangeArrowheads="1"/>
          </p:cNvPicPr>
          <p:nvPr/>
        </p:nvPicPr>
        <p:blipFill rotWithShape="1">
          <a:blip r:embed="rId6">
            <a:extLst>
              <a:ext uri="{28A0092B-C50C-407E-A947-70E740481C1C}">
                <a14:useLocalDpi xmlns:a14="http://schemas.microsoft.com/office/drawing/2010/main" val="0"/>
              </a:ext>
            </a:extLst>
          </a:blip>
          <a:srcRect l="1" t="13997" r="6452" b="8159"/>
          <a:stretch/>
        </p:blipFill>
        <p:spPr bwMode="auto">
          <a:xfrm>
            <a:off x="604490" y="4862202"/>
            <a:ext cx="1759720" cy="1125364"/>
          </a:xfrm>
          <a:prstGeom prst="rect">
            <a:avLst/>
          </a:prstGeom>
          <a:noFill/>
          <a:extLst>
            <a:ext uri="{909E8E84-426E-40DD-AFC4-6F175D3DCCD1}">
              <a14:hiddenFill xmlns:a14="http://schemas.microsoft.com/office/drawing/2010/main">
                <a:solidFill>
                  <a:srgbClr val="FFFFFF"/>
                </a:solidFill>
              </a14:hiddenFill>
            </a:ext>
          </a:extLst>
        </p:spPr>
      </p:pic>
      <p:pic>
        <p:nvPicPr>
          <p:cNvPr id="18" name="图片 17"/>
          <p:cNvPicPr>
            <a:picLocks noChangeAspect="1"/>
          </p:cNvPicPr>
          <p:nvPr/>
        </p:nvPicPr>
        <p:blipFill>
          <a:blip r:embed="rId7" cstate="print">
            <a:extLst>
              <a:ext uri="{BEBA8EAE-BF5A-486C-A8C5-ECC9F3942E4B}">
                <a14:imgProps xmlns:a14="http://schemas.microsoft.com/office/drawing/2010/main">
                  <a14:imgLayer r:embed="rId8">
                    <a14:imgEffect>
                      <a14:backgroundRemoval t="725" b="99457" l="0" r="100000"/>
                    </a14:imgEffect>
                  </a14:imgLayer>
                </a14:imgProps>
              </a:ext>
              <a:ext uri="{28A0092B-C50C-407E-A947-70E740481C1C}">
                <a14:useLocalDpi xmlns:a14="http://schemas.microsoft.com/office/drawing/2010/main" val="0"/>
              </a:ext>
            </a:extLst>
          </a:blip>
          <a:stretch>
            <a:fillRect/>
          </a:stretch>
        </p:blipFill>
        <p:spPr>
          <a:xfrm>
            <a:off x="7362528" y="2881445"/>
            <a:ext cx="1128187" cy="968522"/>
          </a:xfrm>
          <a:prstGeom prst="rect">
            <a:avLst/>
          </a:prstGeom>
        </p:spPr>
      </p:pic>
      <p:pic>
        <p:nvPicPr>
          <p:cNvPr id="19" name="图片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98422" y="5066939"/>
            <a:ext cx="1470708" cy="576027"/>
          </a:xfrm>
          <a:prstGeom prst="rect">
            <a:avLst/>
          </a:prstGeom>
        </p:spPr>
      </p:pic>
      <p:sp>
        <p:nvSpPr>
          <p:cNvPr id="21" name="文本框 20"/>
          <p:cNvSpPr txBox="1"/>
          <p:nvPr/>
        </p:nvSpPr>
        <p:spPr>
          <a:xfrm>
            <a:off x="2514413" y="5179308"/>
            <a:ext cx="371225" cy="461665"/>
          </a:xfrm>
          <a:prstGeom prst="rect">
            <a:avLst/>
          </a:prstGeom>
          <a:noFill/>
        </p:spPr>
        <p:txBody>
          <a:bodyPr wrap="square" rtlCol="0">
            <a:spAutoFit/>
          </a:bodyPr>
          <a:lstStyle/>
          <a:p>
            <a:r>
              <a:rPr lang="en-US" altLang="zh-CN" sz="2400" b="1" dirty="0" smtClean="0">
                <a:solidFill>
                  <a:schemeClr val="bg1"/>
                </a:solidFill>
              </a:rPr>
              <a:t>+</a:t>
            </a:r>
            <a:endParaRPr lang="zh-CN" altLang="en-US" sz="2400" b="1" dirty="0">
              <a:solidFill>
                <a:schemeClr val="bg1"/>
              </a:solidFill>
            </a:endParaRPr>
          </a:p>
        </p:txBody>
      </p:sp>
      <p:sp>
        <p:nvSpPr>
          <p:cNvPr id="20" name="文本框 19"/>
          <p:cNvSpPr txBox="1"/>
          <p:nvPr/>
        </p:nvSpPr>
        <p:spPr>
          <a:xfrm>
            <a:off x="389455" y="2446569"/>
            <a:ext cx="4246091" cy="2031325"/>
          </a:xfrm>
          <a:prstGeom prst="rect">
            <a:avLst/>
          </a:prstGeom>
          <a:noFill/>
        </p:spPr>
        <p:txBody>
          <a:bodyPr wrap="square" rtlCol="0">
            <a:spAutoFit/>
          </a:bodyPr>
          <a:lstStyle/>
          <a:p>
            <a:r>
              <a:rPr lang="en-US" altLang="zh-CN" b="1" dirty="0" smtClean="0">
                <a:solidFill>
                  <a:schemeClr val="bg1"/>
                </a:solidFill>
                <a:latin typeface="Microsoft JhengHei" panose="020B0604030504040204" pitchFamily="34" charset="-120"/>
                <a:ea typeface="Microsoft JhengHei" panose="020B0604030504040204" pitchFamily="34" charset="-120"/>
              </a:rPr>
              <a:t>CSS</a:t>
            </a:r>
            <a:r>
              <a:rPr lang="zh-CN" altLang="en-US" b="1" dirty="0" smtClean="0">
                <a:solidFill>
                  <a:schemeClr val="bg1"/>
                </a:solidFill>
                <a:latin typeface="Microsoft JhengHei" panose="020B0604030504040204" pitchFamily="34" charset="-120"/>
                <a:ea typeface="Microsoft JhengHei" panose="020B0604030504040204" pitchFamily="34" charset="-120"/>
              </a:rPr>
              <a:t>层叠样式表                                   样式</a:t>
            </a:r>
            <a:endParaRPr lang="en-US" altLang="zh-CN" b="1" dirty="0" smtClean="0">
              <a:solidFill>
                <a:schemeClr val="bg1"/>
              </a:solidFill>
              <a:latin typeface="Microsoft JhengHei" panose="020B0604030504040204" pitchFamily="34" charset="-120"/>
              <a:ea typeface="Microsoft JhengHei" panose="020B0604030504040204" pitchFamily="34" charset="-120"/>
            </a:endParaRPr>
          </a:p>
          <a:p>
            <a:r>
              <a:rPr lang="en-US" altLang="zh-CN" b="1" dirty="0" smtClean="0">
                <a:solidFill>
                  <a:schemeClr val="bg1"/>
                </a:solidFill>
                <a:latin typeface="Microsoft JhengHei" panose="020B0604030504040204" pitchFamily="34" charset="-120"/>
                <a:ea typeface="Microsoft JhengHei" panose="020B0604030504040204" pitchFamily="34" charset="-120"/>
              </a:rPr>
              <a:t>CSS3</a:t>
            </a:r>
            <a:r>
              <a:rPr lang="zh-CN" altLang="en-US" b="1" dirty="0" smtClean="0">
                <a:solidFill>
                  <a:schemeClr val="bg1"/>
                </a:solidFill>
                <a:latin typeface="Microsoft JhengHei" panose="020B0604030504040204" pitchFamily="34" charset="-120"/>
                <a:ea typeface="Microsoft JhengHei" panose="020B0604030504040204" pitchFamily="34" charset="-120"/>
              </a:rPr>
              <a:t>增强了选择器，能实现动画和过渡效果，包含文本和边框的新样式效果，且支持</a:t>
            </a:r>
            <a:r>
              <a:rPr lang="en-US" altLang="zh-CN" b="1" dirty="0" smtClean="0">
                <a:solidFill>
                  <a:schemeClr val="bg1"/>
                </a:solidFill>
                <a:latin typeface="Microsoft JhengHei" panose="020B0604030504040204" pitchFamily="34" charset="-120"/>
                <a:ea typeface="Microsoft JhengHei" panose="020B0604030504040204" pitchFamily="34" charset="-120"/>
              </a:rPr>
              <a:t>Flexbox</a:t>
            </a:r>
            <a:r>
              <a:rPr lang="zh-CN" altLang="en-US" b="1" dirty="0" smtClean="0">
                <a:solidFill>
                  <a:schemeClr val="bg1"/>
                </a:solidFill>
                <a:latin typeface="Microsoft JhengHei" panose="020B0604030504040204" pitchFamily="34" charset="-120"/>
                <a:ea typeface="Microsoft JhengHei" panose="020B0604030504040204" pitchFamily="34" charset="-120"/>
              </a:rPr>
              <a:t>等页面新布局</a:t>
            </a:r>
            <a:r>
              <a:rPr lang="zh-CN" altLang="en-US" b="1" dirty="0" smtClean="0">
                <a:solidFill>
                  <a:schemeClr val="bg1"/>
                </a:solidFill>
                <a:latin typeface="Microsoft JhengHei" panose="020B0604030504040204" pitchFamily="34" charset="-120"/>
                <a:ea typeface="Microsoft JhengHei" panose="020B0604030504040204" pitchFamily="34" charset="-120"/>
              </a:rPr>
              <a:t>模型</a:t>
            </a:r>
            <a:endParaRPr lang="en-US" altLang="zh-CN" b="1" dirty="0" smtClean="0">
              <a:solidFill>
                <a:schemeClr val="bg1"/>
              </a:solidFill>
              <a:latin typeface="Microsoft JhengHei" panose="020B0604030504040204" pitchFamily="34" charset="-120"/>
              <a:ea typeface="Microsoft JhengHei" panose="020B0604030504040204" pitchFamily="34" charset="-120"/>
            </a:endParaRPr>
          </a:p>
          <a:p>
            <a:r>
              <a:rPr lang="zh-CN" altLang="en-US" b="1" dirty="0" smtClean="0">
                <a:solidFill>
                  <a:schemeClr val="bg1"/>
                </a:solidFill>
                <a:latin typeface="Microsoft JhengHei" panose="020B0604030504040204" pitchFamily="34" charset="-120"/>
                <a:ea typeface="Microsoft JhengHei" panose="020B0604030504040204" pitchFamily="34" charset="-120"/>
              </a:rPr>
              <a:t>本</a:t>
            </a:r>
            <a:r>
              <a:rPr lang="zh-CN" altLang="en-US" b="1" dirty="0" smtClean="0">
                <a:solidFill>
                  <a:schemeClr val="bg1"/>
                </a:solidFill>
                <a:latin typeface="Microsoft JhengHei" panose="020B0604030504040204" pitchFamily="34" charset="-120"/>
                <a:ea typeface="Microsoft JhengHei" panose="020B0604030504040204" pitchFamily="34" charset="-120"/>
              </a:rPr>
              <a:t>课题借助</a:t>
            </a:r>
            <a:r>
              <a:rPr lang="en-US" altLang="zh-CN" b="1" dirty="0" smtClean="0">
                <a:solidFill>
                  <a:schemeClr val="bg1"/>
                </a:solidFill>
                <a:latin typeface="Microsoft JhengHei" panose="020B0604030504040204" pitchFamily="34" charset="-120"/>
                <a:ea typeface="Microsoft JhengHei" panose="020B0604030504040204" pitchFamily="34" charset="-120"/>
              </a:rPr>
              <a:t>SASS</a:t>
            </a:r>
            <a:r>
              <a:rPr lang="zh-CN" altLang="en-US" b="1" dirty="0" smtClean="0">
                <a:solidFill>
                  <a:schemeClr val="bg1"/>
                </a:solidFill>
                <a:latin typeface="Microsoft JhengHei" panose="020B0604030504040204" pitchFamily="34" charset="-120"/>
                <a:ea typeface="Microsoft JhengHei" panose="020B0604030504040204" pitchFamily="34" charset="-120"/>
              </a:rPr>
              <a:t>预处理器编写样式代码，它能实现变量</a:t>
            </a:r>
            <a:r>
              <a:rPr lang="zh-CN" altLang="en-US" b="1" dirty="0" smtClean="0">
                <a:solidFill>
                  <a:schemeClr val="bg1"/>
                </a:solidFill>
                <a:latin typeface="Microsoft JhengHei" panose="020B0604030504040204" pitchFamily="34" charset="-120"/>
                <a:ea typeface="Microsoft JhengHei" panose="020B0604030504040204" pitchFamily="34" charset="-120"/>
              </a:rPr>
              <a:t>、样式规则</a:t>
            </a:r>
            <a:r>
              <a:rPr lang="zh-CN" altLang="en-US" b="1" dirty="0">
                <a:solidFill>
                  <a:schemeClr val="bg1"/>
                </a:solidFill>
                <a:latin typeface="Microsoft JhengHei" panose="020B0604030504040204" pitchFamily="34" charset="-120"/>
                <a:ea typeface="Microsoft JhengHei" panose="020B0604030504040204" pitchFamily="34" charset="-120"/>
              </a:rPr>
              <a:t>嵌套、</a:t>
            </a:r>
            <a:r>
              <a:rPr lang="zh-CN" altLang="en-US" b="1" dirty="0" smtClean="0">
                <a:solidFill>
                  <a:schemeClr val="bg1"/>
                </a:solidFill>
                <a:latin typeface="Microsoft JhengHei" panose="020B0604030504040204" pitchFamily="34" charset="-120"/>
                <a:ea typeface="Microsoft JhengHei" panose="020B0604030504040204" pitchFamily="34" charset="-120"/>
              </a:rPr>
              <a:t>行内导入以及混合模式等</a:t>
            </a:r>
            <a:endParaRPr lang="zh-CN" altLang="en-US" b="1" dirty="0">
              <a:solidFill>
                <a:schemeClr val="bg1"/>
              </a:solidFill>
              <a:latin typeface="Microsoft JhengHei" panose="020B0604030504040204" pitchFamily="34" charset="-120"/>
              <a:ea typeface="Microsoft JhengHei" panose="020B0604030504040204" pitchFamily="34" charset="-120"/>
            </a:endParaRPr>
          </a:p>
        </p:txBody>
      </p:sp>
      <p:sp>
        <p:nvSpPr>
          <p:cNvPr id="16" name="文本框 15"/>
          <p:cNvSpPr txBox="1"/>
          <p:nvPr/>
        </p:nvSpPr>
        <p:spPr>
          <a:xfrm>
            <a:off x="4762152" y="4762106"/>
            <a:ext cx="4073098" cy="1754326"/>
          </a:xfrm>
          <a:prstGeom prst="rect">
            <a:avLst/>
          </a:prstGeom>
          <a:noFill/>
        </p:spPr>
        <p:txBody>
          <a:bodyPr wrap="square" rtlCol="0">
            <a:spAutoFit/>
          </a:bodyPr>
          <a:lstStyle/>
          <a:p>
            <a:r>
              <a:rPr lang="en-US" altLang="zh-CN" b="1" dirty="0" smtClean="0">
                <a:solidFill>
                  <a:schemeClr val="bg1"/>
                </a:solidFill>
                <a:latin typeface="Microsoft JhengHei" panose="020B0604030504040204" pitchFamily="34" charset="-120"/>
                <a:ea typeface="Microsoft JhengHei" panose="020B0604030504040204" pitchFamily="34" charset="-120"/>
              </a:rPr>
              <a:t>JavaScript</a:t>
            </a:r>
            <a:r>
              <a:rPr lang="zh-CN" altLang="en-US" b="1" dirty="0" smtClean="0">
                <a:solidFill>
                  <a:schemeClr val="bg1"/>
                </a:solidFill>
                <a:latin typeface="Microsoft JhengHei" panose="020B0604030504040204" pitchFamily="34" charset="-120"/>
                <a:ea typeface="Microsoft JhengHei" panose="020B0604030504040204" pitchFamily="34" charset="-120"/>
              </a:rPr>
              <a:t>脚本语言                        行为</a:t>
            </a:r>
            <a:endParaRPr lang="en-US" altLang="zh-CN" b="1" dirty="0" smtClean="0">
              <a:solidFill>
                <a:schemeClr val="bg1"/>
              </a:solidFill>
              <a:latin typeface="Microsoft JhengHei" panose="020B0604030504040204" pitchFamily="34" charset="-120"/>
              <a:ea typeface="Microsoft JhengHei" panose="020B0604030504040204" pitchFamily="34" charset="-120"/>
            </a:endParaRPr>
          </a:p>
          <a:p>
            <a:r>
              <a:rPr lang="zh-CN" altLang="en-US" b="1" dirty="0" smtClean="0">
                <a:solidFill>
                  <a:schemeClr val="bg1"/>
                </a:solidFill>
                <a:latin typeface="Microsoft JhengHei" panose="020B0604030504040204" pitchFamily="34" charset="-120"/>
                <a:ea typeface="Microsoft JhengHei" panose="020B0604030504040204" pitchFamily="34" charset="-120"/>
              </a:rPr>
              <a:t>本系统使用的</a:t>
            </a:r>
            <a:r>
              <a:rPr lang="en-US" altLang="zh-CN" b="1" dirty="0" smtClean="0">
                <a:solidFill>
                  <a:schemeClr val="bg1"/>
                </a:solidFill>
                <a:latin typeface="Microsoft JhengHei" panose="020B0604030504040204" pitchFamily="34" charset="-120"/>
                <a:ea typeface="Microsoft JhengHei" panose="020B0604030504040204" pitchFamily="34" charset="-120"/>
              </a:rPr>
              <a:t>JS</a:t>
            </a:r>
            <a:r>
              <a:rPr lang="zh-CN" altLang="en-US" b="1" dirty="0" smtClean="0">
                <a:solidFill>
                  <a:schemeClr val="bg1"/>
                </a:solidFill>
                <a:latin typeface="Microsoft JhengHei" panose="020B0604030504040204" pitchFamily="34" charset="-120"/>
                <a:ea typeface="Microsoft JhengHei" panose="020B0604030504040204" pitchFamily="34" charset="-120"/>
              </a:rPr>
              <a:t>代码</a:t>
            </a:r>
            <a:r>
              <a:rPr lang="zh-CN" altLang="en-US" b="1" dirty="0" smtClean="0">
                <a:solidFill>
                  <a:schemeClr val="bg1"/>
                </a:solidFill>
                <a:latin typeface="Microsoft JhengHei" panose="020B0604030504040204" pitchFamily="34" charset="-120"/>
                <a:ea typeface="Microsoft JhengHei" panose="020B0604030504040204" pitchFamily="34" charset="-120"/>
              </a:rPr>
              <a:t>编写标准为</a:t>
            </a:r>
            <a:r>
              <a:rPr lang="en-US" altLang="zh-CN" b="1" dirty="0" smtClean="0">
                <a:solidFill>
                  <a:schemeClr val="bg1"/>
                </a:solidFill>
                <a:latin typeface="Microsoft JhengHei" panose="020B0604030504040204" pitchFamily="34" charset="-120"/>
                <a:ea typeface="Microsoft JhengHei" panose="020B0604030504040204" pitchFamily="34" charset="-120"/>
              </a:rPr>
              <a:t>ECMAScript6</a:t>
            </a:r>
            <a:r>
              <a:rPr lang="zh-CN" altLang="en-US" b="1" dirty="0" smtClean="0">
                <a:solidFill>
                  <a:schemeClr val="bg1"/>
                </a:solidFill>
                <a:latin typeface="Microsoft JhengHei" panose="020B0604030504040204" pitchFamily="34" charset="-120"/>
                <a:ea typeface="Microsoft JhengHei" panose="020B0604030504040204" pitchFamily="34" charset="-120"/>
              </a:rPr>
              <a:t>，引入</a:t>
            </a:r>
            <a:r>
              <a:rPr lang="zh-CN" altLang="en-US" b="1" dirty="0" smtClean="0">
                <a:solidFill>
                  <a:schemeClr val="bg1"/>
                </a:solidFill>
                <a:latin typeface="Microsoft JhengHei" panose="020B0604030504040204" pitchFamily="34" charset="-120"/>
                <a:ea typeface="Microsoft JhengHei" panose="020B0604030504040204" pitchFamily="34" charset="-120"/>
              </a:rPr>
              <a:t>了传统</a:t>
            </a:r>
            <a:r>
              <a:rPr lang="zh-CN" altLang="en-US" b="1" dirty="0" smtClean="0">
                <a:solidFill>
                  <a:schemeClr val="bg1"/>
                </a:solidFill>
                <a:latin typeface="Microsoft JhengHei" panose="020B0604030504040204" pitchFamily="34" charset="-120"/>
                <a:ea typeface="Microsoft JhengHei" panose="020B0604030504040204" pitchFamily="34" charset="-120"/>
              </a:rPr>
              <a:t>类</a:t>
            </a:r>
            <a:r>
              <a:rPr lang="en-US" altLang="zh-CN" b="1" dirty="0" smtClean="0">
                <a:solidFill>
                  <a:schemeClr val="bg1"/>
                </a:solidFill>
                <a:latin typeface="Microsoft JhengHei" panose="020B0604030504040204" pitchFamily="34" charset="-120"/>
                <a:ea typeface="Microsoft JhengHei" panose="020B0604030504040204" pitchFamily="34" charset="-120"/>
              </a:rPr>
              <a:t>class</a:t>
            </a:r>
            <a:r>
              <a:rPr lang="zh-CN" altLang="en-US" b="1" dirty="0" smtClean="0">
                <a:solidFill>
                  <a:schemeClr val="bg1"/>
                </a:solidFill>
                <a:latin typeface="Microsoft JhengHei" panose="020B0604030504040204" pitchFamily="34" charset="-120"/>
                <a:ea typeface="Microsoft JhengHei" panose="020B0604030504040204" pitchFamily="34" charset="-120"/>
              </a:rPr>
              <a:t>的</a:t>
            </a:r>
            <a:r>
              <a:rPr lang="zh-CN" altLang="en-US" b="1" dirty="0" smtClean="0">
                <a:solidFill>
                  <a:schemeClr val="bg1"/>
                </a:solidFill>
                <a:latin typeface="Microsoft JhengHei" panose="020B0604030504040204" pitchFamily="34" charset="-120"/>
                <a:ea typeface="Microsoft JhengHei" panose="020B0604030504040204" pitchFamily="34" charset="-120"/>
              </a:rPr>
              <a:t>概念、箭头函数和解构赋值等用法，为保证兼容性</a:t>
            </a:r>
            <a:r>
              <a:rPr lang="zh-CN" altLang="en-US" b="1" dirty="0" smtClean="0">
                <a:solidFill>
                  <a:schemeClr val="bg1"/>
                </a:solidFill>
                <a:latin typeface="Microsoft JhengHei" panose="020B0604030504040204" pitchFamily="34" charset="-120"/>
                <a:ea typeface="Microsoft JhengHei" panose="020B0604030504040204" pitchFamily="34" charset="-120"/>
              </a:rPr>
              <a:t>，需要用</a:t>
            </a:r>
            <a:r>
              <a:rPr lang="en-US" altLang="zh-CN" b="1" dirty="0" smtClean="0">
                <a:solidFill>
                  <a:schemeClr val="bg1"/>
                </a:solidFill>
                <a:latin typeface="Microsoft JhengHei" panose="020B0604030504040204" pitchFamily="34" charset="-120"/>
                <a:ea typeface="Microsoft JhengHei" panose="020B0604030504040204" pitchFamily="34" charset="-120"/>
              </a:rPr>
              <a:t>Babel</a:t>
            </a:r>
            <a:r>
              <a:rPr lang="zh-CN" altLang="en-US" b="1" dirty="0" smtClean="0">
                <a:solidFill>
                  <a:schemeClr val="bg1"/>
                </a:solidFill>
                <a:latin typeface="Microsoft JhengHei" panose="020B0604030504040204" pitchFamily="34" charset="-120"/>
                <a:ea typeface="Microsoft JhengHei" panose="020B0604030504040204" pitchFamily="34" charset="-120"/>
              </a:rPr>
              <a:t>将</a:t>
            </a:r>
            <a:r>
              <a:rPr lang="en-US" altLang="zh-CN" b="1" dirty="0" smtClean="0">
                <a:solidFill>
                  <a:schemeClr val="bg1"/>
                </a:solidFill>
                <a:latin typeface="Microsoft JhengHei" panose="020B0604030504040204" pitchFamily="34" charset="-120"/>
                <a:ea typeface="Microsoft JhengHei" panose="020B0604030504040204" pitchFamily="34" charset="-120"/>
              </a:rPr>
              <a:t>ES6</a:t>
            </a:r>
            <a:r>
              <a:rPr lang="zh-CN" altLang="en-US" b="1" dirty="0" smtClean="0">
                <a:solidFill>
                  <a:schemeClr val="bg1"/>
                </a:solidFill>
                <a:latin typeface="Microsoft JhengHei" panose="020B0604030504040204" pitchFamily="34" charset="-120"/>
                <a:ea typeface="Microsoft JhengHei" panose="020B0604030504040204" pitchFamily="34" charset="-120"/>
              </a:rPr>
              <a:t>语法转换为</a:t>
            </a:r>
            <a:r>
              <a:rPr lang="en-US" altLang="zh-CN" b="1" dirty="0" smtClean="0">
                <a:solidFill>
                  <a:schemeClr val="bg1"/>
                </a:solidFill>
                <a:latin typeface="Microsoft JhengHei" panose="020B0604030504040204" pitchFamily="34" charset="-120"/>
                <a:ea typeface="Microsoft JhengHei" panose="020B0604030504040204" pitchFamily="34" charset="-120"/>
              </a:rPr>
              <a:t>ES5</a:t>
            </a:r>
            <a:r>
              <a:rPr lang="zh-CN" altLang="en-US" b="1" dirty="0" smtClean="0">
                <a:solidFill>
                  <a:schemeClr val="bg1"/>
                </a:solidFill>
                <a:latin typeface="Microsoft JhengHei" panose="020B0604030504040204" pitchFamily="34" charset="-120"/>
                <a:ea typeface="Microsoft JhengHei" panose="020B0604030504040204" pitchFamily="34" charset="-120"/>
              </a:rPr>
              <a:t>的语法</a:t>
            </a:r>
            <a:endParaRPr lang="zh-CN" altLang="en-US" b="1" dirty="0">
              <a:solidFill>
                <a:schemeClr val="bg1"/>
              </a:solidFill>
              <a:latin typeface="Microsoft JhengHei" panose="020B0604030504040204" pitchFamily="34" charset="-120"/>
              <a:ea typeface="Microsoft JhengHei" panose="020B0604030504040204" pitchFamily="34" charset="-120"/>
            </a:endParaRPr>
          </a:p>
        </p:txBody>
      </p:sp>
      <p:sp>
        <p:nvSpPr>
          <p:cNvPr id="17" name="圆角矩形 16"/>
          <p:cNvSpPr/>
          <p:nvPr/>
        </p:nvSpPr>
        <p:spPr>
          <a:xfrm>
            <a:off x="267117" y="354379"/>
            <a:ext cx="2245384" cy="481363"/>
          </a:xfrm>
          <a:prstGeom prst="roundRect">
            <a:avLst>
              <a:gd name="adj" fmla="val 50000"/>
            </a:avLst>
          </a:prstGeom>
          <a:solidFill>
            <a:srgbClr val="076E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smtClean="0">
                <a:solidFill>
                  <a:schemeClr val="bg1"/>
                </a:solidFill>
                <a:latin typeface="Microsoft JhengHei" panose="020B0604030504040204" pitchFamily="34" charset="-120"/>
                <a:ea typeface="Microsoft JhengHei" panose="020B0604030504040204" pitchFamily="34" charset="-120"/>
              </a:rPr>
              <a:t>前端编程语言</a:t>
            </a:r>
            <a:endParaRPr lang="zh-CN" altLang="en-US" sz="2000" b="1" dirty="0">
              <a:solidFill>
                <a:schemeClr val="bg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803611287"/>
      </p:ext>
    </p:extLst>
  </p:cSld>
  <p:clrMapOvr>
    <a:masterClrMapping/>
  </p:clrMapOvr>
  <mc:AlternateContent xmlns:mc="http://schemas.openxmlformats.org/markup-compatibility/2006" xmlns:p14="http://schemas.microsoft.com/office/powerpoint/2010/main">
    <mc:Choice Requires="p14">
      <p:transition spd="med" p14:dur="600">
        <p:push dir="u"/>
      </p:transition>
    </mc:Choice>
    <mc:Fallback xmlns="">
      <p:transition spd="med">
        <p:push dir="u"/>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531" y="1307684"/>
            <a:ext cx="1162050" cy="1162050"/>
          </a:xfrm>
          <a:prstGeom prst="rect">
            <a:avLst/>
          </a:prstGeom>
        </p:spPr>
      </p:pic>
      <p:sp>
        <p:nvSpPr>
          <p:cNvPr id="10" name="圆角矩形 9"/>
          <p:cNvSpPr/>
          <p:nvPr/>
        </p:nvSpPr>
        <p:spPr>
          <a:xfrm>
            <a:off x="477339" y="442787"/>
            <a:ext cx="2294435" cy="451948"/>
          </a:xfrm>
          <a:prstGeom prst="roundRect">
            <a:avLst>
              <a:gd name="adj" fmla="val 50000"/>
            </a:avLst>
          </a:prstGeom>
          <a:solidFill>
            <a:srgbClr val="076E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smtClean="0">
                <a:solidFill>
                  <a:schemeClr val="bg1"/>
                </a:solidFill>
                <a:latin typeface="Microsoft JhengHei" panose="020B0604030504040204" pitchFamily="34" charset="-120"/>
                <a:ea typeface="Microsoft JhengHei" panose="020B0604030504040204" pitchFamily="34" charset="-120"/>
              </a:rPr>
              <a:t>前端</a:t>
            </a:r>
            <a:r>
              <a:rPr lang="zh-CN" altLang="en-US" sz="2000" b="1" dirty="0" smtClean="0">
                <a:solidFill>
                  <a:schemeClr val="bg1"/>
                </a:solidFill>
                <a:latin typeface="Microsoft JhengHei" panose="020B0604030504040204" pitchFamily="34" charset="-120"/>
                <a:ea typeface="Microsoft JhengHei" panose="020B0604030504040204" pitchFamily="34" charset="-120"/>
              </a:rPr>
              <a:t>框架</a:t>
            </a:r>
            <a:r>
              <a:rPr lang="en-US" altLang="zh-CN" sz="2000" b="1" dirty="0" smtClean="0">
                <a:solidFill>
                  <a:schemeClr val="bg1"/>
                </a:solidFill>
                <a:latin typeface="Microsoft JhengHei" panose="020B0604030504040204" pitchFamily="34" charset="-120"/>
                <a:ea typeface="Microsoft JhengHei" panose="020B0604030504040204" pitchFamily="34" charset="-120"/>
              </a:rPr>
              <a:t>Vue.js</a:t>
            </a:r>
            <a:endParaRPr lang="zh-CN" altLang="en-US" sz="2000" b="1" dirty="0">
              <a:solidFill>
                <a:schemeClr val="bg1"/>
              </a:solidFill>
              <a:latin typeface="Microsoft JhengHei" panose="020B0604030504040204" pitchFamily="34" charset="-120"/>
              <a:ea typeface="Microsoft JhengHei" panose="020B0604030504040204" pitchFamily="34" charset="-120"/>
            </a:endParaRPr>
          </a:p>
        </p:txBody>
      </p:sp>
      <p:sp>
        <p:nvSpPr>
          <p:cNvPr id="16" name="文本框 15"/>
          <p:cNvSpPr txBox="1"/>
          <p:nvPr/>
        </p:nvSpPr>
        <p:spPr>
          <a:xfrm>
            <a:off x="3177662" y="1288544"/>
            <a:ext cx="5366569" cy="1200329"/>
          </a:xfrm>
          <a:prstGeom prst="rect">
            <a:avLst/>
          </a:prstGeom>
          <a:noFill/>
        </p:spPr>
        <p:txBody>
          <a:bodyPr wrap="square" rtlCol="0">
            <a:spAutoFit/>
          </a:bodyPr>
          <a:lstStyle/>
          <a:p>
            <a:r>
              <a:rPr lang="en-US" altLang="zh-CN" b="1" dirty="0" smtClean="0">
                <a:solidFill>
                  <a:schemeClr val="bg1"/>
                </a:solidFill>
                <a:latin typeface="Microsoft JhengHei" panose="020B0604030504040204" pitchFamily="34" charset="-120"/>
                <a:ea typeface="Microsoft JhengHei" panose="020B0604030504040204" pitchFamily="34" charset="-120"/>
              </a:rPr>
              <a:t>Vue.js</a:t>
            </a:r>
            <a:r>
              <a:rPr lang="zh-CN" altLang="en-US" b="1" dirty="0" smtClean="0">
                <a:solidFill>
                  <a:schemeClr val="bg1"/>
                </a:solidFill>
                <a:latin typeface="Microsoft JhengHei" panose="020B0604030504040204" pitchFamily="34" charset="-120"/>
                <a:ea typeface="Microsoft JhengHei" panose="020B0604030504040204" pitchFamily="34" charset="-120"/>
              </a:rPr>
              <a:t>是一个基于</a:t>
            </a:r>
            <a:r>
              <a:rPr lang="en-US" altLang="zh-CN" b="1" dirty="0" smtClean="0">
                <a:solidFill>
                  <a:schemeClr val="bg1"/>
                </a:solidFill>
                <a:latin typeface="Microsoft JhengHei" panose="020B0604030504040204" pitchFamily="34" charset="-120"/>
                <a:ea typeface="Microsoft JhengHei" panose="020B0604030504040204" pitchFamily="34" charset="-120"/>
              </a:rPr>
              <a:t>MVVM</a:t>
            </a:r>
            <a:r>
              <a:rPr lang="zh-CN" altLang="en-US" b="1" dirty="0" smtClean="0">
                <a:solidFill>
                  <a:schemeClr val="bg1"/>
                </a:solidFill>
                <a:latin typeface="Microsoft JhengHei" panose="020B0604030504040204" pitchFamily="34" charset="-120"/>
                <a:ea typeface="Microsoft JhengHei" panose="020B0604030504040204" pitchFamily="34" charset="-120"/>
              </a:rPr>
              <a:t>模式的渐进式</a:t>
            </a:r>
            <a:r>
              <a:rPr lang="en-US" altLang="zh-CN" b="1" dirty="0" smtClean="0">
                <a:solidFill>
                  <a:schemeClr val="bg1"/>
                </a:solidFill>
                <a:latin typeface="Microsoft JhengHei" panose="020B0604030504040204" pitchFamily="34" charset="-120"/>
                <a:ea typeface="Microsoft JhengHei" panose="020B0604030504040204" pitchFamily="34" charset="-120"/>
              </a:rPr>
              <a:t>JavaScript</a:t>
            </a:r>
            <a:r>
              <a:rPr lang="zh-CN" altLang="en-US" b="1" dirty="0" smtClean="0">
                <a:solidFill>
                  <a:schemeClr val="bg1"/>
                </a:solidFill>
                <a:latin typeface="Microsoft JhengHei" panose="020B0604030504040204" pitchFamily="34" charset="-120"/>
                <a:ea typeface="Microsoft JhengHei" panose="020B0604030504040204" pitchFamily="34" charset="-120"/>
              </a:rPr>
              <a:t>框架，用于构建用户界面，使用声明式渲染语法处理用户输入，还可</a:t>
            </a:r>
            <a:r>
              <a:rPr lang="zh-CN" altLang="en-US" b="1" dirty="0" smtClean="0">
                <a:solidFill>
                  <a:schemeClr val="bg1"/>
                </a:solidFill>
                <a:latin typeface="Microsoft JhengHei" panose="020B0604030504040204" pitchFamily="34" charset="-120"/>
                <a:ea typeface="Microsoft JhengHei" panose="020B0604030504040204" pitchFamily="34" charset="-120"/>
              </a:rPr>
              <a:t>自定义组件和扩展元素</a:t>
            </a:r>
            <a:endParaRPr lang="en-US" altLang="zh-CN" b="1" dirty="0" smtClean="0">
              <a:solidFill>
                <a:schemeClr val="bg1"/>
              </a:solidFill>
              <a:latin typeface="Microsoft JhengHei" panose="020B0604030504040204" pitchFamily="34" charset="-120"/>
              <a:ea typeface="Microsoft JhengHei" panose="020B0604030504040204" pitchFamily="34" charset="-120"/>
            </a:endParaRPr>
          </a:p>
          <a:p>
            <a:r>
              <a:rPr lang="en-US" altLang="zh-CN" b="1" dirty="0" err="1" smtClean="0">
                <a:solidFill>
                  <a:schemeClr val="bg1"/>
                </a:solidFill>
                <a:latin typeface="Microsoft JhengHei" panose="020B0604030504040204" pitchFamily="34" charset="-120"/>
                <a:ea typeface="Microsoft JhengHei" panose="020B0604030504040204" pitchFamily="34" charset="-120"/>
              </a:rPr>
              <a:t>Vue</a:t>
            </a:r>
            <a:r>
              <a:rPr lang="zh-CN" altLang="en-US" b="1" dirty="0" smtClean="0">
                <a:solidFill>
                  <a:schemeClr val="bg1"/>
                </a:solidFill>
                <a:latin typeface="Microsoft JhengHei" panose="020B0604030504040204" pitchFamily="34" charset="-120"/>
                <a:ea typeface="Microsoft JhengHei" panose="020B0604030504040204" pitchFamily="34" charset="-120"/>
              </a:rPr>
              <a:t>作为</a:t>
            </a:r>
            <a:r>
              <a:rPr lang="en-US" altLang="zh-CN" b="1" dirty="0" err="1" smtClean="0">
                <a:solidFill>
                  <a:schemeClr val="bg1"/>
                </a:solidFill>
                <a:latin typeface="Microsoft JhengHei" panose="020B0604030504040204" pitchFamily="34" charset="-120"/>
                <a:ea typeface="Microsoft JhengHei" panose="020B0604030504040204" pitchFamily="34" charset="-120"/>
              </a:rPr>
              <a:t>ViewModel</a:t>
            </a:r>
            <a:r>
              <a:rPr lang="zh-CN" altLang="en-US" b="1" dirty="0" smtClean="0">
                <a:solidFill>
                  <a:schemeClr val="bg1"/>
                </a:solidFill>
                <a:latin typeface="Microsoft JhengHei" panose="020B0604030504040204" pitchFamily="34" charset="-120"/>
                <a:ea typeface="Microsoft JhengHei" panose="020B0604030504040204" pitchFamily="34" charset="-120"/>
              </a:rPr>
              <a:t>层将视图和模型绑定在一起</a:t>
            </a:r>
            <a:endParaRPr lang="zh-CN" altLang="en-US" b="1" dirty="0">
              <a:solidFill>
                <a:schemeClr val="bg1"/>
              </a:solidFill>
              <a:latin typeface="Microsoft JhengHei" panose="020B0604030504040204" pitchFamily="34" charset="-120"/>
              <a:ea typeface="Microsoft JhengHei" panose="020B0604030504040204" pitchFamily="34" charset="-120"/>
            </a:endParaRPr>
          </a:p>
        </p:txBody>
      </p:sp>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5723" y="3148617"/>
            <a:ext cx="4992783" cy="2652416"/>
          </a:xfrm>
          <a:prstGeom prst="rect">
            <a:avLst/>
          </a:prstGeom>
        </p:spPr>
      </p:pic>
    </p:spTree>
    <p:extLst>
      <p:ext uri="{BB962C8B-B14F-4D97-AF65-F5344CB8AC3E}">
        <p14:creationId xmlns:p14="http://schemas.microsoft.com/office/powerpoint/2010/main" val="2567460834"/>
      </p:ext>
    </p:extLst>
  </p:cSld>
  <p:clrMapOvr>
    <a:masterClrMapping/>
  </p:clrMapOvr>
  <mc:AlternateContent xmlns:mc="http://schemas.openxmlformats.org/markup-compatibility/2006" xmlns:p14="http://schemas.microsoft.com/office/powerpoint/2010/main">
    <mc:Choice Requires="p14">
      <p:transition spd="med" p14:dur="600">
        <p:push dir="u"/>
      </p:transition>
    </mc:Choice>
    <mc:Fallback xmlns="">
      <p:transition spd="med">
        <p:push dir="u"/>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4">
            <a:extLst>
              <a:ext uri="{28A0092B-C50C-407E-A947-70E740481C1C}">
                <a14:useLocalDpi xmlns:a14="http://schemas.microsoft.com/office/drawing/2010/main" val="0"/>
              </a:ext>
            </a:extLst>
          </a:blip>
          <a:srcRect b="3005"/>
          <a:stretch/>
        </p:blipFill>
        <p:spPr>
          <a:xfrm>
            <a:off x="3586312" y="1535238"/>
            <a:ext cx="1438564" cy="1407458"/>
          </a:xfrm>
          <a:prstGeom prst="rect">
            <a:avLst/>
          </a:prstGeom>
        </p:spPr>
      </p:pic>
      <p:sp>
        <p:nvSpPr>
          <p:cNvPr id="16" name="文本框 15"/>
          <p:cNvSpPr txBox="1"/>
          <p:nvPr/>
        </p:nvSpPr>
        <p:spPr>
          <a:xfrm>
            <a:off x="3723912" y="3928047"/>
            <a:ext cx="5125120" cy="2308324"/>
          </a:xfrm>
          <a:prstGeom prst="rect">
            <a:avLst/>
          </a:prstGeom>
          <a:noFill/>
        </p:spPr>
        <p:txBody>
          <a:bodyPr wrap="square" rtlCol="0">
            <a:spAutoFit/>
          </a:bodyPr>
          <a:lstStyle/>
          <a:p>
            <a:r>
              <a:rPr lang="en-US" altLang="zh-CN" b="1" dirty="0" err="1" smtClean="0">
                <a:solidFill>
                  <a:schemeClr val="bg1"/>
                </a:solidFill>
                <a:latin typeface="Microsoft JhengHei" panose="020B0604030504040204" pitchFamily="34" charset="-120"/>
                <a:ea typeface="Microsoft JhengHei" panose="020B0604030504040204" pitchFamily="34" charset="-120"/>
              </a:rPr>
              <a:t>Webpack</a:t>
            </a:r>
            <a:r>
              <a:rPr lang="zh-CN" altLang="en-US" b="1" dirty="0" smtClean="0">
                <a:solidFill>
                  <a:schemeClr val="bg1"/>
                </a:solidFill>
                <a:latin typeface="Microsoft JhengHei" panose="020B0604030504040204" pitchFamily="34" charset="-120"/>
                <a:ea typeface="Microsoft JhengHei" panose="020B0604030504040204" pitchFamily="34" charset="-120"/>
              </a:rPr>
              <a:t>是一款用于</a:t>
            </a:r>
            <a:r>
              <a:rPr lang="en-US" altLang="zh-CN" b="1" dirty="0" smtClean="0">
                <a:solidFill>
                  <a:schemeClr val="bg1"/>
                </a:solidFill>
                <a:latin typeface="Microsoft JhengHei" panose="020B0604030504040204" pitchFamily="34" charset="-120"/>
                <a:ea typeface="Microsoft JhengHei" panose="020B0604030504040204" pitchFamily="34" charset="-120"/>
              </a:rPr>
              <a:t>JS</a:t>
            </a:r>
            <a:r>
              <a:rPr lang="zh-CN" altLang="en-US" b="1" dirty="0" smtClean="0">
                <a:solidFill>
                  <a:schemeClr val="bg1"/>
                </a:solidFill>
                <a:latin typeface="Microsoft JhengHei" panose="020B0604030504040204" pitchFamily="34" charset="-120"/>
                <a:ea typeface="Microsoft JhengHei" panose="020B0604030504040204" pitchFamily="34" charset="-120"/>
              </a:rPr>
              <a:t>程序的</a:t>
            </a:r>
            <a:r>
              <a:rPr lang="zh-CN" altLang="en-US" b="1" dirty="0" smtClean="0">
                <a:solidFill>
                  <a:schemeClr val="bg1"/>
                </a:solidFill>
                <a:latin typeface="Microsoft JhengHei" panose="020B0604030504040204" pitchFamily="34" charset="-120"/>
                <a:ea typeface="Microsoft JhengHei" panose="020B0604030504040204" pitchFamily="34" charset="-120"/>
              </a:rPr>
              <a:t>模块打包器，</a:t>
            </a:r>
            <a:r>
              <a:rPr lang="zh-CN" altLang="en-US" b="1" dirty="0" smtClean="0">
                <a:solidFill>
                  <a:schemeClr val="bg1"/>
                </a:solidFill>
                <a:latin typeface="Microsoft JhengHei" panose="020B0604030504040204" pitchFamily="34" charset="-120"/>
                <a:ea typeface="Microsoft JhengHei" panose="020B0604030504040204" pitchFamily="34" charset="-120"/>
              </a:rPr>
              <a:t>用于构建</a:t>
            </a:r>
            <a:r>
              <a:rPr lang="zh-CN" altLang="en-US" b="1" dirty="0" smtClean="0">
                <a:solidFill>
                  <a:schemeClr val="bg1"/>
                </a:solidFill>
                <a:latin typeface="Microsoft JhengHei" panose="020B0604030504040204" pitchFamily="34" charset="-120"/>
                <a:ea typeface="Microsoft JhengHei" panose="020B0604030504040204" pitchFamily="34" charset="-120"/>
              </a:rPr>
              <a:t>工程，可以使用加载器（</a:t>
            </a:r>
            <a:r>
              <a:rPr lang="en-US" altLang="zh-CN" b="1" dirty="0" smtClean="0">
                <a:solidFill>
                  <a:schemeClr val="bg1"/>
                </a:solidFill>
                <a:latin typeface="Microsoft JhengHei" panose="020B0604030504040204" pitchFamily="34" charset="-120"/>
                <a:ea typeface="Microsoft JhengHei" panose="020B0604030504040204" pitchFamily="34" charset="-120"/>
              </a:rPr>
              <a:t>Loaders</a:t>
            </a:r>
            <a:r>
              <a:rPr lang="zh-CN" altLang="en-US" b="1" dirty="0" smtClean="0">
                <a:solidFill>
                  <a:schemeClr val="bg1"/>
                </a:solidFill>
                <a:latin typeface="Microsoft JhengHei" panose="020B0604030504040204" pitchFamily="34" charset="-120"/>
                <a:ea typeface="Microsoft JhengHei" panose="020B0604030504040204" pitchFamily="34" charset="-120"/>
              </a:rPr>
              <a:t>）和众多插件，</a:t>
            </a:r>
            <a:r>
              <a:rPr lang="zh-CN" altLang="en-US" b="1" dirty="0" smtClean="0">
                <a:solidFill>
                  <a:schemeClr val="bg1"/>
                </a:solidFill>
                <a:latin typeface="Microsoft JhengHei" panose="020B0604030504040204" pitchFamily="34" charset="-120"/>
                <a:ea typeface="Microsoft JhengHei" panose="020B0604030504040204" pitchFamily="34" charset="-120"/>
              </a:rPr>
              <a:t>通过配置规则使用</a:t>
            </a:r>
            <a:r>
              <a:rPr lang="en-US" altLang="zh-CN" b="1" dirty="0" err="1" smtClean="0">
                <a:solidFill>
                  <a:schemeClr val="bg1"/>
                </a:solidFill>
                <a:latin typeface="Microsoft JhengHei" panose="020B0604030504040204" pitchFamily="34" charset="-120"/>
                <a:ea typeface="Microsoft JhengHei" panose="020B0604030504040204" pitchFamily="34" charset="-120"/>
              </a:rPr>
              <a:t>vue</a:t>
            </a:r>
            <a:r>
              <a:rPr lang="en-US" altLang="zh-CN" b="1" dirty="0" smtClean="0">
                <a:solidFill>
                  <a:schemeClr val="bg1"/>
                </a:solidFill>
                <a:latin typeface="Microsoft JhengHei" panose="020B0604030504040204" pitchFamily="34" charset="-120"/>
                <a:ea typeface="Microsoft JhengHei" panose="020B0604030504040204" pitchFamily="34" charset="-120"/>
              </a:rPr>
              <a:t>-loader</a:t>
            </a:r>
            <a:r>
              <a:rPr lang="zh-CN" altLang="en-US" b="1" dirty="0" smtClean="0">
                <a:solidFill>
                  <a:schemeClr val="bg1"/>
                </a:solidFill>
                <a:latin typeface="Microsoft JhengHei" panose="020B0604030504040204" pitchFamily="34" charset="-120"/>
                <a:ea typeface="Microsoft JhengHei" panose="020B0604030504040204" pitchFamily="34" charset="-120"/>
              </a:rPr>
              <a:t>，系统</a:t>
            </a:r>
            <a:r>
              <a:rPr lang="zh-CN" altLang="en-US" b="1" dirty="0" smtClean="0">
                <a:solidFill>
                  <a:schemeClr val="bg1"/>
                </a:solidFill>
                <a:latin typeface="Microsoft JhengHei" panose="020B0604030504040204" pitchFamily="34" charset="-120"/>
                <a:ea typeface="Microsoft JhengHei" panose="020B0604030504040204" pitchFamily="34" charset="-120"/>
              </a:rPr>
              <a:t>可以处理</a:t>
            </a:r>
            <a:r>
              <a:rPr lang="en-US" altLang="zh-CN" b="1" dirty="0" err="1" smtClean="0">
                <a:solidFill>
                  <a:schemeClr val="bg1"/>
                </a:solidFill>
                <a:latin typeface="Microsoft JhengHei" panose="020B0604030504040204" pitchFamily="34" charset="-120"/>
                <a:ea typeface="Microsoft JhengHei" panose="020B0604030504040204" pitchFamily="34" charset="-120"/>
              </a:rPr>
              <a:t>vue</a:t>
            </a:r>
            <a:r>
              <a:rPr lang="zh-CN" altLang="en-US" b="1" dirty="0" smtClean="0">
                <a:solidFill>
                  <a:schemeClr val="bg1"/>
                </a:solidFill>
                <a:latin typeface="Microsoft JhengHei" panose="020B0604030504040204" pitchFamily="34" charset="-120"/>
                <a:ea typeface="Microsoft JhengHei" panose="020B0604030504040204" pitchFamily="34" charset="-120"/>
              </a:rPr>
              <a:t>单文件组件，而</a:t>
            </a:r>
            <a:r>
              <a:rPr lang="en-US" altLang="zh-CN" b="1" dirty="0" smtClean="0">
                <a:solidFill>
                  <a:schemeClr val="bg1"/>
                </a:solidFill>
                <a:latin typeface="Microsoft JhengHei" panose="020B0604030504040204" pitchFamily="34" charset="-120"/>
                <a:ea typeface="Microsoft JhengHei" panose="020B0604030504040204" pitchFamily="34" charset="-120"/>
              </a:rPr>
              <a:t>extract-text-</a:t>
            </a:r>
            <a:r>
              <a:rPr lang="en-US" altLang="zh-CN" b="1" dirty="0" err="1" smtClean="0">
                <a:solidFill>
                  <a:schemeClr val="bg1"/>
                </a:solidFill>
                <a:latin typeface="Microsoft JhengHei" panose="020B0604030504040204" pitchFamily="34" charset="-120"/>
                <a:ea typeface="Microsoft JhengHei" panose="020B0604030504040204" pitchFamily="34" charset="-120"/>
              </a:rPr>
              <a:t>webpack</a:t>
            </a:r>
            <a:r>
              <a:rPr lang="en-US" altLang="zh-CN" b="1" dirty="0" smtClean="0">
                <a:solidFill>
                  <a:schemeClr val="bg1"/>
                </a:solidFill>
                <a:latin typeface="Microsoft JhengHei" panose="020B0604030504040204" pitchFamily="34" charset="-120"/>
                <a:ea typeface="Microsoft JhengHei" panose="020B0604030504040204" pitchFamily="34" charset="-120"/>
              </a:rPr>
              <a:t>-plugin</a:t>
            </a:r>
            <a:r>
              <a:rPr lang="zh-CN" altLang="en-US" b="1" dirty="0" smtClean="0">
                <a:solidFill>
                  <a:schemeClr val="bg1"/>
                </a:solidFill>
                <a:latin typeface="Microsoft JhengHei" panose="020B0604030504040204" pitchFamily="34" charset="-120"/>
                <a:ea typeface="Microsoft JhengHei" panose="020B0604030504040204" pitchFamily="34" charset="-120"/>
              </a:rPr>
              <a:t>插件则能将</a:t>
            </a:r>
            <a:r>
              <a:rPr lang="en-US" altLang="zh-CN" b="1" dirty="0" err="1" smtClean="0">
                <a:solidFill>
                  <a:schemeClr val="bg1"/>
                </a:solidFill>
                <a:latin typeface="Microsoft JhengHei" panose="020B0604030504040204" pitchFamily="34" charset="-120"/>
                <a:ea typeface="Microsoft JhengHei" panose="020B0604030504040204" pitchFamily="34" charset="-120"/>
              </a:rPr>
              <a:t>vue</a:t>
            </a:r>
            <a:r>
              <a:rPr lang="zh-CN" altLang="en-US" b="1" dirty="0" smtClean="0">
                <a:solidFill>
                  <a:schemeClr val="bg1"/>
                </a:solidFill>
                <a:latin typeface="Microsoft JhengHei" panose="020B0604030504040204" pitchFamily="34" charset="-120"/>
                <a:ea typeface="Microsoft JhengHei" panose="020B0604030504040204" pitchFamily="34" charset="-120"/>
              </a:rPr>
              <a:t>组件中的</a:t>
            </a:r>
            <a:r>
              <a:rPr lang="en-US" altLang="zh-CN" b="1" dirty="0" err="1" smtClean="0">
                <a:solidFill>
                  <a:schemeClr val="bg1"/>
                </a:solidFill>
                <a:latin typeface="Microsoft JhengHei" panose="020B0604030504040204" pitchFamily="34" charset="-120"/>
                <a:ea typeface="Microsoft JhengHei" panose="020B0604030504040204" pitchFamily="34" charset="-120"/>
              </a:rPr>
              <a:t>css</a:t>
            </a:r>
            <a:r>
              <a:rPr lang="zh-CN" altLang="en-US" b="1" dirty="0" smtClean="0">
                <a:solidFill>
                  <a:schemeClr val="bg1"/>
                </a:solidFill>
                <a:latin typeface="Microsoft JhengHei" panose="020B0604030504040204" pitchFamily="34" charset="-120"/>
                <a:ea typeface="Microsoft JhengHei" panose="020B0604030504040204" pitchFamily="34" charset="-120"/>
              </a:rPr>
              <a:t>样式提取出来打包，防止页面样式加载</a:t>
            </a:r>
            <a:r>
              <a:rPr lang="zh-CN" altLang="en-US" b="1" dirty="0" smtClean="0">
                <a:solidFill>
                  <a:schemeClr val="bg1"/>
                </a:solidFill>
                <a:latin typeface="Microsoft JhengHei" panose="020B0604030504040204" pitchFamily="34" charset="-120"/>
                <a:ea typeface="Microsoft JhengHei" panose="020B0604030504040204" pitchFamily="34" charset="-120"/>
              </a:rPr>
              <a:t>错误</a:t>
            </a:r>
            <a:endParaRPr lang="en-US" altLang="zh-CN" b="1" dirty="0" smtClean="0">
              <a:solidFill>
                <a:schemeClr val="bg1"/>
              </a:solidFill>
              <a:latin typeface="Microsoft JhengHei" panose="020B0604030504040204" pitchFamily="34" charset="-120"/>
              <a:ea typeface="Microsoft JhengHei" panose="020B0604030504040204" pitchFamily="34" charset="-120"/>
            </a:endParaRPr>
          </a:p>
          <a:p>
            <a:r>
              <a:rPr lang="zh-CN" altLang="en-US" b="1" dirty="0" smtClean="0">
                <a:solidFill>
                  <a:schemeClr val="bg1"/>
                </a:solidFill>
                <a:latin typeface="Microsoft JhengHei" panose="020B0604030504040204" pitchFamily="34" charset="-120"/>
                <a:ea typeface="Microsoft JhengHei" panose="020B0604030504040204" pitchFamily="34" charset="-120"/>
              </a:rPr>
              <a:t>此外</a:t>
            </a:r>
            <a:r>
              <a:rPr lang="en-US" altLang="zh-CN" b="1" dirty="0" err="1" smtClean="0">
                <a:solidFill>
                  <a:schemeClr val="bg1"/>
                </a:solidFill>
                <a:latin typeface="Microsoft JhengHei" panose="020B0604030504040204" pitchFamily="34" charset="-120"/>
                <a:ea typeface="Microsoft JhengHei" panose="020B0604030504040204" pitchFamily="34" charset="-120"/>
              </a:rPr>
              <a:t>Webpack</a:t>
            </a:r>
            <a:r>
              <a:rPr lang="zh-CN" altLang="en-US" b="1" dirty="0" smtClean="0">
                <a:solidFill>
                  <a:schemeClr val="bg1"/>
                </a:solidFill>
                <a:latin typeface="Microsoft JhengHei" panose="020B0604030504040204" pitchFamily="34" charset="-120"/>
                <a:ea typeface="Microsoft JhengHei" panose="020B0604030504040204" pitchFamily="34" charset="-120"/>
              </a:rPr>
              <a:t>还能实现分块加载、按需加载等功能</a:t>
            </a:r>
            <a:endParaRPr lang="zh-CN" altLang="en-US" b="1" dirty="0">
              <a:solidFill>
                <a:schemeClr val="bg1"/>
              </a:solidFill>
              <a:latin typeface="Microsoft JhengHei" panose="020B0604030504040204" pitchFamily="34" charset="-120"/>
              <a:ea typeface="Microsoft JhengHei" panose="020B0604030504040204" pitchFamily="34" charset="-120"/>
            </a:endParaRPr>
          </a:p>
        </p:txBody>
      </p:sp>
      <p:sp>
        <p:nvSpPr>
          <p:cNvPr id="9" name="圆角矩形 8"/>
          <p:cNvSpPr/>
          <p:nvPr/>
        </p:nvSpPr>
        <p:spPr>
          <a:xfrm>
            <a:off x="5251302" y="1690554"/>
            <a:ext cx="1533744" cy="378171"/>
          </a:xfrm>
          <a:prstGeom prst="roundRect">
            <a:avLst>
              <a:gd name="adj" fmla="val 50000"/>
            </a:avLst>
          </a:prstGeom>
          <a:no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b="1" dirty="0" err="1" smtClean="0">
                <a:latin typeface="Microsoft JhengHei" panose="020B0604030504040204" pitchFamily="34" charset="-120"/>
                <a:ea typeface="Microsoft JhengHei" panose="020B0604030504040204" pitchFamily="34" charset="-120"/>
              </a:rPr>
              <a:t>vue</a:t>
            </a:r>
            <a:r>
              <a:rPr lang="en-US" altLang="zh-CN" sz="1400" b="1" dirty="0" smtClean="0">
                <a:latin typeface="Microsoft JhengHei" panose="020B0604030504040204" pitchFamily="34" charset="-120"/>
                <a:ea typeface="Microsoft JhengHei" panose="020B0604030504040204" pitchFamily="34" charset="-120"/>
              </a:rPr>
              <a:t>-loader</a:t>
            </a:r>
            <a:endParaRPr lang="zh-CN" altLang="en-US" sz="1400" b="1" dirty="0">
              <a:latin typeface="Microsoft JhengHei" panose="020B0604030504040204" pitchFamily="34" charset="-120"/>
              <a:ea typeface="Microsoft JhengHei" panose="020B0604030504040204" pitchFamily="34" charset="-120"/>
            </a:endParaRPr>
          </a:p>
        </p:txBody>
      </p:sp>
      <p:sp>
        <p:nvSpPr>
          <p:cNvPr id="11" name="圆角矩形 10"/>
          <p:cNvSpPr/>
          <p:nvPr/>
        </p:nvSpPr>
        <p:spPr>
          <a:xfrm>
            <a:off x="7089917" y="1670115"/>
            <a:ext cx="1533744" cy="378171"/>
          </a:xfrm>
          <a:prstGeom prst="roundRect">
            <a:avLst>
              <a:gd name="adj" fmla="val 50000"/>
            </a:avLst>
          </a:prstGeom>
          <a:no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b="1" dirty="0" err="1" smtClean="0">
                <a:latin typeface="Microsoft JhengHei" panose="020B0604030504040204" pitchFamily="34" charset="-120"/>
                <a:ea typeface="Microsoft JhengHei" panose="020B0604030504040204" pitchFamily="34" charset="-120"/>
              </a:rPr>
              <a:t>css</a:t>
            </a:r>
            <a:r>
              <a:rPr lang="en-US" altLang="zh-CN" sz="1400" b="1" dirty="0" smtClean="0">
                <a:latin typeface="Microsoft JhengHei" panose="020B0604030504040204" pitchFamily="34" charset="-120"/>
                <a:ea typeface="Microsoft JhengHei" panose="020B0604030504040204" pitchFamily="34" charset="-120"/>
              </a:rPr>
              <a:t>-loader</a:t>
            </a:r>
            <a:endParaRPr lang="zh-CN" altLang="en-US" sz="1400" b="1" dirty="0">
              <a:latin typeface="Microsoft JhengHei" panose="020B0604030504040204" pitchFamily="34" charset="-120"/>
              <a:ea typeface="Microsoft JhengHei" panose="020B0604030504040204" pitchFamily="34" charset="-120"/>
            </a:endParaRPr>
          </a:p>
        </p:txBody>
      </p:sp>
      <p:sp>
        <p:nvSpPr>
          <p:cNvPr id="12" name="圆角矩形 11"/>
          <p:cNvSpPr/>
          <p:nvPr/>
        </p:nvSpPr>
        <p:spPr>
          <a:xfrm>
            <a:off x="5251302" y="982225"/>
            <a:ext cx="1533744" cy="378171"/>
          </a:xfrm>
          <a:prstGeom prst="roundRect">
            <a:avLst>
              <a:gd name="adj" fmla="val 50000"/>
            </a:avLst>
          </a:prstGeom>
          <a:no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b="1" dirty="0" smtClean="0">
                <a:latin typeface="Microsoft JhengHei" panose="020B0604030504040204" pitchFamily="34" charset="-120"/>
                <a:ea typeface="Microsoft JhengHei" panose="020B0604030504040204" pitchFamily="34" charset="-120"/>
              </a:rPr>
              <a:t>babel-loader</a:t>
            </a:r>
            <a:endParaRPr lang="zh-CN" altLang="en-US" sz="1400" b="1" dirty="0">
              <a:latin typeface="Microsoft JhengHei" panose="020B0604030504040204" pitchFamily="34" charset="-120"/>
              <a:ea typeface="Microsoft JhengHei" panose="020B0604030504040204" pitchFamily="34" charset="-120"/>
            </a:endParaRPr>
          </a:p>
        </p:txBody>
      </p:sp>
      <p:sp>
        <p:nvSpPr>
          <p:cNvPr id="13" name="圆角矩形 12"/>
          <p:cNvSpPr/>
          <p:nvPr/>
        </p:nvSpPr>
        <p:spPr>
          <a:xfrm>
            <a:off x="7089917" y="982225"/>
            <a:ext cx="1533744" cy="378171"/>
          </a:xfrm>
          <a:prstGeom prst="roundRect">
            <a:avLst>
              <a:gd name="adj" fmla="val 50000"/>
            </a:avLst>
          </a:prstGeom>
          <a:no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b="1" dirty="0" smtClean="0">
                <a:latin typeface="Microsoft JhengHei" panose="020B0604030504040204" pitchFamily="34" charset="-120"/>
                <a:ea typeface="Microsoft JhengHei" panose="020B0604030504040204" pitchFamily="34" charset="-120"/>
              </a:rPr>
              <a:t>sass-loader</a:t>
            </a:r>
            <a:endParaRPr lang="zh-CN" altLang="en-US" sz="1400" b="1" dirty="0">
              <a:latin typeface="Microsoft JhengHei" panose="020B0604030504040204" pitchFamily="34" charset="-120"/>
              <a:ea typeface="Microsoft JhengHei" panose="020B0604030504040204" pitchFamily="34" charset="-120"/>
            </a:endParaRPr>
          </a:p>
        </p:txBody>
      </p:sp>
      <p:sp>
        <p:nvSpPr>
          <p:cNvPr id="14" name="圆角矩形 13"/>
          <p:cNvSpPr/>
          <p:nvPr/>
        </p:nvSpPr>
        <p:spPr>
          <a:xfrm>
            <a:off x="5251302" y="2342803"/>
            <a:ext cx="1533744" cy="378171"/>
          </a:xfrm>
          <a:prstGeom prst="roundRect">
            <a:avLst>
              <a:gd name="adj" fmla="val 50000"/>
            </a:avLst>
          </a:prstGeom>
          <a:no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b="1" dirty="0" smtClean="0">
                <a:latin typeface="Microsoft JhengHei" panose="020B0604030504040204" pitchFamily="34" charset="-120"/>
                <a:ea typeface="Microsoft JhengHei" panose="020B0604030504040204" pitchFamily="34" charset="-120"/>
              </a:rPr>
              <a:t>file-loader</a:t>
            </a:r>
            <a:endParaRPr lang="zh-CN" altLang="en-US" sz="1400" b="1" dirty="0">
              <a:latin typeface="Microsoft JhengHei" panose="020B0604030504040204" pitchFamily="34" charset="-120"/>
              <a:ea typeface="Microsoft JhengHei" panose="020B0604030504040204" pitchFamily="34" charset="-120"/>
            </a:endParaRPr>
          </a:p>
        </p:txBody>
      </p:sp>
      <p:sp>
        <p:nvSpPr>
          <p:cNvPr id="15" name="圆角矩形 14"/>
          <p:cNvSpPr/>
          <p:nvPr/>
        </p:nvSpPr>
        <p:spPr>
          <a:xfrm>
            <a:off x="5251302" y="3018304"/>
            <a:ext cx="2892006" cy="378171"/>
          </a:xfrm>
          <a:prstGeom prst="roundRect">
            <a:avLst>
              <a:gd name="adj" fmla="val 50000"/>
            </a:avLst>
          </a:prstGeom>
          <a:no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b="1" dirty="0">
                <a:latin typeface="Microsoft JhengHei" panose="020B0604030504040204" pitchFamily="34" charset="-120"/>
                <a:ea typeface="Microsoft JhengHei" panose="020B0604030504040204" pitchFamily="34" charset="-120"/>
              </a:rPr>
              <a:t>extract-text-</a:t>
            </a:r>
            <a:r>
              <a:rPr lang="en-US" altLang="zh-CN" sz="1400" b="1" dirty="0" err="1">
                <a:latin typeface="Microsoft JhengHei" panose="020B0604030504040204" pitchFamily="34" charset="-120"/>
                <a:ea typeface="Microsoft JhengHei" panose="020B0604030504040204" pitchFamily="34" charset="-120"/>
              </a:rPr>
              <a:t>webpack</a:t>
            </a:r>
            <a:r>
              <a:rPr lang="en-US" altLang="zh-CN" sz="1400" b="1" dirty="0">
                <a:latin typeface="Microsoft JhengHei" panose="020B0604030504040204" pitchFamily="34" charset="-120"/>
                <a:ea typeface="Microsoft JhengHei" panose="020B0604030504040204" pitchFamily="34" charset="-120"/>
              </a:rPr>
              <a:t>-plugin</a:t>
            </a:r>
            <a:endParaRPr lang="zh-CN" altLang="en-US" sz="1400" b="1" dirty="0">
              <a:latin typeface="Microsoft JhengHei" panose="020B0604030504040204" pitchFamily="34" charset="-120"/>
              <a:ea typeface="Microsoft JhengHei" panose="020B0604030504040204" pitchFamily="34" charset="-120"/>
            </a:endParaRPr>
          </a:p>
        </p:txBody>
      </p:sp>
      <p:pic>
        <p:nvPicPr>
          <p:cNvPr id="3" name="图片 2"/>
          <p:cNvPicPr>
            <a:picLocks noChangeAspect="1"/>
          </p:cNvPicPr>
          <p:nvPr/>
        </p:nvPicPr>
        <p:blipFill>
          <a:blip r:embed="rId5"/>
          <a:stretch>
            <a:fillRect/>
          </a:stretch>
        </p:blipFill>
        <p:spPr>
          <a:xfrm>
            <a:off x="282654" y="2048286"/>
            <a:ext cx="3077232" cy="3119156"/>
          </a:xfrm>
          <a:prstGeom prst="rect">
            <a:avLst/>
          </a:prstGeom>
        </p:spPr>
      </p:pic>
      <p:sp>
        <p:nvSpPr>
          <p:cNvPr id="18" name="圆角矩形 17"/>
          <p:cNvSpPr/>
          <p:nvPr/>
        </p:nvSpPr>
        <p:spPr>
          <a:xfrm>
            <a:off x="457617" y="430580"/>
            <a:ext cx="2816525" cy="551645"/>
          </a:xfrm>
          <a:prstGeom prst="roundRect">
            <a:avLst>
              <a:gd name="adj" fmla="val 50000"/>
            </a:avLst>
          </a:prstGeom>
          <a:solidFill>
            <a:srgbClr val="076E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b="1" dirty="0" err="1" smtClean="0">
                <a:solidFill>
                  <a:schemeClr val="bg1"/>
                </a:solidFill>
                <a:latin typeface="Microsoft JhengHei" panose="020B0604030504040204" pitchFamily="34" charset="-120"/>
                <a:ea typeface="Microsoft JhengHei" panose="020B0604030504040204" pitchFamily="34" charset="-120"/>
              </a:rPr>
              <a:t>Webpack</a:t>
            </a:r>
            <a:r>
              <a:rPr lang="zh-CN" altLang="en-US" sz="2000" b="1" dirty="0" smtClean="0">
                <a:solidFill>
                  <a:schemeClr val="bg1"/>
                </a:solidFill>
                <a:latin typeface="Microsoft JhengHei" panose="020B0604030504040204" pitchFamily="34" charset="-120"/>
                <a:ea typeface="Microsoft JhengHei" panose="020B0604030504040204" pitchFamily="34" charset="-120"/>
              </a:rPr>
              <a:t>构建工具</a:t>
            </a:r>
            <a:endParaRPr lang="zh-CN" altLang="en-US" sz="2000" b="1" dirty="0">
              <a:solidFill>
                <a:schemeClr val="bg1"/>
              </a:solidFill>
              <a:latin typeface="Microsoft JhengHei" panose="020B0604030504040204" pitchFamily="34" charset="-120"/>
              <a:ea typeface="Microsoft JhengHei" panose="020B0604030504040204" pitchFamily="34" charset="-120"/>
            </a:endParaRPr>
          </a:p>
        </p:txBody>
      </p:sp>
      <p:sp>
        <p:nvSpPr>
          <p:cNvPr id="19" name="文本框 18"/>
          <p:cNvSpPr txBox="1"/>
          <p:nvPr/>
        </p:nvSpPr>
        <p:spPr>
          <a:xfrm>
            <a:off x="942964" y="5345169"/>
            <a:ext cx="1756611" cy="307777"/>
          </a:xfrm>
          <a:prstGeom prst="rect">
            <a:avLst/>
          </a:prstGeom>
          <a:noFill/>
        </p:spPr>
        <p:txBody>
          <a:bodyPr wrap="square" rtlCol="0">
            <a:spAutoFit/>
          </a:bodyPr>
          <a:lstStyle/>
          <a:p>
            <a:r>
              <a:rPr lang="en-US" altLang="zh-CN" sz="1400" dirty="0" err="1" smtClean="0">
                <a:solidFill>
                  <a:schemeClr val="bg1"/>
                </a:solidFill>
                <a:latin typeface="Microsoft JhengHei" panose="020B0604030504040204" pitchFamily="34" charset="-120"/>
                <a:ea typeface="Microsoft JhengHei" panose="020B0604030504040204" pitchFamily="34" charset="-120"/>
              </a:rPr>
              <a:t>Webpack</a:t>
            </a:r>
            <a:r>
              <a:rPr lang="zh-CN" altLang="en-US" sz="1400" dirty="0" smtClean="0">
                <a:solidFill>
                  <a:schemeClr val="bg1"/>
                </a:solidFill>
                <a:latin typeface="Microsoft JhengHei" panose="020B0604030504040204" pitchFamily="34" charset="-120"/>
                <a:ea typeface="Microsoft JhengHei" panose="020B0604030504040204" pitchFamily="34" charset="-120"/>
              </a:rPr>
              <a:t>配置文件</a:t>
            </a:r>
            <a:endParaRPr lang="zh-CN" altLang="en-US" sz="1400" dirty="0">
              <a:solidFill>
                <a:schemeClr val="bg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269283178"/>
      </p:ext>
    </p:extLst>
  </p:cSld>
  <p:clrMapOvr>
    <a:masterClrMapping/>
  </p:clrMapOvr>
  <mc:AlternateContent xmlns:mc="http://schemas.openxmlformats.org/markup-compatibility/2006" xmlns:p14="http://schemas.microsoft.com/office/powerpoint/2010/main">
    <mc:Choice Requires="p14">
      <p:transition spd="med" p14:dur="600">
        <p:push dir="u"/>
      </p:transition>
    </mc:Choice>
    <mc:Fallback xmlns="">
      <p:transition spd="med">
        <p:push dir="u"/>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6087</TotalTime>
  <Words>1949</Words>
  <Application>Microsoft Office PowerPoint</Application>
  <PresentationFormat>全屏显示(4:3)</PresentationFormat>
  <Paragraphs>199</Paragraphs>
  <Slides>24</Slides>
  <Notes>20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Microsoft JhengHei</vt:lpstr>
      <vt:lpstr>等线</vt:lpstr>
      <vt:lpstr>等线 Light</vt:lpstr>
      <vt:lpstr>Arial</vt:lpstr>
      <vt:lpstr>Berlin Sans FB</vt:lpstr>
      <vt:lpstr>Calibri</vt:lpstr>
      <vt:lpstr>Calibri Light</vt:lpstr>
      <vt:lpstr>Cambria Math</vt:lpstr>
      <vt:lpstr>Office 主题​​</vt:lpstr>
      <vt:lpstr>PowerPoint 演示文稿</vt:lpstr>
      <vt:lpstr>内容摘要</vt:lpstr>
      <vt:lpstr>现有 系统的 问题</vt:lpstr>
      <vt:lpstr>PowerPoint 演示文稿</vt:lpstr>
      <vt:lpstr>PowerPoint 演示文稿</vt:lpstr>
      <vt:lpstr>改进 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实际 应用</vt:lpstr>
      <vt:lpstr>PowerPoint 演示文稿</vt:lpstr>
      <vt:lpstr>系统 演示</vt:lpstr>
      <vt:lpstr>致谢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毕业设计管理系统 设计与前端实现</dc:title>
  <dc:creator>吴吉</dc:creator>
  <cp:lastModifiedBy>吴吉</cp:lastModifiedBy>
  <cp:revision>177</cp:revision>
  <dcterms:created xsi:type="dcterms:W3CDTF">2017-06-05T07:44:33Z</dcterms:created>
  <dcterms:modified xsi:type="dcterms:W3CDTF">2017-06-11T16:15:36Z</dcterms:modified>
</cp:coreProperties>
</file>