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9" r:id="rId3"/>
    <p:sldId id="324" r:id="rId4"/>
    <p:sldId id="323" r:id="rId6"/>
    <p:sldId id="325" r:id="rId7"/>
    <p:sldId id="339" r:id="rId8"/>
    <p:sldId id="340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26" r:id="rId18"/>
    <p:sldId id="342" r:id="rId19"/>
    <p:sldId id="343" r:id="rId20"/>
    <p:sldId id="388" r:id="rId21"/>
    <p:sldId id="344" r:id="rId22"/>
    <p:sldId id="328" r:id="rId23"/>
    <p:sldId id="346" r:id="rId24"/>
    <p:sldId id="329" r:id="rId25"/>
    <p:sldId id="335" r:id="rId26"/>
    <p:sldId id="34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</p:showPr>
  <p:clrMru>
    <a:srgbClr val="EAEAEA"/>
    <a:srgbClr val="F2F2F2"/>
    <a:srgbClr val="A5A5A5"/>
    <a:srgbClr val="0F3D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59" autoAdjust="0"/>
    <p:restoredTop sz="85062" autoAdjust="0"/>
  </p:normalViewPr>
  <p:slideViewPr>
    <p:cSldViewPr snapToGrid="0">
      <p:cViewPr>
        <p:scale>
          <a:sx n="66" d="100"/>
          <a:sy n="66" d="100"/>
        </p:scale>
        <p:origin x="2280" y="485"/>
      </p:cViewPr>
      <p:guideLst>
        <p:guide orient="horz" pos="2125"/>
        <p:guide pos="3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A2B50-2C1A-4BE4-A9FF-4A44D6B994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AB72-493C-4788-98EA-4DBDF0021B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65D8C-A3A1-4DA5-9103-0F85D020F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65D8C-A3A1-4DA5-9103-0F85D020F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65D8C-A3A1-4DA5-9103-0F85D020F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65D8C-A3A1-4DA5-9103-0F85D020F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1685994" y="0"/>
            <a:ext cx="10272704" cy="6858000"/>
          </a:xfrm>
          <a:custGeom>
            <a:avLst/>
            <a:gdLst>
              <a:gd name="connsiteX0" fmla="*/ 1329906 w 10272704"/>
              <a:gd name="connsiteY0" fmla="*/ 0 h 6858000"/>
              <a:gd name="connsiteX1" fmla="*/ 8942799 w 10272704"/>
              <a:gd name="connsiteY1" fmla="*/ 0 h 6858000"/>
              <a:gd name="connsiteX2" fmla="*/ 9099811 w 10272704"/>
              <a:gd name="connsiteY2" fmla="*/ 184652 h 6858000"/>
              <a:gd name="connsiteX3" fmla="*/ 10272704 w 10272704"/>
              <a:gd name="connsiteY3" fmla="*/ 3512972 h 6858000"/>
              <a:gd name="connsiteX4" fmla="*/ 9099811 w 10272704"/>
              <a:gd name="connsiteY4" fmla="*/ 6841293 h 6858000"/>
              <a:gd name="connsiteX5" fmla="*/ 9085604 w 10272704"/>
              <a:gd name="connsiteY5" fmla="*/ 6858000 h 6858000"/>
              <a:gd name="connsiteX6" fmla="*/ 1187100 w 10272704"/>
              <a:gd name="connsiteY6" fmla="*/ 6858000 h 6858000"/>
              <a:gd name="connsiteX7" fmla="*/ 1172894 w 10272704"/>
              <a:gd name="connsiteY7" fmla="*/ 6841293 h 6858000"/>
              <a:gd name="connsiteX8" fmla="*/ 0 w 10272704"/>
              <a:gd name="connsiteY8" fmla="*/ 3512972 h 6858000"/>
              <a:gd name="connsiteX9" fmla="*/ 1172894 w 10272704"/>
              <a:gd name="connsiteY9" fmla="*/ 1846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72704" h="6858000">
                <a:moveTo>
                  <a:pt x="1329906" y="0"/>
                </a:moveTo>
                <a:lnTo>
                  <a:pt x="8942799" y="0"/>
                </a:lnTo>
                <a:lnTo>
                  <a:pt x="9099811" y="184652"/>
                </a:lnTo>
                <a:cubicBezTo>
                  <a:pt x="9832542" y="1089127"/>
                  <a:pt x="10272704" y="2248685"/>
                  <a:pt x="10272704" y="3512972"/>
                </a:cubicBezTo>
                <a:cubicBezTo>
                  <a:pt x="10272704" y="4777259"/>
                  <a:pt x="9832542" y="5936818"/>
                  <a:pt x="9099811" y="6841293"/>
                </a:cubicBezTo>
                <a:lnTo>
                  <a:pt x="9085604" y="6858000"/>
                </a:lnTo>
                <a:lnTo>
                  <a:pt x="1187100" y="6858000"/>
                </a:lnTo>
                <a:lnTo>
                  <a:pt x="1172894" y="6841293"/>
                </a:lnTo>
                <a:cubicBezTo>
                  <a:pt x="440163" y="5936818"/>
                  <a:pt x="0" y="4777259"/>
                  <a:pt x="0" y="3512972"/>
                </a:cubicBezTo>
                <a:cubicBezTo>
                  <a:pt x="0" y="2248685"/>
                  <a:pt x="440163" y="1089127"/>
                  <a:pt x="1172894" y="184652"/>
                </a:cubicBezTo>
                <a:close/>
              </a:path>
            </a:pathLst>
          </a:custGeom>
          <a:pattFill prst="lgCheck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lgCheck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292276" y="1625928"/>
            <a:ext cx="3611881" cy="3679453"/>
          </a:xfrm>
          <a:prstGeom prst="ellipse">
            <a:avLst/>
          </a:prstGeom>
          <a:pattFill prst="lgCheck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59838" y="2131093"/>
            <a:ext cx="2340000" cy="2340000"/>
          </a:xfrm>
          <a:prstGeom prst="ellipse">
            <a:avLst/>
          </a:prstGeom>
          <a:pattFill prst="lgCheck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8718" y="2131093"/>
            <a:ext cx="2340000" cy="2340000"/>
          </a:xfrm>
          <a:prstGeom prst="ellipse">
            <a:avLst/>
          </a:prstGeom>
          <a:pattFill prst="lgCheck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747758" y="2131093"/>
            <a:ext cx="2340000" cy="2340000"/>
          </a:xfrm>
          <a:prstGeom prst="ellipse">
            <a:avLst/>
          </a:prstGeom>
          <a:pattFill prst="lgCheck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hyperlink" Target="&#21326;&#20013;&#24072;&#33539;&#22823;&#23398;&#35745;&#31639;&#26426;&#23398;&#38498;&#20851;&#20110;&#35745;&#31639;&#26426;&#25805;&#20316;&#31995;&#32479;&#24066;&#22330;&#35843;&#26597;.doc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658965" y="4843657"/>
            <a:ext cx="52120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小组成员:丁卓萌、王寅霄、夏乐鑫、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秦逸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84946" y="1723620"/>
            <a:ext cx="2418080" cy="1432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 sz="8800" b="1" dirty="0" smtClean="0">
                <a:latin typeface="造字工房悦黑体验版纤细体" pitchFamily="50" charset="-122"/>
                <a:ea typeface="造字工房悦黑体验版纤细体" pitchFamily="50" charset="-122"/>
              </a:rPr>
              <a:t>市场</a:t>
            </a:r>
            <a:endParaRPr lang="x-none" altLang="en-US" sz="8800" b="1" dirty="0" smtClean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29297" y="-4977150"/>
            <a:ext cx="6324459" cy="5879615"/>
            <a:chOff x="8999021" y="-5237553"/>
            <a:chExt cx="9371755" cy="8712577"/>
          </a:xfrm>
        </p:grpSpPr>
        <p:sp>
          <p:nvSpPr>
            <p:cNvPr id="16" name="椭圆 15"/>
            <p:cNvSpPr/>
            <p:nvPr/>
          </p:nvSpPr>
          <p:spPr>
            <a:xfrm rot="12209326">
              <a:off x="9711864" y="-5237553"/>
              <a:ext cx="8305799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560962">
              <a:off x="1006497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7200000">
              <a:off x="8999019" y="-4830773"/>
              <a:ext cx="8305799" cy="8305796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-4409439" y="4878825"/>
            <a:ext cx="7860204" cy="7629939"/>
            <a:chOff x="9167665" y="-5547785"/>
            <a:chExt cx="9203111" cy="8933507"/>
          </a:xfrm>
        </p:grpSpPr>
        <p:sp>
          <p:nvSpPr>
            <p:cNvPr id="24" name="椭圆 23"/>
            <p:cNvSpPr/>
            <p:nvPr/>
          </p:nvSpPr>
          <p:spPr>
            <a:xfrm rot="12209326">
              <a:off x="9167665" y="-5547785"/>
              <a:ext cx="8305799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20560962">
              <a:off x="1006497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7200000">
              <a:off x="9359066" y="-4966269"/>
              <a:ext cx="8305800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 rot="705389">
            <a:off x="11030926" y="1004773"/>
            <a:ext cx="5858641" cy="5956510"/>
            <a:chOff x="9689281" y="-5440800"/>
            <a:chExt cx="8681497" cy="8826525"/>
          </a:xfrm>
        </p:grpSpPr>
        <p:sp>
          <p:nvSpPr>
            <p:cNvPr id="28" name="椭圆 27"/>
            <p:cNvSpPr/>
            <p:nvPr/>
          </p:nvSpPr>
          <p:spPr>
            <a:xfrm rot="12209326">
              <a:off x="9689281" y="-5440800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0560962">
              <a:off x="10064978" y="-4920078"/>
              <a:ext cx="8305800" cy="8305803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>
            <a:spLocks noChangeAspect="1"/>
          </p:cNvSpPr>
          <p:nvPr/>
        </p:nvSpPr>
        <p:spPr>
          <a:xfrm>
            <a:off x="5569278" y="684760"/>
            <a:ext cx="288000" cy="28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1422400" y="5735321"/>
            <a:ext cx="252000" cy="25052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flipH="1">
            <a:off x="9365462" y="2331449"/>
            <a:ext cx="279814" cy="27981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11225315" y="4915960"/>
            <a:ext cx="288000" cy="28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flipH="1">
            <a:off x="1421554" y="964413"/>
            <a:ext cx="356430" cy="3564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071120" y="2982630"/>
            <a:ext cx="2418080" cy="1432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 sz="8800" b="1" dirty="0" smtClean="0">
                <a:latin typeface="造字工房悦黑体验版纤细体" pitchFamily="50" charset="-122"/>
                <a:ea typeface="造字工房悦黑体验版纤细体" pitchFamily="50" charset="-122"/>
              </a:rPr>
              <a:t>调查</a:t>
            </a:r>
            <a:endParaRPr lang="x-none" altLang="en-US" sz="8800" b="1" dirty="0" smtClean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1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00"/>
                            </p:stCondLst>
                            <p:childTnLst>
                              <p:par>
                                <p:cTn id="5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31 0.39144 L 2.08333E-7 -3.33333E-6 " pathEditMode="relative" rAng="0" ptsTypes="AA">
                                      <p:cBhvr>
                                        <p:cTn id="65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" y="-1958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1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  <p:from x="48008" y="4800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74 -0.21875 L -1.875E-6 -1.48148E-6 " pathEditMode="relative" rAng="0" ptsTypes="AA">
                                      <p:cBhvr>
                                        <p:cTn id="6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81" y="1092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1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  <p:from x="48008" y="4800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 0.1581 L 2.5E-6 3.33333E-6 " pathEditMode="relative" rAng="0" ptsTypes="AA">
                                      <p:cBhvr>
                                        <p:cTn id="73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-7917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125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from x="48008" y="4800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62 -0.35741 L -3.125E-6 3.7037E-7 " pathEditMode="relative" rAng="0" ptsTypes="AA">
                                      <p:cBhvr>
                                        <p:cTn id="7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1787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125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48008" y="4800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865 0.336111 L -0.000052 0.000000 " pathEditMode="relative" rAng="0" ptsTypes="">
                                      <p:cBhvr>
                                        <p:cTn id="84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" y="-458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1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48008" y="4800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5" grpId="0" animBg="1"/>
      <p:bldP spid="15" grpId="1" animBg="1"/>
      <p:bldP spid="15" grpId="2" animBg="1"/>
      <p:bldP spid="5" grpId="0" animBg="1"/>
      <p:bldP spid="5" grpId="1" animBg="1"/>
      <p:bldP spid="5" grpId="2" animBg="1"/>
      <p:bldP spid="9" grpId="0" animBg="1"/>
      <p:bldP spid="9" grpId="1" animBg="1"/>
      <p:bldP spid="9" grpId="2" animBg="1"/>
      <p:bldP spid="13" grpId="0" animBg="1"/>
      <p:bldP spid="13" grpId="1" animBg="1"/>
      <p:bldP spid="13" grpId="2" animBg="1"/>
      <p:bldP spid="38" grpId="0" bldLvl="0" animBg="1"/>
      <p:bldP spid="38" grpId="1" bldLvl="0" animBg="1"/>
      <p:bldP spid="38" grpId="2" bldLvl="0" animBg="1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999784" y="1340250"/>
            <a:ext cx="4214195" cy="4215691"/>
            <a:chOff x="9711863" y="-5276268"/>
            <a:chExt cx="8658913" cy="8661990"/>
          </a:xfrm>
        </p:grpSpPr>
        <p:sp>
          <p:nvSpPr>
            <p:cNvPr id="19" name="椭圆 18"/>
            <p:cNvSpPr/>
            <p:nvPr/>
          </p:nvSpPr>
          <p:spPr>
            <a:xfrm rot="12209326">
              <a:off x="9711863" y="-5276268"/>
              <a:ext cx="8305799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20560962">
              <a:off x="1006497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>
            <a:spLocks noChangeAspect="1"/>
          </p:cNvSpPr>
          <p:nvPr/>
        </p:nvSpPr>
        <p:spPr>
          <a:xfrm>
            <a:off x="4494695" y="4709838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3" name="图片占位符 32" descr="/home/wyx/桌面/新生研讨课/l.pngl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12310" y="1886585"/>
            <a:ext cx="3161665" cy="3148330"/>
          </a:xfrm>
        </p:spPr>
      </p:pic>
      <p:sp>
        <p:nvSpPr>
          <p:cNvPr id="32" name="椭圆 31"/>
          <p:cNvSpPr>
            <a:spLocks noChangeAspect="1"/>
          </p:cNvSpPr>
          <p:nvPr/>
        </p:nvSpPr>
        <p:spPr>
          <a:xfrm>
            <a:off x="7416585" y="1889521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 flipH="1">
            <a:off x="7668585" y="1981456"/>
            <a:ext cx="21516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H="1">
            <a:off x="2331423" y="4807607"/>
            <a:ext cx="21516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2193848" y="4699895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9710483" y="1871534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98830" y="1349375"/>
            <a:ext cx="313372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Linux是一套免费使用和自由传播的类Unix操作系统，操作系统诞生于1991 年10 月5 日。可安装在各种计算机硬件设备中，比如手机、平板电脑、路由器、视频游戏控制台、台式计算机、大型机和超级计算机。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462645" y="2085975"/>
            <a:ext cx="330581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Linux的基本思想有两点：第一，一切都是文件；第二，每个软件都有确定的用途。其中第一条详细来讲就是系统中的所有都归结为一个文件，包括命令、硬件和软件设备、操作系统、进程等等对于操作系统内核而言，都被视为拥有各自特性或类型的文件。至于说Linux是基于Unix的，很大程度上也是因为这两者的基本思想十分相近</a:t>
            </a:r>
            <a:r>
              <a:rPr lang="x-non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。</a:t>
            </a:r>
            <a:endParaRPr lang="x-none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56765" y="528955"/>
            <a:ext cx="2356485" cy="39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000" b="1" spc="300" dirty="0">
                <a:latin typeface="+mj-ea"/>
                <a:ea typeface="+mj-ea"/>
              </a:rPr>
              <a:t>Linux</a:t>
            </a:r>
            <a:endParaRPr lang="x-none" altLang="zh-CN" sz="2000" b="1" spc="300" dirty="0"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50392" y="665434"/>
            <a:ext cx="148678" cy="148678"/>
            <a:chOff x="4582017" y="665434"/>
            <a:chExt cx="148678" cy="148678"/>
          </a:xfrm>
        </p:grpSpPr>
        <p:sp>
          <p:nvSpPr>
            <p:cNvPr id="20" name="椭圆 19"/>
            <p:cNvSpPr/>
            <p:nvPr/>
          </p:nvSpPr>
          <p:spPr>
            <a:xfrm>
              <a:off x="4615815" y="699232"/>
              <a:ext cx="81082" cy="81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582017" y="665434"/>
              <a:ext cx="148678" cy="148678"/>
            </a:xfrm>
            <a:prstGeom prst="ellipse">
              <a:avLst/>
            </a:prstGeom>
            <a:noFill/>
            <a:ln w="3175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5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32" grpId="0" bldLvl="0" animBg="1"/>
      <p:bldP spid="28" grpId="0" bldLvl="0" animBg="1"/>
      <p:bldP spid="30" grpId="0" bldLvl="0" animBg="1"/>
      <p:bldP spid="31" grpId="0" bldLvl="0" animBg="1"/>
      <p:bldP spid="34" grpId="0" bldLvl="0" animBg="1"/>
      <p:bldP spid="36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999784" y="1340250"/>
            <a:ext cx="4214195" cy="4215691"/>
            <a:chOff x="9711863" y="-5276268"/>
            <a:chExt cx="8658913" cy="8661990"/>
          </a:xfrm>
        </p:grpSpPr>
        <p:sp>
          <p:nvSpPr>
            <p:cNvPr id="19" name="椭圆 18"/>
            <p:cNvSpPr/>
            <p:nvPr/>
          </p:nvSpPr>
          <p:spPr>
            <a:xfrm rot="12209326">
              <a:off x="9711863" y="-5276268"/>
              <a:ext cx="8305799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20560962">
              <a:off x="1006497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>
            <a:spLocks noChangeAspect="1"/>
          </p:cNvSpPr>
          <p:nvPr/>
        </p:nvSpPr>
        <p:spPr>
          <a:xfrm>
            <a:off x="4494695" y="4709838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3" name="图片占位符 32" descr="/home/wyx/桌面/新生研讨课/mac.pngmac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328795" y="1633220"/>
            <a:ext cx="3627120" cy="3615055"/>
          </a:xfrm>
        </p:spPr>
      </p:pic>
      <p:sp>
        <p:nvSpPr>
          <p:cNvPr id="32" name="椭圆 31"/>
          <p:cNvSpPr>
            <a:spLocks noChangeAspect="1"/>
          </p:cNvSpPr>
          <p:nvPr/>
        </p:nvSpPr>
        <p:spPr>
          <a:xfrm>
            <a:off x="7416585" y="1889521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 flipH="1">
            <a:off x="7668585" y="1981456"/>
            <a:ext cx="21516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H="1">
            <a:off x="2331423" y="4807607"/>
            <a:ext cx="21516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2193848" y="4699895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9710483" y="1871534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98830" y="1349375"/>
            <a:ext cx="313372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Mac OS是一套运行于苹果Macintosh系列电脑上的操作系统。Mac OS是首个在商用领域成功的图形用户界面操作系统。现行的最新的系统版本是OS X 10.12 ，且网上也有在PC上运行的Mac系统，简称 Mac PC。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462645" y="2085975"/>
            <a:ext cx="3305810" cy="411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图形用户界面（Graphical User Interface，简称 GUI，又称图形用户接口）是指采用图形方式显示的计算机操作用户界面。 与早期计算机使用的命令行界面相比，图形界面对于用户来说在视觉上更易于接受。然而这界面若要通过在显示屏的特定位置，以”各种美观而不单调的视觉消息“提示用户”状态的改变“，势必得比简单的消息呈现花上更多的计算能力。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56765" y="528955"/>
            <a:ext cx="2356485" cy="39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000" b="1" spc="300" dirty="0">
                <a:latin typeface="+mj-ea"/>
                <a:ea typeface="+mj-ea"/>
              </a:rPr>
              <a:t>MacOS</a:t>
            </a:r>
            <a:endParaRPr lang="x-none" altLang="zh-CN" sz="2000" b="1" spc="300" dirty="0"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50392" y="665434"/>
            <a:ext cx="148678" cy="148678"/>
            <a:chOff x="4582017" y="665434"/>
            <a:chExt cx="148678" cy="148678"/>
          </a:xfrm>
        </p:grpSpPr>
        <p:sp>
          <p:nvSpPr>
            <p:cNvPr id="20" name="椭圆 19"/>
            <p:cNvSpPr/>
            <p:nvPr/>
          </p:nvSpPr>
          <p:spPr>
            <a:xfrm>
              <a:off x="4615815" y="699232"/>
              <a:ext cx="81082" cy="81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582017" y="665434"/>
              <a:ext cx="148678" cy="148678"/>
            </a:xfrm>
            <a:prstGeom prst="ellipse">
              <a:avLst/>
            </a:prstGeom>
            <a:noFill/>
            <a:ln w="3175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5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32" grpId="0" bldLvl="0" animBg="1"/>
      <p:bldP spid="28" grpId="0" bldLvl="0" animBg="1"/>
      <p:bldP spid="30" grpId="0" bldLvl="0" animBg="1"/>
      <p:bldP spid="31" grpId="0" bldLvl="0" animBg="1"/>
      <p:bldP spid="34" grpId="0" bldLvl="0" animBg="1"/>
      <p:bldP spid="36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999784" y="1340250"/>
            <a:ext cx="4214195" cy="4215691"/>
            <a:chOff x="9711863" y="-5276268"/>
            <a:chExt cx="8658913" cy="8661990"/>
          </a:xfrm>
        </p:grpSpPr>
        <p:sp>
          <p:nvSpPr>
            <p:cNvPr id="19" name="椭圆 18"/>
            <p:cNvSpPr/>
            <p:nvPr/>
          </p:nvSpPr>
          <p:spPr>
            <a:xfrm rot="12209326">
              <a:off x="9711863" y="-5276268"/>
              <a:ext cx="8305799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20560962">
              <a:off x="1006497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>
            <a:spLocks noChangeAspect="1"/>
          </p:cNvSpPr>
          <p:nvPr/>
        </p:nvSpPr>
        <p:spPr>
          <a:xfrm>
            <a:off x="4494695" y="4709838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3" name="图片占位符 32" descr="/home/wyx/桌面/新生研讨课/ios.pngio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328795" y="1606550"/>
            <a:ext cx="3627120" cy="3627120"/>
          </a:xfrm>
        </p:spPr>
      </p:pic>
      <p:sp>
        <p:nvSpPr>
          <p:cNvPr id="32" name="椭圆 31"/>
          <p:cNvSpPr>
            <a:spLocks noChangeAspect="1"/>
          </p:cNvSpPr>
          <p:nvPr/>
        </p:nvSpPr>
        <p:spPr>
          <a:xfrm>
            <a:off x="7416585" y="1889521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 flipH="1">
            <a:off x="7668585" y="1981456"/>
            <a:ext cx="21516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H="1">
            <a:off x="2331423" y="4807607"/>
            <a:ext cx="21516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2193848" y="4699895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9710483" y="1871534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5600" y="691515"/>
            <a:ext cx="3739515" cy="411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iOS是由苹果公司开发的移动操作系统。苹果公司最早于2007年1月9日的Macworld大会上公布这个系统，最初是设计给iPhone使用的，后来陆续套用到iPod touch、iPad以及Apple TV等产品上。iOS与苹果的Mac OS X操作系统一样，属于类Unix的商业操作系统。原本这个系统名为iPhone OS，因为iPad，iPhone，iPod touch都使用iPhone OS，所以2010WWDC大会上宣布改名为iOS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462645" y="2085975"/>
            <a:ext cx="330581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Siri 能够利用语音来完成发送信息</a:t>
            </a:r>
            <a:r>
              <a:rPr lang="x-non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、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安排会议等</a:t>
            </a:r>
            <a:r>
              <a:rPr lang="x-non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许多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事务。iOS 7 中的 Siri 拥有新外观、新声音和新功能。它的界面经过重新设计，以淡入视图浮现于任意屏幕画面的最上层。Siri 回答问题的速度更快，还能查询更多信息源，如维基百科。它可以承担更多任务，如回电话、播放语音邮件、调节屏幕亮度</a:t>
            </a:r>
            <a:r>
              <a:rPr lang="x-non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等等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。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56765" y="528955"/>
            <a:ext cx="2356485" cy="39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000" b="1" spc="300" dirty="0">
                <a:latin typeface="+mj-ea"/>
                <a:ea typeface="+mj-ea"/>
              </a:rPr>
              <a:t>iOS</a:t>
            </a:r>
            <a:endParaRPr lang="x-none" altLang="zh-CN" sz="2000" b="1" spc="300" dirty="0"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50392" y="665434"/>
            <a:ext cx="148678" cy="148678"/>
            <a:chOff x="4582017" y="665434"/>
            <a:chExt cx="148678" cy="148678"/>
          </a:xfrm>
        </p:grpSpPr>
        <p:sp>
          <p:nvSpPr>
            <p:cNvPr id="20" name="椭圆 19"/>
            <p:cNvSpPr/>
            <p:nvPr/>
          </p:nvSpPr>
          <p:spPr>
            <a:xfrm>
              <a:off x="4615815" y="699232"/>
              <a:ext cx="81082" cy="81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582017" y="665434"/>
              <a:ext cx="148678" cy="148678"/>
            </a:xfrm>
            <a:prstGeom prst="ellipse">
              <a:avLst/>
            </a:prstGeom>
            <a:noFill/>
            <a:ln w="3175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5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32" grpId="0" bldLvl="0" animBg="1"/>
      <p:bldP spid="28" grpId="0" bldLvl="0" animBg="1"/>
      <p:bldP spid="30" grpId="0" bldLvl="0" animBg="1"/>
      <p:bldP spid="31" grpId="0" bldLvl="0" animBg="1"/>
      <p:bldP spid="34" grpId="0" bldLvl="0" animBg="1"/>
      <p:bldP spid="36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999784" y="1340250"/>
            <a:ext cx="4214195" cy="4215691"/>
            <a:chOff x="9711863" y="-5276268"/>
            <a:chExt cx="8658913" cy="8661990"/>
          </a:xfrm>
        </p:grpSpPr>
        <p:sp>
          <p:nvSpPr>
            <p:cNvPr id="19" name="椭圆 18"/>
            <p:cNvSpPr/>
            <p:nvPr/>
          </p:nvSpPr>
          <p:spPr>
            <a:xfrm rot="12209326">
              <a:off x="9711863" y="-5276268"/>
              <a:ext cx="8305799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20560962">
              <a:off x="1006497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>
            <a:spLocks noChangeAspect="1"/>
          </p:cNvSpPr>
          <p:nvPr/>
        </p:nvSpPr>
        <p:spPr>
          <a:xfrm>
            <a:off x="4494695" y="6129063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3" name="图片占位符 32" descr="/home/wyx/桌面/新生研讨课/and.pngand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328795" y="1723390"/>
            <a:ext cx="3627120" cy="3365500"/>
          </a:xfrm>
        </p:spPr>
      </p:pic>
      <p:sp>
        <p:nvSpPr>
          <p:cNvPr id="32" name="椭圆 31"/>
          <p:cNvSpPr>
            <a:spLocks noChangeAspect="1"/>
          </p:cNvSpPr>
          <p:nvPr/>
        </p:nvSpPr>
        <p:spPr>
          <a:xfrm>
            <a:off x="7416585" y="1889521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 flipH="1">
            <a:off x="7668585" y="1981456"/>
            <a:ext cx="21516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H="1">
            <a:off x="2331423" y="6226832"/>
            <a:ext cx="21516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2193848" y="611912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9710483" y="1871534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109585" y="2085975"/>
            <a:ext cx="3659505" cy="484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600">
                <a:sym typeface="+mn-ea"/>
              </a:rPr>
              <a:t>第一部Android智能手机发布于2008年10月。Android逐渐扩展到平板电脑及其他领域上，如电视、数码相机、游戏机等。2011年第一季度，Android在全球的市场份额首次超过塞班系统，跃居全球第一。 2013年的第四季度，Android平台手机的全球市场份额已经达到78.1%。2013年09月24日谷歌开发的操作系统Android在迎来了5岁生日，全世界采用这款系统的设备数量已经达到10亿台。2014第一季度Android平台已占所有移动广告流量来源的42.8%，首度超越iOS。</a:t>
            </a:r>
            <a:endParaRPr sz="160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56765" y="528955"/>
            <a:ext cx="2356485" cy="39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000" b="1" spc="300" dirty="0">
                <a:latin typeface="+mj-ea"/>
                <a:ea typeface="+mj-ea"/>
              </a:rPr>
              <a:t>Android</a:t>
            </a:r>
            <a:endParaRPr lang="x-none" altLang="zh-CN" sz="2000" b="1" spc="300" dirty="0"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50392" y="665434"/>
            <a:ext cx="148678" cy="148678"/>
            <a:chOff x="4582017" y="665434"/>
            <a:chExt cx="148678" cy="148678"/>
          </a:xfrm>
        </p:grpSpPr>
        <p:sp>
          <p:nvSpPr>
            <p:cNvPr id="20" name="椭圆 19"/>
            <p:cNvSpPr/>
            <p:nvPr/>
          </p:nvSpPr>
          <p:spPr>
            <a:xfrm>
              <a:off x="4615815" y="699232"/>
              <a:ext cx="81082" cy="81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582017" y="665434"/>
              <a:ext cx="148678" cy="148678"/>
            </a:xfrm>
            <a:prstGeom prst="ellipse">
              <a:avLst/>
            </a:prstGeom>
            <a:noFill/>
            <a:ln w="3175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160020" y="739775"/>
            <a:ext cx="4283710" cy="5440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t>Android是一种基于Linux的自由及开放源代码的操作系统，主要使用于移动设备，如智能手机和平板电脑，由Google公司和开放手机联盟领导及开发。尚未有统一中文名称，中国大陆地区较多人使用“安卓”。Android操作系统最初由Andy Rubin开发，主要支持手机。2005年8月由Google收购注资。2007年11月，Google与84家硬件制造商、软件开发商及电信营运商组建开放手机联盟共同研发改良Android系统。随后Google以Apache开源许可证的授权方式，发布了Android的源代码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5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32" grpId="0" bldLvl="0" animBg="1"/>
      <p:bldP spid="28" grpId="0" bldLvl="0" animBg="1"/>
      <p:bldP spid="30" grpId="0" bldLvl="0" animBg="1"/>
      <p:bldP spid="31" grpId="0" bldLvl="0" animBg="1"/>
      <p:bldP spid="34" grpId="0" bldLvl="0" animBg="1"/>
      <p:bldP spid="38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999784" y="1340250"/>
            <a:ext cx="4214195" cy="4215691"/>
            <a:chOff x="9711863" y="-5276268"/>
            <a:chExt cx="8658913" cy="8661990"/>
          </a:xfrm>
        </p:grpSpPr>
        <p:sp>
          <p:nvSpPr>
            <p:cNvPr id="19" name="椭圆 18"/>
            <p:cNvSpPr/>
            <p:nvPr/>
          </p:nvSpPr>
          <p:spPr>
            <a:xfrm rot="12209326">
              <a:off x="9711863" y="-5276268"/>
              <a:ext cx="8305799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20560962">
              <a:off x="1006497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>
            <a:spLocks noChangeAspect="1"/>
          </p:cNvSpPr>
          <p:nvPr/>
        </p:nvSpPr>
        <p:spPr>
          <a:xfrm>
            <a:off x="4494695" y="4709838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3" name="图片占位符 32" descr="/home/wyx/桌面/新生研讨课/sy.pngsy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l="-9064" t="-11507" r="-13261" b="-14060"/>
          <a:stretch>
            <a:fillRect/>
          </a:stretch>
        </p:blipFill>
        <p:spPr>
          <a:xfrm>
            <a:off x="4359910" y="1680210"/>
            <a:ext cx="3502025" cy="3428365"/>
          </a:xfrm>
        </p:spPr>
      </p:pic>
      <p:sp>
        <p:nvSpPr>
          <p:cNvPr id="32" name="椭圆 31"/>
          <p:cNvSpPr>
            <a:spLocks noChangeAspect="1"/>
          </p:cNvSpPr>
          <p:nvPr/>
        </p:nvSpPr>
        <p:spPr>
          <a:xfrm>
            <a:off x="7416585" y="1889521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 flipH="1">
            <a:off x="7668585" y="1981456"/>
            <a:ext cx="21516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H="1">
            <a:off x="2331423" y="4807607"/>
            <a:ext cx="21516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2193848" y="4699895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9710483" y="1871534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56895" y="806450"/>
            <a:ext cx="3375660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t>Symbian系统是塞班公司为手机而设计的操作系统。2008年12月2日，塞班公司被诺基亚收购。2011年12月21日，诺基亚官方宣布放弃塞班（Symbian）品牌。由于缺乏新技术支持，塞班的市场份额日益萎缩。截止至2012年2月，塞班系统的全球市场占有量仅为3%。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462645" y="2085975"/>
            <a:ext cx="330581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600">
                <a:sym typeface="+mn-ea"/>
              </a:rPr>
              <a:t>2012年5月27日，诺基亚彻底放弃开发塞班系统，但是服务将一直持续到2016年。2013年1月24日晚间，诺基亚宣布，今后将不再发布塞班系统的手机，意味着塞班这个智能手机操作系统，在长达14年的历史之后，终于迎来了谢幕。2014年1月1日，诺基亚正式停止了Nokia Store应用商店内对塞班应用的更新，也禁止开发人员发布新应用。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56765" y="528955"/>
            <a:ext cx="2356485" cy="39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000" b="1" spc="300" dirty="0">
                <a:latin typeface="+mj-ea"/>
                <a:ea typeface="+mj-ea"/>
              </a:rPr>
              <a:t>Symban</a:t>
            </a:r>
            <a:endParaRPr lang="x-none" altLang="zh-CN" sz="2000" b="1" spc="300" dirty="0"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50392" y="665434"/>
            <a:ext cx="148678" cy="148678"/>
            <a:chOff x="4582017" y="665434"/>
            <a:chExt cx="148678" cy="148678"/>
          </a:xfrm>
        </p:grpSpPr>
        <p:sp>
          <p:nvSpPr>
            <p:cNvPr id="20" name="椭圆 19"/>
            <p:cNvSpPr/>
            <p:nvPr/>
          </p:nvSpPr>
          <p:spPr>
            <a:xfrm>
              <a:off x="4615815" y="699232"/>
              <a:ext cx="81082" cy="81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582017" y="665434"/>
              <a:ext cx="148678" cy="148678"/>
            </a:xfrm>
            <a:prstGeom prst="ellipse">
              <a:avLst/>
            </a:prstGeom>
            <a:noFill/>
            <a:ln w="3175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5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32" grpId="0" bldLvl="0" animBg="1"/>
      <p:bldP spid="28" grpId="0" bldLvl="0" animBg="1"/>
      <p:bldP spid="30" grpId="0" bldLvl="0" animBg="1"/>
      <p:bldP spid="31" grpId="0" bldLvl="0" animBg="1"/>
      <p:bldP spid="34" grpId="0" bldLvl="0" animBg="1"/>
      <p:bldP spid="36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385652" y="2760248"/>
            <a:ext cx="9158945" cy="9486900"/>
            <a:chOff x="-6521219" y="2605506"/>
            <a:chExt cx="9158945" cy="9486900"/>
          </a:xfrm>
        </p:grpSpPr>
        <p:sp>
          <p:nvSpPr>
            <p:cNvPr id="21" name="椭圆 20"/>
            <p:cNvSpPr/>
            <p:nvPr/>
          </p:nvSpPr>
          <p:spPr>
            <a:xfrm>
              <a:off x="-5818271" y="3314109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-6521219" y="3786606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7200000">
              <a:off x="-5668074" y="2605506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5565880" y="-5835224"/>
            <a:ext cx="8986915" cy="8915829"/>
            <a:chOff x="9689281" y="-5440800"/>
            <a:chExt cx="8986915" cy="8915829"/>
          </a:xfrm>
        </p:grpSpPr>
        <p:sp>
          <p:nvSpPr>
            <p:cNvPr id="10" name="椭圆 9"/>
            <p:cNvSpPr/>
            <p:nvPr/>
          </p:nvSpPr>
          <p:spPr>
            <a:xfrm rot="12209326">
              <a:off x="9689281" y="-5440800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20560962">
              <a:off x="10370396" y="-5440800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7200000">
              <a:off x="9705340" y="-4830771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itle 1"/>
          <p:cNvSpPr txBox="1"/>
          <p:nvPr/>
        </p:nvSpPr>
        <p:spPr>
          <a:xfrm>
            <a:off x="5634863" y="2044314"/>
            <a:ext cx="859489" cy="1895826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en-US" sz="96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Title 1">
            <a:hlinkClick r:id="rId1" tooltip="" action="ppaction://hlinkfile"/>
          </p:cNvPr>
          <p:cNvSpPr txBox="1"/>
          <p:nvPr/>
        </p:nvSpPr>
        <p:spPr>
          <a:xfrm>
            <a:off x="4720341" y="3721901"/>
            <a:ext cx="2749435" cy="590309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市场调查</a:t>
            </a:r>
            <a:endParaRPr lang="x-none" altLang="en-US" sz="2800" b="1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5952639" y="2928205"/>
            <a:ext cx="288000" cy="286039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30572" y="4399328"/>
            <a:ext cx="616742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说了这么多，操作系统的市场到底如何呢？</a:t>
            </a:r>
            <a:endParaRPr lang="x-none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10479692" y="4982576"/>
            <a:ext cx="267970" cy="2679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900196" y="5649493"/>
            <a:ext cx="339751" cy="33975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 flipV="1">
            <a:off x="1604024" y="1530137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529806" y="2044315"/>
            <a:ext cx="225024" cy="22502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5807 -0.20672 L 0 3.33333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04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4" grpId="1" animBg="1"/>
      <p:bldP spid="15" grpId="0"/>
      <p:bldP spid="16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3"/>
          <p:cNvSpPr>
            <a:spLocks noChangeShapeType="1"/>
          </p:cNvSpPr>
          <p:nvPr/>
        </p:nvSpPr>
        <p:spPr bwMode="auto">
          <a:xfrm flipH="1" flipV="1">
            <a:off x="3295648" y="2614261"/>
            <a:ext cx="1409701" cy="579181"/>
          </a:xfrm>
          <a:prstGeom prst="line">
            <a:avLst/>
          </a:prstGeom>
          <a:noFill/>
          <a:ln w="12700">
            <a:solidFill>
              <a:schemeClr val="accent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" name="Line 33"/>
          <p:cNvSpPr>
            <a:spLocks noChangeShapeType="1"/>
          </p:cNvSpPr>
          <p:nvPr/>
        </p:nvSpPr>
        <p:spPr bwMode="auto">
          <a:xfrm flipV="1">
            <a:off x="7515661" y="2567131"/>
            <a:ext cx="1519372" cy="625375"/>
          </a:xfrm>
          <a:prstGeom prst="line">
            <a:avLst/>
          </a:prstGeom>
          <a:noFill/>
          <a:ln w="12700">
            <a:solidFill>
              <a:schemeClr val="accent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 flipH="1">
            <a:off x="6083300" y="5007148"/>
            <a:ext cx="12700" cy="186692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5018405" y="3399155"/>
            <a:ext cx="23025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400" b="1" spc="300" dirty="0">
                <a:latin typeface="+mj-ea"/>
                <a:ea typeface="+mj-ea"/>
              </a:rPr>
              <a:t>两张图告诉你</a:t>
            </a:r>
            <a:endParaRPr lang="x-none"/>
          </a:p>
        </p:txBody>
      </p: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2005986" y="1645188"/>
            <a:ext cx="1440000" cy="1438237"/>
            <a:chOff x="2133601" y="1703063"/>
            <a:chExt cx="1117600" cy="1116231"/>
          </a:xfrm>
          <a:blipFill rotWithShape="1">
            <a:blip r:embed="rId1"/>
            <a:stretch>
              <a:fillRect/>
            </a:stretch>
          </a:blipFill>
        </p:grpSpPr>
        <p:sp>
          <p:nvSpPr>
            <p:cNvPr id="4" name="流程图: 接点 3"/>
            <p:cNvSpPr/>
            <p:nvPr/>
          </p:nvSpPr>
          <p:spPr>
            <a:xfrm>
              <a:off x="2133601" y="1703063"/>
              <a:ext cx="1117600" cy="1116231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550448" y="2057088"/>
              <a:ext cx="290288" cy="373667"/>
              <a:chOff x="2519968" y="2028410"/>
              <a:chExt cx="382930" cy="492918"/>
            </a:xfrm>
            <a:grpFill/>
          </p:grpSpPr>
          <p:sp>
            <p:nvSpPr>
              <p:cNvPr id="14" name="Freeform 281"/>
              <p:cNvSpPr>
                <a:spLocks noEditPoints="1"/>
              </p:cNvSpPr>
              <p:nvPr/>
            </p:nvSpPr>
            <p:spPr bwMode="auto">
              <a:xfrm>
                <a:off x="2531897" y="2085079"/>
                <a:ext cx="346577" cy="436249"/>
              </a:xfrm>
              <a:custGeom>
                <a:avLst/>
                <a:gdLst>
                  <a:gd name="T0" fmla="*/ 0 w 98"/>
                  <a:gd name="T1" fmla="*/ 112 h 124"/>
                  <a:gd name="T2" fmla="*/ 12 w 98"/>
                  <a:gd name="T3" fmla="*/ 124 h 124"/>
                  <a:gd name="T4" fmla="*/ 86 w 98"/>
                  <a:gd name="T5" fmla="*/ 124 h 124"/>
                  <a:gd name="T6" fmla="*/ 98 w 98"/>
                  <a:gd name="T7" fmla="*/ 112 h 124"/>
                  <a:gd name="T8" fmla="*/ 98 w 98"/>
                  <a:gd name="T9" fmla="*/ 0 h 124"/>
                  <a:gd name="T10" fmla="*/ 0 w 98"/>
                  <a:gd name="T11" fmla="*/ 0 h 124"/>
                  <a:gd name="T12" fmla="*/ 0 w 98"/>
                  <a:gd name="T13" fmla="*/ 112 h 124"/>
                  <a:gd name="T14" fmla="*/ 69 w 98"/>
                  <a:gd name="T15" fmla="*/ 19 h 124"/>
                  <a:gd name="T16" fmla="*/ 75 w 98"/>
                  <a:gd name="T17" fmla="*/ 14 h 124"/>
                  <a:gd name="T18" fmla="*/ 81 w 98"/>
                  <a:gd name="T19" fmla="*/ 19 h 124"/>
                  <a:gd name="T20" fmla="*/ 81 w 98"/>
                  <a:gd name="T21" fmla="*/ 105 h 124"/>
                  <a:gd name="T22" fmla="*/ 75 w 98"/>
                  <a:gd name="T23" fmla="*/ 110 h 124"/>
                  <a:gd name="T24" fmla="*/ 69 w 98"/>
                  <a:gd name="T25" fmla="*/ 105 h 124"/>
                  <a:gd name="T26" fmla="*/ 69 w 98"/>
                  <a:gd name="T27" fmla="*/ 19 h 124"/>
                  <a:gd name="T28" fmla="*/ 41 w 98"/>
                  <a:gd name="T29" fmla="*/ 19 h 124"/>
                  <a:gd name="T30" fmla="*/ 47 w 98"/>
                  <a:gd name="T31" fmla="*/ 14 h 124"/>
                  <a:gd name="T32" fmla="*/ 53 w 98"/>
                  <a:gd name="T33" fmla="*/ 19 h 124"/>
                  <a:gd name="T34" fmla="*/ 53 w 98"/>
                  <a:gd name="T35" fmla="*/ 105 h 124"/>
                  <a:gd name="T36" fmla="*/ 47 w 98"/>
                  <a:gd name="T37" fmla="*/ 110 h 124"/>
                  <a:gd name="T38" fmla="*/ 41 w 98"/>
                  <a:gd name="T39" fmla="*/ 105 h 124"/>
                  <a:gd name="T40" fmla="*/ 41 w 98"/>
                  <a:gd name="T41" fmla="*/ 19 h 124"/>
                  <a:gd name="T42" fmla="*/ 13 w 98"/>
                  <a:gd name="T43" fmla="*/ 19 h 124"/>
                  <a:gd name="T44" fmla="*/ 19 w 98"/>
                  <a:gd name="T45" fmla="*/ 14 h 124"/>
                  <a:gd name="T46" fmla="*/ 24 w 98"/>
                  <a:gd name="T47" fmla="*/ 19 h 124"/>
                  <a:gd name="T48" fmla="*/ 24 w 98"/>
                  <a:gd name="T49" fmla="*/ 105 h 124"/>
                  <a:gd name="T50" fmla="*/ 19 w 98"/>
                  <a:gd name="T51" fmla="*/ 110 h 124"/>
                  <a:gd name="T52" fmla="*/ 13 w 98"/>
                  <a:gd name="T53" fmla="*/ 105 h 124"/>
                  <a:gd name="T54" fmla="*/ 13 w 98"/>
                  <a:gd name="T55" fmla="*/ 1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8" h="124">
                    <a:moveTo>
                      <a:pt x="0" y="112"/>
                    </a:moveTo>
                    <a:cubicBezTo>
                      <a:pt x="0" y="118"/>
                      <a:pt x="5" y="124"/>
                      <a:pt x="12" y="124"/>
                    </a:cubicBezTo>
                    <a:cubicBezTo>
                      <a:pt x="86" y="124"/>
                      <a:pt x="86" y="124"/>
                      <a:pt x="86" y="124"/>
                    </a:cubicBezTo>
                    <a:cubicBezTo>
                      <a:pt x="93" y="124"/>
                      <a:pt x="98" y="118"/>
                      <a:pt x="98" y="112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12"/>
                    </a:lnTo>
                    <a:close/>
                    <a:moveTo>
                      <a:pt x="69" y="19"/>
                    </a:moveTo>
                    <a:cubicBezTo>
                      <a:pt x="69" y="16"/>
                      <a:pt x="72" y="14"/>
                      <a:pt x="75" y="14"/>
                    </a:cubicBezTo>
                    <a:cubicBezTo>
                      <a:pt x="78" y="14"/>
                      <a:pt x="81" y="16"/>
                      <a:pt x="81" y="19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1" y="108"/>
                      <a:pt x="78" y="110"/>
                      <a:pt x="75" y="110"/>
                    </a:cubicBezTo>
                    <a:cubicBezTo>
                      <a:pt x="72" y="110"/>
                      <a:pt x="69" y="108"/>
                      <a:pt x="69" y="105"/>
                    </a:cubicBezTo>
                    <a:lnTo>
                      <a:pt x="69" y="19"/>
                    </a:lnTo>
                    <a:close/>
                    <a:moveTo>
                      <a:pt x="41" y="19"/>
                    </a:moveTo>
                    <a:cubicBezTo>
                      <a:pt x="41" y="16"/>
                      <a:pt x="44" y="14"/>
                      <a:pt x="47" y="14"/>
                    </a:cubicBezTo>
                    <a:cubicBezTo>
                      <a:pt x="50" y="14"/>
                      <a:pt x="53" y="16"/>
                      <a:pt x="53" y="19"/>
                    </a:cubicBez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8"/>
                      <a:pt x="50" y="110"/>
                      <a:pt x="47" y="110"/>
                    </a:cubicBezTo>
                    <a:cubicBezTo>
                      <a:pt x="44" y="110"/>
                      <a:pt x="41" y="108"/>
                      <a:pt x="41" y="105"/>
                    </a:cubicBezTo>
                    <a:lnTo>
                      <a:pt x="41" y="19"/>
                    </a:lnTo>
                    <a:close/>
                    <a:moveTo>
                      <a:pt x="13" y="19"/>
                    </a:moveTo>
                    <a:cubicBezTo>
                      <a:pt x="13" y="16"/>
                      <a:pt x="15" y="14"/>
                      <a:pt x="19" y="14"/>
                    </a:cubicBezTo>
                    <a:cubicBezTo>
                      <a:pt x="22" y="14"/>
                      <a:pt x="24" y="16"/>
                      <a:pt x="24" y="19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8"/>
                      <a:pt x="22" y="110"/>
                      <a:pt x="19" y="110"/>
                    </a:cubicBezTo>
                    <a:cubicBezTo>
                      <a:pt x="15" y="110"/>
                      <a:pt x="13" y="108"/>
                      <a:pt x="13" y="105"/>
                    </a:cubicBezTo>
                    <a:lnTo>
                      <a:pt x="13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" name="Freeform 282"/>
              <p:cNvSpPr>
                <a:spLocks noEditPoints="1"/>
              </p:cNvSpPr>
              <p:nvPr/>
            </p:nvSpPr>
            <p:spPr bwMode="auto">
              <a:xfrm>
                <a:off x="2519968" y="2028410"/>
                <a:ext cx="382930" cy="82403"/>
              </a:xfrm>
              <a:custGeom>
                <a:avLst/>
                <a:gdLst>
                  <a:gd name="T0" fmla="*/ 101 w 109"/>
                  <a:gd name="T1" fmla="*/ 10 h 23"/>
                  <a:gd name="T2" fmla="*/ 77 w 109"/>
                  <a:gd name="T3" fmla="*/ 10 h 23"/>
                  <a:gd name="T4" fmla="*/ 74 w 109"/>
                  <a:gd name="T5" fmla="*/ 0 h 23"/>
                  <a:gd name="T6" fmla="*/ 36 w 109"/>
                  <a:gd name="T7" fmla="*/ 0 h 23"/>
                  <a:gd name="T8" fmla="*/ 33 w 109"/>
                  <a:gd name="T9" fmla="*/ 10 h 23"/>
                  <a:gd name="T10" fmla="*/ 9 w 109"/>
                  <a:gd name="T11" fmla="*/ 10 h 23"/>
                  <a:gd name="T12" fmla="*/ 0 w 109"/>
                  <a:gd name="T13" fmla="*/ 23 h 23"/>
                  <a:gd name="T14" fmla="*/ 109 w 109"/>
                  <a:gd name="T15" fmla="*/ 23 h 23"/>
                  <a:gd name="T16" fmla="*/ 101 w 109"/>
                  <a:gd name="T17" fmla="*/ 10 h 23"/>
                  <a:gd name="T18" fmla="*/ 40 w 109"/>
                  <a:gd name="T19" fmla="*/ 5 h 23"/>
                  <a:gd name="T20" fmla="*/ 70 w 109"/>
                  <a:gd name="T21" fmla="*/ 5 h 23"/>
                  <a:gd name="T22" fmla="*/ 72 w 109"/>
                  <a:gd name="T23" fmla="*/ 10 h 23"/>
                  <a:gd name="T24" fmla="*/ 38 w 109"/>
                  <a:gd name="T25" fmla="*/ 10 h 23"/>
                  <a:gd name="T26" fmla="*/ 40 w 109"/>
                  <a:gd name="T27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9" h="23">
                    <a:moveTo>
                      <a:pt x="101" y="10"/>
                    </a:move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4"/>
                      <a:pt x="75" y="0"/>
                      <a:pt x="7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4" y="0"/>
                      <a:pt x="33" y="4"/>
                      <a:pt x="33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5" y="10"/>
                      <a:pt x="1" y="16"/>
                      <a:pt x="0" y="23"/>
                    </a:cubicBezTo>
                    <a:cubicBezTo>
                      <a:pt x="109" y="23"/>
                      <a:pt x="109" y="23"/>
                      <a:pt x="109" y="23"/>
                    </a:cubicBezTo>
                    <a:cubicBezTo>
                      <a:pt x="109" y="16"/>
                      <a:pt x="105" y="10"/>
                      <a:pt x="101" y="10"/>
                    </a:cubicBezTo>
                    <a:close/>
                    <a:moveTo>
                      <a:pt x="40" y="5"/>
                    </a:moveTo>
                    <a:cubicBezTo>
                      <a:pt x="70" y="5"/>
                      <a:pt x="70" y="5"/>
                      <a:pt x="70" y="5"/>
                    </a:cubicBezTo>
                    <a:cubicBezTo>
                      <a:pt x="71" y="5"/>
                      <a:pt x="71" y="7"/>
                      <a:pt x="72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7"/>
                      <a:pt x="39" y="5"/>
                      <a:pt x="4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8887460" y="1646555"/>
            <a:ext cx="2117090" cy="1438275"/>
            <a:chOff x="8937899" y="1694354"/>
            <a:chExt cx="1117600" cy="1116231"/>
          </a:xfrm>
          <a:blipFill rotWithShape="1">
            <a:blip r:embed="rId2"/>
            <a:stretch>
              <a:fillRect/>
            </a:stretch>
          </a:blipFill>
        </p:grpSpPr>
        <p:sp>
          <p:nvSpPr>
            <p:cNvPr id="3" name="流程图: 接点 2"/>
            <p:cNvSpPr/>
            <p:nvPr/>
          </p:nvSpPr>
          <p:spPr>
            <a:xfrm>
              <a:off x="8937899" y="1694354"/>
              <a:ext cx="1117600" cy="1116231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9292047" y="2007102"/>
              <a:ext cx="425194" cy="439305"/>
              <a:chOff x="9155112" y="1901089"/>
              <a:chExt cx="615250" cy="635668"/>
            </a:xfrm>
            <a:grpFill/>
          </p:grpSpPr>
          <p:sp>
            <p:nvSpPr>
              <p:cNvPr id="16" name="Oval 222"/>
              <p:cNvSpPr>
                <a:spLocks noChangeArrowheads="1"/>
              </p:cNvSpPr>
              <p:nvPr/>
            </p:nvSpPr>
            <p:spPr bwMode="auto">
              <a:xfrm>
                <a:off x="9365380" y="2401262"/>
                <a:ext cx="134220" cy="1342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" name="Oval 223"/>
              <p:cNvSpPr>
                <a:spLocks noChangeArrowheads="1"/>
              </p:cNvSpPr>
              <p:nvPr/>
            </p:nvSpPr>
            <p:spPr bwMode="auto">
              <a:xfrm>
                <a:off x="9583389" y="2402537"/>
                <a:ext cx="136420" cy="1342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" name="Freeform 224"/>
              <p:cNvSpPr/>
              <p:nvPr/>
            </p:nvSpPr>
            <p:spPr bwMode="auto">
              <a:xfrm>
                <a:off x="9155112" y="1901089"/>
                <a:ext cx="598487" cy="503874"/>
              </a:xfrm>
              <a:custGeom>
                <a:avLst/>
                <a:gdLst>
                  <a:gd name="T0" fmla="*/ 237 w 247"/>
                  <a:gd name="T1" fmla="*/ 208 h 208"/>
                  <a:gd name="T2" fmla="*/ 237 w 247"/>
                  <a:gd name="T3" fmla="*/ 208 h 208"/>
                  <a:gd name="T4" fmla="*/ 87 w 247"/>
                  <a:gd name="T5" fmla="*/ 208 h 208"/>
                  <a:gd name="T6" fmla="*/ 77 w 247"/>
                  <a:gd name="T7" fmla="*/ 199 h 208"/>
                  <a:gd name="T8" fmla="*/ 41 w 247"/>
                  <a:gd name="T9" fmla="*/ 31 h 208"/>
                  <a:gd name="T10" fmla="*/ 9 w 247"/>
                  <a:gd name="T11" fmla="*/ 22 h 208"/>
                  <a:gd name="T12" fmla="*/ 2 w 247"/>
                  <a:gd name="T13" fmla="*/ 9 h 208"/>
                  <a:gd name="T14" fmla="*/ 15 w 247"/>
                  <a:gd name="T15" fmla="*/ 2 h 208"/>
                  <a:gd name="T16" fmla="*/ 53 w 247"/>
                  <a:gd name="T17" fmla="*/ 12 h 208"/>
                  <a:gd name="T18" fmla="*/ 60 w 247"/>
                  <a:gd name="T19" fmla="*/ 21 h 208"/>
                  <a:gd name="T20" fmla="*/ 96 w 247"/>
                  <a:gd name="T21" fmla="*/ 186 h 208"/>
                  <a:gd name="T22" fmla="*/ 237 w 247"/>
                  <a:gd name="T23" fmla="*/ 187 h 208"/>
                  <a:gd name="T24" fmla="*/ 247 w 247"/>
                  <a:gd name="T25" fmla="*/ 198 h 208"/>
                  <a:gd name="T26" fmla="*/ 237 w 247"/>
                  <a:gd name="T27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7" h="208">
                    <a:moveTo>
                      <a:pt x="237" y="208"/>
                    </a:moveTo>
                    <a:cubicBezTo>
                      <a:pt x="237" y="208"/>
                      <a:pt x="237" y="208"/>
                      <a:pt x="237" y="208"/>
                    </a:cubicBezTo>
                    <a:cubicBezTo>
                      <a:pt x="87" y="208"/>
                      <a:pt x="87" y="208"/>
                      <a:pt x="87" y="208"/>
                    </a:cubicBezTo>
                    <a:cubicBezTo>
                      <a:pt x="82" y="208"/>
                      <a:pt x="78" y="204"/>
                      <a:pt x="77" y="199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1"/>
                      <a:pt x="0" y="15"/>
                      <a:pt x="2" y="9"/>
                    </a:cubicBezTo>
                    <a:cubicBezTo>
                      <a:pt x="4" y="3"/>
                      <a:pt x="10" y="0"/>
                      <a:pt x="15" y="2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7" y="14"/>
                      <a:pt x="60" y="17"/>
                      <a:pt x="60" y="21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237" y="187"/>
                      <a:pt x="237" y="187"/>
                      <a:pt x="237" y="187"/>
                    </a:cubicBezTo>
                    <a:cubicBezTo>
                      <a:pt x="243" y="187"/>
                      <a:pt x="247" y="192"/>
                      <a:pt x="247" y="198"/>
                    </a:cubicBezTo>
                    <a:cubicBezTo>
                      <a:pt x="247" y="203"/>
                      <a:pt x="243" y="208"/>
                      <a:pt x="237" y="20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" name="Freeform 225"/>
              <p:cNvSpPr/>
              <p:nvPr/>
            </p:nvSpPr>
            <p:spPr bwMode="auto">
              <a:xfrm>
                <a:off x="9259888" y="2068512"/>
                <a:ext cx="510474" cy="261839"/>
              </a:xfrm>
              <a:custGeom>
                <a:avLst/>
                <a:gdLst>
                  <a:gd name="T0" fmla="*/ 195 w 210"/>
                  <a:gd name="T1" fmla="*/ 100 h 108"/>
                  <a:gd name="T2" fmla="*/ 186 w 210"/>
                  <a:gd name="T3" fmla="*/ 108 h 108"/>
                  <a:gd name="T4" fmla="*/ 25 w 210"/>
                  <a:gd name="T5" fmla="*/ 108 h 108"/>
                  <a:gd name="T6" fmla="*/ 16 w 210"/>
                  <a:gd name="T7" fmla="*/ 100 h 108"/>
                  <a:gd name="T8" fmla="*/ 0 w 210"/>
                  <a:gd name="T9" fmla="*/ 9 h 108"/>
                  <a:gd name="T10" fmla="*/ 9 w 210"/>
                  <a:gd name="T11" fmla="*/ 0 h 108"/>
                  <a:gd name="T12" fmla="*/ 210 w 210"/>
                  <a:gd name="T13" fmla="*/ 21 h 108"/>
                  <a:gd name="T14" fmla="*/ 195 w 210"/>
                  <a:gd name="T15" fmla="*/ 10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108">
                    <a:moveTo>
                      <a:pt x="195" y="100"/>
                    </a:moveTo>
                    <a:cubicBezTo>
                      <a:pt x="195" y="105"/>
                      <a:pt x="191" y="108"/>
                      <a:pt x="186" y="108"/>
                    </a:cubicBezTo>
                    <a:cubicBezTo>
                      <a:pt x="25" y="108"/>
                      <a:pt x="25" y="108"/>
                      <a:pt x="25" y="108"/>
                    </a:cubicBezTo>
                    <a:cubicBezTo>
                      <a:pt x="20" y="108"/>
                      <a:pt x="16" y="105"/>
                      <a:pt x="16" y="10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10" y="21"/>
                      <a:pt x="210" y="21"/>
                      <a:pt x="210" y="21"/>
                    </a:cubicBezTo>
                    <a:lnTo>
                      <a:pt x="195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4695079" y="2057139"/>
            <a:ext cx="2827026" cy="2930256"/>
            <a:chOff x="2451990" y="-5964960"/>
            <a:chExt cx="8305800" cy="8609092"/>
          </a:xfrm>
        </p:grpSpPr>
        <p:sp>
          <p:nvSpPr>
            <p:cNvPr id="21" name="椭圆 20"/>
            <p:cNvSpPr/>
            <p:nvPr/>
          </p:nvSpPr>
          <p:spPr>
            <a:xfrm>
              <a:off x="2451990" y="-5964960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7200000">
              <a:off x="2451990" y="-566166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694340" y="3476870"/>
            <a:ext cx="2043367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b="1" spc="300" dirty="0" smtClean="0">
                <a:latin typeface="+mj-ea"/>
                <a:ea typeface="+mj-ea"/>
              </a:rPr>
              <a:t>操作系统使用情况</a:t>
            </a:r>
            <a:endParaRPr lang="x-none" altLang="zh-CN" b="1" spc="300" dirty="0">
              <a:latin typeface="+mj-ea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643827" y="3474414"/>
            <a:ext cx="2043367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b="1" spc="300" dirty="0">
                <a:latin typeface="+mj-ea"/>
                <a:ea typeface="+mj-ea"/>
              </a:rPr>
              <a:t>选择操作系统的考虑因素</a:t>
            </a:r>
            <a:endParaRPr lang="x-none" altLang="zh-CN" b="1" spc="3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0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  <p:bldP spid="13" grpId="0"/>
      <p:bldP spid="27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3"/>
          <p:cNvSpPr>
            <a:spLocks noChangeShapeType="1"/>
          </p:cNvSpPr>
          <p:nvPr/>
        </p:nvSpPr>
        <p:spPr bwMode="auto">
          <a:xfrm>
            <a:off x="6092372" y="0"/>
            <a:ext cx="4650" cy="21971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grpSp>
        <p:nvGrpSpPr>
          <p:cNvPr id="31" name="组合 30"/>
          <p:cNvGrpSpPr/>
          <p:nvPr/>
        </p:nvGrpSpPr>
        <p:grpSpPr>
          <a:xfrm>
            <a:off x="8777649" y="2722887"/>
            <a:ext cx="425041" cy="808033"/>
            <a:chOff x="9451974" y="7647900"/>
            <a:chExt cx="593725" cy="1128713"/>
          </a:xfrm>
        </p:grpSpPr>
        <p:grpSp>
          <p:nvGrpSpPr>
            <p:cNvPr id="22" name="组合 21"/>
            <p:cNvGrpSpPr/>
            <p:nvPr/>
          </p:nvGrpSpPr>
          <p:grpSpPr>
            <a:xfrm>
              <a:off x="9451974" y="7647900"/>
              <a:ext cx="593725" cy="1128713"/>
              <a:chOff x="4041775" y="4211638"/>
              <a:chExt cx="593725" cy="1128713"/>
            </a:xfrm>
            <a:solidFill>
              <a:schemeClr val="bg1">
                <a:lumMod val="95000"/>
              </a:schemeClr>
            </a:solidFill>
          </p:grpSpPr>
          <p:sp>
            <p:nvSpPr>
              <p:cNvPr id="27" name="Oval 30"/>
              <p:cNvSpPr>
                <a:spLocks noChangeArrowheads="1"/>
              </p:cNvSpPr>
              <p:nvPr/>
            </p:nvSpPr>
            <p:spPr bwMode="auto">
              <a:xfrm>
                <a:off x="4248150" y="4211638"/>
                <a:ext cx="180975" cy="18097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/>
              <p:nvPr/>
            </p:nvSpPr>
            <p:spPr bwMode="auto">
              <a:xfrm>
                <a:off x="4041775" y="4421188"/>
                <a:ext cx="593725" cy="919163"/>
              </a:xfrm>
              <a:custGeom>
                <a:avLst/>
                <a:gdLst>
                  <a:gd name="T0" fmla="*/ 193 w 658"/>
                  <a:gd name="T1" fmla="*/ 0 h 1020"/>
                  <a:gd name="T2" fmla="*/ 108 w 658"/>
                  <a:gd name="T3" fmla="*/ 64 h 1020"/>
                  <a:gd name="T4" fmla="*/ 7 w 658"/>
                  <a:gd name="T5" fmla="*/ 417 h 1020"/>
                  <a:gd name="T6" fmla="*/ 39 w 658"/>
                  <a:gd name="T7" fmla="*/ 473 h 1020"/>
                  <a:gd name="T8" fmla="*/ 96 w 658"/>
                  <a:gd name="T9" fmla="*/ 441 h 1020"/>
                  <a:gd name="T10" fmla="*/ 177 w 658"/>
                  <a:gd name="T11" fmla="*/ 138 h 1020"/>
                  <a:gd name="T12" fmla="*/ 198 w 658"/>
                  <a:gd name="T13" fmla="*/ 121 h 1020"/>
                  <a:gd name="T14" fmla="*/ 202 w 658"/>
                  <a:gd name="T15" fmla="*/ 122 h 1020"/>
                  <a:gd name="T16" fmla="*/ 216 w 658"/>
                  <a:gd name="T17" fmla="*/ 146 h 1020"/>
                  <a:gd name="T18" fmla="*/ 105 w 658"/>
                  <a:gd name="T19" fmla="*/ 616 h 1020"/>
                  <a:gd name="T20" fmla="*/ 105 w 658"/>
                  <a:gd name="T21" fmla="*/ 620 h 1020"/>
                  <a:gd name="T22" fmla="*/ 125 w 658"/>
                  <a:gd name="T23" fmla="*/ 640 h 1020"/>
                  <a:gd name="T24" fmla="*/ 209 w 658"/>
                  <a:gd name="T25" fmla="*/ 640 h 1020"/>
                  <a:gd name="T26" fmla="*/ 209 w 658"/>
                  <a:gd name="T27" fmla="*/ 966 h 1020"/>
                  <a:gd name="T28" fmla="*/ 259 w 658"/>
                  <a:gd name="T29" fmla="*/ 1020 h 1020"/>
                  <a:gd name="T30" fmla="*/ 309 w 658"/>
                  <a:gd name="T31" fmla="*/ 966 h 1020"/>
                  <a:gd name="T32" fmla="*/ 309 w 658"/>
                  <a:gd name="T33" fmla="*/ 640 h 1020"/>
                  <a:gd name="T34" fmla="*/ 349 w 658"/>
                  <a:gd name="T35" fmla="*/ 640 h 1020"/>
                  <a:gd name="T36" fmla="*/ 349 w 658"/>
                  <a:gd name="T37" fmla="*/ 966 h 1020"/>
                  <a:gd name="T38" fmla="*/ 399 w 658"/>
                  <a:gd name="T39" fmla="*/ 1020 h 1020"/>
                  <a:gd name="T40" fmla="*/ 449 w 658"/>
                  <a:gd name="T41" fmla="*/ 966 h 1020"/>
                  <a:gd name="T42" fmla="*/ 449 w 658"/>
                  <a:gd name="T43" fmla="*/ 640 h 1020"/>
                  <a:gd name="T44" fmla="*/ 533 w 658"/>
                  <a:gd name="T45" fmla="*/ 640 h 1020"/>
                  <a:gd name="T46" fmla="*/ 553 w 658"/>
                  <a:gd name="T47" fmla="*/ 620 h 1020"/>
                  <a:gd name="T48" fmla="*/ 552 w 658"/>
                  <a:gd name="T49" fmla="*/ 616 h 1020"/>
                  <a:gd name="T50" fmla="*/ 442 w 658"/>
                  <a:gd name="T51" fmla="*/ 146 h 1020"/>
                  <a:gd name="T52" fmla="*/ 456 w 658"/>
                  <a:gd name="T53" fmla="*/ 122 h 1020"/>
                  <a:gd name="T54" fmla="*/ 460 w 658"/>
                  <a:gd name="T55" fmla="*/ 121 h 1020"/>
                  <a:gd name="T56" fmla="*/ 481 w 658"/>
                  <a:gd name="T57" fmla="*/ 138 h 1020"/>
                  <a:gd name="T58" fmla="*/ 562 w 658"/>
                  <a:gd name="T59" fmla="*/ 441 h 1020"/>
                  <a:gd name="T60" fmla="*/ 619 w 658"/>
                  <a:gd name="T61" fmla="*/ 473 h 1020"/>
                  <a:gd name="T62" fmla="*/ 651 w 658"/>
                  <a:gd name="T63" fmla="*/ 417 h 1020"/>
                  <a:gd name="T64" fmla="*/ 551 w 658"/>
                  <a:gd name="T65" fmla="*/ 65 h 1020"/>
                  <a:gd name="T66" fmla="*/ 465 w 658"/>
                  <a:gd name="T67" fmla="*/ 0 h 1020"/>
                  <a:gd name="T68" fmla="*/ 193 w 658"/>
                  <a:gd name="T69" fmla="*/ 0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58" h="1020">
                    <a:moveTo>
                      <a:pt x="193" y="0"/>
                    </a:moveTo>
                    <a:cubicBezTo>
                      <a:pt x="154" y="0"/>
                      <a:pt x="118" y="28"/>
                      <a:pt x="108" y="64"/>
                    </a:cubicBezTo>
                    <a:cubicBezTo>
                      <a:pt x="7" y="417"/>
                      <a:pt x="7" y="417"/>
                      <a:pt x="7" y="417"/>
                    </a:cubicBezTo>
                    <a:cubicBezTo>
                      <a:pt x="0" y="441"/>
                      <a:pt x="15" y="467"/>
                      <a:pt x="39" y="473"/>
                    </a:cubicBezTo>
                    <a:cubicBezTo>
                      <a:pt x="64" y="480"/>
                      <a:pt x="89" y="465"/>
                      <a:pt x="96" y="441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80" y="128"/>
                      <a:pt x="190" y="121"/>
                      <a:pt x="198" y="121"/>
                    </a:cubicBezTo>
                    <a:cubicBezTo>
                      <a:pt x="199" y="121"/>
                      <a:pt x="201" y="121"/>
                      <a:pt x="202" y="122"/>
                    </a:cubicBezTo>
                    <a:cubicBezTo>
                      <a:pt x="213" y="125"/>
                      <a:pt x="219" y="135"/>
                      <a:pt x="216" y="146"/>
                    </a:cubicBezTo>
                    <a:cubicBezTo>
                      <a:pt x="105" y="616"/>
                      <a:pt x="105" y="616"/>
                      <a:pt x="105" y="616"/>
                    </a:cubicBezTo>
                    <a:cubicBezTo>
                      <a:pt x="105" y="617"/>
                      <a:pt x="105" y="619"/>
                      <a:pt x="105" y="620"/>
                    </a:cubicBezTo>
                    <a:cubicBezTo>
                      <a:pt x="105" y="631"/>
                      <a:pt x="114" y="640"/>
                      <a:pt x="125" y="640"/>
                    </a:cubicBezTo>
                    <a:cubicBezTo>
                      <a:pt x="209" y="640"/>
                      <a:pt x="209" y="640"/>
                      <a:pt x="209" y="640"/>
                    </a:cubicBezTo>
                    <a:cubicBezTo>
                      <a:pt x="209" y="966"/>
                      <a:pt x="209" y="966"/>
                      <a:pt x="209" y="966"/>
                    </a:cubicBezTo>
                    <a:cubicBezTo>
                      <a:pt x="209" y="996"/>
                      <a:pt x="231" y="1020"/>
                      <a:pt x="259" y="1020"/>
                    </a:cubicBezTo>
                    <a:cubicBezTo>
                      <a:pt x="287" y="1020"/>
                      <a:pt x="309" y="996"/>
                      <a:pt x="309" y="966"/>
                    </a:cubicBezTo>
                    <a:cubicBezTo>
                      <a:pt x="309" y="640"/>
                      <a:pt x="309" y="640"/>
                      <a:pt x="309" y="640"/>
                    </a:cubicBezTo>
                    <a:cubicBezTo>
                      <a:pt x="349" y="640"/>
                      <a:pt x="349" y="640"/>
                      <a:pt x="349" y="640"/>
                    </a:cubicBezTo>
                    <a:cubicBezTo>
                      <a:pt x="349" y="966"/>
                      <a:pt x="349" y="966"/>
                      <a:pt x="349" y="966"/>
                    </a:cubicBezTo>
                    <a:cubicBezTo>
                      <a:pt x="349" y="996"/>
                      <a:pt x="371" y="1020"/>
                      <a:pt x="399" y="1020"/>
                    </a:cubicBezTo>
                    <a:cubicBezTo>
                      <a:pt x="427" y="1020"/>
                      <a:pt x="449" y="996"/>
                      <a:pt x="449" y="966"/>
                    </a:cubicBezTo>
                    <a:cubicBezTo>
                      <a:pt x="449" y="640"/>
                      <a:pt x="449" y="640"/>
                      <a:pt x="449" y="640"/>
                    </a:cubicBezTo>
                    <a:cubicBezTo>
                      <a:pt x="533" y="640"/>
                      <a:pt x="533" y="640"/>
                      <a:pt x="533" y="640"/>
                    </a:cubicBezTo>
                    <a:cubicBezTo>
                      <a:pt x="544" y="640"/>
                      <a:pt x="553" y="631"/>
                      <a:pt x="553" y="620"/>
                    </a:cubicBezTo>
                    <a:cubicBezTo>
                      <a:pt x="553" y="619"/>
                      <a:pt x="553" y="617"/>
                      <a:pt x="552" y="616"/>
                    </a:cubicBezTo>
                    <a:cubicBezTo>
                      <a:pt x="442" y="146"/>
                      <a:pt x="442" y="146"/>
                      <a:pt x="442" y="146"/>
                    </a:cubicBezTo>
                    <a:cubicBezTo>
                      <a:pt x="439" y="135"/>
                      <a:pt x="445" y="125"/>
                      <a:pt x="456" y="122"/>
                    </a:cubicBezTo>
                    <a:cubicBezTo>
                      <a:pt x="457" y="121"/>
                      <a:pt x="459" y="121"/>
                      <a:pt x="460" y="121"/>
                    </a:cubicBezTo>
                    <a:cubicBezTo>
                      <a:pt x="472" y="122"/>
                      <a:pt x="479" y="129"/>
                      <a:pt x="481" y="138"/>
                    </a:cubicBezTo>
                    <a:cubicBezTo>
                      <a:pt x="562" y="441"/>
                      <a:pt x="562" y="441"/>
                      <a:pt x="562" y="441"/>
                    </a:cubicBezTo>
                    <a:cubicBezTo>
                      <a:pt x="569" y="465"/>
                      <a:pt x="594" y="480"/>
                      <a:pt x="619" y="473"/>
                    </a:cubicBezTo>
                    <a:cubicBezTo>
                      <a:pt x="643" y="467"/>
                      <a:pt x="658" y="441"/>
                      <a:pt x="651" y="417"/>
                    </a:cubicBezTo>
                    <a:cubicBezTo>
                      <a:pt x="551" y="65"/>
                      <a:pt x="551" y="65"/>
                      <a:pt x="551" y="65"/>
                    </a:cubicBezTo>
                    <a:cubicBezTo>
                      <a:pt x="540" y="28"/>
                      <a:pt x="504" y="0"/>
                      <a:pt x="465" y="0"/>
                    </a:cubicBezTo>
                    <a:lnTo>
                      <a:pt x="1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" name="任意多边形 22"/>
            <p:cNvSpPr/>
            <p:nvPr/>
          </p:nvSpPr>
          <p:spPr>
            <a:xfrm>
              <a:off x="9456731" y="8082761"/>
              <a:ext cx="584210" cy="693852"/>
            </a:xfrm>
            <a:custGeom>
              <a:avLst/>
              <a:gdLst>
                <a:gd name="connsiteX0" fmla="*/ 456281 w 584210"/>
                <a:gd name="connsiteY0" fmla="*/ 0 h 693852"/>
                <a:gd name="connsiteX1" fmla="*/ 539851 w 584210"/>
                <a:gd name="connsiteY1" fmla="*/ 0 h 693852"/>
                <a:gd name="connsiteX2" fmla="*/ 552869 w 584210"/>
                <a:gd name="connsiteY2" fmla="*/ 45763 h 693852"/>
                <a:gd name="connsiteX3" fmla="*/ 582652 w 584210"/>
                <a:gd name="connsiteY3" fmla="*/ 150465 h 693852"/>
                <a:gd name="connsiteX4" fmla="*/ 553778 w 584210"/>
                <a:gd name="connsiteY4" fmla="*/ 200929 h 693852"/>
                <a:gd name="connsiteX5" fmla="*/ 502346 w 584210"/>
                <a:gd name="connsiteY5" fmla="*/ 172092 h 693852"/>
                <a:gd name="connsiteX6" fmla="*/ 471512 w 584210"/>
                <a:gd name="connsiteY6" fmla="*/ 56901 h 693852"/>
                <a:gd name="connsiteX7" fmla="*/ 167975 w 584210"/>
                <a:gd name="connsiteY7" fmla="*/ 0 h 693852"/>
                <a:gd name="connsiteX8" fmla="*/ 416037 w 584210"/>
                <a:gd name="connsiteY8" fmla="*/ 0 h 693852"/>
                <a:gd name="connsiteX9" fmla="*/ 418300 w 584210"/>
                <a:gd name="connsiteY9" fmla="*/ 9658 h 693852"/>
                <a:gd name="connsiteX10" fmla="*/ 493323 w 584210"/>
                <a:gd name="connsiteY10" fmla="*/ 329792 h 693852"/>
                <a:gd name="connsiteX11" fmla="*/ 494225 w 584210"/>
                <a:gd name="connsiteY11" fmla="*/ 333396 h 693852"/>
                <a:gd name="connsiteX12" fmla="*/ 476179 w 584210"/>
                <a:gd name="connsiteY12" fmla="*/ 351419 h 693852"/>
                <a:gd name="connsiteX13" fmla="*/ 400384 w 584210"/>
                <a:gd name="connsiteY13" fmla="*/ 351419 h 693852"/>
                <a:gd name="connsiteX14" fmla="*/ 400384 w 584210"/>
                <a:gd name="connsiteY14" fmla="*/ 645191 h 693852"/>
                <a:gd name="connsiteX15" fmla="*/ 355268 w 584210"/>
                <a:gd name="connsiteY15" fmla="*/ 693852 h 693852"/>
                <a:gd name="connsiteX16" fmla="*/ 310152 w 584210"/>
                <a:gd name="connsiteY16" fmla="*/ 645191 h 693852"/>
                <a:gd name="connsiteX17" fmla="*/ 310152 w 584210"/>
                <a:gd name="connsiteY17" fmla="*/ 351419 h 693852"/>
                <a:gd name="connsiteX18" fmla="*/ 274059 w 584210"/>
                <a:gd name="connsiteY18" fmla="*/ 351419 h 693852"/>
                <a:gd name="connsiteX19" fmla="*/ 274059 w 584210"/>
                <a:gd name="connsiteY19" fmla="*/ 645191 h 693852"/>
                <a:gd name="connsiteX20" fmla="*/ 228944 w 584210"/>
                <a:gd name="connsiteY20" fmla="*/ 693852 h 693852"/>
                <a:gd name="connsiteX21" fmla="*/ 183828 w 584210"/>
                <a:gd name="connsiteY21" fmla="*/ 645191 h 693852"/>
                <a:gd name="connsiteX22" fmla="*/ 183828 w 584210"/>
                <a:gd name="connsiteY22" fmla="*/ 351419 h 693852"/>
                <a:gd name="connsiteX23" fmla="*/ 108033 w 584210"/>
                <a:gd name="connsiteY23" fmla="*/ 351419 h 693852"/>
                <a:gd name="connsiteX24" fmla="*/ 89986 w 584210"/>
                <a:gd name="connsiteY24" fmla="*/ 333396 h 693852"/>
                <a:gd name="connsiteX25" fmla="*/ 89986 w 584210"/>
                <a:gd name="connsiteY25" fmla="*/ 329792 h 693852"/>
                <a:gd name="connsiteX26" fmla="*/ 157084 w 584210"/>
                <a:gd name="connsiteY26" fmla="*/ 46056 h 693852"/>
                <a:gd name="connsiteX27" fmla="*/ 44666 w 584210"/>
                <a:gd name="connsiteY27" fmla="*/ 0 h 693852"/>
                <a:gd name="connsiteX28" fmla="*/ 127930 w 584210"/>
                <a:gd name="connsiteY28" fmla="*/ 0 h 693852"/>
                <a:gd name="connsiteX29" fmla="*/ 124119 w 584210"/>
                <a:gd name="connsiteY29" fmla="*/ 14238 h 693852"/>
                <a:gd name="connsiteX30" fmla="*/ 81866 w 584210"/>
                <a:gd name="connsiteY30" fmla="*/ 172092 h 693852"/>
                <a:gd name="connsiteX31" fmla="*/ 30434 w 584210"/>
                <a:gd name="connsiteY31" fmla="*/ 200929 h 693852"/>
                <a:gd name="connsiteX32" fmla="*/ 1559 w 584210"/>
                <a:gd name="connsiteY32" fmla="*/ 150465 h 693852"/>
                <a:gd name="connsiteX33" fmla="*/ 40007 w 584210"/>
                <a:gd name="connsiteY33" fmla="*/ 16265 h 6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84210" h="693852">
                  <a:moveTo>
                    <a:pt x="456281" y="0"/>
                  </a:moveTo>
                  <a:lnTo>
                    <a:pt x="539851" y="0"/>
                  </a:lnTo>
                  <a:lnTo>
                    <a:pt x="552869" y="45763"/>
                  </a:lnTo>
                  <a:cubicBezTo>
                    <a:pt x="561504" y="76121"/>
                    <a:pt x="571373" y="110815"/>
                    <a:pt x="582652" y="150465"/>
                  </a:cubicBezTo>
                  <a:cubicBezTo>
                    <a:pt x="588968" y="172092"/>
                    <a:pt x="575433" y="195522"/>
                    <a:pt x="553778" y="200929"/>
                  </a:cubicBezTo>
                  <a:cubicBezTo>
                    <a:pt x="531220" y="207237"/>
                    <a:pt x="508662" y="193719"/>
                    <a:pt x="502346" y="172092"/>
                  </a:cubicBezTo>
                  <a:cubicBezTo>
                    <a:pt x="502346" y="172092"/>
                    <a:pt x="502346" y="172092"/>
                    <a:pt x="471512" y="56901"/>
                  </a:cubicBezTo>
                  <a:close/>
                  <a:moveTo>
                    <a:pt x="167975" y="0"/>
                  </a:moveTo>
                  <a:lnTo>
                    <a:pt x="416037" y="0"/>
                  </a:lnTo>
                  <a:lnTo>
                    <a:pt x="418300" y="9658"/>
                  </a:lnTo>
                  <a:cubicBezTo>
                    <a:pt x="432839" y="71700"/>
                    <a:pt x="456102" y="170966"/>
                    <a:pt x="493323" y="329792"/>
                  </a:cubicBezTo>
                  <a:cubicBezTo>
                    <a:pt x="494225" y="330693"/>
                    <a:pt x="494225" y="332495"/>
                    <a:pt x="494225" y="333396"/>
                  </a:cubicBezTo>
                  <a:cubicBezTo>
                    <a:pt x="494225" y="343309"/>
                    <a:pt x="486104" y="351419"/>
                    <a:pt x="476179" y="351419"/>
                  </a:cubicBezTo>
                  <a:cubicBezTo>
                    <a:pt x="476179" y="351419"/>
                    <a:pt x="476179" y="351419"/>
                    <a:pt x="400384" y="351419"/>
                  </a:cubicBezTo>
                  <a:cubicBezTo>
                    <a:pt x="400384" y="351419"/>
                    <a:pt x="400384" y="351419"/>
                    <a:pt x="400384" y="645191"/>
                  </a:cubicBezTo>
                  <a:cubicBezTo>
                    <a:pt x="400384" y="672225"/>
                    <a:pt x="380533" y="693852"/>
                    <a:pt x="355268" y="693852"/>
                  </a:cubicBezTo>
                  <a:cubicBezTo>
                    <a:pt x="330003" y="693852"/>
                    <a:pt x="310152" y="672225"/>
                    <a:pt x="310152" y="645191"/>
                  </a:cubicBezTo>
                  <a:cubicBezTo>
                    <a:pt x="310152" y="645191"/>
                    <a:pt x="310152" y="645191"/>
                    <a:pt x="310152" y="351419"/>
                  </a:cubicBezTo>
                  <a:cubicBezTo>
                    <a:pt x="310152" y="351419"/>
                    <a:pt x="310152" y="351419"/>
                    <a:pt x="274059" y="351419"/>
                  </a:cubicBezTo>
                  <a:cubicBezTo>
                    <a:pt x="274059" y="351419"/>
                    <a:pt x="274059" y="351419"/>
                    <a:pt x="274059" y="645191"/>
                  </a:cubicBezTo>
                  <a:cubicBezTo>
                    <a:pt x="274059" y="672225"/>
                    <a:pt x="254208" y="693852"/>
                    <a:pt x="228944" y="693852"/>
                  </a:cubicBezTo>
                  <a:cubicBezTo>
                    <a:pt x="203679" y="693852"/>
                    <a:pt x="183828" y="672225"/>
                    <a:pt x="183828" y="645191"/>
                  </a:cubicBezTo>
                  <a:cubicBezTo>
                    <a:pt x="183828" y="645191"/>
                    <a:pt x="183828" y="645191"/>
                    <a:pt x="183828" y="351419"/>
                  </a:cubicBezTo>
                  <a:cubicBezTo>
                    <a:pt x="183828" y="351419"/>
                    <a:pt x="183828" y="351419"/>
                    <a:pt x="108033" y="351419"/>
                  </a:cubicBezTo>
                  <a:cubicBezTo>
                    <a:pt x="98107" y="351419"/>
                    <a:pt x="89986" y="343309"/>
                    <a:pt x="89986" y="333396"/>
                  </a:cubicBezTo>
                  <a:cubicBezTo>
                    <a:pt x="89986" y="332495"/>
                    <a:pt x="89986" y="330693"/>
                    <a:pt x="89986" y="329792"/>
                  </a:cubicBezTo>
                  <a:cubicBezTo>
                    <a:pt x="89986" y="329792"/>
                    <a:pt x="89986" y="329792"/>
                    <a:pt x="157084" y="46056"/>
                  </a:cubicBezTo>
                  <a:close/>
                  <a:moveTo>
                    <a:pt x="44666" y="0"/>
                  </a:moveTo>
                  <a:lnTo>
                    <a:pt x="127930" y="0"/>
                  </a:lnTo>
                  <a:lnTo>
                    <a:pt x="124119" y="14238"/>
                  </a:lnTo>
                  <a:cubicBezTo>
                    <a:pt x="113841" y="52635"/>
                    <a:pt x="100138" y="103831"/>
                    <a:pt x="81866" y="172092"/>
                  </a:cubicBezTo>
                  <a:cubicBezTo>
                    <a:pt x="75549" y="193719"/>
                    <a:pt x="52991" y="207237"/>
                    <a:pt x="30434" y="200929"/>
                  </a:cubicBezTo>
                  <a:cubicBezTo>
                    <a:pt x="8778" y="195522"/>
                    <a:pt x="-4757" y="172092"/>
                    <a:pt x="1559" y="150465"/>
                  </a:cubicBezTo>
                  <a:cubicBezTo>
                    <a:pt x="1559" y="150465"/>
                    <a:pt x="1559" y="150465"/>
                    <a:pt x="40007" y="1626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047415" y="2722888"/>
            <a:ext cx="326168" cy="808032"/>
            <a:chOff x="8762999" y="7647900"/>
            <a:chExt cx="455613" cy="1128713"/>
          </a:xfrm>
        </p:grpSpPr>
        <p:grpSp>
          <p:nvGrpSpPr>
            <p:cNvPr id="21" name="组合 20"/>
            <p:cNvGrpSpPr/>
            <p:nvPr/>
          </p:nvGrpSpPr>
          <p:grpSpPr>
            <a:xfrm>
              <a:off x="8762999" y="7647900"/>
              <a:ext cx="455613" cy="1128713"/>
              <a:chOff x="3352800" y="4211638"/>
              <a:chExt cx="455613" cy="1128713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Oval 28"/>
              <p:cNvSpPr>
                <a:spLocks noChangeArrowheads="1"/>
              </p:cNvSpPr>
              <p:nvPr/>
            </p:nvSpPr>
            <p:spPr bwMode="auto">
              <a:xfrm>
                <a:off x="3489325" y="4211638"/>
                <a:ext cx="180975" cy="18097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3352800" y="4421188"/>
                <a:ext cx="455613" cy="919163"/>
              </a:xfrm>
              <a:custGeom>
                <a:avLst/>
                <a:gdLst>
                  <a:gd name="T0" fmla="*/ 92 w 504"/>
                  <a:gd name="T1" fmla="*/ 0 h 1020"/>
                  <a:gd name="T2" fmla="*/ 0 w 504"/>
                  <a:gd name="T3" fmla="*/ 100 h 1020"/>
                  <a:gd name="T4" fmla="*/ 0 w 504"/>
                  <a:gd name="T5" fmla="*/ 126 h 1020"/>
                  <a:gd name="T6" fmla="*/ 0 w 504"/>
                  <a:gd name="T7" fmla="*/ 434 h 1020"/>
                  <a:gd name="T8" fmla="*/ 46 w 504"/>
                  <a:gd name="T9" fmla="*/ 480 h 1020"/>
                  <a:gd name="T10" fmla="*/ 92 w 504"/>
                  <a:gd name="T11" fmla="*/ 434 h 1020"/>
                  <a:gd name="T12" fmla="*/ 92 w 504"/>
                  <a:gd name="T13" fmla="*/ 140 h 1020"/>
                  <a:gd name="T14" fmla="*/ 112 w 504"/>
                  <a:gd name="T15" fmla="*/ 120 h 1020"/>
                  <a:gd name="T16" fmla="*/ 132 w 504"/>
                  <a:gd name="T17" fmla="*/ 140 h 1020"/>
                  <a:gd name="T18" fmla="*/ 132 w 504"/>
                  <a:gd name="T19" fmla="*/ 966 h 1020"/>
                  <a:gd name="T20" fmla="*/ 182 w 504"/>
                  <a:gd name="T21" fmla="*/ 1020 h 1020"/>
                  <a:gd name="T22" fmla="*/ 232 w 504"/>
                  <a:gd name="T23" fmla="*/ 966 h 1020"/>
                  <a:gd name="T24" fmla="*/ 232 w 504"/>
                  <a:gd name="T25" fmla="*/ 520 h 1020"/>
                  <a:gd name="T26" fmla="*/ 272 w 504"/>
                  <a:gd name="T27" fmla="*/ 520 h 1020"/>
                  <a:gd name="T28" fmla="*/ 272 w 504"/>
                  <a:gd name="T29" fmla="*/ 966 h 1020"/>
                  <a:gd name="T30" fmla="*/ 322 w 504"/>
                  <a:gd name="T31" fmla="*/ 1020 h 1020"/>
                  <a:gd name="T32" fmla="*/ 372 w 504"/>
                  <a:gd name="T33" fmla="*/ 966 h 1020"/>
                  <a:gd name="T34" fmla="*/ 372 w 504"/>
                  <a:gd name="T35" fmla="*/ 140 h 1020"/>
                  <a:gd name="T36" fmla="*/ 392 w 504"/>
                  <a:gd name="T37" fmla="*/ 120 h 1020"/>
                  <a:gd name="T38" fmla="*/ 412 w 504"/>
                  <a:gd name="T39" fmla="*/ 140 h 1020"/>
                  <a:gd name="T40" fmla="*/ 412 w 504"/>
                  <a:gd name="T41" fmla="*/ 434 h 1020"/>
                  <a:gd name="T42" fmla="*/ 458 w 504"/>
                  <a:gd name="T43" fmla="*/ 480 h 1020"/>
                  <a:gd name="T44" fmla="*/ 504 w 504"/>
                  <a:gd name="T45" fmla="*/ 434 h 1020"/>
                  <a:gd name="T46" fmla="*/ 504 w 504"/>
                  <a:gd name="T47" fmla="*/ 126 h 1020"/>
                  <a:gd name="T48" fmla="*/ 504 w 504"/>
                  <a:gd name="T49" fmla="*/ 100 h 1020"/>
                  <a:gd name="T50" fmla="*/ 412 w 504"/>
                  <a:gd name="T51" fmla="*/ 0 h 1020"/>
                  <a:gd name="T52" fmla="*/ 92 w 504"/>
                  <a:gd name="T53" fmla="*/ 0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4" h="1020">
                    <a:moveTo>
                      <a:pt x="92" y="0"/>
                    </a:moveTo>
                    <a:cubicBezTo>
                      <a:pt x="40" y="0"/>
                      <a:pt x="0" y="47"/>
                      <a:pt x="0" y="100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434"/>
                      <a:pt x="0" y="434"/>
                      <a:pt x="0" y="434"/>
                    </a:cubicBezTo>
                    <a:cubicBezTo>
                      <a:pt x="0" y="459"/>
                      <a:pt x="21" y="480"/>
                      <a:pt x="46" y="480"/>
                    </a:cubicBezTo>
                    <a:cubicBezTo>
                      <a:pt x="71" y="480"/>
                      <a:pt x="92" y="459"/>
                      <a:pt x="92" y="434"/>
                    </a:cubicBezTo>
                    <a:cubicBezTo>
                      <a:pt x="92" y="140"/>
                      <a:pt x="92" y="140"/>
                      <a:pt x="92" y="140"/>
                    </a:cubicBezTo>
                    <a:cubicBezTo>
                      <a:pt x="92" y="129"/>
                      <a:pt x="101" y="120"/>
                      <a:pt x="112" y="120"/>
                    </a:cubicBezTo>
                    <a:cubicBezTo>
                      <a:pt x="123" y="120"/>
                      <a:pt x="132" y="129"/>
                      <a:pt x="132" y="140"/>
                    </a:cubicBezTo>
                    <a:cubicBezTo>
                      <a:pt x="132" y="966"/>
                      <a:pt x="132" y="966"/>
                      <a:pt x="132" y="966"/>
                    </a:cubicBezTo>
                    <a:cubicBezTo>
                      <a:pt x="132" y="996"/>
                      <a:pt x="154" y="1020"/>
                      <a:pt x="182" y="1020"/>
                    </a:cubicBezTo>
                    <a:cubicBezTo>
                      <a:pt x="210" y="1020"/>
                      <a:pt x="232" y="996"/>
                      <a:pt x="232" y="966"/>
                    </a:cubicBezTo>
                    <a:cubicBezTo>
                      <a:pt x="232" y="520"/>
                      <a:pt x="232" y="520"/>
                      <a:pt x="232" y="520"/>
                    </a:cubicBezTo>
                    <a:cubicBezTo>
                      <a:pt x="272" y="520"/>
                      <a:pt x="272" y="520"/>
                      <a:pt x="272" y="520"/>
                    </a:cubicBezTo>
                    <a:cubicBezTo>
                      <a:pt x="272" y="966"/>
                      <a:pt x="272" y="966"/>
                      <a:pt x="272" y="966"/>
                    </a:cubicBezTo>
                    <a:cubicBezTo>
                      <a:pt x="272" y="996"/>
                      <a:pt x="294" y="1020"/>
                      <a:pt x="322" y="1020"/>
                    </a:cubicBezTo>
                    <a:cubicBezTo>
                      <a:pt x="350" y="1020"/>
                      <a:pt x="372" y="996"/>
                      <a:pt x="372" y="966"/>
                    </a:cubicBezTo>
                    <a:cubicBezTo>
                      <a:pt x="372" y="140"/>
                      <a:pt x="372" y="140"/>
                      <a:pt x="372" y="140"/>
                    </a:cubicBezTo>
                    <a:cubicBezTo>
                      <a:pt x="372" y="129"/>
                      <a:pt x="381" y="120"/>
                      <a:pt x="392" y="120"/>
                    </a:cubicBezTo>
                    <a:cubicBezTo>
                      <a:pt x="403" y="120"/>
                      <a:pt x="412" y="129"/>
                      <a:pt x="412" y="140"/>
                    </a:cubicBezTo>
                    <a:cubicBezTo>
                      <a:pt x="412" y="434"/>
                      <a:pt x="412" y="434"/>
                      <a:pt x="412" y="434"/>
                    </a:cubicBezTo>
                    <a:cubicBezTo>
                      <a:pt x="412" y="459"/>
                      <a:pt x="433" y="480"/>
                      <a:pt x="458" y="480"/>
                    </a:cubicBezTo>
                    <a:cubicBezTo>
                      <a:pt x="483" y="480"/>
                      <a:pt x="504" y="459"/>
                      <a:pt x="504" y="434"/>
                    </a:cubicBezTo>
                    <a:cubicBezTo>
                      <a:pt x="504" y="126"/>
                      <a:pt x="504" y="126"/>
                      <a:pt x="504" y="126"/>
                    </a:cubicBezTo>
                    <a:cubicBezTo>
                      <a:pt x="504" y="100"/>
                      <a:pt x="504" y="100"/>
                      <a:pt x="504" y="100"/>
                    </a:cubicBezTo>
                    <a:cubicBezTo>
                      <a:pt x="504" y="47"/>
                      <a:pt x="464" y="0"/>
                      <a:pt x="412" y="0"/>
                    </a:cubicBez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" name="任意多边形 23"/>
            <p:cNvSpPr/>
            <p:nvPr/>
          </p:nvSpPr>
          <p:spPr>
            <a:xfrm>
              <a:off x="8882327" y="8317031"/>
              <a:ext cx="216959" cy="459582"/>
            </a:xfrm>
            <a:custGeom>
              <a:avLst/>
              <a:gdLst>
                <a:gd name="connsiteX0" fmla="*/ 0 w 216959"/>
                <a:gd name="connsiteY0" fmla="*/ 0 h 459582"/>
                <a:gd name="connsiteX1" fmla="*/ 216959 w 216959"/>
                <a:gd name="connsiteY1" fmla="*/ 0 h 459582"/>
                <a:gd name="connsiteX2" fmla="*/ 216959 w 216959"/>
                <a:gd name="connsiteY2" fmla="*/ 65827 h 459582"/>
                <a:gd name="connsiteX3" fmla="*/ 216959 w 216959"/>
                <a:gd name="connsiteY3" fmla="*/ 410921 h 459582"/>
                <a:gd name="connsiteX4" fmla="*/ 171759 w 216959"/>
                <a:gd name="connsiteY4" fmla="*/ 459582 h 459582"/>
                <a:gd name="connsiteX5" fmla="*/ 126560 w 216959"/>
                <a:gd name="connsiteY5" fmla="*/ 410921 h 459582"/>
                <a:gd name="connsiteX6" fmla="*/ 126560 w 216959"/>
                <a:gd name="connsiteY6" fmla="*/ 9012 h 459582"/>
                <a:gd name="connsiteX7" fmla="*/ 90400 w 216959"/>
                <a:gd name="connsiteY7" fmla="*/ 9012 h 459582"/>
                <a:gd name="connsiteX8" fmla="*/ 90400 w 216959"/>
                <a:gd name="connsiteY8" fmla="*/ 410921 h 459582"/>
                <a:gd name="connsiteX9" fmla="*/ 45200 w 216959"/>
                <a:gd name="connsiteY9" fmla="*/ 459582 h 459582"/>
                <a:gd name="connsiteX10" fmla="*/ 0 w 216959"/>
                <a:gd name="connsiteY10" fmla="*/ 410921 h 459582"/>
                <a:gd name="connsiteX11" fmla="*/ 0 w 216959"/>
                <a:gd name="connsiteY11" fmla="*/ 11673 h 45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959" h="459582">
                  <a:moveTo>
                    <a:pt x="0" y="0"/>
                  </a:moveTo>
                  <a:lnTo>
                    <a:pt x="216959" y="0"/>
                  </a:lnTo>
                  <a:lnTo>
                    <a:pt x="216959" y="65827"/>
                  </a:lnTo>
                  <a:cubicBezTo>
                    <a:pt x="216959" y="157961"/>
                    <a:pt x="216959" y="271357"/>
                    <a:pt x="216959" y="410921"/>
                  </a:cubicBezTo>
                  <a:cubicBezTo>
                    <a:pt x="216959" y="437955"/>
                    <a:pt x="197071" y="459582"/>
                    <a:pt x="171759" y="459582"/>
                  </a:cubicBezTo>
                  <a:cubicBezTo>
                    <a:pt x="146447" y="459582"/>
                    <a:pt x="126560" y="437955"/>
                    <a:pt x="126560" y="410921"/>
                  </a:cubicBezTo>
                  <a:cubicBezTo>
                    <a:pt x="126560" y="410921"/>
                    <a:pt x="126560" y="410921"/>
                    <a:pt x="126560" y="9012"/>
                  </a:cubicBezTo>
                  <a:cubicBezTo>
                    <a:pt x="126560" y="9012"/>
                    <a:pt x="126560" y="9012"/>
                    <a:pt x="90400" y="9012"/>
                  </a:cubicBezTo>
                  <a:cubicBezTo>
                    <a:pt x="90400" y="9012"/>
                    <a:pt x="90400" y="9012"/>
                    <a:pt x="90400" y="410921"/>
                  </a:cubicBezTo>
                  <a:cubicBezTo>
                    <a:pt x="90400" y="437955"/>
                    <a:pt x="70512" y="459582"/>
                    <a:pt x="45200" y="459582"/>
                  </a:cubicBezTo>
                  <a:cubicBezTo>
                    <a:pt x="19888" y="459582"/>
                    <a:pt x="0" y="437955"/>
                    <a:pt x="0" y="410921"/>
                  </a:cubicBezTo>
                  <a:cubicBezTo>
                    <a:pt x="0" y="410921"/>
                    <a:pt x="0" y="410921"/>
                    <a:pt x="0" y="116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pic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230" y="1767205"/>
            <a:ext cx="5209540" cy="3323590"/>
          </a:xfrm>
          <a:prstGeom prst="rect">
            <a:avLst/>
          </a:prstGeom>
        </p:spPr>
      </p:pic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6095547" y="5146675"/>
            <a:ext cx="4650" cy="21971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p>
            <a:endParaRPr lang="zh-CN" altLang="en-US" sz="2400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6095547" y="4699000"/>
            <a:ext cx="4650" cy="21971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p>
            <a:endParaRPr lang="zh-CN" altLang="en-US" sz="2400"/>
          </a:p>
        </p:txBody>
      </p:sp>
      <p:sp>
        <p:nvSpPr>
          <p:cNvPr id="2" name="Line 33"/>
          <p:cNvSpPr>
            <a:spLocks noChangeShapeType="1"/>
          </p:cNvSpPr>
          <p:nvPr/>
        </p:nvSpPr>
        <p:spPr bwMode="auto">
          <a:xfrm>
            <a:off x="6092372" y="0"/>
            <a:ext cx="4650" cy="21971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grpSp>
        <p:nvGrpSpPr>
          <p:cNvPr id="31" name="组合 30"/>
          <p:cNvGrpSpPr/>
          <p:nvPr/>
        </p:nvGrpSpPr>
        <p:grpSpPr>
          <a:xfrm>
            <a:off x="8777649" y="2722887"/>
            <a:ext cx="425041" cy="808033"/>
            <a:chOff x="9451974" y="7647900"/>
            <a:chExt cx="593725" cy="1128713"/>
          </a:xfrm>
        </p:grpSpPr>
        <p:grpSp>
          <p:nvGrpSpPr>
            <p:cNvPr id="22" name="组合 21"/>
            <p:cNvGrpSpPr/>
            <p:nvPr/>
          </p:nvGrpSpPr>
          <p:grpSpPr>
            <a:xfrm>
              <a:off x="9451974" y="7647900"/>
              <a:ext cx="593725" cy="1128713"/>
              <a:chOff x="4041775" y="4211638"/>
              <a:chExt cx="593725" cy="1128713"/>
            </a:xfrm>
            <a:solidFill>
              <a:schemeClr val="bg1">
                <a:lumMod val="95000"/>
              </a:schemeClr>
            </a:solidFill>
          </p:grpSpPr>
          <p:sp>
            <p:nvSpPr>
              <p:cNvPr id="27" name="Oval 30"/>
              <p:cNvSpPr>
                <a:spLocks noChangeArrowheads="1"/>
              </p:cNvSpPr>
              <p:nvPr/>
            </p:nvSpPr>
            <p:spPr bwMode="auto">
              <a:xfrm>
                <a:off x="4248150" y="4211638"/>
                <a:ext cx="180975" cy="18097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/>
              <p:nvPr/>
            </p:nvSpPr>
            <p:spPr bwMode="auto">
              <a:xfrm>
                <a:off x="4041775" y="4421188"/>
                <a:ext cx="593725" cy="919163"/>
              </a:xfrm>
              <a:custGeom>
                <a:avLst/>
                <a:gdLst>
                  <a:gd name="T0" fmla="*/ 193 w 658"/>
                  <a:gd name="T1" fmla="*/ 0 h 1020"/>
                  <a:gd name="T2" fmla="*/ 108 w 658"/>
                  <a:gd name="T3" fmla="*/ 64 h 1020"/>
                  <a:gd name="T4" fmla="*/ 7 w 658"/>
                  <a:gd name="T5" fmla="*/ 417 h 1020"/>
                  <a:gd name="T6" fmla="*/ 39 w 658"/>
                  <a:gd name="T7" fmla="*/ 473 h 1020"/>
                  <a:gd name="T8" fmla="*/ 96 w 658"/>
                  <a:gd name="T9" fmla="*/ 441 h 1020"/>
                  <a:gd name="T10" fmla="*/ 177 w 658"/>
                  <a:gd name="T11" fmla="*/ 138 h 1020"/>
                  <a:gd name="T12" fmla="*/ 198 w 658"/>
                  <a:gd name="T13" fmla="*/ 121 h 1020"/>
                  <a:gd name="T14" fmla="*/ 202 w 658"/>
                  <a:gd name="T15" fmla="*/ 122 h 1020"/>
                  <a:gd name="T16" fmla="*/ 216 w 658"/>
                  <a:gd name="T17" fmla="*/ 146 h 1020"/>
                  <a:gd name="T18" fmla="*/ 105 w 658"/>
                  <a:gd name="T19" fmla="*/ 616 h 1020"/>
                  <a:gd name="T20" fmla="*/ 105 w 658"/>
                  <a:gd name="T21" fmla="*/ 620 h 1020"/>
                  <a:gd name="T22" fmla="*/ 125 w 658"/>
                  <a:gd name="T23" fmla="*/ 640 h 1020"/>
                  <a:gd name="T24" fmla="*/ 209 w 658"/>
                  <a:gd name="T25" fmla="*/ 640 h 1020"/>
                  <a:gd name="T26" fmla="*/ 209 w 658"/>
                  <a:gd name="T27" fmla="*/ 966 h 1020"/>
                  <a:gd name="T28" fmla="*/ 259 w 658"/>
                  <a:gd name="T29" fmla="*/ 1020 h 1020"/>
                  <a:gd name="T30" fmla="*/ 309 w 658"/>
                  <a:gd name="T31" fmla="*/ 966 h 1020"/>
                  <a:gd name="T32" fmla="*/ 309 w 658"/>
                  <a:gd name="T33" fmla="*/ 640 h 1020"/>
                  <a:gd name="T34" fmla="*/ 349 w 658"/>
                  <a:gd name="T35" fmla="*/ 640 h 1020"/>
                  <a:gd name="T36" fmla="*/ 349 w 658"/>
                  <a:gd name="T37" fmla="*/ 966 h 1020"/>
                  <a:gd name="T38" fmla="*/ 399 w 658"/>
                  <a:gd name="T39" fmla="*/ 1020 h 1020"/>
                  <a:gd name="T40" fmla="*/ 449 w 658"/>
                  <a:gd name="T41" fmla="*/ 966 h 1020"/>
                  <a:gd name="T42" fmla="*/ 449 w 658"/>
                  <a:gd name="T43" fmla="*/ 640 h 1020"/>
                  <a:gd name="T44" fmla="*/ 533 w 658"/>
                  <a:gd name="T45" fmla="*/ 640 h 1020"/>
                  <a:gd name="T46" fmla="*/ 553 w 658"/>
                  <a:gd name="T47" fmla="*/ 620 h 1020"/>
                  <a:gd name="T48" fmla="*/ 552 w 658"/>
                  <a:gd name="T49" fmla="*/ 616 h 1020"/>
                  <a:gd name="T50" fmla="*/ 442 w 658"/>
                  <a:gd name="T51" fmla="*/ 146 h 1020"/>
                  <a:gd name="T52" fmla="*/ 456 w 658"/>
                  <a:gd name="T53" fmla="*/ 122 h 1020"/>
                  <a:gd name="T54" fmla="*/ 460 w 658"/>
                  <a:gd name="T55" fmla="*/ 121 h 1020"/>
                  <a:gd name="T56" fmla="*/ 481 w 658"/>
                  <a:gd name="T57" fmla="*/ 138 h 1020"/>
                  <a:gd name="T58" fmla="*/ 562 w 658"/>
                  <a:gd name="T59" fmla="*/ 441 h 1020"/>
                  <a:gd name="T60" fmla="*/ 619 w 658"/>
                  <a:gd name="T61" fmla="*/ 473 h 1020"/>
                  <a:gd name="T62" fmla="*/ 651 w 658"/>
                  <a:gd name="T63" fmla="*/ 417 h 1020"/>
                  <a:gd name="T64" fmla="*/ 551 w 658"/>
                  <a:gd name="T65" fmla="*/ 65 h 1020"/>
                  <a:gd name="T66" fmla="*/ 465 w 658"/>
                  <a:gd name="T67" fmla="*/ 0 h 1020"/>
                  <a:gd name="T68" fmla="*/ 193 w 658"/>
                  <a:gd name="T69" fmla="*/ 0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58" h="1020">
                    <a:moveTo>
                      <a:pt x="193" y="0"/>
                    </a:moveTo>
                    <a:cubicBezTo>
                      <a:pt x="154" y="0"/>
                      <a:pt x="118" y="28"/>
                      <a:pt x="108" y="64"/>
                    </a:cubicBezTo>
                    <a:cubicBezTo>
                      <a:pt x="7" y="417"/>
                      <a:pt x="7" y="417"/>
                      <a:pt x="7" y="417"/>
                    </a:cubicBezTo>
                    <a:cubicBezTo>
                      <a:pt x="0" y="441"/>
                      <a:pt x="15" y="467"/>
                      <a:pt x="39" y="473"/>
                    </a:cubicBezTo>
                    <a:cubicBezTo>
                      <a:pt x="64" y="480"/>
                      <a:pt x="89" y="465"/>
                      <a:pt x="96" y="441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80" y="128"/>
                      <a:pt x="190" y="121"/>
                      <a:pt x="198" y="121"/>
                    </a:cubicBezTo>
                    <a:cubicBezTo>
                      <a:pt x="199" y="121"/>
                      <a:pt x="201" y="121"/>
                      <a:pt x="202" y="122"/>
                    </a:cubicBezTo>
                    <a:cubicBezTo>
                      <a:pt x="213" y="125"/>
                      <a:pt x="219" y="135"/>
                      <a:pt x="216" y="146"/>
                    </a:cubicBezTo>
                    <a:cubicBezTo>
                      <a:pt x="105" y="616"/>
                      <a:pt x="105" y="616"/>
                      <a:pt x="105" y="616"/>
                    </a:cubicBezTo>
                    <a:cubicBezTo>
                      <a:pt x="105" y="617"/>
                      <a:pt x="105" y="619"/>
                      <a:pt x="105" y="620"/>
                    </a:cubicBezTo>
                    <a:cubicBezTo>
                      <a:pt x="105" y="631"/>
                      <a:pt x="114" y="640"/>
                      <a:pt x="125" y="640"/>
                    </a:cubicBezTo>
                    <a:cubicBezTo>
                      <a:pt x="209" y="640"/>
                      <a:pt x="209" y="640"/>
                      <a:pt x="209" y="640"/>
                    </a:cubicBezTo>
                    <a:cubicBezTo>
                      <a:pt x="209" y="966"/>
                      <a:pt x="209" y="966"/>
                      <a:pt x="209" y="966"/>
                    </a:cubicBezTo>
                    <a:cubicBezTo>
                      <a:pt x="209" y="996"/>
                      <a:pt x="231" y="1020"/>
                      <a:pt x="259" y="1020"/>
                    </a:cubicBezTo>
                    <a:cubicBezTo>
                      <a:pt x="287" y="1020"/>
                      <a:pt x="309" y="996"/>
                      <a:pt x="309" y="966"/>
                    </a:cubicBezTo>
                    <a:cubicBezTo>
                      <a:pt x="309" y="640"/>
                      <a:pt x="309" y="640"/>
                      <a:pt x="309" y="640"/>
                    </a:cubicBezTo>
                    <a:cubicBezTo>
                      <a:pt x="349" y="640"/>
                      <a:pt x="349" y="640"/>
                      <a:pt x="349" y="640"/>
                    </a:cubicBezTo>
                    <a:cubicBezTo>
                      <a:pt x="349" y="966"/>
                      <a:pt x="349" y="966"/>
                      <a:pt x="349" y="966"/>
                    </a:cubicBezTo>
                    <a:cubicBezTo>
                      <a:pt x="349" y="996"/>
                      <a:pt x="371" y="1020"/>
                      <a:pt x="399" y="1020"/>
                    </a:cubicBezTo>
                    <a:cubicBezTo>
                      <a:pt x="427" y="1020"/>
                      <a:pt x="449" y="996"/>
                      <a:pt x="449" y="966"/>
                    </a:cubicBezTo>
                    <a:cubicBezTo>
                      <a:pt x="449" y="640"/>
                      <a:pt x="449" y="640"/>
                      <a:pt x="449" y="640"/>
                    </a:cubicBezTo>
                    <a:cubicBezTo>
                      <a:pt x="533" y="640"/>
                      <a:pt x="533" y="640"/>
                      <a:pt x="533" y="640"/>
                    </a:cubicBezTo>
                    <a:cubicBezTo>
                      <a:pt x="544" y="640"/>
                      <a:pt x="553" y="631"/>
                      <a:pt x="553" y="620"/>
                    </a:cubicBezTo>
                    <a:cubicBezTo>
                      <a:pt x="553" y="619"/>
                      <a:pt x="553" y="617"/>
                      <a:pt x="552" y="616"/>
                    </a:cubicBezTo>
                    <a:cubicBezTo>
                      <a:pt x="442" y="146"/>
                      <a:pt x="442" y="146"/>
                      <a:pt x="442" y="146"/>
                    </a:cubicBezTo>
                    <a:cubicBezTo>
                      <a:pt x="439" y="135"/>
                      <a:pt x="445" y="125"/>
                      <a:pt x="456" y="122"/>
                    </a:cubicBezTo>
                    <a:cubicBezTo>
                      <a:pt x="457" y="121"/>
                      <a:pt x="459" y="121"/>
                      <a:pt x="460" y="121"/>
                    </a:cubicBezTo>
                    <a:cubicBezTo>
                      <a:pt x="472" y="122"/>
                      <a:pt x="479" y="129"/>
                      <a:pt x="481" y="138"/>
                    </a:cubicBezTo>
                    <a:cubicBezTo>
                      <a:pt x="562" y="441"/>
                      <a:pt x="562" y="441"/>
                      <a:pt x="562" y="441"/>
                    </a:cubicBezTo>
                    <a:cubicBezTo>
                      <a:pt x="569" y="465"/>
                      <a:pt x="594" y="480"/>
                      <a:pt x="619" y="473"/>
                    </a:cubicBezTo>
                    <a:cubicBezTo>
                      <a:pt x="643" y="467"/>
                      <a:pt x="658" y="441"/>
                      <a:pt x="651" y="417"/>
                    </a:cubicBezTo>
                    <a:cubicBezTo>
                      <a:pt x="551" y="65"/>
                      <a:pt x="551" y="65"/>
                      <a:pt x="551" y="65"/>
                    </a:cubicBezTo>
                    <a:cubicBezTo>
                      <a:pt x="540" y="28"/>
                      <a:pt x="504" y="0"/>
                      <a:pt x="465" y="0"/>
                    </a:cubicBezTo>
                    <a:lnTo>
                      <a:pt x="1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" name="任意多边形 22"/>
            <p:cNvSpPr/>
            <p:nvPr/>
          </p:nvSpPr>
          <p:spPr>
            <a:xfrm>
              <a:off x="9456731" y="8082761"/>
              <a:ext cx="584210" cy="693852"/>
            </a:xfrm>
            <a:custGeom>
              <a:avLst/>
              <a:gdLst>
                <a:gd name="connsiteX0" fmla="*/ 456281 w 584210"/>
                <a:gd name="connsiteY0" fmla="*/ 0 h 693852"/>
                <a:gd name="connsiteX1" fmla="*/ 539851 w 584210"/>
                <a:gd name="connsiteY1" fmla="*/ 0 h 693852"/>
                <a:gd name="connsiteX2" fmla="*/ 552869 w 584210"/>
                <a:gd name="connsiteY2" fmla="*/ 45763 h 693852"/>
                <a:gd name="connsiteX3" fmla="*/ 582652 w 584210"/>
                <a:gd name="connsiteY3" fmla="*/ 150465 h 693852"/>
                <a:gd name="connsiteX4" fmla="*/ 553778 w 584210"/>
                <a:gd name="connsiteY4" fmla="*/ 200929 h 693852"/>
                <a:gd name="connsiteX5" fmla="*/ 502346 w 584210"/>
                <a:gd name="connsiteY5" fmla="*/ 172092 h 693852"/>
                <a:gd name="connsiteX6" fmla="*/ 471512 w 584210"/>
                <a:gd name="connsiteY6" fmla="*/ 56901 h 693852"/>
                <a:gd name="connsiteX7" fmla="*/ 167975 w 584210"/>
                <a:gd name="connsiteY7" fmla="*/ 0 h 693852"/>
                <a:gd name="connsiteX8" fmla="*/ 416037 w 584210"/>
                <a:gd name="connsiteY8" fmla="*/ 0 h 693852"/>
                <a:gd name="connsiteX9" fmla="*/ 418300 w 584210"/>
                <a:gd name="connsiteY9" fmla="*/ 9658 h 693852"/>
                <a:gd name="connsiteX10" fmla="*/ 493323 w 584210"/>
                <a:gd name="connsiteY10" fmla="*/ 329792 h 693852"/>
                <a:gd name="connsiteX11" fmla="*/ 494225 w 584210"/>
                <a:gd name="connsiteY11" fmla="*/ 333396 h 693852"/>
                <a:gd name="connsiteX12" fmla="*/ 476179 w 584210"/>
                <a:gd name="connsiteY12" fmla="*/ 351419 h 693852"/>
                <a:gd name="connsiteX13" fmla="*/ 400384 w 584210"/>
                <a:gd name="connsiteY13" fmla="*/ 351419 h 693852"/>
                <a:gd name="connsiteX14" fmla="*/ 400384 w 584210"/>
                <a:gd name="connsiteY14" fmla="*/ 645191 h 693852"/>
                <a:gd name="connsiteX15" fmla="*/ 355268 w 584210"/>
                <a:gd name="connsiteY15" fmla="*/ 693852 h 693852"/>
                <a:gd name="connsiteX16" fmla="*/ 310152 w 584210"/>
                <a:gd name="connsiteY16" fmla="*/ 645191 h 693852"/>
                <a:gd name="connsiteX17" fmla="*/ 310152 w 584210"/>
                <a:gd name="connsiteY17" fmla="*/ 351419 h 693852"/>
                <a:gd name="connsiteX18" fmla="*/ 274059 w 584210"/>
                <a:gd name="connsiteY18" fmla="*/ 351419 h 693852"/>
                <a:gd name="connsiteX19" fmla="*/ 274059 w 584210"/>
                <a:gd name="connsiteY19" fmla="*/ 645191 h 693852"/>
                <a:gd name="connsiteX20" fmla="*/ 228944 w 584210"/>
                <a:gd name="connsiteY20" fmla="*/ 693852 h 693852"/>
                <a:gd name="connsiteX21" fmla="*/ 183828 w 584210"/>
                <a:gd name="connsiteY21" fmla="*/ 645191 h 693852"/>
                <a:gd name="connsiteX22" fmla="*/ 183828 w 584210"/>
                <a:gd name="connsiteY22" fmla="*/ 351419 h 693852"/>
                <a:gd name="connsiteX23" fmla="*/ 108033 w 584210"/>
                <a:gd name="connsiteY23" fmla="*/ 351419 h 693852"/>
                <a:gd name="connsiteX24" fmla="*/ 89986 w 584210"/>
                <a:gd name="connsiteY24" fmla="*/ 333396 h 693852"/>
                <a:gd name="connsiteX25" fmla="*/ 89986 w 584210"/>
                <a:gd name="connsiteY25" fmla="*/ 329792 h 693852"/>
                <a:gd name="connsiteX26" fmla="*/ 157084 w 584210"/>
                <a:gd name="connsiteY26" fmla="*/ 46056 h 693852"/>
                <a:gd name="connsiteX27" fmla="*/ 44666 w 584210"/>
                <a:gd name="connsiteY27" fmla="*/ 0 h 693852"/>
                <a:gd name="connsiteX28" fmla="*/ 127930 w 584210"/>
                <a:gd name="connsiteY28" fmla="*/ 0 h 693852"/>
                <a:gd name="connsiteX29" fmla="*/ 124119 w 584210"/>
                <a:gd name="connsiteY29" fmla="*/ 14238 h 693852"/>
                <a:gd name="connsiteX30" fmla="*/ 81866 w 584210"/>
                <a:gd name="connsiteY30" fmla="*/ 172092 h 693852"/>
                <a:gd name="connsiteX31" fmla="*/ 30434 w 584210"/>
                <a:gd name="connsiteY31" fmla="*/ 200929 h 693852"/>
                <a:gd name="connsiteX32" fmla="*/ 1559 w 584210"/>
                <a:gd name="connsiteY32" fmla="*/ 150465 h 693852"/>
                <a:gd name="connsiteX33" fmla="*/ 40007 w 584210"/>
                <a:gd name="connsiteY33" fmla="*/ 16265 h 6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84210" h="693852">
                  <a:moveTo>
                    <a:pt x="456281" y="0"/>
                  </a:moveTo>
                  <a:lnTo>
                    <a:pt x="539851" y="0"/>
                  </a:lnTo>
                  <a:lnTo>
                    <a:pt x="552869" y="45763"/>
                  </a:lnTo>
                  <a:cubicBezTo>
                    <a:pt x="561504" y="76121"/>
                    <a:pt x="571373" y="110815"/>
                    <a:pt x="582652" y="150465"/>
                  </a:cubicBezTo>
                  <a:cubicBezTo>
                    <a:pt x="588968" y="172092"/>
                    <a:pt x="575433" y="195522"/>
                    <a:pt x="553778" y="200929"/>
                  </a:cubicBezTo>
                  <a:cubicBezTo>
                    <a:pt x="531220" y="207237"/>
                    <a:pt x="508662" y="193719"/>
                    <a:pt x="502346" y="172092"/>
                  </a:cubicBezTo>
                  <a:cubicBezTo>
                    <a:pt x="502346" y="172092"/>
                    <a:pt x="502346" y="172092"/>
                    <a:pt x="471512" y="56901"/>
                  </a:cubicBezTo>
                  <a:close/>
                  <a:moveTo>
                    <a:pt x="167975" y="0"/>
                  </a:moveTo>
                  <a:lnTo>
                    <a:pt x="416037" y="0"/>
                  </a:lnTo>
                  <a:lnTo>
                    <a:pt x="418300" y="9658"/>
                  </a:lnTo>
                  <a:cubicBezTo>
                    <a:pt x="432839" y="71700"/>
                    <a:pt x="456102" y="170966"/>
                    <a:pt x="493323" y="329792"/>
                  </a:cubicBezTo>
                  <a:cubicBezTo>
                    <a:pt x="494225" y="330693"/>
                    <a:pt x="494225" y="332495"/>
                    <a:pt x="494225" y="333396"/>
                  </a:cubicBezTo>
                  <a:cubicBezTo>
                    <a:pt x="494225" y="343309"/>
                    <a:pt x="486104" y="351419"/>
                    <a:pt x="476179" y="351419"/>
                  </a:cubicBezTo>
                  <a:cubicBezTo>
                    <a:pt x="476179" y="351419"/>
                    <a:pt x="476179" y="351419"/>
                    <a:pt x="400384" y="351419"/>
                  </a:cubicBezTo>
                  <a:cubicBezTo>
                    <a:pt x="400384" y="351419"/>
                    <a:pt x="400384" y="351419"/>
                    <a:pt x="400384" y="645191"/>
                  </a:cubicBezTo>
                  <a:cubicBezTo>
                    <a:pt x="400384" y="672225"/>
                    <a:pt x="380533" y="693852"/>
                    <a:pt x="355268" y="693852"/>
                  </a:cubicBezTo>
                  <a:cubicBezTo>
                    <a:pt x="330003" y="693852"/>
                    <a:pt x="310152" y="672225"/>
                    <a:pt x="310152" y="645191"/>
                  </a:cubicBezTo>
                  <a:cubicBezTo>
                    <a:pt x="310152" y="645191"/>
                    <a:pt x="310152" y="645191"/>
                    <a:pt x="310152" y="351419"/>
                  </a:cubicBezTo>
                  <a:cubicBezTo>
                    <a:pt x="310152" y="351419"/>
                    <a:pt x="310152" y="351419"/>
                    <a:pt x="274059" y="351419"/>
                  </a:cubicBezTo>
                  <a:cubicBezTo>
                    <a:pt x="274059" y="351419"/>
                    <a:pt x="274059" y="351419"/>
                    <a:pt x="274059" y="645191"/>
                  </a:cubicBezTo>
                  <a:cubicBezTo>
                    <a:pt x="274059" y="672225"/>
                    <a:pt x="254208" y="693852"/>
                    <a:pt x="228944" y="693852"/>
                  </a:cubicBezTo>
                  <a:cubicBezTo>
                    <a:pt x="203679" y="693852"/>
                    <a:pt x="183828" y="672225"/>
                    <a:pt x="183828" y="645191"/>
                  </a:cubicBezTo>
                  <a:cubicBezTo>
                    <a:pt x="183828" y="645191"/>
                    <a:pt x="183828" y="645191"/>
                    <a:pt x="183828" y="351419"/>
                  </a:cubicBezTo>
                  <a:cubicBezTo>
                    <a:pt x="183828" y="351419"/>
                    <a:pt x="183828" y="351419"/>
                    <a:pt x="108033" y="351419"/>
                  </a:cubicBezTo>
                  <a:cubicBezTo>
                    <a:pt x="98107" y="351419"/>
                    <a:pt x="89986" y="343309"/>
                    <a:pt x="89986" y="333396"/>
                  </a:cubicBezTo>
                  <a:cubicBezTo>
                    <a:pt x="89986" y="332495"/>
                    <a:pt x="89986" y="330693"/>
                    <a:pt x="89986" y="329792"/>
                  </a:cubicBezTo>
                  <a:cubicBezTo>
                    <a:pt x="89986" y="329792"/>
                    <a:pt x="89986" y="329792"/>
                    <a:pt x="157084" y="46056"/>
                  </a:cubicBezTo>
                  <a:close/>
                  <a:moveTo>
                    <a:pt x="44666" y="0"/>
                  </a:moveTo>
                  <a:lnTo>
                    <a:pt x="127930" y="0"/>
                  </a:lnTo>
                  <a:lnTo>
                    <a:pt x="124119" y="14238"/>
                  </a:lnTo>
                  <a:cubicBezTo>
                    <a:pt x="113841" y="52635"/>
                    <a:pt x="100138" y="103831"/>
                    <a:pt x="81866" y="172092"/>
                  </a:cubicBezTo>
                  <a:cubicBezTo>
                    <a:pt x="75549" y="193719"/>
                    <a:pt x="52991" y="207237"/>
                    <a:pt x="30434" y="200929"/>
                  </a:cubicBezTo>
                  <a:cubicBezTo>
                    <a:pt x="8778" y="195522"/>
                    <a:pt x="-4757" y="172092"/>
                    <a:pt x="1559" y="150465"/>
                  </a:cubicBezTo>
                  <a:cubicBezTo>
                    <a:pt x="1559" y="150465"/>
                    <a:pt x="1559" y="150465"/>
                    <a:pt x="40007" y="1626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047415" y="2722888"/>
            <a:ext cx="326168" cy="808032"/>
            <a:chOff x="8762999" y="7647900"/>
            <a:chExt cx="455613" cy="1128713"/>
          </a:xfrm>
        </p:grpSpPr>
        <p:grpSp>
          <p:nvGrpSpPr>
            <p:cNvPr id="21" name="组合 20"/>
            <p:cNvGrpSpPr/>
            <p:nvPr/>
          </p:nvGrpSpPr>
          <p:grpSpPr>
            <a:xfrm>
              <a:off x="8762999" y="7647900"/>
              <a:ext cx="455613" cy="1128713"/>
              <a:chOff x="3352800" y="4211638"/>
              <a:chExt cx="455613" cy="1128713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Oval 28"/>
              <p:cNvSpPr>
                <a:spLocks noChangeArrowheads="1"/>
              </p:cNvSpPr>
              <p:nvPr/>
            </p:nvSpPr>
            <p:spPr bwMode="auto">
              <a:xfrm>
                <a:off x="3489325" y="4211638"/>
                <a:ext cx="180975" cy="18097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3352800" y="4421188"/>
                <a:ext cx="455613" cy="919163"/>
              </a:xfrm>
              <a:custGeom>
                <a:avLst/>
                <a:gdLst>
                  <a:gd name="T0" fmla="*/ 92 w 504"/>
                  <a:gd name="T1" fmla="*/ 0 h 1020"/>
                  <a:gd name="T2" fmla="*/ 0 w 504"/>
                  <a:gd name="T3" fmla="*/ 100 h 1020"/>
                  <a:gd name="T4" fmla="*/ 0 w 504"/>
                  <a:gd name="T5" fmla="*/ 126 h 1020"/>
                  <a:gd name="T6" fmla="*/ 0 w 504"/>
                  <a:gd name="T7" fmla="*/ 434 h 1020"/>
                  <a:gd name="T8" fmla="*/ 46 w 504"/>
                  <a:gd name="T9" fmla="*/ 480 h 1020"/>
                  <a:gd name="T10" fmla="*/ 92 w 504"/>
                  <a:gd name="T11" fmla="*/ 434 h 1020"/>
                  <a:gd name="T12" fmla="*/ 92 w 504"/>
                  <a:gd name="T13" fmla="*/ 140 h 1020"/>
                  <a:gd name="T14" fmla="*/ 112 w 504"/>
                  <a:gd name="T15" fmla="*/ 120 h 1020"/>
                  <a:gd name="T16" fmla="*/ 132 w 504"/>
                  <a:gd name="T17" fmla="*/ 140 h 1020"/>
                  <a:gd name="T18" fmla="*/ 132 w 504"/>
                  <a:gd name="T19" fmla="*/ 966 h 1020"/>
                  <a:gd name="T20" fmla="*/ 182 w 504"/>
                  <a:gd name="T21" fmla="*/ 1020 h 1020"/>
                  <a:gd name="T22" fmla="*/ 232 w 504"/>
                  <a:gd name="T23" fmla="*/ 966 h 1020"/>
                  <a:gd name="T24" fmla="*/ 232 w 504"/>
                  <a:gd name="T25" fmla="*/ 520 h 1020"/>
                  <a:gd name="T26" fmla="*/ 272 w 504"/>
                  <a:gd name="T27" fmla="*/ 520 h 1020"/>
                  <a:gd name="T28" fmla="*/ 272 w 504"/>
                  <a:gd name="T29" fmla="*/ 966 h 1020"/>
                  <a:gd name="T30" fmla="*/ 322 w 504"/>
                  <a:gd name="T31" fmla="*/ 1020 h 1020"/>
                  <a:gd name="T32" fmla="*/ 372 w 504"/>
                  <a:gd name="T33" fmla="*/ 966 h 1020"/>
                  <a:gd name="T34" fmla="*/ 372 w 504"/>
                  <a:gd name="T35" fmla="*/ 140 h 1020"/>
                  <a:gd name="T36" fmla="*/ 392 w 504"/>
                  <a:gd name="T37" fmla="*/ 120 h 1020"/>
                  <a:gd name="T38" fmla="*/ 412 w 504"/>
                  <a:gd name="T39" fmla="*/ 140 h 1020"/>
                  <a:gd name="T40" fmla="*/ 412 w 504"/>
                  <a:gd name="T41" fmla="*/ 434 h 1020"/>
                  <a:gd name="T42" fmla="*/ 458 w 504"/>
                  <a:gd name="T43" fmla="*/ 480 h 1020"/>
                  <a:gd name="T44" fmla="*/ 504 w 504"/>
                  <a:gd name="T45" fmla="*/ 434 h 1020"/>
                  <a:gd name="T46" fmla="*/ 504 w 504"/>
                  <a:gd name="T47" fmla="*/ 126 h 1020"/>
                  <a:gd name="T48" fmla="*/ 504 w 504"/>
                  <a:gd name="T49" fmla="*/ 100 h 1020"/>
                  <a:gd name="T50" fmla="*/ 412 w 504"/>
                  <a:gd name="T51" fmla="*/ 0 h 1020"/>
                  <a:gd name="T52" fmla="*/ 92 w 504"/>
                  <a:gd name="T53" fmla="*/ 0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4" h="1020">
                    <a:moveTo>
                      <a:pt x="92" y="0"/>
                    </a:moveTo>
                    <a:cubicBezTo>
                      <a:pt x="40" y="0"/>
                      <a:pt x="0" y="47"/>
                      <a:pt x="0" y="100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434"/>
                      <a:pt x="0" y="434"/>
                      <a:pt x="0" y="434"/>
                    </a:cubicBezTo>
                    <a:cubicBezTo>
                      <a:pt x="0" y="459"/>
                      <a:pt x="21" y="480"/>
                      <a:pt x="46" y="480"/>
                    </a:cubicBezTo>
                    <a:cubicBezTo>
                      <a:pt x="71" y="480"/>
                      <a:pt x="92" y="459"/>
                      <a:pt x="92" y="434"/>
                    </a:cubicBezTo>
                    <a:cubicBezTo>
                      <a:pt x="92" y="140"/>
                      <a:pt x="92" y="140"/>
                      <a:pt x="92" y="140"/>
                    </a:cubicBezTo>
                    <a:cubicBezTo>
                      <a:pt x="92" y="129"/>
                      <a:pt x="101" y="120"/>
                      <a:pt x="112" y="120"/>
                    </a:cubicBezTo>
                    <a:cubicBezTo>
                      <a:pt x="123" y="120"/>
                      <a:pt x="132" y="129"/>
                      <a:pt x="132" y="140"/>
                    </a:cubicBezTo>
                    <a:cubicBezTo>
                      <a:pt x="132" y="966"/>
                      <a:pt x="132" y="966"/>
                      <a:pt x="132" y="966"/>
                    </a:cubicBezTo>
                    <a:cubicBezTo>
                      <a:pt x="132" y="996"/>
                      <a:pt x="154" y="1020"/>
                      <a:pt x="182" y="1020"/>
                    </a:cubicBezTo>
                    <a:cubicBezTo>
                      <a:pt x="210" y="1020"/>
                      <a:pt x="232" y="996"/>
                      <a:pt x="232" y="966"/>
                    </a:cubicBezTo>
                    <a:cubicBezTo>
                      <a:pt x="232" y="520"/>
                      <a:pt x="232" y="520"/>
                      <a:pt x="232" y="520"/>
                    </a:cubicBezTo>
                    <a:cubicBezTo>
                      <a:pt x="272" y="520"/>
                      <a:pt x="272" y="520"/>
                      <a:pt x="272" y="520"/>
                    </a:cubicBezTo>
                    <a:cubicBezTo>
                      <a:pt x="272" y="966"/>
                      <a:pt x="272" y="966"/>
                      <a:pt x="272" y="966"/>
                    </a:cubicBezTo>
                    <a:cubicBezTo>
                      <a:pt x="272" y="996"/>
                      <a:pt x="294" y="1020"/>
                      <a:pt x="322" y="1020"/>
                    </a:cubicBezTo>
                    <a:cubicBezTo>
                      <a:pt x="350" y="1020"/>
                      <a:pt x="372" y="996"/>
                      <a:pt x="372" y="966"/>
                    </a:cubicBezTo>
                    <a:cubicBezTo>
                      <a:pt x="372" y="140"/>
                      <a:pt x="372" y="140"/>
                      <a:pt x="372" y="140"/>
                    </a:cubicBezTo>
                    <a:cubicBezTo>
                      <a:pt x="372" y="129"/>
                      <a:pt x="381" y="120"/>
                      <a:pt x="392" y="120"/>
                    </a:cubicBezTo>
                    <a:cubicBezTo>
                      <a:pt x="403" y="120"/>
                      <a:pt x="412" y="129"/>
                      <a:pt x="412" y="140"/>
                    </a:cubicBezTo>
                    <a:cubicBezTo>
                      <a:pt x="412" y="434"/>
                      <a:pt x="412" y="434"/>
                      <a:pt x="412" y="434"/>
                    </a:cubicBezTo>
                    <a:cubicBezTo>
                      <a:pt x="412" y="459"/>
                      <a:pt x="433" y="480"/>
                      <a:pt x="458" y="480"/>
                    </a:cubicBezTo>
                    <a:cubicBezTo>
                      <a:pt x="483" y="480"/>
                      <a:pt x="504" y="459"/>
                      <a:pt x="504" y="434"/>
                    </a:cubicBezTo>
                    <a:cubicBezTo>
                      <a:pt x="504" y="126"/>
                      <a:pt x="504" y="126"/>
                      <a:pt x="504" y="126"/>
                    </a:cubicBezTo>
                    <a:cubicBezTo>
                      <a:pt x="504" y="100"/>
                      <a:pt x="504" y="100"/>
                      <a:pt x="504" y="100"/>
                    </a:cubicBezTo>
                    <a:cubicBezTo>
                      <a:pt x="504" y="47"/>
                      <a:pt x="464" y="0"/>
                      <a:pt x="412" y="0"/>
                    </a:cubicBez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" name="任意多边形 23"/>
            <p:cNvSpPr/>
            <p:nvPr/>
          </p:nvSpPr>
          <p:spPr>
            <a:xfrm>
              <a:off x="8882327" y="8317031"/>
              <a:ext cx="216959" cy="459582"/>
            </a:xfrm>
            <a:custGeom>
              <a:avLst/>
              <a:gdLst>
                <a:gd name="connsiteX0" fmla="*/ 0 w 216959"/>
                <a:gd name="connsiteY0" fmla="*/ 0 h 459582"/>
                <a:gd name="connsiteX1" fmla="*/ 216959 w 216959"/>
                <a:gd name="connsiteY1" fmla="*/ 0 h 459582"/>
                <a:gd name="connsiteX2" fmla="*/ 216959 w 216959"/>
                <a:gd name="connsiteY2" fmla="*/ 65827 h 459582"/>
                <a:gd name="connsiteX3" fmla="*/ 216959 w 216959"/>
                <a:gd name="connsiteY3" fmla="*/ 410921 h 459582"/>
                <a:gd name="connsiteX4" fmla="*/ 171759 w 216959"/>
                <a:gd name="connsiteY4" fmla="*/ 459582 h 459582"/>
                <a:gd name="connsiteX5" fmla="*/ 126560 w 216959"/>
                <a:gd name="connsiteY5" fmla="*/ 410921 h 459582"/>
                <a:gd name="connsiteX6" fmla="*/ 126560 w 216959"/>
                <a:gd name="connsiteY6" fmla="*/ 9012 h 459582"/>
                <a:gd name="connsiteX7" fmla="*/ 90400 w 216959"/>
                <a:gd name="connsiteY7" fmla="*/ 9012 h 459582"/>
                <a:gd name="connsiteX8" fmla="*/ 90400 w 216959"/>
                <a:gd name="connsiteY8" fmla="*/ 410921 h 459582"/>
                <a:gd name="connsiteX9" fmla="*/ 45200 w 216959"/>
                <a:gd name="connsiteY9" fmla="*/ 459582 h 459582"/>
                <a:gd name="connsiteX10" fmla="*/ 0 w 216959"/>
                <a:gd name="connsiteY10" fmla="*/ 410921 h 459582"/>
                <a:gd name="connsiteX11" fmla="*/ 0 w 216959"/>
                <a:gd name="connsiteY11" fmla="*/ 11673 h 45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959" h="459582">
                  <a:moveTo>
                    <a:pt x="0" y="0"/>
                  </a:moveTo>
                  <a:lnTo>
                    <a:pt x="216959" y="0"/>
                  </a:lnTo>
                  <a:lnTo>
                    <a:pt x="216959" y="65827"/>
                  </a:lnTo>
                  <a:cubicBezTo>
                    <a:pt x="216959" y="157961"/>
                    <a:pt x="216959" y="271357"/>
                    <a:pt x="216959" y="410921"/>
                  </a:cubicBezTo>
                  <a:cubicBezTo>
                    <a:pt x="216959" y="437955"/>
                    <a:pt x="197071" y="459582"/>
                    <a:pt x="171759" y="459582"/>
                  </a:cubicBezTo>
                  <a:cubicBezTo>
                    <a:pt x="146447" y="459582"/>
                    <a:pt x="126560" y="437955"/>
                    <a:pt x="126560" y="410921"/>
                  </a:cubicBezTo>
                  <a:cubicBezTo>
                    <a:pt x="126560" y="410921"/>
                    <a:pt x="126560" y="410921"/>
                    <a:pt x="126560" y="9012"/>
                  </a:cubicBezTo>
                  <a:cubicBezTo>
                    <a:pt x="126560" y="9012"/>
                    <a:pt x="126560" y="9012"/>
                    <a:pt x="90400" y="9012"/>
                  </a:cubicBezTo>
                  <a:cubicBezTo>
                    <a:pt x="90400" y="9012"/>
                    <a:pt x="90400" y="9012"/>
                    <a:pt x="90400" y="410921"/>
                  </a:cubicBezTo>
                  <a:cubicBezTo>
                    <a:pt x="90400" y="437955"/>
                    <a:pt x="70512" y="459582"/>
                    <a:pt x="45200" y="459582"/>
                  </a:cubicBezTo>
                  <a:cubicBezTo>
                    <a:pt x="19888" y="459582"/>
                    <a:pt x="0" y="437955"/>
                    <a:pt x="0" y="410921"/>
                  </a:cubicBezTo>
                  <a:cubicBezTo>
                    <a:pt x="0" y="410921"/>
                    <a:pt x="0" y="410921"/>
                    <a:pt x="0" y="116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/home/wyx/桌面/新生研讨课/pic2.pngpic2"/>
          <p:cNvPicPr>
            <a:picLocks noChangeAspect="1"/>
          </p:cNvPicPr>
          <p:nvPr/>
        </p:nvPicPr>
        <p:blipFill>
          <a:blip r:embed="rId1"/>
          <a:srcRect l="-463" t="10250"/>
          <a:stretch>
            <a:fillRect/>
          </a:stretch>
        </p:blipFill>
        <p:spPr>
          <a:xfrm>
            <a:off x="2801620" y="1300480"/>
            <a:ext cx="6496685" cy="3485515"/>
          </a:xfrm>
          <a:prstGeom prst="rect">
            <a:avLst/>
          </a:prstGeom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1756549" y="4649634"/>
            <a:ext cx="1507129" cy="590309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en-US" sz="1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可扩展性</a:t>
            </a:r>
            <a:endParaRPr lang="x-none" altLang="en-US" sz="18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MH_Text_3"/>
          <p:cNvSpPr txBox="1">
            <a:spLocks noChangeArrowheads="1"/>
          </p:cNvSpPr>
          <p:nvPr/>
        </p:nvSpPr>
        <p:spPr bwMode="auto">
          <a:xfrm>
            <a:off x="1101910" y="5219623"/>
            <a:ext cx="2581537" cy="83207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一个操作系统的可扩展性,是指该系统适应变化的能力</a:t>
            </a:r>
            <a:r>
              <a:rPr lang="x-none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x-none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Title 1"/>
          <p:cNvSpPr txBox="1"/>
          <p:nvPr/>
        </p:nvSpPr>
        <p:spPr>
          <a:xfrm>
            <a:off x="4995545" y="4649470"/>
            <a:ext cx="2284095" cy="59055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 lnSpcReduction="20000"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1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x-none" altLang="en-US" sz="18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MH_Text_3"/>
          <p:cNvSpPr txBox="1">
            <a:spLocks noChangeArrowheads="1"/>
          </p:cNvSpPr>
          <p:nvPr/>
        </p:nvSpPr>
        <p:spPr bwMode="auto">
          <a:xfrm>
            <a:off x="4295775" y="5219700"/>
            <a:ext cx="3874770" cy="8318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内核是操作系统最基本的部分。它是为众多应用程序提供对计算机硬件的安全访问的一部分软件，这种访问是有限的，并且内核决定一个程序在什么时候对某部分硬件操作多长时间。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Title 1"/>
          <p:cNvSpPr txBox="1"/>
          <p:nvPr/>
        </p:nvSpPr>
        <p:spPr>
          <a:xfrm>
            <a:off x="9420919" y="4649634"/>
            <a:ext cx="1507129" cy="590309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en-US" sz="1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开源性</a:t>
            </a:r>
            <a:endParaRPr lang="x-none" altLang="en-US" sz="18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MH_Text_3"/>
          <p:cNvSpPr txBox="1">
            <a:spLocks noChangeArrowheads="1"/>
          </p:cNvSpPr>
          <p:nvPr/>
        </p:nvSpPr>
        <p:spPr bwMode="auto">
          <a:xfrm>
            <a:off x="8651875" y="5219700"/>
            <a:ext cx="2712720" cy="8318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80604020202020204" charset="0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开源，全称为开放源代码。开源就是要用户利用源代码在其基础上修改和学习的，但开源系统同样也有版权，同样也受到法律保护。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88513" y="2059768"/>
            <a:ext cx="2482650" cy="2482650"/>
          </a:xfrm>
          <a:prstGeom prst="ellipse">
            <a:avLst/>
          </a:prstGeom>
          <a:noFill/>
          <a:ln w="12700">
            <a:gradFill>
              <a:gsLst>
                <a:gs pos="39000">
                  <a:schemeClr val="accent1">
                    <a:lumMod val="5000"/>
                    <a:lumOff val="9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926388" y="2069201"/>
            <a:ext cx="2482650" cy="2482650"/>
          </a:xfrm>
          <a:prstGeom prst="ellipse">
            <a:avLst/>
          </a:prstGeom>
          <a:noFill/>
          <a:ln w="12700">
            <a:gradFill>
              <a:gsLst>
                <a:gs pos="39000">
                  <a:schemeClr val="accent1">
                    <a:lumMod val="5000"/>
                    <a:lumOff val="9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682529" y="2050913"/>
            <a:ext cx="2482650" cy="2482650"/>
          </a:xfrm>
          <a:prstGeom prst="ellipse">
            <a:avLst/>
          </a:prstGeom>
          <a:noFill/>
          <a:ln w="12700">
            <a:gradFill>
              <a:gsLst>
                <a:gs pos="39000">
                  <a:schemeClr val="accent1">
                    <a:lumMod val="5000"/>
                    <a:lumOff val="9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87979" y="538250"/>
            <a:ext cx="2043367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000" b="1" spc="300" dirty="0">
                <a:latin typeface="+mj-ea"/>
                <a:ea typeface="+mj-ea"/>
              </a:rPr>
              <a:t>小小的注释</a:t>
            </a:r>
            <a:endParaRPr lang="x-none" altLang="zh-CN" sz="2000" b="1" spc="300" dirty="0">
              <a:latin typeface="+mj-ea"/>
              <a:ea typeface="+mj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582017" y="665434"/>
            <a:ext cx="148678" cy="148678"/>
            <a:chOff x="4582017" y="665434"/>
            <a:chExt cx="148678" cy="148678"/>
          </a:xfrm>
        </p:grpSpPr>
        <p:sp>
          <p:nvSpPr>
            <p:cNvPr id="19" name="椭圆 18"/>
            <p:cNvSpPr/>
            <p:nvPr/>
          </p:nvSpPr>
          <p:spPr>
            <a:xfrm>
              <a:off x="4615815" y="699232"/>
              <a:ext cx="81082" cy="81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582017" y="665434"/>
              <a:ext cx="148678" cy="148678"/>
            </a:xfrm>
            <a:prstGeom prst="ellipse">
              <a:avLst/>
            </a:prstGeom>
            <a:noFill/>
            <a:ln w="3175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椭圆 35"/>
          <p:cNvSpPr/>
          <p:nvPr/>
        </p:nvSpPr>
        <p:spPr>
          <a:xfrm>
            <a:off x="2308134" y="4450881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993078" y="4434418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834748" y="4460354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16025" y="2881630"/>
            <a:ext cx="10005695" cy="872490"/>
            <a:chOff x="1915" y="4538"/>
            <a:chExt cx="15757" cy="1374"/>
          </a:xfrm>
        </p:grpSpPr>
        <p:sp>
          <p:nvSpPr>
            <p:cNvPr id="8" name="文本框 7"/>
            <p:cNvSpPr txBox="1"/>
            <p:nvPr/>
          </p:nvSpPr>
          <p:spPr>
            <a:xfrm>
              <a:off x="1915" y="4712"/>
              <a:ext cx="4074" cy="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4400"/>
                <a:t>可扩展性</a:t>
              </a:r>
              <a:endParaRPr lang="x-none" altLang="zh-CN" sz="44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677" y="4538"/>
              <a:ext cx="4074" cy="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zh-CN" sz="4400"/>
                <a:t>内  核</a:t>
              </a:r>
              <a:endParaRPr lang="x-none" altLang="zh-CN" sz="44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598" y="4586"/>
              <a:ext cx="4074" cy="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zh-CN" sz="4400"/>
                <a:t>开源性</a:t>
              </a:r>
              <a:endParaRPr lang="x-none" altLang="zh-CN" sz="4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900" decel="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3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900" decel="100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3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900" decel="100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3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900" decel="100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39" grpId="0"/>
          <p:bldP spid="40" grpId="0"/>
          <p:bldP spid="41" grpId="0"/>
          <p:bldP spid="42" grpId="0"/>
          <p:bldP spid="43" grpId="0"/>
          <p:bldP spid="22" grpId="0" animBg="1"/>
          <p:bldP spid="23" grpId="0" animBg="1"/>
          <p:bldP spid="24" grpId="0" animBg="1"/>
          <p:bldP spid="36" grpId="0" animBg="1"/>
          <p:bldP spid="37" grpId="0" animBg="1"/>
          <p:bldP spid="3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900" decel="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3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900" decel="100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3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900" decel="100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3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900" decel="100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39" grpId="0"/>
          <p:bldP spid="40" grpId="0"/>
          <p:bldP spid="41" grpId="0"/>
          <p:bldP spid="42" grpId="0"/>
          <p:bldP spid="43" grpId="0"/>
          <p:bldP spid="22" grpId="0" animBg="1"/>
          <p:bldP spid="23" grpId="0" animBg="1"/>
          <p:bldP spid="24" grpId="0" animBg="1"/>
          <p:bldP spid="36" grpId="0" animBg="1"/>
          <p:bldP spid="37" grpId="0" animBg="1"/>
          <p:bldP spid="38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4" r="7754"/>
          <a:stretch>
            <a:fillRect/>
          </a:stretch>
        </p:blipFill>
        <p:spPr/>
      </p:pic>
      <p:sp>
        <p:nvSpPr>
          <p:cNvPr id="3" name="矩形 2"/>
          <p:cNvSpPr/>
          <p:nvPr/>
        </p:nvSpPr>
        <p:spPr>
          <a:xfrm>
            <a:off x="-20411" y="-19072"/>
            <a:ext cx="12192000" cy="6877071"/>
          </a:xfrm>
          <a:prstGeom prst="rect">
            <a:avLst/>
          </a:prstGeom>
          <a:solidFill>
            <a:srgbClr val="F2F2F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61720" y="995145"/>
            <a:ext cx="5516443" cy="3261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200000"/>
              </a:lnSpc>
            </a:pPr>
            <a:r>
              <a:rPr lang="x-none" sz="3200"/>
              <a:t>什么是操作系统？</a:t>
            </a:r>
            <a:endParaRPr lang="x-none" sz="3200"/>
          </a:p>
          <a:p>
            <a:pPr indent="457200" algn="just" fontAlgn="auto">
              <a:lnSpc>
                <a:spcPct val="200000"/>
              </a:lnSpc>
            </a:pPr>
            <a:r>
              <a:t>操作系统（Operating System，简称OS）是管和控制计算机硬件与软件资源的计算机程序，是直接运行在“裸机”上的最基本的系统软件，任何其他软件都必须在操作系统的支持下才能运行。</a:t>
            </a:r>
          </a:p>
        </p:txBody>
      </p:sp>
      <p:sp>
        <p:nvSpPr>
          <p:cNvPr id="16" name="Title 1"/>
          <p:cNvSpPr txBox="1"/>
          <p:nvPr/>
        </p:nvSpPr>
        <p:spPr>
          <a:xfrm>
            <a:off x="2262870" y="1967696"/>
            <a:ext cx="1336857" cy="3016325"/>
          </a:xfrm>
          <a:prstGeom prst="rect">
            <a:avLst/>
          </a:prstGeom>
        </p:spPr>
        <p:txBody>
          <a:bodyPr vert="eaVert" lIns="121917" tIns="60958" rIns="121917" bIns="60958" rtlCol="0" anchor="ctr"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zh-CN" sz="6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小引</a:t>
            </a:r>
            <a:endParaRPr lang="x-none" altLang="zh-CN" sz="6000" b="1" spc="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4572001" y="-1380424"/>
            <a:ext cx="9273978" cy="9618848"/>
            <a:chOff x="9630761" y="-5273358"/>
            <a:chExt cx="8434725" cy="8748387"/>
          </a:xfrm>
        </p:grpSpPr>
        <p:sp>
          <p:nvSpPr>
            <p:cNvPr id="10" name="椭圆 9"/>
            <p:cNvSpPr/>
            <p:nvPr/>
          </p:nvSpPr>
          <p:spPr>
            <a:xfrm rot="12209326">
              <a:off x="9630761" y="-527335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20560962">
              <a:off x="975968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7200000">
              <a:off x="9631647" y="-4830771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 flipH="1">
            <a:off x="4435556" y="3279556"/>
            <a:ext cx="279814" cy="27981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695 -0.00417 L -4.16667E-7 -1.11111E-6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48008" y="4800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6" grpId="0"/>
      <p:bldP spid="20" grpId="0" animBg="1"/>
      <p:bldP spid="20" grpId="1" animBg="1"/>
      <p:bldP spid="20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5400000">
            <a:off x="-6704949" y="-243210"/>
            <a:ext cx="7763434" cy="7529739"/>
            <a:chOff x="9728384" y="-5201678"/>
            <a:chExt cx="8945998" cy="8676708"/>
          </a:xfrm>
        </p:grpSpPr>
        <p:sp>
          <p:nvSpPr>
            <p:cNvPr id="10" name="椭圆 9"/>
            <p:cNvSpPr/>
            <p:nvPr/>
          </p:nvSpPr>
          <p:spPr>
            <a:xfrm rot="12209326">
              <a:off x="9728384" y="-5116594"/>
              <a:ext cx="8305801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20560962">
              <a:off x="10368585" y="-5201678"/>
              <a:ext cx="8305797" cy="8305799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7200000">
              <a:off x="10180534" y="-4830770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itle 1"/>
          <p:cNvSpPr txBox="1"/>
          <p:nvPr/>
        </p:nvSpPr>
        <p:spPr>
          <a:xfrm>
            <a:off x="5634863" y="2044314"/>
            <a:ext cx="859489" cy="1895826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5110866" y="3598076"/>
            <a:ext cx="2749435" cy="590309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结果评估</a:t>
            </a:r>
            <a:endParaRPr lang="x-none" altLang="en-US" sz="2800" b="1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5880249" y="2817715"/>
            <a:ext cx="288000" cy="286039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51325" y="4399280"/>
            <a:ext cx="3901440" cy="365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我们得出的结论是......找人填表被拒是真的尴尬</a:t>
            </a:r>
            <a:endParaRPr lang="x-none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3553967" y="669691"/>
            <a:ext cx="266259" cy="2662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 flipV="1">
            <a:off x="743413" y="2894867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 rot="20740591">
            <a:off x="11348834" y="388229"/>
            <a:ext cx="4144865" cy="4282117"/>
            <a:chOff x="9708826" y="-5523712"/>
            <a:chExt cx="8522977" cy="8805204"/>
          </a:xfrm>
        </p:grpSpPr>
        <p:sp>
          <p:nvSpPr>
            <p:cNvPr id="20" name="椭圆 19"/>
            <p:cNvSpPr/>
            <p:nvPr/>
          </p:nvSpPr>
          <p:spPr>
            <a:xfrm rot="12209326">
              <a:off x="9708826" y="-5523712"/>
              <a:ext cx="8305797" cy="8305803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20560962">
              <a:off x="9926003" y="-5024307"/>
              <a:ext cx="8305800" cy="8305799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rot="7307593">
            <a:off x="11592871" y="1958141"/>
            <a:ext cx="4332837" cy="4151705"/>
            <a:chOff x="9926004" y="-5255548"/>
            <a:chExt cx="8909496" cy="8537041"/>
          </a:xfrm>
        </p:grpSpPr>
        <p:sp>
          <p:nvSpPr>
            <p:cNvPr id="26" name="椭圆 25"/>
            <p:cNvSpPr/>
            <p:nvPr/>
          </p:nvSpPr>
          <p:spPr>
            <a:xfrm rot="12209326">
              <a:off x="10529700" y="-525554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20560962">
              <a:off x="9926004" y="-5024306"/>
              <a:ext cx="8305800" cy="8305799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>
            <a:spLocks noChangeAspect="1"/>
          </p:cNvSpPr>
          <p:nvPr/>
        </p:nvSpPr>
        <p:spPr>
          <a:xfrm>
            <a:off x="11634550" y="3578237"/>
            <a:ext cx="267970" cy="2679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7798228" y="5842000"/>
            <a:ext cx="166406" cy="16640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6029960" y="4594225"/>
            <a:ext cx="1819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42318 0.00926 L -6.25E-7 -2.96296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59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00"/>
                            </p:stCondLst>
                            <p:childTnLst>
                              <p:par>
                                <p:cTn id="6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4" grpId="1" animBg="1"/>
      <p:bldP spid="15" grpId="0" bldLvl="0" animBg="1"/>
      <p:bldP spid="18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33"/>
          <p:cNvSpPr>
            <a:spLocks noChangeShapeType="1"/>
          </p:cNvSpPr>
          <p:nvPr/>
        </p:nvSpPr>
        <p:spPr bwMode="auto">
          <a:xfrm flipH="1">
            <a:off x="3819382" y="3434080"/>
            <a:ext cx="4606496" cy="127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 spc="300"/>
          </a:p>
        </p:txBody>
      </p:sp>
      <p:sp>
        <p:nvSpPr>
          <p:cNvPr id="9" name="文本框 8"/>
          <p:cNvSpPr txBox="1"/>
          <p:nvPr/>
        </p:nvSpPr>
        <p:spPr>
          <a:xfrm>
            <a:off x="4987146" y="708244"/>
            <a:ext cx="2372891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3200"/>
              <a:t>调查结果</a:t>
            </a:r>
            <a:endParaRPr lang="x-none" sz="3200"/>
          </a:p>
        </p:txBody>
      </p:sp>
      <p:sp>
        <p:nvSpPr>
          <p:cNvPr id="12" name="流程图: 接点 11"/>
          <p:cNvSpPr/>
          <p:nvPr/>
        </p:nvSpPr>
        <p:spPr>
          <a:xfrm>
            <a:off x="4470400" y="1770744"/>
            <a:ext cx="3265713" cy="3309256"/>
          </a:xfrm>
          <a:prstGeom prst="flowChartConnector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78408" y="3028337"/>
            <a:ext cx="2043367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4800" b="1" spc="300" dirty="0">
                <a:latin typeface="+mj-ea"/>
                <a:ea typeface="+mj-ea"/>
              </a:rPr>
              <a:t>使用</a:t>
            </a:r>
            <a:endParaRPr lang="x-none" altLang="zh-CN" sz="4800" b="1" spc="300" dirty="0"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62113" y="3085487"/>
            <a:ext cx="204336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5400" b="1" spc="300" dirty="0">
                <a:latin typeface="+mj-ea"/>
                <a:ea typeface="+mj-ea"/>
              </a:rPr>
              <a:t>选择</a:t>
            </a:r>
            <a:endParaRPr lang="x-none" altLang="zh-CN" sz="5400" b="1" spc="300" dirty="0"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04765" y="3042920"/>
            <a:ext cx="22352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800" b="1" spc="300" dirty="0">
                <a:solidFill>
                  <a:schemeClr val="bg1"/>
                </a:solidFill>
                <a:latin typeface="+mj-ea"/>
                <a:ea typeface="+mj-ea"/>
              </a:rPr>
              <a:t>也是两方面</a:t>
            </a:r>
            <a:endParaRPr lang="x-none" altLang="zh-CN" sz="2800" b="1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90808" y="2288771"/>
            <a:ext cx="2195218" cy="2275378"/>
            <a:chOff x="2451990" y="-5964960"/>
            <a:chExt cx="8305800" cy="8609092"/>
          </a:xfrm>
        </p:grpSpPr>
        <p:sp>
          <p:nvSpPr>
            <p:cNvPr id="19" name="椭圆 18"/>
            <p:cNvSpPr/>
            <p:nvPr/>
          </p:nvSpPr>
          <p:spPr>
            <a:xfrm>
              <a:off x="2451990" y="-5964960"/>
              <a:ext cx="8305800" cy="8305800"/>
            </a:xfrm>
            <a:prstGeom prst="ellipse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7200000">
              <a:off x="2451990" y="-5661668"/>
              <a:ext cx="8305800" cy="8305800"/>
            </a:xfrm>
            <a:prstGeom prst="ellips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430234" y="2288771"/>
            <a:ext cx="2195218" cy="2275378"/>
            <a:chOff x="2451989" y="-5964960"/>
            <a:chExt cx="8305801" cy="8609093"/>
          </a:xfrm>
        </p:grpSpPr>
        <p:sp>
          <p:nvSpPr>
            <p:cNvPr id="22" name="椭圆 21"/>
            <p:cNvSpPr/>
            <p:nvPr/>
          </p:nvSpPr>
          <p:spPr>
            <a:xfrm>
              <a:off x="2451990" y="-5964960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7200000">
              <a:off x="2451990" y="-5661668"/>
              <a:ext cx="8305800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62000" y="4716780"/>
            <a:ext cx="421894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显然Windows系统占据了计算器操作系统的龙头地位，其用户最为庞大。使用Linux系统相对小众。而且本次调查中使用Linux操作系统的人均为我校及武汉大学计算机相关专业学生。</a:t>
            </a:r>
            <a:endParaRPr lang="x-none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80580" y="4526915"/>
            <a:ext cx="5057775" cy="2331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大多用户在选择电脑时虽会了解电脑自带的操作系统，但也并不会过多要求。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很多用户在选择电脑时虽会了解电脑自带的操作系统，但也并不会过多要求。有更换操作系统的经历的人，基本上也都是原操作系统更新升级，较为被动的更换系统。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如果让消费者去选择，消费者大多注重的是自己操作系统在运行速度以及安全性上的性能。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25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1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7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7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  <p:bldP spid="12" grpId="0" animBg="1"/>
      <p:bldP spid="14" grpId="0"/>
      <p:bldP spid="15" grpId="0"/>
      <p:bldP spid="16" grpId="0"/>
      <p:bldP spid="2" grpId="1"/>
      <p:bldP spid="2" grpId="2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5400000">
            <a:off x="9776908" y="-4858573"/>
            <a:ext cx="7905667" cy="7570377"/>
            <a:chOff x="9728384" y="-5248508"/>
            <a:chExt cx="9109903" cy="8723538"/>
          </a:xfrm>
        </p:grpSpPr>
        <p:sp>
          <p:nvSpPr>
            <p:cNvPr id="10" name="椭圆 9"/>
            <p:cNvSpPr/>
            <p:nvPr/>
          </p:nvSpPr>
          <p:spPr>
            <a:xfrm rot="12209326">
              <a:off x="9728384" y="-5116594"/>
              <a:ext cx="8305801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20560962">
              <a:off x="10532492" y="-5248508"/>
              <a:ext cx="8305795" cy="8305798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7200000">
              <a:off x="10180534" y="-4830770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itle 1"/>
          <p:cNvSpPr txBox="1"/>
          <p:nvPr/>
        </p:nvSpPr>
        <p:spPr>
          <a:xfrm>
            <a:off x="5543423" y="2044314"/>
            <a:ext cx="859489" cy="1895826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en-US" sz="96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5131821" y="3598076"/>
            <a:ext cx="2749435" cy="590309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sz="28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市场预估</a:t>
            </a:r>
            <a:endParaRPr lang="x-none" sz="2800" b="1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6028491" y="2392137"/>
            <a:ext cx="288000" cy="286039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59707" y="4399328"/>
            <a:ext cx="616742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秉持初生牛犊不怕虎的态度，我们大胆的预测了一下未来的市场</a:t>
            </a:r>
            <a:endParaRPr lang="x-none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45162" y="1830615"/>
            <a:ext cx="285068" cy="2850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 rot="3634387">
            <a:off x="-3467686" y="3624433"/>
            <a:ext cx="4299003" cy="4244023"/>
            <a:chOff x="9391877" y="-5445384"/>
            <a:chExt cx="8839926" cy="8726876"/>
          </a:xfrm>
        </p:grpSpPr>
        <p:sp>
          <p:nvSpPr>
            <p:cNvPr id="20" name="椭圆 19"/>
            <p:cNvSpPr/>
            <p:nvPr/>
          </p:nvSpPr>
          <p:spPr>
            <a:xfrm rot="12209326">
              <a:off x="9391877" y="-5445384"/>
              <a:ext cx="8305799" cy="8305803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20560962">
              <a:off x="9926003" y="-5024307"/>
              <a:ext cx="8305800" cy="8305799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rot="4402647">
            <a:off x="-3024753" y="5258506"/>
            <a:ext cx="4332837" cy="4151705"/>
            <a:chOff x="9926004" y="-5255548"/>
            <a:chExt cx="8909496" cy="8537041"/>
          </a:xfrm>
        </p:grpSpPr>
        <p:sp>
          <p:nvSpPr>
            <p:cNvPr id="26" name="椭圆 25"/>
            <p:cNvSpPr/>
            <p:nvPr/>
          </p:nvSpPr>
          <p:spPr>
            <a:xfrm rot="12209326">
              <a:off x="10529700" y="-525554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20560962">
              <a:off x="9926004" y="-5024306"/>
              <a:ext cx="8305800" cy="8305799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>
            <a:spLocks noChangeAspect="1"/>
          </p:cNvSpPr>
          <p:nvPr/>
        </p:nvSpPr>
        <p:spPr>
          <a:xfrm>
            <a:off x="11218795" y="1715384"/>
            <a:ext cx="267970" cy="2679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 flipV="1">
            <a:off x="560498" y="5909870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693198" y="5986344"/>
            <a:ext cx="165957" cy="1659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42474 -0.1 L 0 4.07407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4" grpId="1" animBg="1"/>
      <p:bldP spid="15" grpId="0"/>
      <p:bldP spid="16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sz="quarter" idx="12"/>
          </p:nvPr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grpSp>
        <p:nvGrpSpPr>
          <p:cNvPr id="7" name="组合 6"/>
          <p:cNvGrpSpPr/>
          <p:nvPr/>
        </p:nvGrpSpPr>
        <p:grpSpPr>
          <a:xfrm>
            <a:off x="-4572002" y="-1380424"/>
            <a:ext cx="9305847" cy="9844904"/>
            <a:chOff x="9630761" y="-5273358"/>
            <a:chExt cx="8463710" cy="8953986"/>
          </a:xfrm>
        </p:grpSpPr>
        <p:sp>
          <p:nvSpPr>
            <p:cNvPr id="8" name="椭圆 7"/>
            <p:cNvSpPr/>
            <p:nvPr/>
          </p:nvSpPr>
          <p:spPr>
            <a:xfrm rot="12209326">
              <a:off x="9630761" y="-5273358"/>
              <a:ext cx="8305800" cy="8305800"/>
            </a:xfrm>
            <a:prstGeom prst="ellipse">
              <a:avLst/>
            </a:prstGeom>
            <a:noFill/>
            <a:ln w="222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20560962">
              <a:off x="9788671" y="-4625172"/>
              <a:ext cx="8305800" cy="8305800"/>
            </a:xfrm>
            <a:prstGeom prst="ellipse">
              <a:avLst/>
            </a:prstGeom>
            <a:noFill/>
            <a:ln w="22225">
              <a:solidFill>
                <a:schemeClr val="bg1">
                  <a:alpha val="6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7200000">
              <a:off x="9705340" y="-4830771"/>
              <a:ext cx="8305800" cy="8305800"/>
            </a:xfrm>
            <a:prstGeom prst="ellipse">
              <a:avLst/>
            </a:prstGeom>
            <a:solidFill>
              <a:schemeClr val="bg1">
                <a:lumMod val="95000"/>
                <a:alpha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itle 1"/>
          <p:cNvSpPr txBox="1"/>
          <p:nvPr/>
        </p:nvSpPr>
        <p:spPr>
          <a:xfrm>
            <a:off x="279393" y="574177"/>
            <a:ext cx="2415673" cy="590309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市场预估</a:t>
            </a:r>
            <a:endParaRPr lang="x-none" sz="28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69644" y="1013049"/>
            <a:ext cx="3924009" cy="5607050"/>
          </a:xfrm>
          <a:prstGeom prst="rect">
            <a:avLst/>
          </a:prstGeom>
        </p:spPr>
        <p:txBody>
          <a:bodyPr vert="horz" wrap="square" lIns="121917" tIns="60958" rIns="121917" bIns="60958" rtlCol="0" anchor="t">
            <a:sp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毋庸置疑，Windows操作系统的地位在短期内是无法被撼动的。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但是从调查结果来看，MacOS与Linux系统，特别是MacOS，也占有着一定市场的。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而且，随着人们对于计算机的了解的加深，我相信越来越多的人回去主动选择适合自己的操作系统。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操作系统的未来一定会向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更加多样化的方向发展。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169920" y="5764720"/>
            <a:ext cx="1615440" cy="1615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5875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0800000">
                                          <p:cBhvr>
                                            <p:cTn id="2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10" grpId="0"/>
          <p:bldP spid="1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0800000">
                                          <p:cBhvr>
                                            <p:cTn id="2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10" grpId="0"/>
          <p:bldP spid="14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450677" y="-5098044"/>
            <a:ext cx="6324459" cy="5879615"/>
            <a:chOff x="8999021" y="-5237553"/>
            <a:chExt cx="9371755" cy="8712577"/>
          </a:xfrm>
        </p:grpSpPr>
        <p:sp>
          <p:nvSpPr>
            <p:cNvPr id="12" name="椭圆 11"/>
            <p:cNvSpPr/>
            <p:nvPr/>
          </p:nvSpPr>
          <p:spPr>
            <a:xfrm rot="12209326">
              <a:off x="9711864" y="-5237553"/>
              <a:ext cx="8305799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20560962">
              <a:off x="1006497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7200000">
              <a:off x="8999019" y="-4830773"/>
              <a:ext cx="8305799" cy="8305796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16918546">
            <a:off x="9251396" y="4401998"/>
            <a:ext cx="5881208" cy="5708918"/>
            <a:chOff x="9167665" y="-5547785"/>
            <a:chExt cx="9203111" cy="8933507"/>
          </a:xfrm>
        </p:grpSpPr>
        <p:sp>
          <p:nvSpPr>
            <p:cNvPr id="20" name="椭圆 19"/>
            <p:cNvSpPr/>
            <p:nvPr/>
          </p:nvSpPr>
          <p:spPr>
            <a:xfrm rot="12209326">
              <a:off x="9167665" y="-5547785"/>
              <a:ext cx="8305799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20560962">
              <a:off x="1006497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7200000">
              <a:off x="9359066" y="-4966269"/>
              <a:ext cx="8305800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rot="2021781">
            <a:off x="-4103774" y="986256"/>
            <a:ext cx="5137096" cy="5222912"/>
            <a:chOff x="9689281" y="-5440800"/>
            <a:chExt cx="8681497" cy="8826525"/>
          </a:xfrm>
        </p:grpSpPr>
        <p:sp>
          <p:nvSpPr>
            <p:cNvPr id="25" name="椭圆 24"/>
            <p:cNvSpPr/>
            <p:nvPr/>
          </p:nvSpPr>
          <p:spPr>
            <a:xfrm rot="12209326">
              <a:off x="9689281" y="-5440800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20560962">
              <a:off x="10064978" y="-4920078"/>
              <a:ext cx="8305800" cy="8305803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760135" y="3248782"/>
            <a:ext cx="252000" cy="25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375305" y="3535548"/>
            <a:ext cx="2468880" cy="1097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spc="-3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</a:t>
            </a:r>
            <a:r>
              <a:rPr lang="x-none" altLang="en-US" sz="6600" b="1" spc="-3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</a:t>
            </a:r>
            <a:r>
              <a:rPr lang="en-US" altLang="zh-CN" sz="6600" b="1" spc="-3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nks</a:t>
            </a:r>
            <a:endParaRPr lang="zh-CN" altLang="en-US" sz="6600" b="1" spc="-3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363569" y="2025570"/>
            <a:ext cx="325997" cy="3240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flipH="1">
            <a:off x="5712346" y="610932"/>
            <a:ext cx="252000" cy="25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297392" y="5193139"/>
            <a:ext cx="229175" cy="229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6000">
        <p14:flythrough/>
      </p:transition>
    </mc:Choice>
    <mc:Fallback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59259E-6 L 0.04218 0.48009 " pathEditMode="relative" rAng="0" ptsTypes="AA">
                                      <p:cBhvr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2400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25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" y="25000"/>
                                      <p:from x="48008" y="48008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0.34245 0.26829 " pathEditMode="relative" rAng="0" ptsTypes="AA">
                                      <p:cBhvr>
                                        <p:cTn id="3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22" y="1340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25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  <p:from x="48008" y="48008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59259E-6 L -0.33464 -0.18449 " pathEditMode="relative" rAng="0" ptsTypes="AA">
                                      <p:cBhvr>
                                        <p:cTn id="3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2" y="-923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250" fill="hold"/>
                                        <p:tgtEl>
                                          <p:spTgt spid="13"/>
                                        </p:tgtEl>
                                      </p:cBhvr>
                                      <p:by x="25000" y="25000"/>
                                      <p:from x="48008" y="48008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45013 0.09537 " pathEditMode="relative" rAng="0" ptsTypes="AA">
                                      <p:cBhvr>
                                        <p:cTn id="43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476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25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" y="25000"/>
                                      <p:from x="48008" y="48008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5" grpId="2" animBg="1"/>
      <p:bldP spid="15" grpId="3" animBg="1"/>
      <p:bldP spid="19" grpId="0"/>
      <p:bldP spid="5" grpId="1" animBg="1"/>
      <p:bldP spid="5" grpId="2" animBg="1"/>
      <p:bldP spid="5" grpId="3" animBg="1"/>
      <p:bldP spid="9" grpId="1" animBg="1"/>
      <p:bldP spid="9" grpId="2" animBg="1"/>
      <p:bldP spid="9" grpId="3" animBg="1"/>
      <p:bldP spid="13" grpId="1" animBg="1"/>
      <p:bldP spid="13" grpId="2" animBg="1"/>
      <p:bldP spid="13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326027" y="-6122039"/>
            <a:ext cx="9456819" cy="8572500"/>
            <a:chOff x="1217844" y="-6053556"/>
            <a:chExt cx="9456819" cy="8572500"/>
          </a:xfrm>
        </p:grpSpPr>
        <p:sp>
          <p:nvSpPr>
            <p:cNvPr id="24" name="椭圆 23"/>
            <p:cNvSpPr/>
            <p:nvPr/>
          </p:nvSpPr>
          <p:spPr>
            <a:xfrm>
              <a:off x="2242526" y="-6053556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217844" y="-5786856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7200000">
              <a:off x="1747140" y="-6053556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7200000">
              <a:off x="2368863" y="-5846210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5447649" y="1411970"/>
            <a:ext cx="151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CONTENTS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38" name="Title 1"/>
          <p:cNvSpPr txBox="1"/>
          <p:nvPr/>
        </p:nvSpPr>
        <p:spPr>
          <a:xfrm>
            <a:off x="5254327" y="374764"/>
            <a:ext cx="1877301" cy="590309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itle 1"/>
          <p:cNvSpPr txBox="1"/>
          <p:nvPr/>
        </p:nvSpPr>
        <p:spPr>
          <a:xfrm>
            <a:off x="1525985" y="2726146"/>
            <a:ext cx="729536" cy="590309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Title 1"/>
          <p:cNvSpPr txBox="1"/>
          <p:nvPr/>
        </p:nvSpPr>
        <p:spPr>
          <a:xfrm>
            <a:off x="4497784" y="3752306"/>
            <a:ext cx="1507129" cy="590309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Title 1"/>
          <p:cNvSpPr txBox="1"/>
          <p:nvPr/>
        </p:nvSpPr>
        <p:spPr>
          <a:xfrm>
            <a:off x="7510224" y="3752306"/>
            <a:ext cx="1507129" cy="590309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Title 1"/>
          <p:cNvSpPr txBox="1"/>
          <p:nvPr/>
        </p:nvSpPr>
        <p:spPr>
          <a:xfrm>
            <a:off x="10228024" y="2726146"/>
            <a:ext cx="1507129" cy="590309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4723567" y="3976373"/>
            <a:ext cx="216000" cy="21452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10671739" y="3018794"/>
            <a:ext cx="216000" cy="21452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Title 1"/>
          <p:cNvSpPr txBox="1"/>
          <p:nvPr/>
        </p:nvSpPr>
        <p:spPr>
          <a:xfrm>
            <a:off x="1159242" y="3637943"/>
            <a:ext cx="1722370" cy="590309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 fontScale="90000"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x-none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x-none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itle 1"/>
          <p:cNvSpPr txBox="1"/>
          <p:nvPr/>
        </p:nvSpPr>
        <p:spPr>
          <a:xfrm>
            <a:off x="4154008" y="4664103"/>
            <a:ext cx="1722370" cy="590309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市场调查</a:t>
            </a:r>
            <a:endParaRPr lang="x-none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itle 1"/>
          <p:cNvSpPr txBox="1"/>
          <p:nvPr/>
        </p:nvSpPr>
        <p:spPr>
          <a:xfrm>
            <a:off x="7310302" y="4664103"/>
            <a:ext cx="1722370" cy="590309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结果评估</a:t>
            </a:r>
            <a:endParaRPr lang="x-none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itle 1"/>
          <p:cNvSpPr txBox="1"/>
          <p:nvPr/>
        </p:nvSpPr>
        <p:spPr>
          <a:xfrm>
            <a:off x="10074899" y="3637942"/>
            <a:ext cx="2054403" cy="590309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市场预估</a:t>
            </a:r>
            <a:endParaRPr lang="x-none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>
            <a:spLocks noChangeAspect="1"/>
          </p:cNvSpPr>
          <p:nvPr/>
        </p:nvSpPr>
        <p:spPr>
          <a:xfrm>
            <a:off x="1793278" y="2973001"/>
            <a:ext cx="216000" cy="21452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椭圆 49"/>
          <p:cNvSpPr>
            <a:spLocks noChangeAspect="1"/>
          </p:cNvSpPr>
          <p:nvPr/>
        </p:nvSpPr>
        <p:spPr>
          <a:xfrm>
            <a:off x="7760054" y="3959260"/>
            <a:ext cx="216000" cy="214529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6035862" y="2030976"/>
            <a:ext cx="234000" cy="23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2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 tmFilter="0,0; .5, 1; 1, 1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34909 -0.13055 L 4.16667E-7 -4.07407E-6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461" y="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3698 -0.26991 L 3.54167E-6 4.07407E-6 " pathEditMode="relative" rAng="0" ptsTypes="AA">
                                          <p:cBhvr>
                                            <p:cTn id="34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849" y="134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297 -0.27685 L 1.45833E-6 -3.7037E-7 " pathEditMode="relative" rAng="0" ptsTypes="AA">
                                          <p:cBhvr>
                                            <p:cTn id="40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648" y="1384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74219 -0.135370 L -0.002917 -0.007037 " pathEditMode="relative" rAng="0" ptsTypes="">
                                          <p:cBhvr>
                                            <p:cTn id="46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" y="7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0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1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1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1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2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3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1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1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0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1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4" dur="1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5" dur="1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8" dur="12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9" dur="12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/>
          <p:bldP spid="39" grpId="0"/>
          <p:bldP spid="40" grpId="0"/>
          <p:bldP spid="41" grpId="0"/>
          <p:bldP spid="42" grpId="0"/>
          <p:bldP spid="43" grpId="0" bldLvl="0" animBg="1"/>
          <p:bldP spid="43" grpId="1" bldLvl="0" animBg="1"/>
          <p:bldP spid="44" grpId="0" bldLvl="0" animBg="1"/>
          <p:bldP spid="44" grpId="1" bldLvl="0" animBg="1"/>
          <p:bldP spid="45" grpId="0"/>
          <p:bldP spid="46" grpId="0"/>
          <p:bldP spid="47" grpId="0"/>
          <p:bldP spid="48" grpId="0"/>
          <p:bldP spid="49" grpId="0" animBg="1"/>
          <p:bldP spid="49" grpId="1" animBg="1"/>
          <p:bldP spid="50" grpId="0" bldLvl="0" animBg="1"/>
          <p:bldP spid="50" grpId="1" bldLvl="0" animBg="1"/>
          <p:bldP spid="2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2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 tmFilter="0,0; .5, 1; 1, 1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34909 -0.13055 L 4.16667E-7 -4.07407E-6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461" y="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3698 -0.26991 L 3.54167E-6 4.07407E-6 " pathEditMode="relative" rAng="0" ptsTypes="AA">
                                          <p:cBhvr>
                                            <p:cTn id="34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849" y="134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297 -0.27685 L 1.45833E-6 -3.7037E-7 " pathEditMode="relative" rAng="0" ptsTypes="AA">
                                          <p:cBhvr>
                                            <p:cTn id="40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648" y="1384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74219 -0.135370 L -0.002917 -0.007037 " pathEditMode="relative" rAng="0" ptsTypes="">
                                          <p:cBhvr>
                                            <p:cTn id="46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" y="7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1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1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12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12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/>
          <p:bldP spid="39" grpId="0"/>
          <p:bldP spid="40" grpId="0"/>
          <p:bldP spid="41" grpId="0"/>
          <p:bldP spid="42" grpId="0"/>
          <p:bldP spid="43" grpId="0" bldLvl="0" animBg="1"/>
          <p:bldP spid="43" grpId="1" bldLvl="0" animBg="1"/>
          <p:bldP spid="44" grpId="0" bldLvl="0" animBg="1"/>
          <p:bldP spid="44" grpId="1" bldLvl="0" animBg="1"/>
          <p:bldP spid="45" grpId="0"/>
          <p:bldP spid="46" grpId="0"/>
          <p:bldP spid="47" grpId="0"/>
          <p:bldP spid="48" grpId="0"/>
          <p:bldP spid="49" grpId="0" animBg="1"/>
          <p:bldP spid="49" grpId="1" animBg="1"/>
          <p:bldP spid="50" grpId="0" bldLvl="0" animBg="1"/>
          <p:bldP spid="50" grpId="1" bldLvl="0" animBg="1"/>
          <p:bldP spid="21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818404" y="2293780"/>
            <a:ext cx="308521" cy="3085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5650103" y="2074794"/>
            <a:ext cx="859489" cy="1895826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4726305" y="3628390"/>
            <a:ext cx="3112770" cy="59055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sz="28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操作系统简介</a:t>
            </a:r>
            <a:endParaRPr lang="x-none" sz="2800" b="1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5967879" y="2958685"/>
            <a:ext cx="288000" cy="286039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44209" y="-4886455"/>
            <a:ext cx="6122124" cy="5905745"/>
            <a:chOff x="9298844" y="-5276268"/>
            <a:chExt cx="9071932" cy="8751297"/>
          </a:xfrm>
        </p:grpSpPr>
        <p:sp>
          <p:nvSpPr>
            <p:cNvPr id="17" name="椭圆 16"/>
            <p:cNvSpPr/>
            <p:nvPr/>
          </p:nvSpPr>
          <p:spPr>
            <a:xfrm rot="12209326">
              <a:off x="9711863" y="-5276268"/>
              <a:ext cx="8305799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560962">
              <a:off x="1006497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7200000">
              <a:off x="9298846" y="-4830771"/>
              <a:ext cx="8305798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20740591">
            <a:off x="3365131" y="5804380"/>
            <a:ext cx="4126152" cy="4210458"/>
            <a:chOff x="9747306" y="-5376361"/>
            <a:chExt cx="8484497" cy="8657853"/>
          </a:xfrm>
        </p:grpSpPr>
        <p:sp>
          <p:nvSpPr>
            <p:cNvPr id="21" name="椭圆 20"/>
            <p:cNvSpPr/>
            <p:nvPr/>
          </p:nvSpPr>
          <p:spPr>
            <a:xfrm rot="12209326">
              <a:off x="9747306" y="-5376361"/>
              <a:ext cx="8305798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20560962">
              <a:off x="9926003" y="-5024307"/>
              <a:ext cx="8305800" cy="8305799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rot="7307593">
            <a:off x="5618096" y="6278372"/>
            <a:ext cx="4443883" cy="4264074"/>
            <a:chOff x="9093964" y="-5486607"/>
            <a:chExt cx="9137840" cy="8768100"/>
          </a:xfrm>
        </p:grpSpPr>
        <p:sp>
          <p:nvSpPr>
            <p:cNvPr id="25" name="椭圆 24"/>
            <p:cNvSpPr/>
            <p:nvPr/>
          </p:nvSpPr>
          <p:spPr>
            <a:xfrm rot="12209326">
              <a:off x="9093964" y="-5486607"/>
              <a:ext cx="8305798" cy="8305799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20560962">
              <a:off x="9926004" y="-5024306"/>
              <a:ext cx="8305800" cy="8305799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036112" y="4429808"/>
            <a:ext cx="616742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x-none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你所知道的操作系统有哪些？</a:t>
            </a:r>
            <a:endParaRPr b="1"/>
          </a:p>
        </p:txBody>
      </p:sp>
      <p:sp>
        <p:nvSpPr>
          <p:cNvPr id="9" name="椭圆 8"/>
          <p:cNvSpPr/>
          <p:nvPr/>
        </p:nvSpPr>
        <p:spPr>
          <a:xfrm>
            <a:off x="6831848" y="6452165"/>
            <a:ext cx="267970" cy="2679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V="1">
            <a:off x="6010397" y="875467"/>
            <a:ext cx="217867" cy="21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0464092" y="4614474"/>
            <a:ext cx="256457" cy="2564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39 -0.32777 L -2.08333E-6 -4.81481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4" grpId="1" animBg="1"/>
      <p:bldP spid="28" grpId="0"/>
      <p:bldP spid="9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3"/>
          <p:cNvSpPr>
            <a:spLocks noChangeShapeType="1"/>
          </p:cNvSpPr>
          <p:nvPr/>
        </p:nvSpPr>
        <p:spPr bwMode="auto">
          <a:xfrm rot="10740000" flipH="1">
            <a:off x="6134735" y="3025140"/>
            <a:ext cx="8890" cy="1654175"/>
          </a:xfrm>
          <a:prstGeom prst="line">
            <a:avLst/>
          </a:prstGeom>
          <a:noFill/>
          <a:ln w="12700">
            <a:solidFill>
              <a:schemeClr val="accent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400"/>
          </a:p>
        </p:txBody>
      </p:sp>
      <p:sp>
        <p:nvSpPr>
          <p:cNvPr id="2" name="Line 33"/>
          <p:cNvSpPr>
            <a:spLocks noChangeShapeType="1"/>
          </p:cNvSpPr>
          <p:nvPr/>
        </p:nvSpPr>
        <p:spPr bwMode="auto">
          <a:xfrm flipH="1" flipV="1">
            <a:off x="6175375" y="3126740"/>
            <a:ext cx="2197100" cy="1514475"/>
          </a:xfrm>
          <a:prstGeom prst="line">
            <a:avLst/>
          </a:prstGeom>
          <a:noFill/>
          <a:ln w="12700">
            <a:solidFill>
              <a:schemeClr val="accent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400"/>
          </a:p>
        </p:txBody>
      </p:sp>
      <p:sp>
        <p:nvSpPr>
          <p:cNvPr id="4" name="Line 33"/>
          <p:cNvSpPr>
            <a:spLocks noChangeShapeType="1"/>
          </p:cNvSpPr>
          <p:nvPr/>
        </p:nvSpPr>
        <p:spPr bwMode="auto">
          <a:xfrm flipV="1">
            <a:off x="3810000" y="3228340"/>
            <a:ext cx="2296795" cy="1535430"/>
          </a:xfrm>
          <a:prstGeom prst="line">
            <a:avLst/>
          </a:prstGeom>
          <a:noFill/>
          <a:ln w="12700">
            <a:solidFill>
              <a:schemeClr val="accent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400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 flipH="1">
            <a:off x="6083300" y="1923415"/>
            <a:ext cx="2591435" cy="1214755"/>
          </a:xfrm>
          <a:prstGeom prst="line">
            <a:avLst/>
          </a:prstGeom>
          <a:noFill/>
          <a:ln w="12700">
            <a:solidFill>
              <a:schemeClr val="accent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3676015" y="1995170"/>
            <a:ext cx="2408555" cy="1174115"/>
          </a:xfrm>
          <a:prstGeom prst="line">
            <a:avLst/>
          </a:prstGeom>
          <a:noFill/>
          <a:ln w="12700">
            <a:solidFill>
              <a:schemeClr val="accent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>
            <a:off x="6084570" y="1920240"/>
            <a:ext cx="635" cy="1208405"/>
          </a:xfrm>
          <a:prstGeom prst="line">
            <a:avLst/>
          </a:prstGeom>
          <a:noFill/>
          <a:ln w="12700">
            <a:solidFill>
              <a:schemeClr val="accent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26" name="组合 25"/>
          <p:cNvGrpSpPr/>
          <p:nvPr/>
        </p:nvGrpSpPr>
        <p:grpSpPr>
          <a:xfrm>
            <a:off x="5445125" y="882015"/>
            <a:ext cx="1260475" cy="1260475"/>
            <a:chOff x="5011609" y="1249135"/>
            <a:chExt cx="2160000" cy="2160000"/>
          </a:xfrm>
        </p:grpSpPr>
        <p:sp>
          <p:nvSpPr>
            <p:cNvPr id="3" name="流程图: 接点 2"/>
            <p:cNvSpPr/>
            <p:nvPr/>
          </p:nvSpPr>
          <p:spPr>
            <a:xfrm>
              <a:off x="5111799" y="1349649"/>
              <a:ext cx="1968500" cy="19558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流程图: 接点 5"/>
            <p:cNvSpPr/>
            <p:nvPr/>
          </p:nvSpPr>
          <p:spPr>
            <a:xfrm>
              <a:off x="5011609" y="1249135"/>
              <a:ext cx="2160000" cy="2160000"/>
            </a:xfrm>
            <a:prstGeom prst="flowChartConnector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228330" y="957580"/>
            <a:ext cx="1179830" cy="1179830"/>
            <a:chOff x="5011609" y="1249135"/>
            <a:chExt cx="2160000" cy="2160000"/>
          </a:xfrm>
        </p:grpSpPr>
        <p:sp>
          <p:nvSpPr>
            <p:cNvPr id="29" name="流程图: 接点 28"/>
            <p:cNvSpPr/>
            <p:nvPr/>
          </p:nvSpPr>
          <p:spPr>
            <a:xfrm>
              <a:off x="5111799" y="1349649"/>
              <a:ext cx="1968500" cy="19558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0" name="流程图: 接点 29"/>
            <p:cNvSpPr/>
            <p:nvPr/>
          </p:nvSpPr>
          <p:spPr>
            <a:xfrm>
              <a:off x="5011609" y="1249135"/>
              <a:ext cx="2160000" cy="2160000"/>
            </a:xfrm>
            <a:prstGeom prst="flowChartConnector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771775" y="952500"/>
            <a:ext cx="1179195" cy="1179195"/>
            <a:chOff x="5011609" y="1249135"/>
            <a:chExt cx="2160000" cy="2160000"/>
          </a:xfrm>
        </p:grpSpPr>
        <p:sp>
          <p:nvSpPr>
            <p:cNvPr id="32" name="流程图: 接点 31"/>
            <p:cNvSpPr/>
            <p:nvPr/>
          </p:nvSpPr>
          <p:spPr>
            <a:xfrm>
              <a:off x="5111799" y="1349649"/>
              <a:ext cx="1968500" cy="19558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3" name="流程图: 接点 32"/>
            <p:cNvSpPr/>
            <p:nvPr/>
          </p:nvSpPr>
          <p:spPr>
            <a:xfrm>
              <a:off x="5011609" y="1249135"/>
              <a:ext cx="2160000" cy="2160000"/>
            </a:xfrm>
            <a:prstGeom prst="flowChartConnector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729909" y="1357925"/>
            <a:ext cx="1266114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dirty="0">
                <a:solidFill>
                  <a:schemeClr val="bg1"/>
                </a:solidFill>
                <a:latin typeface="+mj-ea"/>
                <a:ea typeface="+mj-ea"/>
              </a:rPr>
              <a:t>Windows</a:t>
            </a:r>
            <a:endParaRPr lang="x-none" altLang="zh-CN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29342" y="1346674"/>
            <a:ext cx="1266114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dirty="0">
                <a:solidFill>
                  <a:schemeClr val="bg1"/>
                </a:solidFill>
                <a:latin typeface="+mj-ea"/>
                <a:ea typeface="+mj-ea"/>
              </a:rPr>
              <a:t>Linux</a:t>
            </a:r>
            <a:endParaRPr lang="x-none" altLang="zh-CN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20233" y="1377445"/>
            <a:ext cx="1266114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dirty="0">
                <a:solidFill>
                  <a:schemeClr val="bg1"/>
                </a:solidFill>
                <a:latin typeface="+mj-ea"/>
                <a:ea typeface="+mj-ea"/>
              </a:rPr>
              <a:t>MacOS</a:t>
            </a:r>
            <a:endParaRPr lang="x-none" altLang="zh-CN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 flipV="1">
            <a:off x="6013551" y="3033077"/>
            <a:ext cx="216000" cy="21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476240" y="4409440"/>
            <a:ext cx="1260475" cy="1260475"/>
            <a:chOff x="5011609" y="1249135"/>
            <a:chExt cx="2160000" cy="2160000"/>
          </a:xfrm>
        </p:grpSpPr>
        <p:sp>
          <p:nvSpPr>
            <p:cNvPr id="11" name="流程图: 接点 2"/>
            <p:cNvSpPr/>
            <p:nvPr/>
          </p:nvSpPr>
          <p:spPr>
            <a:xfrm>
              <a:off x="5111799" y="1349649"/>
              <a:ext cx="1968500" cy="19558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流程图: 接点 5"/>
            <p:cNvSpPr/>
            <p:nvPr/>
          </p:nvSpPr>
          <p:spPr>
            <a:xfrm>
              <a:off x="5011609" y="1249135"/>
              <a:ext cx="2160000" cy="2160000"/>
            </a:xfrm>
            <a:prstGeom prst="flowChartConnector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231505" y="4427855"/>
            <a:ext cx="1179830" cy="1179830"/>
            <a:chOff x="5011609" y="1249135"/>
            <a:chExt cx="2160000" cy="2160000"/>
          </a:xfrm>
        </p:grpSpPr>
        <p:sp>
          <p:nvSpPr>
            <p:cNvPr id="14" name="流程图: 接点 28"/>
            <p:cNvSpPr/>
            <p:nvPr/>
          </p:nvSpPr>
          <p:spPr>
            <a:xfrm>
              <a:off x="5111799" y="1349649"/>
              <a:ext cx="1968500" cy="19558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" name="流程图: 接点 29"/>
            <p:cNvSpPr/>
            <p:nvPr/>
          </p:nvSpPr>
          <p:spPr>
            <a:xfrm>
              <a:off x="5011609" y="1249135"/>
              <a:ext cx="2160000" cy="2160000"/>
            </a:xfrm>
            <a:prstGeom prst="flowChartConnector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13050" y="4422775"/>
            <a:ext cx="1179195" cy="1179195"/>
            <a:chOff x="5011609" y="1249135"/>
            <a:chExt cx="2160000" cy="2160000"/>
          </a:xfrm>
        </p:grpSpPr>
        <p:sp>
          <p:nvSpPr>
            <p:cNvPr id="17" name="流程图: 接点 31"/>
            <p:cNvSpPr/>
            <p:nvPr/>
          </p:nvSpPr>
          <p:spPr>
            <a:xfrm>
              <a:off x="5111799" y="1349649"/>
              <a:ext cx="1968500" cy="19558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5" name="流程图: 接点 32"/>
            <p:cNvSpPr/>
            <p:nvPr/>
          </p:nvSpPr>
          <p:spPr>
            <a:xfrm>
              <a:off x="5011609" y="1249135"/>
              <a:ext cx="2160000" cy="2160000"/>
            </a:xfrm>
            <a:prstGeom prst="flowChartConnector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770549" y="4826930"/>
            <a:ext cx="1266114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dirty="0">
                <a:solidFill>
                  <a:schemeClr val="bg1"/>
                </a:solidFill>
                <a:latin typeface="+mj-ea"/>
                <a:ea typeface="+mj-ea"/>
              </a:rPr>
              <a:t>Android</a:t>
            </a:r>
            <a:endParaRPr lang="x-none" altLang="zh-CN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89667" y="4855049"/>
            <a:ext cx="1266114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dirty="0">
                <a:solidFill>
                  <a:schemeClr val="bg1"/>
                </a:solidFill>
                <a:latin typeface="+mj-ea"/>
                <a:ea typeface="+mj-ea"/>
              </a:rPr>
              <a:t>iOS</a:t>
            </a:r>
            <a:endParaRPr lang="x-none" altLang="zh-CN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194833" y="4809620"/>
            <a:ext cx="1266114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Symbian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35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5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35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5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35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35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34" grpId="0"/>
      <p:bldP spid="22" grpId="0"/>
      <p:bldP spid="23" grpId="0"/>
      <p:bldP spid="35" grpId="0" bldLvl="0" animBg="1"/>
      <p:bldP spid="2" grpId="0" bldLvl="0" animBg="1"/>
      <p:bldP spid="5" grpId="0" bldLvl="0" animBg="1"/>
      <p:bldP spid="4" grpId="0" bldLvl="0" animBg="1"/>
      <p:bldP spid="27" grpId="0"/>
      <p:bldP spid="36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999784" y="1340250"/>
            <a:ext cx="4214195" cy="4215691"/>
            <a:chOff x="9711863" y="-5276268"/>
            <a:chExt cx="8658913" cy="8661990"/>
          </a:xfrm>
        </p:grpSpPr>
        <p:sp>
          <p:nvSpPr>
            <p:cNvPr id="19" name="椭圆 18"/>
            <p:cNvSpPr/>
            <p:nvPr/>
          </p:nvSpPr>
          <p:spPr>
            <a:xfrm rot="12209326">
              <a:off x="9711863" y="-5276268"/>
              <a:ext cx="8305799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20560962">
              <a:off x="1006497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>
            <a:spLocks noChangeAspect="1"/>
          </p:cNvSpPr>
          <p:nvPr/>
        </p:nvSpPr>
        <p:spPr>
          <a:xfrm>
            <a:off x="4494695" y="4709838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3" name="图片占位符 32" descr="/home/wyx/图片/2017-11-20 21-55-46屏幕截图.png2017-11-20 21-55-46屏幕截图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328795" y="1537335"/>
            <a:ext cx="3627120" cy="3742690"/>
          </a:xfrm>
        </p:spPr>
      </p:pic>
      <p:sp>
        <p:nvSpPr>
          <p:cNvPr id="32" name="椭圆 31"/>
          <p:cNvSpPr>
            <a:spLocks noChangeAspect="1"/>
          </p:cNvSpPr>
          <p:nvPr/>
        </p:nvSpPr>
        <p:spPr>
          <a:xfrm>
            <a:off x="7416585" y="1889521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 flipH="1">
            <a:off x="7668585" y="1981456"/>
            <a:ext cx="21516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H="1">
            <a:off x="2331423" y="4807607"/>
            <a:ext cx="21516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2193848" y="4699895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9710483" y="1871534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98830" y="2644775"/>
            <a:ext cx="313372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Windows XP是Microsoft在2001年10月25日推出的基于X86、X64架构的PC和平板电脑使用的操作系统，包括商用及家用的台式电脑等。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462645" y="2085975"/>
            <a:ext cx="330581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2014年4月8日，服役13年的微软Windows XP系统正式“退休”。尽管系统仍可以继续使用，但微软不再提供官方服务支持。10月份的数据显示，Windows XP的市场份额较9月大幅下滑6.7%至17.2%。停止Windows XP支持已经半年多了，Windows XP的市场份额十多年来首次低于20%以下。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56765" y="528955"/>
            <a:ext cx="2356485" cy="39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000" b="1" spc="300" dirty="0">
                <a:latin typeface="+mj-ea"/>
                <a:ea typeface="+mj-ea"/>
              </a:rPr>
              <a:t>Windows XP</a:t>
            </a:r>
            <a:endParaRPr lang="x-none" altLang="zh-CN" sz="2000" b="1" spc="300" dirty="0"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50392" y="665434"/>
            <a:ext cx="148678" cy="148678"/>
            <a:chOff x="4582017" y="665434"/>
            <a:chExt cx="148678" cy="148678"/>
          </a:xfrm>
        </p:grpSpPr>
        <p:sp>
          <p:nvSpPr>
            <p:cNvPr id="20" name="椭圆 19"/>
            <p:cNvSpPr/>
            <p:nvPr/>
          </p:nvSpPr>
          <p:spPr>
            <a:xfrm>
              <a:off x="4615815" y="699232"/>
              <a:ext cx="81082" cy="81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582017" y="665434"/>
              <a:ext cx="148678" cy="148678"/>
            </a:xfrm>
            <a:prstGeom prst="ellipse">
              <a:avLst/>
            </a:prstGeom>
            <a:noFill/>
            <a:ln w="3175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5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2" grpId="0" animBg="1"/>
      <p:bldP spid="28" grpId="0" animBg="1"/>
      <p:bldP spid="30" grpId="0" animBg="1"/>
      <p:bldP spid="31" grpId="0" animBg="1"/>
      <p:bldP spid="34" grpId="0" animBg="1"/>
      <p:bldP spid="36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999784" y="1340250"/>
            <a:ext cx="4214195" cy="4215691"/>
            <a:chOff x="9711863" y="-5276268"/>
            <a:chExt cx="8658913" cy="8661990"/>
          </a:xfrm>
        </p:grpSpPr>
        <p:sp>
          <p:nvSpPr>
            <p:cNvPr id="19" name="椭圆 18"/>
            <p:cNvSpPr/>
            <p:nvPr/>
          </p:nvSpPr>
          <p:spPr>
            <a:xfrm rot="12209326">
              <a:off x="9711863" y="-5276268"/>
              <a:ext cx="8305799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20560962">
              <a:off x="1006497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>
            <a:spLocks noChangeAspect="1"/>
          </p:cNvSpPr>
          <p:nvPr/>
        </p:nvSpPr>
        <p:spPr>
          <a:xfrm>
            <a:off x="4494695" y="4709838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3" name="图片占位符 32" descr="/home/wyx/图片/2017-11-20 22-03-37屏幕截图.png2017-11-20 22-03-37屏幕截图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347845" y="1537335"/>
            <a:ext cx="3529330" cy="3742690"/>
          </a:xfrm>
        </p:spPr>
      </p:pic>
      <p:sp>
        <p:nvSpPr>
          <p:cNvPr id="32" name="椭圆 31"/>
          <p:cNvSpPr>
            <a:spLocks noChangeAspect="1"/>
          </p:cNvSpPr>
          <p:nvPr/>
        </p:nvSpPr>
        <p:spPr>
          <a:xfrm>
            <a:off x="7416585" y="1889521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 flipH="1">
            <a:off x="7668585" y="1981456"/>
            <a:ext cx="21516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H="1">
            <a:off x="2331423" y="4807607"/>
            <a:ext cx="21516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2193848" y="4699895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9710483" y="1871534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98830" y="2401570"/>
            <a:ext cx="313372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Windows 7也是由微软公司（Microsoft）开发的操作系统，可供笔记本电脑 平板电脑 多媒体中心等使用。分为：入门版、家庭普通版、家庭高级版、专业版、企业版、旗舰版。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462645" y="2085975"/>
            <a:ext cx="330581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2009年7月14日，Windows 7正式开发完成，并于同年10月22日正式发布。10月23日，微软于中国正式发布Windows 7。2015年1月13日，微软正式终止了对Windows 7的主流支持，但仍然继续为Windows 7提供安全补丁支持，直到2020年1月14日正式结束对Windows 7的所有技术支持。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56765" y="528955"/>
            <a:ext cx="2356485" cy="39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000" b="1" spc="300" dirty="0">
                <a:latin typeface="+mj-ea"/>
                <a:ea typeface="+mj-ea"/>
              </a:rPr>
              <a:t>Windows 7</a:t>
            </a:r>
            <a:endParaRPr lang="x-none" altLang="zh-CN" sz="2000" b="1" spc="300" dirty="0"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50392" y="665434"/>
            <a:ext cx="148678" cy="148678"/>
            <a:chOff x="4582017" y="665434"/>
            <a:chExt cx="148678" cy="148678"/>
          </a:xfrm>
        </p:grpSpPr>
        <p:sp>
          <p:nvSpPr>
            <p:cNvPr id="20" name="椭圆 19"/>
            <p:cNvSpPr/>
            <p:nvPr/>
          </p:nvSpPr>
          <p:spPr>
            <a:xfrm>
              <a:off x="4615815" y="699232"/>
              <a:ext cx="81082" cy="81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582017" y="665434"/>
              <a:ext cx="148678" cy="148678"/>
            </a:xfrm>
            <a:prstGeom prst="ellipse">
              <a:avLst/>
            </a:prstGeom>
            <a:noFill/>
            <a:ln w="3175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5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32" grpId="0" bldLvl="0" animBg="1"/>
      <p:bldP spid="28" grpId="0" bldLvl="0" animBg="1"/>
      <p:bldP spid="30" grpId="0" bldLvl="0" animBg="1"/>
      <p:bldP spid="31" grpId="0" bldLvl="0" animBg="1"/>
      <p:bldP spid="34" grpId="0" bldLvl="0" animBg="1"/>
      <p:bldP spid="36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999784" y="1340250"/>
            <a:ext cx="4214195" cy="4215691"/>
            <a:chOff x="9711863" y="-5276268"/>
            <a:chExt cx="8658913" cy="8661990"/>
          </a:xfrm>
        </p:grpSpPr>
        <p:sp>
          <p:nvSpPr>
            <p:cNvPr id="19" name="椭圆 18"/>
            <p:cNvSpPr/>
            <p:nvPr/>
          </p:nvSpPr>
          <p:spPr>
            <a:xfrm rot="12209326">
              <a:off x="9711863" y="-5276268"/>
              <a:ext cx="8305799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20560962">
              <a:off x="1006497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>
            <a:spLocks noChangeAspect="1"/>
          </p:cNvSpPr>
          <p:nvPr/>
        </p:nvSpPr>
        <p:spPr>
          <a:xfrm>
            <a:off x="4494695" y="4709838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3" name="图片占位符 32" descr="/home/wyx/桌面/新生研讨课/w8.pngw8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238625" y="1684020"/>
            <a:ext cx="3746500" cy="3519805"/>
          </a:xfrm>
        </p:spPr>
      </p:pic>
      <p:sp>
        <p:nvSpPr>
          <p:cNvPr id="32" name="椭圆 31"/>
          <p:cNvSpPr>
            <a:spLocks noChangeAspect="1"/>
          </p:cNvSpPr>
          <p:nvPr/>
        </p:nvSpPr>
        <p:spPr>
          <a:xfrm>
            <a:off x="7416585" y="1889521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 flipH="1">
            <a:off x="7668585" y="1981456"/>
            <a:ext cx="21516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H="1">
            <a:off x="2331423" y="4807607"/>
            <a:ext cx="21516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2193848" y="4699895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9710483" y="1871534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34010" y="1356360"/>
            <a:ext cx="375031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Windows 8 是由微软开发的，继Windows 7之后的新一代Windows操作系统，于北京时间2012年10月26日正式推出。Windows 8的界面变化极大。系统界面上，Windows 8采用Modern UI界面，各种程序以磁贴的样式呈现；操作上，大幅改变以往的操作逻辑，提供屏幕触控支持；可应用于台式机、笔记本、平板电脑上。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462645" y="2085975"/>
            <a:ext cx="330581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2013年10月，微软向Windows8用户推送Windows 8.1。2014年4月，微软在Build 2014大会上发布Windows 8.1 Update 1。 广义上的Windows 8包括Windows 8和Windows 8.1 。 2016年1月12日，微软正式停止对Windows 8操作系统的技术支持，必须升级Windows 8.1才能继续获取支持。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56765" y="528955"/>
            <a:ext cx="2356485" cy="39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000" b="1" spc="300" dirty="0">
                <a:latin typeface="+mj-ea"/>
                <a:ea typeface="+mj-ea"/>
              </a:rPr>
              <a:t>Windows 8</a:t>
            </a:r>
            <a:endParaRPr lang="x-none" altLang="zh-CN" sz="2000" b="1" spc="300" dirty="0"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50392" y="665434"/>
            <a:ext cx="148678" cy="148678"/>
            <a:chOff x="4582017" y="665434"/>
            <a:chExt cx="148678" cy="148678"/>
          </a:xfrm>
        </p:grpSpPr>
        <p:sp>
          <p:nvSpPr>
            <p:cNvPr id="20" name="椭圆 19"/>
            <p:cNvSpPr/>
            <p:nvPr/>
          </p:nvSpPr>
          <p:spPr>
            <a:xfrm>
              <a:off x="4615815" y="699232"/>
              <a:ext cx="81082" cy="81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582017" y="665434"/>
              <a:ext cx="148678" cy="148678"/>
            </a:xfrm>
            <a:prstGeom prst="ellipse">
              <a:avLst/>
            </a:prstGeom>
            <a:noFill/>
            <a:ln w="3175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5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32" grpId="0" bldLvl="0" animBg="1"/>
      <p:bldP spid="28" grpId="0" bldLvl="0" animBg="1"/>
      <p:bldP spid="30" grpId="0" bldLvl="0" animBg="1"/>
      <p:bldP spid="31" grpId="0" bldLvl="0" animBg="1"/>
      <p:bldP spid="34" grpId="0" bldLvl="0" animBg="1"/>
      <p:bldP spid="36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999784" y="1340250"/>
            <a:ext cx="4214195" cy="4215691"/>
            <a:chOff x="9711863" y="-5276268"/>
            <a:chExt cx="8658913" cy="8661990"/>
          </a:xfrm>
        </p:grpSpPr>
        <p:sp>
          <p:nvSpPr>
            <p:cNvPr id="19" name="椭圆 18"/>
            <p:cNvSpPr/>
            <p:nvPr/>
          </p:nvSpPr>
          <p:spPr>
            <a:xfrm rot="12209326">
              <a:off x="9711863" y="-5276268"/>
              <a:ext cx="8305799" cy="8305801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20560962">
              <a:off x="10064976" y="-4920078"/>
              <a:ext cx="8305800" cy="8305800"/>
            </a:xfrm>
            <a:prstGeom prst="ellipse">
              <a:avLst/>
            </a:prstGeom>
            <a:noFill/>
            <a:ln w="12700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>
            <a:spLocks noChangeAspect="1"/>
          </p:cNvSpPr>
          <p:nvPr/>
        </p:nvSpPr>
        <p:spPr>
          <a:xfrm>
            <a:off x="4494695" y="4709838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3" name="图片占位符 32" descr="/home/wyx/桌面/新生研讨课/w10.pngw10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21835" y="1893570"/>
            <a:ext cx="3181350" cy="3105785"/>
          </a:xfrm>
        </p:spPr>
      </p:pic>
      <p:sp>
        <p:nvSpPr>
          <p:cNvPr id="32" name="椭圆 31"/>
          <p:cNvSpPr>
            <a:spLocks noChangeAspect="1"/>
          </p:cNvSpPr>
          <p:nvPr/>
        </p:nvSpPr>
        <p:spPr>
          <a:xfrm>
            <a:off x="7416585" y="1889521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 flipH="1">
            <a:off x="7668585" y="1981456"/>
            <a:ext cx="21516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H="1">
            <a:off x="2331423" y="4807607"/>
            <a:ext cx="21516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2193848" y="4699895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9710483" y="1871534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87375" y="2168525"/>
            <a:ext cx="334518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Windows 10 是美国微软公司所研发的最新一代跨平台及设备应用的操作系统。也是微软发布的最后一个独立Windows版本，下一代Windows将作为更新形式出现。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462645" y="2085975"/>
            <a:ext cx="330581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截至2017年10月18日，微软官方推送的Windows 10最新稳定版更新为rs3_release，版本号为10.0.16299.15，[4] 快速预览版更新分支为rs4_prerelease，版本号为10.0.17017.1000。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56765" y="528955"/>
            <a:ext cx="2356485" cy="39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000" b="1" spc="300" dirty="0">
                <a:latin typeface="+mj-ea"/>
                <a:ea typeface="+mj-ea"/>
              </a:rPr>
              <a:t>Windows 10</a:t>
            </a:r>
            <a:endParaRPr lang="x-none" altLang="zh-CN" sz="2000" b="1" spc="300" dirty="0"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50392" y="665434"/>
            <a:ext cx="148678" cy="148678"/>
            <a:chOff x="4582017" y="665434"/>
            <a:chExt cx="148678" cy="148678"/>
          </a:xfrm>
        </p:grpSpPr>
        <p:sp>
          <p:nvSpPr>
            <p:cNvPr id="20" name="椭圆 19"/>
            <p:cNvSpPr/>
            <p:nvPr/>
          </p:nvSpPr>
          <p:spPr>
            <a:xfrm>
              <a:off x="4615815" y="699232"/>
              <a:ext cx="81082" cy="81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582017" y="665434"/>
              <a:ext cx="148678" cy="148678"/>
            </a:xfrm>
            <a:prstGeom prst="ellipse">
              <a:avLst/>
            </a:prstGeom>
            <a:noFill/>
            <a:ln w="3175"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5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32" grpId="0" bldLvl="0" animBg="1"/>
      <p:bldP spid="28" grpId="0" bldLvl="0" animBg="1"/>
      <p:bldP spid="30" grpId="0" bldLvl="0" animBg="1"/>
      <p:bldP spid="31" grpId="0" bldLvl="0" animBg="1"/>
      <p:bldP spid="34" grpId="0" bldLvl="0" animBg="1"/>
      <p:bldP spid="36" grpId="0"/>
      <p:bldP spid="3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兰亭粗黑+细黑_GBK">
      <a:majorFont>
        <a:latin typeface="Open Sans Semibold"/>
        <a:ea typeface="微软雅黑"/>
        <a:cs typeface=""/>
      </a:majorFont>
      <a:minorFont>
        <a:latin typeface="Open Sans Light"/>
        <a:ea typeface="方正兰亭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3725</Words>
  <Application>Kingsoft Office WPP</Application>
  <PresentationFormat>宽屏</PresentationFormat>
  <Paragraphs>175</Paragraphs>
  <Slides>24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wyx</cp:lastModifiedBy>
  <cp:revision>5</cp:revision>
  <dcterms:created xsi:type="dcterms:W3CDTF">2017-12-11T17:59:57Z</dcterms:created>
  <dcterms:modified xsi:type="dcterms:W3CDTF">2017-12-11T17:59:57Z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