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9" r:id="rId7"/>
    <p:sldId id="262" r:id="rId8"/>
    <p:sldId id="261" r:id="rId9"/>
    <p:sldId id="270" r:id="rId10"/>
    <p:sldId id="273" r:id="rId11"/>
    <p:sldId id="274" r:id="rId12"/>
    <p:sldId id="275" r:id="rId13"/>
    <p:sldId id="263" r:id="rId14"/>
    <p:sldId id="266" r:id="rId15"/>
    <p:sldId id="267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80604020202020204" charset="0"/>
      <a:buNone/>
      <a:defRPr u="none" kern="1200" baseline="0">
        <a:solidFill>
          <a:schemeClr val="tx1"/>
        </a:solidFill>
        <a:latin typeface="Arial" panose="0208060402020202020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202"/>
    <a:srgbClr val="AB4903"/>
    <a:srgbClr val="FF9933"/>
    <a:srgbClr val="BB5003"/>
    <a:srgbClr val="51891C"/>
    <a:srgbClr val="3D700B"/>
    <a:srgbClr val="7CB842"/>
    <a:srgbClr val="0E41A1"/>
    <a:srgbClr val="2F69D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209"/>
        <p:guide pos="285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en-US" altLang="x-none" sz="1200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Calibri" panose="020F0502020204030204" pitchFamily="2" charset="0"/>
        <a:ea typeface="宋体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Arial" panose="02080604020202020204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Arial" panose="02080604020202020204" charset="0"/>
              </a:rPr>
            </a:fld>
            <a:endParaRPr lang="zh-CN" altLang="en-US" dirty="0">
              <a:latin typeface="Arial" panose="02080604020202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charset="0"/>
        <a:buNone/>
        <a:defRPr u="none" kern="1200" baseline="0">
          <a:solidFill>
            <a:schemeClr val="tx1"/>
          </a:solidFill>
          <a:latin typeface="Arial" panose="0208060402020202020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&#21326;&#20013;&#24072;&#33539;&#22823;&#23398;&#35745;&#31639;&#26426;&#23398;&#38498;&#20851;&#20110;&#35745;&#31639;&#26426;&#25805;&#20316;&#31995;&#32479;&#24066;&#22330;&#35843;&#26597;.doc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3073"/>
          <p:cNvGrpSpPr/>
          <p:nvPr/>
        </p:nvGrpSpPr>
        <p:grpSpPr>
          <a:xfrm>
            <a:off x="3246438" y="5029200"/>
            <a:ext cx="2514600" cy="458788"/>
            <a:chOff x="0" y="0"/>
            <a:chExt cx="3960" cy="723"/>
          </a:xfrm>
        </p:grpSpPr>
        <p:sp>
          <p:nvSpPr>
            <p:cNvPr id="3075" name="矩形 3074"/>
            <p:cNvSpPr/>
            <p:nvPr/>
          </p:nvSpPr>
          <p:spPr>
            <a:xfrm>
              <a:off x="0" y="0"/>
              <a:ext cx="3960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" name="任意多边形 26"/>
            <p:cNvSpPr/>
            <p:nvPr/>
          </p:nvSpPr>
          <p:spPr>
            <a:xfrm>
              <a:off x="728" y="9"/>
              <a:ext cx="462" cy="694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7" name="任意多边形 26"/>
            <p:cNvSpPr/>
            <p:nvPr/>
          </p:nvSpPr>
          <p:spPr>
            <a:xfrm rot="-10800000" flipH="1">
              <a:off x="2751" y="15"/>
              <a:ext cx="506" cy="70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8" name="组合 3077"/>
          <p:cNvGrpSpPr/>
          <p:nvPr/>
        </p:nvGrpSpPr>
        <p:grpSpPr>
          <a:xfrm>
            <a:off x="1177925" y="4064000"/>
            <a:ext cx="2532063" cy="455613"/>
            <a:chOff x="0" y="0"/>
            <a:chExt cx="3988" cy="718"/>
          </a:xfrm>
        </p:grpSpPr>
        <p:sp>
          <p:nvSpPr>
            <p:cNvPr id="3079" name="矩形 3078"/>
            <p:cNvSpPr/>
            <p:nvPr/>
          </p:nvSpPr>
          <p:spPr>
            <a:xfrm>
              <a:off x="0" y="16"/>
              <a:ext cx="3988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" name="任意多边形 26"/>
            <p:cNvSpPr/>
            <p:nvPr/>
          </p:nvSpPr>
          <p:spPr>
            <a:xfrm>
              <a:off x="765" y="16"/>
              <a:ext cx="462" cy="694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1" name="任意多边形 26"/>
            <p:cNvSpPr/>
            <p:nvPr/>
          </p:nvSpPr>
          <p:spPr>
            <a:xfrm rot="-10800000" flipH="1">
              <a:off x="2738" y="0"/>
              <a:ext cx="506" cy="70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82" name="矩形 3081"/>
          <p:cNvSpPr/>
          <p:nvPr/>
        </p:nvSpPr>
        <p:spPr>
          <a:xfrm>
            <a:off x="3241675" y="4073525"/>
            <a:ext cx="466725" cy="1401763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83" name="标题 3082"/>
          <p:cNvSpPr>
            <a:spLocks noGrp="1"/>
          </p:cNvSpPr>
          <p:nvPr>
            <p:ph type="title"/>
          </p:nvPr>
        </p:nvSpPr>
        <p:spPr>
          <a:xfrm>
            <a:off x="1725930" y="3266440"/>
            <a:ext cx="2052320" cy="892810"/>
          </a:xfrm>
        </p:spPr>
        <p:txBody>
          <a:bodyPr anchor="ctr"/>
          <a:p>
            <a:r>
              <a:rPr lang="zh-CN" altLang="en-US" sz="3200">
                <a:solidFill>
                  <a:srgbClr val="FB8732"/>
                </a:solidFill>
                <a:ea typeface="微软雅黑" panose="020B0503020204020204" charset="-122"/>
              </a:rPr>
              <a:t>操作系统</a:t>
            </a:r>
            <a:endParaRPr lang="zh-CN" altLang="en-US" sz="3200">
              <a:solidFill>
                <a:srgbClr val="FB8732"/>
              </a:solidFill>
              <a:ea typeface="微软雅黑" panose="020B0503020204020204" charset="-122"/>
            </a:endParaRPr>
          </a:p>
        </p:txBody>
      </p:sp>
      <p:sp>
        <p:nvSpPr>
          <p:cNvPr id="3084" name="矩形 3083"/>
          <p:cNvSpPr>
            <a:spLocks noGrp="1"/>
          </p:cNvSpPr>
          <p:nvPr/>
        </p:nvSpPr>
        <p:spPr>
          <a:xfrm>
            <a:off x="3778250" y="4248785"/>
            <a:ext cx="1907540" cy="8661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3200">
                <a:solidFill>
                  <a:srgbClr val="FB8732"/>
                </a:solidFill>
                <a:ea typeface="微软雅黑" panose="020B0503020204020204" charset="-122"/>
              </a:rPr>
              <a:t>市场调查</a:t>
            </a:r>
            <a:endParaRPr lang="zh-CN" altLang="en-US" sz="3200">
              <a:solidFill>
                <a:srgbClr val="FB8732"/>
              </a:solidFill>
              <a:ea typeface="微软雅黑" panose="020B0503020204020204" charset="-122"/>
            </a:endParaRPr>
          </a:p>
        </p:txBody>
      </p:sp>
      <p:sp>
        <p:nvSpPr>
          <p:cNvPr id="3085" name="矩形 3084"/>
          <p:cNvSpPr>
            <a:spLocks noGrp="1"/>
          </p:cNvSpPr>
          <p:nvPr/>
        </p:nvSpPr>
        <p:spPr>
          <a:xfrm>
            <a:off x="5815330" y="5219065"/>
            <a:ext cx="2078355" cy="8153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3200">
                <a:solidFill>
                  <a:srgbClr val="FB8732"/>
                </a:solidFill>
                <a:ea typeface="微软雅黑" panose="020B0503020204020204" charset="-122"/>
              </a:rPr>
              <a:t>市场预估</a:t>
            </a:r>
            <a:endParaRPr lang="zh-CN" altLang="en-US" sz="3200">
              <a:solidFill>
                <a:srgbClr val="FB8732"/>
              </a:solidFill>
              <a:ea typeface="微软雅黑" panose="020B0503020204020204" charset="-122"/>
            </a:endParaRPr>
          </a:p>
        </p:txBody>
      </p:sp>
      <p:sp>
        <p:nvSpPr>
          <p:cNvPr id="3086" name="矩形 3085"/>
          <p:cNvSpPr>
            <a:spLocks noGrp="1"/>
          </p:cNvSpPr>
          <p:nvPr/>
        </p:nvSpPr>
        <p:spPr>
          <a:xfrm>
            <a:off x="3421063" y="1100138"/>
            <a:ext cx="4164012" cy="1470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charset="0"/>
                <a:ea typeface="宋体" pitchFamily="2" charset="-122"/>
              </a:defRPr>
            </a:lvl1pPr>
          </a:lstStyle>
          <a:p>
            <a:pPr lvl="0" algn="dist"/>
            <a:r>
              <a:rPr lang="zh-CN" altLang="en-US" sz="7200">
                <a:solidFill>
                  <a:srgbClr val="FB8732"/>
                </a:solidFill>
                <a:ea typeface="微软雅黑" panose="020B0503020204020204" charset="-122"/>
              </a:rPr>
              <a:t>市场调查</a:t>
            </a:r>
            <a:endParaRPr lang="zh-CN" altLang="en-US" sz="7200">
              <a:solidFill>
                <a:srgbClr val="FB8732"/>
              </a:solidFill>
              <a:ea typeface="微软雅黑" panose="020B0503020204020204" charset="-122"/>
            </a:endParaRPr>
          </a:p>
        </p:txBody>
      </p:sp>
      <p:grpSp>
        <p:nvGrpSpPr>
          <p:cNvPr id="3087" name="组合 3086"/>
          <p:cNvGrpSpPr/>
          <p:nvPr/>
        </p:nvGrpSpPr>
        <p:grpSpPr>
          <a:xfrm>
            <a:off x="1685925" y="2055813"/>
            <a:ext cx="1044575" cy="484187"/>
            <a:chOff x="0" y="0"/>
            <a:chExt cx="1646" cy="761"/>
          </a:xfrm>
        </p:grpSpPr>
        <p:sp>
          <p:nvSpPr>
            <p:cNvPr id="3088" name="任意多边形 26"/>
            <p:cNvSpPr/>
            <p:nvPr/>
          </p:nvSpPr>
          <p:spPr>
            <a:xfrm>
              <a:off x="0" y="22"/>
              <a:ext cx="1645" cy="7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9" name="任意多边形 26"/>
            <p:cNvSpPr/>
            <p:nvPr/>
          </p:nvSpPr>
          <p:spPr>
            <a:xfrm>
              <a:off x="1" y="29"/>
              <a:ext cx="462" cy="7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0" name="任意多边形 26"/>
            <p:cNvSpPr/>
            <p:nvPr/>
          </p:nvSpPr>
          <p:spPr>
            <a:xfrm rot="-10800000" flipH="1">
              <a:off x="1486" y="0"/>
              <a:ext cx="161" cy="73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4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91" name="任意多边形 23"/>
          <p:cNvSpPr/>
          <p:nvPr/>
        </p:nvSpPr>
        <p:spPr>
          <a:xfrm>
            <a:off x="1171575" y="1027113"/>
            <a:ext cx="2070100" cy="3494087"/>
          </a:xfrm>
          <a:custGeom>
            <a:avLst/>
            <a:gdLst/>
            <a:ahLst/>
            <a:cxnLst/>
            <a:pathLst>
              <a:path w="21600" h="21600">
                <a:moveTo>
                  <a:pt x="0" y="21564"/>
                </a:moveTo>
                <a:lnTo>
                  <a:pt x="46" y="0"/>
                </a:lnTo>
                <a:lnTo>
                  <a:pt x="21600" y="0"/>
                </a:lnTo>
                <a:lnTo>
                  <a:pt x="21600" y="9317"/>
                </a:lnTo>
                <a:lnTo>
                  <a:pt x="16231" y="9317"/>
                </a:lnTo>
                <a:lnTo>
                  <a:pt x="16231" y="3266"/>
                </a:lnTo>
                <a:lnTo>
                  <a:pt x="5454" y="3266"/>
                </a:lnTo>
                <a:lnTo>
                  <a:pt x="5395" y="21600"/>
                </a:lnTo>
                <a:lnTo>
                  <a:pt x="0" y="21564"/>
                </a:lnTo>
                <a:close/>
              </a:path>
            </a:pathLst>
          </a:cu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092" name="组合 3091"/>
          <p:cNvGrpSpPr/>
          <p:nvPr/>
        </p:nvGrpSpPr>
        <p:grpSpPr>
          <a:xfrm>
            <a:off x="5286375" y="5934075"/>
            <a:ext cx="2498725" cy="482600"/>
            <a:chOff x="0" y="0"/>
            <a:chExt cx="3934" cy="762"/>
          </a:xfrm>
        </p:grpSpPr>
        <p:sp>
          <p:nvSpPr>
            <p:cNvPr id="3093" name="矩形 3092"/>
            <p:cNvSpPr/>
            <p:nvPr/>
          </p:nvSpPr>
          <p:spPr>
            <a:xfrm>
              <a:off x="0" y="44"/>
              <a:ext cx="3935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4" name="任意多边形 26"/>
            <p:cNvSpPr/>
            <p:nvPr/>
          </p:nvSpPr>
          <p:spPr>
            <a:xfrm>
              <a:off x="747" y="46"/>
              <a:ext cx="506" cy="717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95" name="任意多边形 26"/>
            <p:cNvSpPr/>
            <p:nvPr/>
          </p:nvSpPr>
          <p:spPr>
            <a:xfrm rot="-10800000" flipH="1">
              <a:off x="2701" y="0"/>
              <a:ext cx="506" cy="70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096" name="矩形 3095"/>
          <p:cNvSpPr/>
          <p:nvPr/>
        </p:nvSpPr>
        <p:spPr>
          <a:xfrm>
            <a:off x="5294313" y="5038725"/>
            <a:ext cx="466725" cy="13684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97" name="矩形 3096"/>
          <p:cNvSpPr/>
          <p:nvPr/>
        </p:nvSpPr>
        <p:spPr>
          <a:xfrm>
            <a:off x="7318375" y="5970588"/>
            <a:ext cx="466725" cy="915987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098" name="组合 3097"/>
          <p:cNvGrpSpPr/>
          <p:nvPr/>
        </p:nvGrpSpPr>
        <p:grpSpPr>
          <a:xfrm>
            <a:off x="7677150" y="899458"/>
            <a:ext cx="557009" cy="1623385"/>
            <a:chOff x="0" y="-156"/>
            <a:chExt cx="875" cy="2556"/>
          </a:xfrm>
        </p:grpSpPr>
        <p:sp>
          <p:nvSpPr>
            <p:cNvPr id="3099" name="矩形 3098"/>
            <p:cNvSpPr/>
            <p:nvPr/>
          </p:nvSpPr>
          <p:spPr>
            <a:xfrm>
              <a:off x="0" y="47"/>
              <a:ext cx="340" cy="2353"/>
            </a:xfrm>
            <a:prstGeom prst="rect">
              <a:avLst/>
            </a:prstGeom>
            <a:solidFill>
              <a:srgbClr val="FB8732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00" name="文本框 3099"/>
            <p:cNvSpPr txBox="1"/>
            <p:nvPr/>
          </p:nvSpPr>
          <p:spPr>
            <a:xfrm rot="5400000">
              <a:off x="-601" y="862"/>
              <a:ext cx="2493" cy="4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endParaRPr lang="zh-CN" altLang="en-US" sz="13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01" name="燕尾形 3100"/>
          <p:cNvSpPr/>
          <p:nvPr/>
        </p:nvSpPr>
        <p:spPr>
          <a:xfrm flipH="1">
            <a:off x="1171575" y="6119813"/>
            <a:ext cx="160338" cy="263525"/>
          </a:xfrm>
          <a:prstGeom prst="chevron">
            <a:avLst>
              <a:gd name="adj" fmla="val 25000"/>
            </a:avLst>
          </a:prstGeom>
          <a:solidFill>
            <a:srgbClr val="FF993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02" name="燕尾形 3101"/>
          <p:cNvSpPr/>
          <p:nvPr/>
        </p:nvSpPr>
        <p:spPr>
          <a:xfrm flipH="1">
            <a:off x="1350963" y="6119813"/>
            <a:ext cx="160337" cy="263525"/>
          </a:xfrm>
          <a:prstGeom prst="chevron">
            <a:avLst>
              <a:gd name="adj" fmla="val 25000"/>
            </a:avLst>
          </a:prstGeom>
          <a:solidFill>
            <a:srgbClr val="FF9933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103" name="矩形 3102"/>
          <p:cNvSpPr>
            <a:spLocks noGrp="1"/>
          </p:cNvSpPr>
          <p:nvPr/>
        </p:nvSpPr>
        <p:spPr>
          <a:xfrm>
            <a:off x="1577340" y="6120130"/>
            <a:ext cx="3851910" cy="372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charset="0"/>
                <a:ea typeface="宋体" pitchFamily="2" charset="-122"/>
              </a:defRPr>
            </a:lvl1pPr>
          </a:lstStyle>
          <a:p>
            <a:pPr lvl="0"/>
            <a:r>
              <a:rPr lang="zh-CN" altLang="en-US" sz="1800" dirty="0">
                <a:solidFill>
                  <a:srgbClr val="FB8732"/>
                </a:solidFill>
                <a:latin typeface="微软雅黑" panose="020B0503020204020204" charset="-122"/>
                <a:ea typeface="微软雅黑" panose="020B0503020204020204" charset="-122"/>
              </a:rPr>
              <a:t>小组成员</a:t>
            </a:r>
            <a:r>
              <a:rPr lang="en-US" altLang="zh-CN" sz="1800" dirty="0">
                <a:solidFill>
                  <a:srgbClr val="FB8732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1800" dirty="0">
                <a:solidFill>
                  <a:srgbClr val="FB8732"/>
                </a:solidFill>
                <a:latin typeface="微软雅黑" panose="020B0503020204020204" charset="-122"/>
                <a:ea typeface="微软雅黑" panose="020B0503020204020204" charset="-122"/>
              </a:rPr>
              <a:t>丁卓萌、王寅霄、夏乐鑫、秦逸</a:t>
            </a:r>
            <a:endParaRPr lang="zh-CN" altLang="en-US" sz="1800" dirty="0">
              <a:solidFill>
                <a:srgbClr val="FB873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6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4" presetClass="entr" presetSubtype="0" accel="100000" fill="hold" grpId="7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4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4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4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4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4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mph" presetSubtype="0" accel="50000" decel="50000" fill="hold" grpId="8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37" dur="14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40" presetClass="entr" presetSubtype="0" fill="hold" grpId="36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0" presetClass="entr" presetSubtype="0" fill="hold" grpId="5" nodeType="withEffect">
                                  <p:stCondLst>
                                    <p:cond delay="2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0" presetClass="entr" presetSubtype="0" fill="hold" grpId="1" nodeType="withEffect">
                                  <p:stCondLst>
                                    <p:cond delay="3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8" presetClass="entr" presetSubtype="6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6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9444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6" grpId="0" bldLvl="0"/>
      <p:bldP spid="3086" grpId="1" bldLvl="0"/>
      <p:bldP spid="3086" grpId="2" bldLvl="0"/>
      <p:bldP spid="3086" grpId="3" bldLvl="0"/>
      <p:bldP spid="3086" grpId="4" bldLvl="0"/>
      <p:bldP spid="3086" grpId="5" bldLvl="0"/>
      <p:bldP spid="3086" grpId="6" bldLvl="0"/>
      <p:bldP spid="3086" grpId="7" bldLvl="0"/>
      <p:bldP spid="3086" grpId="8" bldLvl="0"/>
      <p:bldP spid="3086" grpId="9" bldLvl="0"/>
      <p:bldP spid="3086" grpId="10" bldLvl="0"/>
      <p:bldP spid="3086" grpId="11" bldLvl="0"/>
      <p:bldP spid="3086" grpId="12" bldLvl="0"/>
      <p:bldP spid="3086" grpId="13" bldLvl="0"/>
      <p:bldP spid="3086" grpId="14" bldLvl="0"/>
      <p:bldP spid="3086" grpId="15" bldLvl="0"/>
      <p:bldP spid="3086" grpId="16" bldLvl="0"/>
      <p:bldP spid="3086" grpId="17" bldLvl="0"/>
      <p:bldP spid="3086" grpId="18" bldLvl="0"/>
      <p:bldP spid="3086" grpId="19" bldLvl="0"/>
      <p:bldP spid="3083" grpId="0" bldLvl="0"/>
      <p:bldP spid="3083" grpId="1" bldLvl="0"/>
      <p:bldP spid="3083" grpId="2" bldLvl="0"/>
      <p:bldP spid="3083" grpId="3" bldLvl="0"/>
      <p:bldP spid="3083" grpId="4" bldLvl="0"/>
      <p:bldP spid="3083" grpId="5" bldLvl="0"/>
      <p:bldP spid="3083" grpId="6" bldLvl="0"/>
      <p:bldP spid="3083" grpId="7" bldLvl="0"/>
      <p:bldP spid="3083" grpId="8" bldLvl="0"/>
      <p:bldP spid="3083" grpId="9" bldLvl="0"/>
      <p:bldP spid="3083" grpId="10" bldLvl="0"/>
      <p:bldP spid="3083" grpId="11" bldLvl="0"/>
      <p:bldP spid="3083" grpId="12" bldLvl="0"/>
      <p:bldP spid="3083" grpId="13" bldLvl="0"/>
      <p:bldP spid="3083" grpId="14" bldLvl="0"/>
      <p:bldP spid="3083" grpId="15" bldLvl="0"/>
      <p:bldP spid="3083" grpId="16" bldLvl="0"/>
      <p:bldP spid="3083" grpId="18" bldLvl="0"/>
      <p:bldP spid="3083" grpId="19" bldLvl="0"/>
      <p:bldP spid="3083" grpId="20" bldLvl="0"/>
      <p:bldP spid="3083" grpId="21" bldLvl="0"/>
      <p:bldP spid="3083" grpId="22" bldLvl="0"/>
      <p:bldP spid="3083" grpId="23" bldLvl="0"/>
      <p:bldP spid="3083" grpId="24" bldLvl="0"/>
      <p:bldP spid="3083" grpId="25" bldLvl="0"/>
      <p:bldP spid="3083" grpId="26" bldLvl="0"/>
      <p:bldP spid="3083" grpId="27" bldLvl="0"/>
      <p:bldP spid="3083" grpId="28" bldLvl="0"/>
      <p:bldP spid="3083" grpId="29" bldLvl="0"/>
      <p:bldP spid="3083" grpId="30" bldLvl="0"/>
      <p:bldP spid="3083" grpId="31" bldLvl="0"/>
      <p:bldP spid="3083" grpId="32" bldLvl="0"/>
      <p:bldP spid="3083" grpId="33" bldLvl="0"/>
      <p:bldP spid="3083" grpId="34" bldLvl="0"/>
      <p:bldP spid="3083" grpId="35" bldLvl="0"/>
      <p:bldP spid="3083" grpId="36" bldLvl="0"/>
      <p:bldP spid="3084" grpId="0" bldLvl="0"/>
      <p:bldP spid="3084" grpId="1" bldLvl="0"/>
      <p:bldP spid="3084" grpId="2" bldLvl="0"/>
      <p:bldP spid="3084" grpId="3" bldLvl="0"/>
      <p:bldP spid="3084" grpId="4" bldLvl="0"/>
      <p:bldP spid="3084" grpId="5" bldLvl="0"/>
      <p:bldP spid="3085" grpId="0" bldLvl="0"/>
      <p:bldP spid="3085" grpId="1" bldLvl="0"/>
      <p:bldP spid="3103" grpId="0" bldLvl="0"/>
      <p:bldP spid="3103" grpId="1" bldLvl="0"/>
      <p:bldP spid="3103" grpId="2" bldLvl="0"/>
      <p:bldP spid="3103" grpId="3" bldLvl="0"/>
      <p:bldP spid="3103" grpId="4" bldLvl="0"/>
      <p:bldP spid="3103" grpId="5" bldLvl="0"/>
      <p:bldP spid="3103" grpId="6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760413" y="2347913"/>
            <a:ext cx="1831975" cy="446087"/>
            <a:chOff x="0" y="0"/>
            <a:chExt cx="2884" cy="702"/>
          </a:xfrm>
        </p:grpSpPr>
        <p:sp>
          <p:nvSpPr>
            <p:cNvPr id="8195" name="矩形 8194"/>
            <p:cNvSpPr/>
            <p:nvPr/>
          </p:nvSpPr>
          <p:spPr>
            <a:xfrm flipH="1">
              <a:off x="0" y="0"/>
              <a:ext cx="2885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" name="任意多边形 26"/>
            <p:cNvSpPr/>
            <p:nvPr/>
          </p:nvSpPr>
          <p:spPr>
            <a:xfrm>
              <a:off x="738" y="12"/>
              <a:ext cx="389" cy="6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" name="任意多边形 26"/>
            <p:cNvSpPr/>
            <p:nvPr/>
          </p:nvSpPr>
          <p:spPr>
            <a:xfrm rot="-10800000" flipH="1">
              <a:off x="1377" y="0"/>
              <a:ext cx="83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198" name="组合 8197"/>
          <p:cNvGrpSpPr/>
          <p:nvPr/>
        </p:nvGrpSpPr>
        <p:grpSpPr>
          <a:xfrm>
            <a:off x="2162175" y="827088"/>
            <a:ext cx="5865813" cy="447675"/>
            <a:chOff x="0" y="0"/>
            <a:chExt cx="9238" cy="704"/>
          </a:xfrm>
        </p:grpSpPr>
        <p:sp>
          <p:nvSpPr>
            <p:cNvPr id="8199" name="矩形 8198"/>
            <p:cNvSpPr/>
            <p:nvPr/>
          </p:nvSpPr>
          <p:spPr>
            <a:xfrm flipH="1">
              <a:off x="0" y="0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任意多边形 26"/>
            <p:cNvSpPr/>
            <p:nvPr/>
          </p:nvSpPr>
          <p:spPr>
            <a:xfrm>
              <a:off x="735" y="2"/>
              <a:ext cx="730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1" name="任意多边形 26"/>
            <p:cNvSpPr/>
            <p:nvPr/>
          </p:nvSpPr>
          <p:spPr>
            <a:xfrm rot="-10800000" flipH="1">
              <a:off x="8278" y="2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03" name="矩形 8202"/>
          <p:cNvSpPr/>
          <p:nvPr/>
        </p:nvSpPr>
        <p:spPr>
          <a:xfrm>
            <a:off x="7921625" y="12700"/>
            <a:ext cx="466725" cy="12604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4" name="矩形 8203"/>
          <p:cNvSpPr/>
          <p:nvPr/>
        </p:nvSpPr>
        <p:spPr>
          <a:xfrm>
            <a:off x="2163763" y="828675"/>
            <a:ext cx="466725" cy="19653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5" name="矩形 8204"/>
          <p:cNvSpPr/>
          <p:nvPr/>
        </p:nvSpPr>
        <p:spPr>
          <a:xfrm>
            <a:off x="760413" y="2347913"/>
            <a:ext cx="468312" cy="46799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1229995" y="986155"/>
            <a:ext cx="7952105" cy="223393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 Android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   Android是一种基于Linux的自由及开放源代码的操作系统，主要使用于移动设备，如智能手机和平板电脑，由Google公司和开放手机联盟领导及开发。Android操作系统最初由Andy Rubin开发，主要支持手机。2005年8月由Google收购注资。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9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9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760413" y="2347913"/>
            <a:ext cx="1831975" cy="446087"/>
            <a:chOff x="0" y="0"/>
            <a:chExt cx="2884" cy="702"/>
          </a:xfrm>
        </p:grpSpPr>
        <p:sp>
          <p:nvSpPr>
            <p:cNvPr id="8195" name="矩形 8194"/>
            <p:cNvSpPr/>
            <p:nvPr/>
          </p:nvSpPr>
          <p:spPr>
            <a:xfrm flipH="1">
              <a:off x="0" y="0"/>
              <a:ext cx="2885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" name="任意多边形 26"/>
            <p:cNvSpPr/>
            <p:nvPr/>
          </p:nvSpPr>
          <p:spPr>
            <a:xfrm>
              <a:off x="738" y="12"/>
              <a:ext cx="389" cy="6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" name="任意多边形 26"/>
            <p:cNvSpPr/>
            <p:nvPr/>
          </p:nvSpPr>
          <p:spPr>
            <a:xfrm rot="-10800000" flipH="1">
              <a:off x="1377" y="0"/>
              <a:ext cx="83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198" name="组合 8197"/>
          <p:cNvGrpSpPr/>
          <p:nvPr/>
        </p:nvGrpSpPr>
        <p:grpSpPr>
          <a:xfrm>
            <a:off x="727075" y="827405"/>
            <a:ext cx="1974850" cy="447675"/>
            <a:chOff x="0" y="0"/>
            <a:chExt cx="9238" cy="704"/>
          </a:xfrm>
        </p:grpSpPr>
        <p:sp>
          <p:nvSpPr>
            <p:cNvPr id="8199" name="矩形 8198"/>
            <p:cNvSpPr/>
            <p:nvPr/>
          </p:nvSpPr>
          <p:spPr>
            <a:xfrm flipH="1">
              <a:off x="0" y="0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任意多边形 26"/>
            <p:cNvSpPr/>
            <p:nvPr/>
          </p:nvSpPr>
          <p:spPr>
            <a:xfrm>
              <a:off x="735" y="2"/>
              <a:ext cx="730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1" name="任意多边形 26"/>
            <p:cNvSpPr/>
            <p:nvPr/>
          </p:nvSpPr>
          <p:spPr>
            <a:xfrm rot="-10800000" flipH="1">
              <a:off x="8278" y="2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03" name="矩形 8202"/>
          <p:cNvSpPr/>
          <p:nvPr/>
        </p:nvSpPr>
        <p:spPr>
          <a:xfrm>
            <a:off x="727075" y="14605"/>
            <a:ext cx="466725" cy="12604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4" name="矩形 8203"/>
          <p:cNvSpPr/>
          <p:nvPr/>
        </p:nvSpPr>
        <p:spPr>
          <a:xfrm>
            <a:off x="2163763" y="828675"/>
            <a:ext cx="466725" cy="19653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5" name="矩形 8204"/>
          <p:cNvSpPr/>
          <p:nvPr/>
        </p:nvSpPr>
        <p:spPr>
          <a:xfrm>
            <a:off x="760413" y="2347913"/>
            <a:ext cx="468312" cy="46799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1213485" y="-90170"/>
            <a:ext cx="7969250" cy="223393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Symban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 Symbian系统是塞班公司为手机而  设计的操作系统。2008年1</a:t>
            </a:r>
            <a:r>
              <a:rPr lang="x-none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2月</a:t>
            </a:r>
            <a:r>
              <a:rPr lang="x-none" altLang="zh-CN" sz="3600" dirty="0">
                <a:solidFill>
                  <a:srgbClr val="C05202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2</a:t>
            </a:r>
            <a:r>
              <a:rPr lang="zh-CN" altLang="en-US" sz="3600" dirty="0">
                <a:solidFill>
                  <a:srgbClr val="C05202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日，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塞班公司被诺基亚收购。2011年12月21日，诺基亚官方宣布放弃塞班品牌。由于缺乏新技术支持，塞班的市场份额日益萎缩。2013年1月24日，诺基亚宣布，今后将不再发布塞班系统的手机。</a:t>
            </a:r>
            <a:endParaRPr lang="zh-CN" altLang="en-US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9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9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9217"/>
          <p:cNvGrpSpPr/>
          <p:nvPr/>
        </p:nvGrpSpPr>
        <p:grpSpPr>
          <a:xfrm>
            <a:off x="760413" y="1471613"/>
            <a:ext cx="6332537" cy="446087"/>
            <a:chOff x="0" y="0"/>
            <a:chExt cx="9972" cy="702"/>
          </a:xfrm>
        </p:grpSpPr>
        <p:sp>
          <p:nvSpPr>
            <p:cNvPr id="9219" name="矩形 9218"/>
            <p:cNvSpPr/>
            <p:nvPr/>
          </p:nvSpPr>
          <p:spPr>
            <a:xfrm>
              <a:off x="0" y="0"/>
              <a:ext cx="9972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0" name="任意多边形 26"/>
            <p:cNvSpPr/>
            <p:nvPr/>
          </p:nvSpPr>
          <p:spPr>
            <a:xfrm>
              <a:off x="738" y="0"/>
              <a:ext cx="844" cy="6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任意多边形 26"/>
            <p:cNvSpPr/>
            <p:nvPr/>
          </p:nvSpPr>
          <p:spPr>
            <a:xfrm rot="-10800000" flipH="1">
              <a:off x="8890" y="0"/>
              <a:ext cx="832" cy="6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222" name="标题 9221"/>
          <p:cNvSpPr>
            <a:spLocks noGrp="1"/>
          </p:cNvSpPr>
          <p:nvPr>
            <p:ph type="title"/>
          </p:nvPr>
        </p:nvSpPr>
        <p:spPr>
          <a:xfrm>
            <a:off x="1765300" y="274638"/>
            <a:ext cx="4244975" cy="1143000"/>
          </a:xfrm>
        </p:spPr>
        <p:txBody>
          <a:bodyPr anchor="ctr"/>
          <a:p>
            <a:pPr algn="dist"/>
            <a:r>
              <a:rPr lang="zh-CN" altLang="en-US" sz="4800" dirty="0">
                <a:solidFill>
                  <a:srgbClr val="FB8732"/>
                </a:solidFill>
                <a:ea typeface="微软雅黑" panose="020B0503020204020204" charset="-122"/>
                <a:sym typeface="Arial" panose="02080604020202020204" charset="0"/>
              </a:rPr>
              <a:t>2.市场调查</a:t>
            </a:r>
            <a:endParaRPr lang="zh-CN" altLang="en-US" sz="4800" dirty="0">
              <a:solidFill>
                <a:srgbClr val="FB8732"/>
              </a:solidFill>
              <a:ea typeface="微软雅黑" panose="020B0503020204020204" charset="-122"/>
              <a:sym typeface="Arial" panose="02080604020202020204" charset="0"/>
            </a:endParaRPr>
          </a:p>
        </p:txBody>
      </p:sp>
      <p:sp>
        <p:nvSpPr>
          <p:cNvPr id="9224" name="矩形 9223"/>
          <p:cNvSpPr/>
          <p:nvPr/>
        </p:nvSpPr>
        <p:spPr>
          <a:xfrm>
            <a:off x="760413" y="-9525"/>
            <a:ext cx="468312" cy="19272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5" name="矩形 9224"/>
          <p:cNvSpPr/>
          <p:nvPr/>
        </p:nvSpPr>
        <p:spPr>
          <a:xfrm>
            <a:off x="6934200" y="1471613"/>
            <a:ext cx="466725" cy="5414962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 descr="QQ截图20171030123344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2697480"/>
            <a:ext cx="6273800" cy="2962275"/>
          </a:xfrm>
          <a:prstGeom prst="rect">
            <a:avLst/>
          </a:prstGeom>
          <a:ln w="57150">
            <a:solidFill>
              <a:srgbClr val="FF9933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9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333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6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ldLvl="0"/>
      <p:bldP spid="9222" grpId="1" bldLvl="0"/>
      <p:bldP spid="9222" grpId="2" bldLvl="0"/>
      <p:bldP spid="9222" grpId="3" bldLvl="0"/>
      <p:bldP spid="9222" grpId="4" bldLvl="0"/>
      <p:bldP spid="9222" grpId="5" bldLvl="0"/>
      <p:bldP spid="9222" grpId="6" bldLvl="0"/>
      <p:bldP spid="9222" grpId="7" bldLvl="0"/>
      <p:bldP spid="9222" grpId="8" bldLvl="0"/>
      <p:bldP spid="9222" grpId="9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0" name="组合 12289"/>
          <p:cNvGrpSpPr/>
          <p:nvPr/>
        </p:nvGrpSpPr>
        <p:grpSpPr>
          <a:xfrm>
            <a:off x="758825" y="5927725"/>
            <a:ext cx="6657975" cy="454025"/>
            <a:chOff x="0" y="0"/>
            <a:chExt cx="10484" cy="714"/>
          </a:xfrm>
        </p:grpSpPr>
        <p:sp>
          <p:nvSpPr>
            <p:cNvPr id="12291" name="矩形 12290"/>
            <p:cNvSpPr/>
            <p:nvPr/>
          </p:nvSpPr>
          <p:spPr>
            <a:xfrm flipH="1">
              <a:off x="0" y="0"/>
              <a:ext cx="10485" cy="700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2" name="任意多边形 26"/>
            <p:cNvSpPr/>
            <p:nvPr/>
          </p:nvSpPr>
          <p:spPr>
            <a:xfrm>
              <a:off x="720" y="0"/>
              <a:ext cx="880" cy="71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任意多边形 26"/>
            <p:cNvSpPr/>
            <p:nvPr/>
          </p:nvSpPr>
          <p:spPr>
            <a:xfrm rot="-10800000" flipH="1">
              <a:off x="8960" y="0"/>
              <a:ext cx="790" cy="71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2299" name="矩形 12298"/>
          <p:cNvSpPr/>
          <p:nvPr/>
        </p:nvSpPr>
        <p:spPr>
          <a:xfrm>
            <a:off x="6950075" y="5927725"/>
            <a:ext cx="466725" cy="1004888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1" name="矩形 12300"/>
          <p:cNvSpPr>
            <a:spLocks noGrp="1"/>
          </p:cNvSpPr>
          <p:nvPr/>
        </p:nvSpPr>
        <p:spPr>
          <a:xfrm>
            <a:off x="1333500" y="31115"/>
            <a:ext cx="140335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charset="0"/>
                <a:ea typeface="宋体" pitchFamily="2" charset="-122"/>
              </a:defRPr>
            </a:lvl1pPr>
          </a:lstStyle>
          <a:p>
            <a:pPr lvl="0" algn="dist"/>
            <a:r>
              <a:rPr lang="zh-CN" altLang="en-US" dirty="0">
                <a:solidFill>
                  <a:srgbClr val="FF9933"/>
                </a:solidFill>
                <a:ea typeface="微软雅黑" panose="020B0503020204020204" charset="-122"/>
              </a:rPr>
              <a:t>结论</a:t>
            </a:r>
            <a:endParaRPr lang="zh-CN" altLang="en-US" dirty="0">
              <a:solidFill>
                <a:srgbClr val="FF9933"/>
              </a:solidFill>
              <a:ea typeface="微软雅黑" panose="020B0503020204020204" charset="-122"/>
            </a:endParaRPr>
          </a:p>
        </p:txBody>
      </p:sp>
      <p:sp>
        <p:nvSpPr>
          <p:cNvPr id="12305" name="文本占位符 12304"/>
          <p:cNvSpPr>
            <a:spLocks noGrp="1"/>
          </p:cNvSpPr>
          <p:nvPr>
            <p:ph type="body" idx="1"/>
          </p:nvPr>
        </p:nvSpPr>
        <p:spPr>
          <a:xfrm>
            <a:off x="2329180" y="1387475"/>
            <a:ext cx="5345113" cy="1533525"/>
          </a:xfrm>
        </p:spPr>
        <p:txBody>
          <a:bodyPr vert="horz" wrap="square" anchor="t"/>
          <a:p>
            <a:pPr marL="0" indent="0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显然</a:t>
            </a:r>
            <a:r>
              <a:rPr lang="en-US" altLang="zh-CN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Windows</a:t>
            </a:r>
            <a:r>
              <a:rPr lang="zh-CN" altLang="en-US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系统占据了计算器操作系统的龙头地位，其用户最为庞大。使用</a:t>
            </a:r>
            <a:r>
              <a:rPr lang="en-US" altLang="zh-CN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Linux</a:t>
            </a:r>
            <a:r>
              <a:rPr lang="zh-CN" altLang="en-US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系统相对小众。且本次调查中使用</a:t>
            </a:r>
            <a:r>
              <a:rPr lang="en-US" altLang="zh-CN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Linux</a:t>
            </a:r>
            <a:r>
              <a:rPr lang="zh-CN" altLang="en-US" sz="20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操作系统的人均为我校及武汉大学计算机相关专业学生。而且，本次调查中发现。大多用户不会自主选择操作系统，有更换操作系统的经历的，基本上也都是原操作系统更新升级，较为被动的更换系统。</a:t>
            </a:r>
            <a:endParaRPr lang="zh-CN" altLang="en-US" sz="20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  <p:grpSp>
        <p:nvGrpSpPr>
          <p:cNvPr id="13318" name="组合 13317"/>
          <p:cNvGrpSpPr/>
          <p:nvPr/>
        </p:nvGrpSpPr>
        <p:grpSpPr>
          <a:xfrm>
            <a:off x="704850" y="956945"/>
            <a:ext cx="6711950" cy="445770"/>
            <a:chOff x="0" y="0"/>
            <a:chExt cx="9012" cy="702"/>
          </a:xfrm>
        </p:grpSpPr>
        <p:sp>
          <p:nvSpPr>
            <p:cNvPr id="13319" name="矩形 13318"/>
            <p:cNvSpPr/>
            <p:nvPr/>
          </p:nvSpPr>
          <p:spPr>
            <a:xfrm>
              <a:off x="0" y="0"/>
              <a:ext cx="9012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0" name="任意多边形 26"/>
            <p:cNvSpPr/>
            <p:nvPr/>
          </p:nvSpPr>
          <p:spPr>
            <a:xfrm>
              <a:off x="737" y="0"/>
              <a:ext cx="835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1" name="任意多边形 26"/>
            <p:cNvSpPr/>
            <p:nvPr/>
          </p:nvSpPr>
          <p:spPr>
            <a:xfrm rot="-10800000" flipH="1">
              <a:off x="7447" y="0"/>
              <a:ext cx="833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23" name="矩形 13322"/>
          <p:cNvSpPr/>
          <p:nvPr/>
        </p:nvSpPr>
        <p:spPr>
          <a:xfrm>
            <a:off x="6950075" y="-666115"/>
            <a:ext cx="466725" cy="206883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300" name="矩形 12299"/>
          <p:cNvSpPr/>
          <p:nvPr/>
        </p:nvSpPr>
        <p:spPr>
          <a:xfrm>
            <a:off x="713740" y="985520"/>
            <a:ext cx="511810" cy="539686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9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8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grpId="32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 bldLvl="0"/>
      <p:bldP spid="12301" grpId="1" bldLvl="0"/>
      <p:bldP spid="12301" grpId="2" bldLvl="0"/>
      <p:bldP spid="12301" grpId="3" bldLvl="0"/>
      <p:bldP spid="12301" grpId="4" bldLvl="0"/>
      <p:bldP spid="12301" grpId="5" bldLvl="0"/>
      <p:bldP spid="12301" grpId="6" bldLvl="0"/>
      <p:bldP spid="12301" grpId="7" bldLvl="0"/>
      <p:bldP spid="12301" grpId="8" bldLvl="0"/>
      <p:bldP spid="12301" grpId="9" bldLvl="0"/>
      <p:bldP spid="12301" grpId="10" bldLvl="0"/>
      <p:bldP spid="12301" grpId="11" bldLvl="0"/>
      <p:bldP spid="12301" grpId="12" bldLvl="0"/>
      <p:bldP spid="12301" grpId="13" bldLvl="0"/>
      <p:bldP spid="12301" grpId="14" bldLvl="0"/>
      <p:bldP spid="12301" grpId="15" bldLvl="0"/>
      <p:bldP spid="12301" grpId="16" bldLvl="0"/>
      <p:bldP spid="12301" grpId="17" bldLvl="0"/>
      <p:bldP spid="12301" grpId="18" bldLvl="0"/>
      <p:bldP spid="12301" grpId="19" bldLvl="0"/>
      <p:bldP spid="12301" grpId="20" bldLvl="0"/>
      <p:bldP spid="12301" grpId="21" bldLvl="0"/>
      <p:bldP spid="12301" grpId="22" bldLvl="0"/>
      <p:bldP spid="12301" grpId="23" bldLvl="0"/>
      <p:bldP spid="12301" grpId="24" bldLvl="0"/>
      <p:bldP spid="12301" grpId="25" bldLvl="0"/>
      <p:bldP spid="12301" grpId="26" bldLvl="0"/>
      <p:bldP spid="12301" grpId="27" bldLvl="0"/>
      <p:bldP spid="12301" grpId="28" bldLvl="0"/>
      <p:bldP spid="12301" grpId="29" bldLvl="0"/>
      <p:bldP spid="12301" grpId="30" bldLvl="0"/>
      <p:bldP spid="12301" grpId="31" bldLvl="0"/>
      <p:bldP spid="12301" grpId="32" bldLvl="0"/>
      <p:bldP spid="12305" grpId="0" build="p"/>
      <p:bldP spid="12305" grpId="1" build="p"/>
      <p:bldP spid="12305" grpId="2" build="p"/>
      <p:bldP spid="12305" grpId="3" build="p"/>
      <p:bldP spid="12305" grpId="4" build="p"/>
      <p:bldP spid="12305" grpId="5" build="p"/>
      <p:bldP spid="12305" grpId="6" build="p"/>
      <p:bldP spid="12305" grpId="7" build="p"/>
      <p:bldP spid="12305" grpId="8" build="p"/>
      <p:bldP spid="12305" grpId="9" build="p"/>
      <p:bldP spid="12305" grpId="10" build="p"/>
      <p:bldP spid="12305" grpId="12" build="p"/>
      <p:bldP spid="12305" grpId="14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组合 13313"/>
          <p:cNvGrpSpPr/>
          <p:nvPr/>
        </p:nvGrpSpPr>
        <p:grpSpPr>
          <a:xfrm>
            <a:off x="1695450" y="5730875"/>
            <a:ext cx="5767388" cy="446088"/>
            <a:chOff x="0" y="0"/>
            <a:chExt cx="9082" cy="702"/>
          </a:xfrm>
        </p:grpSpPr>
        <p:sp>
          <p:nvSpPr>
            <p:cNvPr id="13315" name="矩形 13314"/>
            <p:cNvSpPr/>
            <p:nvPr/>
          </p:nvSpPr>
          <p:spPr>
            <a:xfrm>
              <a:off x="0" y="0"/>
              <a:ext cx="9083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6" name="任意多边形 26"/>
            <p:cNvSpPr/>
            <p:nvPr/>
          </p:nvSpPr>
          <p:spPr>
            <a:xfrm>
              <a:off x="735" y="0"/>
              <a:ext cx="833" cy="68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17" name="任意多边形 26"/>
            <p:cNvSpPr/>
            <p:nvPr/>
          </p:nvSpPr>
          <p:spPr>
            <a:xfrm rot="-10800000" flipH="1">
              <a:off x="7483" y="0"/>
              <a:ext cx="865" cy="68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318" name="组合 13317"/>
          <p:cNvGrpSpPr/>
          <p:nvPr/>
        </p:nvGrpSpPr>
        <p:grpSpPr>
          <a:xfrm>
            <a:off x="1693863" y="1328738"/>
            <a:ext cx="5722937" cy="446087"/>
            <a:chOff x="0" y="0"/>
            <a:chExt cx="9012" cy="702"/>
          </a:xfrm>
        </p:grpSpPr>
        <p:sp>
          <p:nvSpPr>
            <p:cNvPr id="13319" name="矩形 13318"/>
            <p:cNvSpPr/>
            <p:nvPr/>
          </p:nvSpPr>
          <p:spPr>
            <a:xfrm>
              <a:off x="0" y="0"/>
              <a:ext cx="9012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0" name="任意多边形 26"/>
            <p:cNvSpPr/>
            <p:nvPr/>
          </p:nvSpPr>
          <p:spPr>
            <a:xfrm>
              <a:off x="737" y="0"/>
              <a:ext cx="835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1" name="任意多边形 26"/>
            <p:cNvSpPr/>
            <p:nvPr/>
          </p:nvSpPr>
          <p:spPr>
            <a:xfrm rot="-10800000" flipH="1">
              <a:off x="7447" y="0"/>
              <a:ext cx="833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22" name="文本占位符 13321"/>
          <p:cNvSpPr>
            <a:spLocks noGrp="1"/>
          </p:cNvSpPr>
          <p:nvPr>
            <p:ph type="body" idx="1"/>
          </p:nvPr>
        </p:nvSpPr>
        <p:spPr>
          <a:xfrm>
            <a:off x="2413000" y="1785303"/>
            <a:ext cx="6264275" cy="3013075"/>
          </a:xfrm>
        </p:spPr>
        <p:txBody>
          <a:bodyPr/>
          <a:p>
            <a:pPr algn="just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</a:t>
            </a: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毋庸置疑，</a:t>
            </a:r>
            <a:r>
              <a:rPr lang="en-US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Windows</a:t>
            </a: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操作系统的地位在短期内是无法被撼动的。但是从调查结果来看，</a:t>
            </a:r>
            <a:r>
              <a:rPr lang="x-none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M</a:t>
            </a:r>
            <a:r>
              <a:rPr lang="en-US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acOS</a:t>
            </a: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与</a:t>
            </a:r>
            <a:r>
              <a:rPr lang="en-US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Linux</a:t>
            </a: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系统，特别是</a:t>
            </a:r>
            <a:r>
              <a:rPr lang="x-none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M</a:t>
            </a:r>
            <a:r>
              <a:rPr lang="en-US" altLang="zh-CN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acOS</a:t>
            </a: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，也占有着一定市场的。而且，随着人们对于计算机的了解的加深，我相信越来越多的人回去主动选择适合自己的操作系统。操作系统的市场的未来一定会更加多样化。</a:t>
            </a:r>
            <a:endParaRPr lang="zh-CN" altLang="en-US" sz="24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  <p:sp>
        <p:nvSpPr>
          <p:cNvPr id="13323" name="矩形 13322"/>
          <p:cNvSpPr/>
          <p:nvPr/>
        </p:nvSpPr>
        <p:spPr>
          <a:xfrm>
            <a:off x="6951663" y="-20637"/>
            <a:ext cx="466725" cy="1795462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4" name="矩形 13323"/>
          <p:cNvSpPr/>
          <p:nvPr/>
        </p:nvSpPr>
        <p:spPr>
          <a:xfrm>
            <a:off x="1695450" y="1328738"/>
            <a:ext cx="466725" cy="4837112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5" name="矩形 13324"/>
          <p:cNvSpPr/>
          <p:nvPr/>
        </p:nvSpPr>
        <p:spPr>
          <a:xfrm>
            <a:off x="6996113" y="5730875"/>
            <a:ext cx="466725" cy="1573213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3326" name="矩形 13325"/>
          <p:cNvSpPr>
            <a:spLocks noGrp="1"/>
          </p:cNvSpPr>
          <p:nvPr/>
        </p:nvSpPr>
        <p:spPr>
          <a:xfrm>
            <a:off x="2411413" y="274638"/>
            <a:ext cx="4244975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80604020202020204" charset="0"/>
                <a:ea typeface="宋体" pitchFamily="2" charset="-122"/>
              </a:defRPr>
            </a:lvl1pPr>
          </a:lstStyle>
          <a:p>
            <a:pPr marL="0" lvl="0" indent="0" algn="dist"/>
            <a:r>
              <a:rPr lang="zh-CN" altLang="en-US" sz="4800" dirty="0">
                <a:solidFill>
                  <a:srgbClr val="FB8732"/>
                </a:solidFill>
                <a:ea typeface="微软雅黑" panose="020B0503020204020204" charset="-122"/>
                <a:sym typeface="Arial" panose="02080604020202020204" charset="0"/>
              </a:rPr>
              <a:t>3.市场预估</a:t>
            </a:r>
            <a:endParaRPr lang="zh-CN" altLang="en-US" sz="4800" dirty="0">
              <a:solidFill>
                <a:srgbClr val="FB8732"/>
              </a:solidFill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8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1" presetClass="entr" presetSubtype="0" fill="hold" grpId="34" nodeType="withEffect">
                                  <p:stCondLst>
                                    <p:cond delay="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grpId="35" nodeType="withEffect">
                                  <p:stCondLst>
                                    <p:cond delay="2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bldLvl="0"/>
      <p:bldP spid="13326" grpId="1" bldLvl="0"/>
      <p:bldP spid="13326" grpId="2" bldLvl="0"/>
      <p:bldP spid="13326" grpId="3" bldLvl="0"/>
      <p:bldP spid="13326" grpId="4" bldLvl="0"/>
      <p:bldP spid="13326" grpId="5" bldLvl="0"/>
      <p:bldP spid="13326" grpId="6" bldLvl="0"/>
      <p:bldP spid="13326" grpId="7" bldLvl="0"/>
      <p:bldP spid="13326" grpId="8" bldLvl="0"/>
      <p:bldP spid="13326" grpId="9" bldLvl="0"/>
      <p:bldP spid="13326" grpId="10" bldLvl="0"/>
      <p:bldP spid="13326" grpId="11" bldLvl="0"/>
      <p:bldP spid="13326" grpId="12" bldLvl="0"/>
      <p:bldP spid="13326" grpId="13" bldLvl="0"/>
      <p:bldP spid="13326" grpId="14" bldLvl="0"/>
      <p:bldP spid="13326" grpId="15" bldLvl="0"/>
      <p:bldP spid="13326" grpId="16" bldLvl="0"/>
      <p:bldP spid="13326" grpId="17" bldLvl="0"/>
      <p:bldP spid="13326" grpId="18" bldLvl="0"/>
      <p:bldP spid="13326" grpId="19" bldLvl="0"/>
      <p:bldP spid="13326" grpId="20" bldLvl="0"/>
      <p:bldP spid="13326" grpId="21" bldLvl="0"/>
      <p:bldP spid="13326" grpId="22" bldLvl="0"/>
      <p:bldP spid="13326" grpId="23" bldLvl="0"/>
      <p:bldP spid="13326" grpId="24" bldLvl="0"/>
      <p:bldP spid="13326" grpId="25" bldLvl="0"/>
      <p:bldP spid="13326" grpId="26" bldLvl="0"/>
      <p:bldP spid="13326" grpId="27" bldLvl="0"/>
      <p:bldP spid="13326" grpId="28" bldLvl="0"/>
      <p:bldP spid="13326" grpId="29" bldLvl="0"/>
      <p:bldP spid="13326" grpId="30" bldLvl="0"/>
      <p:bldP spid="13326" grpId="31" bldLvl="0"/>
      <p:bldP spid="13326" grpId="32" bldLvl="0"/>
      <p:bldP spid="13326" grpId="33" bldLvl="0"/>
      <p:bldP spid="13326" grpId="34" bldLvl="0"/>
      <p:bldP spid="13326" grpId="35" bldLvl="0"/>
      <p:bldP spid="13322" grpId="0" build="p"/>
      <p:bldP spid="13322" grpId="1" build="p"/>
      <p:bldP spid="13322" grpId="2" build="p"/>
      <p:bldP spid="13322" grpId="3" build="p"/>
      <p:bldP spid="13322" grpId="4" build="p"/>
      <p:bldP spid="13322" grpId="5" build="p"/>
      <p:bldP spid="13322" grpId="6" uiExpand="1" build="p"/>
      <p:bldP spid="13322" grpId="7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8" name="组合 4097"/>
          <p:cNvGrpSpPr/>
          <p:nvPr/>
        </p:nvGrpSpPr>
        <p:grpSpPr>
          <a:xfrm>
            <a:off x="1693863" y="1541463"/>
            <a:ext cx="6092825" cy="447675"/>
            <a:chOff x="0" y="0"/>
            <a:chExt cx="9594" cy="706"/>
          </a:xfrm>
        </p:grpSpPr>
        <p:sp>
          <p:nvSpPr>
            <p:cNvPr id="4099" name="矩形 4098"/>
            <p:cNvSpPr/>
            <p:nvPr/>
          </p:nvSpPr>
          <p:spPr>
            <a:xfrm>
              <a:off x="0" y="3"/>
              <a:ext cx="9595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0" name="任意多边形 26"/>
            <p:cNvSpPr/>
            <p:nvPr/>
          </p:nvSpPr>
          <p:spPr>
            <a:xfrm>
              <a:off x="737" y="4"/>
              <a:ext cx="735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01" name="任意多边形 26"/>
            <p:cNvSpPr/>
            <p:nvPr/>
          </p:nvSpPr>
          <p:spPr>
            <a:xfrm rot="-10800000" flipH="1">
              <a:off x="8066" y="0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2" name="标题 4101"/>
          <p:cNvSpPr>
            <a:spLocks noGrp="1"/>
          </p:cNvSpPr>
          <p:nvPr>
            <p:ph type="title"/>
          </p:nvPr>
        </p:nvSpPr>
        <p:spPr>
          <a:xfrm>
            <a:off x="2413000" y="274638"/>
            <a:ext cx="4402138" cy="1143000"/>
          </a:xfrm>
        </p:spPr>
        <p:txBody>
          <a:bodyPr anchor="ctr"/>
          <a:p>
            <a:pPr algn="dist"/>
            <a:r>
              <a:rPr lang="en-US" altLang="zh-CN" sz="4800">
                <a:solidFill>
                  <a:srgbClr val="FB8732"/>
                </a:solidFill>
                <a:ea typeface="微软雅黑" panose="020B0503020204020204" charset="-122"/>
              </a:rPr>
              <a:t>1.</a:t>
            </a:r>
            <a:r>
              <a:rPr lang="zh-CN" altLang="en-US" sz="4800">
                <a:solidFill>
                  <a:srgbClr val="FB8732"/>
                </a:solidFill>
                <a:ea typeface="微软雅黑" panose="020B0503020204020204" charset="-122"/>
              </a:rPr>
              <a:t>操作系统</a:t>
            </a:r>
            <a:endParaRPr lang="zh-CN" altLang="en-US" sz="4800">
              <a:solidFill>
                <a:srgbClr val="FB8732"/>
              </a:solidFill>
              <a:ea typeface="微软雅黑" panose="020B0503020204020204" charset="-122"/>
            </a:endParaRPr>
          </a:p>
        </p:txBody>
      </p:sp>
      <p:sp>
        <p:nvSpPr>
          <p:cNvPr id="4104" name="矩形 4103"/>
          <p:cNvSpPr/>
          <p:nvPr/>
        </p:nvSpPr>
        <p:spPr>
          <a:xfrm>
            <a:off x="7318375" y="-46037"/>
            <a:ext cx="466725" cy="20351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105" name="矩形 4104"/>
          <p:cNvSpPr/>
          <p:nvPr/>
        </p:nvSpPr>
        <p:spPr>
          <a:xfrm>
            <a:off x="1693863" y="1543050"/>
            <a:ext cx="466725" cy="5341938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484755" y="2318385"/>
            <a:ext cx="2693035" cy="623570"/>
            <a:chOff x="3913" y="3651"/>
            <a:chExt cx="4241" cy="982"/>
          </a:xfrm>
        </p:grpSpPr>
        <p:sp>
          <p:nvSpPr>
            <p:cNvPr id="8" name="Oval 144"/>
            <p:cNvSpPr/>
            <p:nvPr/>
          </p:nvSpPr>
          <p:spPr bwMode="auto">
            <a:xfrm>
              <a:off x="3913" y="3680"/>
              <a:ext cx="839" cy="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none" lIns="0" tIns="0" rIns="0" bIns="0" anchor="ctr" anchorCtr="1" compatLnSpc="1">
              <a:normAutofit/>
            </a:bodyPr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5" name="文本占位符 5135"/>
            <p:cNvSpPr>
              <a:spLocks noGrp="1"/>
            </p:cNvSpPr>
            <p:nvPr/>
          </p:nvSpPr>
          <p:spPr>
            <a:xfrm>
              <a:off x="4972" y="3651"/>
              <a:ext cx="3182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800">
                  <a:solidFill>
                    <a:srgbClr val="FF9933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80604020202020204" charset="0"/>
                </a:rPr>
                <a:t>Windows</a:t>
              </a:r>
              <a:endParaRPr lang="en-US" altLang="zh-CN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484755" y="5016500"/>
            <a:ext cx="2681605" cy="652145"/>
            <a:chOff x="3913" y="7900"/>
            <a:chExt cx="4223" cy="1027"/>
          </a:xfrm>
        </p:grpSpPr>
        <p:sp>
          <p:nvSpPr>
            <p:cNvPr id="12" name="Oval 144"/>
            <p:cNvSpPr/>
            <p:nvPr/>
          </p:nvSpPr>
          <p:spPr bwMode="auto">
            <a:xfrm>
              <a:off x="3913" y="7900"/>
              <a:ext cx="839" cy="83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none" lIns="0" tIns="0" rIns="0" bIns="0" anchor="ctr" anchorCtr="1" compatLnSpc="1">
              <a:normAutofit/>
            </a:bodyPr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7" name="文本占位符 5135"/>
            <p:cNvSpPr>
              <a:spLocks noGrp="1"/>
            </p:cNvSpPr>
            <p:nvPr/>
          </p:nvSpPr>
          <p:spPr>
            <a:xfrm>
              <a:off x="4954" y="7945"/>
              <a:ext cx="3182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800">
                  <a:solidFill>
                    <a:srgbClr val="FF9933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80604020202020204" charset="0"/>
                </a:rPr>
                <a:t>macOS</a:t>
              </a:r>
              <a:endParaRPr lang="en-US" altLang="zh-CN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4755" y="3665220"/>
            <a:ext cx="2693035" cy="623570"/>
            <a:chOff x="3913" y="5772"/>
            <a:chExt cx="4241" cy="982"/>
          </a:xfrm>
        </p:grpSpPr>
        <p:sp>
          <p:nvSpPr>
            <p:cNvPr id="11" name="Oval 145"/>
            <p:cNvSpPr/>
            <p:nvPr/>
          </p:nvSpPr>
          <p:spPr bwMode="auto">
            <a:xfrm>
              <a:off x="3913" y="5790"/>
              <a:ext cx="839" cy="838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none" lIns="0" tIns="0" rIns="0" bIns="0" anchor="ctr" anchorCtr="1" compatLnSpc="1">
              <a:normAutofit/>
            </a:bodyPr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0" name="文本占位符 5135"/>
            <p:cNvSpPr>
              <a:spLocks noGrp="1"/>
            </p:cNvSpPr>
            <p:nvPr/>
          </p:nvSpPr>
          <p:spPr>
            <a:xfrm>
              <a:off x="4972" y="5772"/>
              <a:ext cx="3182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800">
                  <a:solidFill>
                    <a:srgbClr val="FF9933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80604020202020204" charset="0"/>
                </a:rPr>
                <a:t>Linux</a:t>
              </a:r>
              <a:endParaRPr lang="en-US" altLang="zh-CN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25465" y="2301875"/>
            <a:ext cx="2693035" cy="623570"/>
            <a:chOff x="3913" y="3651"/>
            <a:chExt cx="4241" cy="982"/>
          </a:xfrm>
        </p:grpSpPr>
        <p:sp>
          <p:nvSpPr>
            <p:cNvPr id="3" name="Oval 144"/>
            <p:cNvSpPr/>
            <p:nvPr/>
          </p:nvSpPr>
          <p:spPr bwMode="auto">
            <a:xfrm>
              <a:off x="3913" y="3680"/>
              <a:ext cx="839" cy="8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none" lIns="0" tIns="0" rIns="0" bIns="0" anchor="ctr" anchorCtr="1" compatLnSpc="1">
              <a:normAutofit/>
            </a:bodyPr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" name="文本占位符 5135"/>
            <p:cNvSpPr>
              <a:spLocks noGrp="1"/>
            </p:cNvSpPr>
            <p:nvPr/>
          </p:nvSpPr>
          <p:spPr>
            <a:xfrm>
              <a:off x="4972" y="3651"/>
              <a:ext cx="3182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800">
                  <a:solidFill>
                    <a:srgbClr val="FF9933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80604020202020204" charset="0"/>
                </a:rPr>
                <a:t>iOS</a:t>
              </a:r>
              <a:endParaRPr lang="en-US" altLang="zh-CN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625465" y="4999990"/>
            <a:ext cx="2681605" cy="652145"/>
            <a:chOff x="3913" y="7900"/>
            <a:chExt cx="4223" cy="1027"/>
          </a:xfrm>
        </p:grpSpPr>
        <p:sp>
          <p:nvSpPr>
            <p:cNvPr id="6" name="Oval 144"/>
            <p:cNvSpPr/>
            <p:nvPr/>
          </p:nvSpPr>
          <p:spPr bwMode="auto">
            <a:xfrm>
              <a:off x="3913" y="7900"/>
              <a:ext cx="839" cy="83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none" lIns="0" tIns="0" rIns="0" bIns="0" anchor="ctr" anchorCtr="1" compatLnSpc="1">
              <a:normAutofit/>
            </a:bodyPr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占位符 5135"/>
            <p:cNvSpPr>
              <a:spLocks noGrp="1"/>
            </p:cNvSpPr>
            <p:nvPr/>
          </p:nvSpPr>
          <p:spPr>
            <a:xfrm>
              <a:off x="4954" y="7945"/>
              <a:ext cx="3182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800">
                  <a:solidFill>
                    <a:srgbClr val="FF9933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80604020202020204" charset="0"/>
                </a:rPr>
                <a:t>Symbian</a:t>
              </a:r>
              <a:endParaRPr lang="en-US" altLang="zh-CN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625465" y="3648710"/>
            <a:ext cx="2693035" cy="623570"/>
            <a:chOff x="3913" y="5772"/>
            <a:chExt cx="4241" cy="982"/>
          </a:xfrm>
        </p:grpSpPr>
        <p:sp>
          <p:nvSpPr>
            <p:cNvPr id="10" name="Oval 145"/>
            <p:cNvSpPr/>
            <p:nvPr/>
          </p:nvSpPr>
          <p:spPr bwMode="auto">
            <a:xfrm>
              <a:off x="3913" y="5790"/>
              <a:ext cx="839" cy="838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none" lIns="0" tIns="0" rIns="0" bIns="0" anchor="ctr" anchorCtr="1" compatLnSpc="1">
              <a:normAutofit/>
            </a:bodyPr>
            <a:p>
              <a:pPr algn="ctr"/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占位符 5135"/>
            <p:cNvSpPr>
              <a:spLocks noGrp="1"/>
            </p:cNvSpPr>
            <p:nvPr/>
          </p:nvSpPr>
          <p:spPr>
            <a:xfrm>
              <a:off x="4972" y="5772"/>
              <a:ext cx="3182" cy="98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lvl="0" indent="-3429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lvl="5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lvl="6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lvl="7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lvl="8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800">
                  <a:solidFill>
                    <a:srgbClr val="FF9933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80604020202020204" charset="0"/>
                </a:rPr>
                <a:t>Android</a:t>
              </a:r>
              <a:endParaRPr lang="en-US" altLang="zh-CN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2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15" nodeType="withEffect">
                                  <p:stCondLst>
                                    <p:cond delay="9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3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17" dur="1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ldLvl="0"/>
      <p:bldP spid="4102" grpId="1" bldLvl="0"/>
      <p:bldP spid="4102" grpId="2" bldLvl="0"/>
      <p:bldP spid="4102" grpId="3" bldLvl="0"/>
      <p:bldP spid="4102" grpId="4" bldLvl="0"/>
      <p:bldP spid="4102" grpId="5" bldLvl="0"/>
      <p:bldP spid="4102" grpId="6" bldLvl="0"/>
      <p:bldP spid="4102" grpId="7" bldLvl="0"/>
      <p:bldP spid="4102" grpId="8" bldLvl="0"/>
      <p:bldP spid="4102" grpId="9" bldLvl="0"/>
      <p:bldP spid="4102" grpId="10" bldLvl="0"/>
      <p:bldP spid="4102" grpId="11" bldLvl="0"/>
      <p:bldP spid="4102" grpId="13" bldLvl="0"/>
      <p:bldP spid="4102" grpId="14" bldLvl="0"/>
      <p:bldP spid="4102" grpId="15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2" name="组合 5121"/>
          <p:cNvGrpSpPr/>
          <p:nvPr/>
        </p:nvGrpSpPr>
        <p:grpSpPr>
          <a:xfrm>
            <a:off x="1692275" y="6032500"/>
            <a:ext cx="6696075" cy="457200"/>
            <a:chOff x="0" y="0"/>
            <a:chExt cx="10544" cy="721"/>
          </a:xfrm>
        </p:grpSpPr>
        <p:sp>
          <p:nvSpPr>
            <p:cNvPr id="5123" name="矩形 5122"/>
            <p:cNvSpPr/>
            <p:nvPr/>
          </p:nvSpPr>
          <p:spPr>
            <a:xfrm flipH="1">
              <a:off x="0" y="19"/>
              <a:ext cx="10545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4" name="任意多边形 26"/>
            <p:cNvSpPr/>
            <p:nvPr/>
          </p:nvSpPr>
          <p:spPr>
            <a:xfrm>
              <a:off x="740" y="17"/>
              <a:ext cx="781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5" name="任意多边形 26"/>
            <p:cNvSpPr/>
            <p:nvPr/>
          </p:nvSpPr>
          <p:spPr>
            <a:xfrm rot="-10800000" flipH="1">
              <a:off x="9003" y="0"/>
              <a:ext cx="79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26" name="组合 5125"/>
          <p:cNvGrpSpPr/>
          <p:nvPr/>
        </p:nvGrpSpPr>
        <p:grpSpPr>
          <a:xfrm>
            <a:off x="250825" y="2840038"/>
            <a:ext cx="1893888" cy="446087"/>
            <a:chOff x="0" y="0"/>
            <a:chExt cx="2982" cy="703"/>
          </a:xfrm>
        </p:grpSpPr>
        <p:sp>
          <p:nvSpPr>
            <p:cNvPr id="5127" name="矩形 5126"/>
            <p:cNvSpPr/>
            <p:nvPr/>
          </p:nvSpPr>
          <p:spPr>
            <a:xfrm flipH="1">
              <a:off x="0" y="0"/>
              <a:ext cx="2983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8" name="任意多边形 26"/>
            <p:cNvSpPr/>
            <p:nvPr/>
          </p:nvSpPr>
          <p:spPr>
            <a:xfrm>
              <a:off x="739" y="1"/>
              <a:ext cx="365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9" name="任意多边形 26"/>
            <p:cNvSpPr/>
            <p:nvPr/>
          </p:nvSpPr>
          <p:spPr>
            <a:xfrm rot="-10800000" flipH="1">
              <a:off x="1478" y="1"/>
              <a:ext cx="79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130" name="组合 5129"/>
          <p:cNvGrpSpPr/>
          <p:nvPr/>
        </p:nvGrpSpPr>
        <p:grpSpPr>
          <a:xfrm>
            <a:off x="250825" y="1155700"/>
            <a:ext cx="1893888" cy="444500"/>
            <a:chOff x="0" y="0"/>
            <a:chExt cx="2982" cy="701"/>
          </a:xfrm>
        </p:grpSpPr>
        <p:sp>
          <p:nvSpPr>
            <p:cNvPr id="5131" name="矩形 5130"/>
            <p:cNvSpPr/>
            <p:nvPr/>
          </p:nvSpPr>
          <p:spPr>
            <a:xfrm>
              <a:off x="0" y="1"/>
              <a:ext cx="2983" cy="700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2" name="任意多边形 26"/>
            <p:cNvSpPr/>
            <p:nvPr/>
          </p:nvSpPr>
          <p:spPr>
            <a:xfrm>
              <a:off x="740" y="1"/>
              <a:ext cx="397" cy="70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33" name="任意多边形 26"/>
            <p:cNvSpPr/>
            <p:nvPr/>
          </p:nvSpPr>
          <p:spPr>
            <a:xfrm rot="-10800000" flipH="1">
              <a:off x="1478" y="0"/>
              <a:ext cx="792" cy="70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35" name="标题 5134"/>
          <p:cNvSpPr>
            <a:spLocks noGrp="1"/>
          </p:cNvSpPr>
          <p:nvPr>
            <p:ph type="title"/>
          </p:nvPr>
        </p:nvSpPr>
        <p:spPr>
          <a:xfrm>
            <a:off x="798513" y="1673225"/>
            <a:ext cx="1401762" cy="1143000"/>
          </a:xfrm>
        </p:spPr>
        <p:txBody>
          <a:bodyPr anchor="ctr"/>
          <a:p>
            <a:pPr algn="dist"/>
            <a:r>
              <a:rPr lang="zh-CN" altLang="en-US">
                <a:solidFill>
                  <a:srgbClr val="FF9933"/>
                </a:solidFill>
                <a:ea typeface="微软雅黑" panose="020B0503020204020204" charset="-122"/>
              </a:rPr>
              <a:t>引子</a:t>
            </a:r>
            <a:endParaRPr lang="zh-CN" altLang="en-US">
              <a:solidFill>
                <a:srgbClr val="FF9933"/>
              </a:solidFill>
              <a:ea typeface="微软雅黑" panose="020B0503020204020204" charset="-122"/>
            </a:endParaRPr>
          </a:p>
        </p:txBody>
      </p:sp>
      <p:sp>
        <p:nvSpPr>
          <p:cNvPr id="5136" name="文本占位符 5135"/>
          <p:cNvSpPr>
            <a:spLocks noGrp="1"/>
          </p:cNvSpPr>
          <p:nvPr>
            <p:ph type="body" idx="1"/>
          </p:nvPr>
        </p:nvSpPr>
        <p:spPr>
          <a:xfrm>
            <a:off x="2586038" y="406400"/>
            <a:ext cx="5875337" cy="3308350"/>
          </a:xfrm>
        </p:spPr>
        <p:txBody>
          <a:bodyPr/>
          <a:p>
            <a:r>
              <a:rPr lang="zh-CN" altLang="en-US" sz="36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什么是操作系统？</a:t>
            </a:r>
            <a:endParaRPr lang="zh-CN" altLang="en-US" sz="360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algn="just">
              <a:lnSpc>
                <a:spcPct val="140000"/>
              </a:lnSpc>
              <a:buNone/>
            </a:pPr>
            <a:r>
              <a:rPr lang="zh-CN" altLang="en-US" sz="28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</a:t>
            </a:r>
            <a:r>
              <a:rPr sz="200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操作系统（Operating System，简称OS）是管理和控制计算机硬件与软件资源的计算机程序，是直接运行在“裸机”上的最基本的系统软件，任何其他软件都必须在操作系统的支持下才能运行。</a:t>
            </a:r>
            <a:endParaRPr sz="200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  <p:sp>
        <p:nvSpPr>
          <p:cNvPr id="5137" name="矩形 5136"/>
          <p:cNvSpPr/>
          <p:nvPr/>
        </p:nvSpPr>
        <p:spPr>
          <a:xfrm>
            <a:off x="1693863" y="-23812"/>
            <a:ext cx="466725" cy="1624012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38" name="矩形 5137"/>
          <p:cNvSpPr/>
          <p:nvPr/>
        </p:nvSpPr>
        <p:spPr>
          <a:xfrm>
            <a:off x="250825" y="1154113"/>
            <a:ext cx="468313" cy="2132012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42" name="矩形 5141"/>
          <p:cNvSpPr/>
          <p:nvPr/>
        </p:nvSpPr>
        <p:spPr>
          <a:xfrm>
            <a:off x="7921625" y="6043613"/>
            <a:ext cx="466725" cy="985837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143" name="矩形 5142"/>
          <p:cNvSpPr/>
          <p:nvPr/>
        </p:nvSpPr>
        <p:spPr>
          <a:xfrm>
            <a:off x="1693863" y="2840038"/>
            <a:ext cx="466725" cy="3649662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" name="图片 1" descr="QQ截图20171030120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3070" y="3770630"/>
            <a:ext cx="2049780" cy="1325880"/>
          </a:xfrm>
          <a:prstGeom prst="rect">
            <a:avLst/>
          </a:prstGeom>
          <a:pattFill prst="pct5">
            <a:fgClr>
              <a:schemeClr val="accent3">
                <a:lumMod val="95000"/>
              </a:schemeClr>
            </a:fgClr>
            <a:bgClr>
              <a:schemeClr val="bg1"/>
            </a:bgClr>
          </a:pattFill>
          <a:ln w="57150" cmpd="sng">
            <a:solidFill>
              <a:srgbClr val="FF9933"/>
            </a:solidFill>
            <a:prstDash val="solid"/>
          </a:ln>
        </p:spPr>
      </p:pic>
      <p:pic>
        <p:nvPicPr>
          <p:cNvPr id="3" name="图片 2" descr="QQ截图20171030120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95" y="3516630"/>
            <a:ext cx="2177415" cy="1911985"/>
          </a:xfrm>
          <a:prstGeom prst="rect">
            <a:avLst/>
          </a:prstGeom>
          <a:ln w="57150">
            <a:solidFill>
              <a:srgbClr val="FF9933"/>
            </a:solidFill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7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9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4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1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21600000">
                                      <p:cBhvr>
                                        <p:cTn id="29" dur="17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bldLvl="0"/>
      <p:bldP spid="5135" grpId="1" bldLvl="0"/>
      <p:bldP spid="5135" grpId="2" bldLvl="0"/>
      <p:bldP spid="5135" grpId="3" bldLvl="0"/>
      <p:bldP spid="5135" grpId="4" bldLvl="0"/>
      <p:bldP spid="5135" grpId="5" bldLvl="0"/>
      <p:bldP spid="5136" grpId="0" build="p"/>
      <p:bldP spid="5136" grpId="3" build="p"/>
      <p:bldP spid="5136" grpId="4" build="p"/>
      <p:bldP spid="5136" grpId="5" build="p"/>
      <p:bldP spid="5136" grpId="6" build="p"/>
      <p:bldP spid="5136" grpId="7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6" name="组合 6145"/>
          <p:cNvGrpSpPr/>
          <p:nvPr/>
        </p:nvGrpSpPr>
        <p:grpSpPr>
          <a:xfrm>
            <a:off x="760413" y="585788"/>
            <a:ext cx="5719762" cy="446087"/>
            <a:chOff x="0" y="0"/>
            <a:chExt cx="9006" cy="702"/>
          </a:xfrm>
        </p:grpSpPr>
        <p:sp>
          <p:nvSpPr>
            <p:cNvPr id="6147" name="矩形 6146"/>
            <p:cNvSpPr/>
            <p:nvPr/>
          </p:nvSpPr>
          <p:spPr>
            <a:xfrm flipH="1">
              <a:off x="0" y="2"/>
              <a:ext cx="9007" cy="700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8" name="任意多边形 26"/>
            <p:cNvSpPr/>
            <p:nvPr/>
          </p:nvSpPr>
          <p:spPr>
            <a:xfrm>
              <a:off x="737" y="0"/>
              <a:ext cx="730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49" name="任意多边形 26"/>
            <p:cNvSpPr/>
            <p:nvPr/>
          </p:nvSpPr>
          <p:spPr>
            <a:xfrm rot="-10800000" flipH="1">
              <a:off x="7480" y="0"/>
              <a:ext cx="79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150" name="组合 6149"/>
          <p:cNvGrpSpPr/>
          <p:nvPr/>
        </p:nvGrpSpPr>
        <p:grpSpPr>
          <a:xfrm>
            <a:off x="6013450" y="1473200"/>
            <a:ext cx="2373313" cy="444500"/>
            <a:chOff x="0" y="0"/>
            <a:chExt cx="3738" cy="701"/>
          </a:xfrm>
        </p:grpSpPr>
        <p:sp>
          <p:nvSpPr>
            <p:cNvPr id="6151" name="矩形 6150"/>
            <p:cNvSpPr/>
            <p:nvPr/>
          </p:nvSpPr>
          <p:spPr>
            <a:xfrm flipH="1">
              <a:off x="0" y="0"/>
              <a:ext cx="3738" cy="700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2" name="任意多边形 26"/>
            <p:cNvSpPr/>
            <p:nvPr/>
          </p:nvSpPr>
          <p:spPr>
            <a:xfrm>
              <a:off x="728" y="1"/>
              <a:ext cx="409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3" name="任意多边形 26"/>
            <p:cNvSpPr/>
            <p:nvPr/>
          </p:nvSpPr>
          <p:spPr>
            <a:xfrm rot="-10800000" flipH="1">
              <a:off x="2226" y="1"/>
              <a:ext cx="792" cy="699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155" name="矩形 6154"/>
          <p:cNvSpPr/>
          <p:nvPr/>
        </p:nvSpPr>
        <p:spPr>
          <a:xfrm>
            <a:off x="7921625" y="-44450"/>
            <a:ext cx="466725" cy="19621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6" name="矩形 6155"/>
          <p:cNvSpPr/>
          <p:nvPr/>
        </p:nvSpPr>
        <p:spPr>
          <a:xfrm>
            <a:off x="6013450" y="587375"/>
            <a:ext cx="466725" cy="1331913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9" name="矩形 6158"/>
          <p:cNvSpPr/>
          <p:nvPr/>
        </p:nvSpPr>
        <p:spPr>
          <a:xfrm>
            <a:off x="760413" y="587375"/>
            <a:ext cx="468312" cy="6370638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09700" y="1284288"/>
            <a:ext cx="6978650" cy="22225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Windows XP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Windows XP是Microsoft在2001年10月25日推出的基于X86、X64架构的PC和平板电脑使用的操作系统，包括商用及家用的台式电脑等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。</a:t>
            </a:r>
            <a:endParaRPr lang="zh-CN" altLang="en-US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       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9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1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uiExpand="1" build="p"/>
      <p:bldP spid="3" grpId="4" build="p"/>
      <p:bldP spid="3" grpId="5" build="p"/>
      <p:bldP spid="3" grpId="6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2162175" y="5681663"/>
            <a:ext cx="5865813" cy="446087"/>
            <a:chOff x="0" y="0"/>
            <a:chExt cx="9238" cy="704"/>
          </a:xfrm>
        </p:grpSpPr>
        <p:sp>
          <p:nvSpPr>
            <p:cNvPr id="7171" name="矩形 7170"/>
            <p:cNvSpPr/>
            <p:nvPr/>
          </p:nvSpPr>
          <p:spPr>
            <a:xfrm flipH="1">
              <a:off x="0" y="1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" name="任意多边形 26"/>
            <p:cNvSpPr/>
            <p:nvPr/>
          </p:nvSpPr>
          <p:spPr>
            <a:xfrm>
              <a:off x="736" y="4"/>
              <a:ext cx="1133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3" name="任意多边形 26"/>
            <p:cNvSpPr/>
            <p:nvPr/>
          </p:nvSpPr>
          <p:spPr>
            <a:xfrm rot="-10800000" flipH="1">
              <a:off x="8280" y="0"/>
              <a:ext cx="792" cy="70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4" name="组合 7173"/>
          <p:cNvGrpSpPr/>
          <p:nvPr/>
        </p:nvGrpSpPr>
        <p:grpSpPr>
          <a:xfrm>
            <a:off x="760413" y="4213225"/>
            <a:ext cx="1831975" cy="447675"/>
            <a:chOff x="0" y="0"/>
            <a:chExt cx="2884" cy="705"/>
          </a:xfrm>
        </p:grpSpPr>
        <p:sp>
          <p:nvSpPr>
            <p:cNvPr id="7175" name="矩形 7174"/>
            <p:cNvSpPr/>
            <p:nvPr/>
          </p:nvSpPr>
          <p:spPr>
            <a:xfrm flipH="1">
              <a:off x="0" y="0"/>
              <a:ext cx="2885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任意多边形 26"/>
            <p:cNvSpPr/>
            <p:nvPr/>
          </p:nvSpPr>
          <p:spPr>
            <a:xfrm>
              <a:off x="738" y="3"/>
              <a:ext cx="389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任意多边形 26"/>
            <p:cNvSpPr/>
            <p:nvPr/>
          </p:nvSpPr>
          <p:spPr>
            <a:xfrm rot="-10800000" flipH="1">
              <a:off x="1415" y="0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9" name="矩形 7178"/>
          <p:cNvSpPr/>
          <p:nvPr/>
        </p:nvSpPr>
        <p:spPr>
          <a:xfrm>
            <a:off x="760413" y="-47625"/>
            <a:ext cx="468312" cy="4706938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80" name="矩形 7179"/>
          <p:cNvSpPr/>
          <p:nvPr/>
        </p:nvSpPr>
        <p:spPr>
          <a:xfrm>
            <a:off x="2162175" y="4213225"/>
            <a:ext cx="466725" cy="19145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81" name="矩形 7180"/>
          <p:cNvSpPr/>
          <p:nvPr/>
        </p:nvSpPr>
        <p:spPr>
          <a:xfrm>
            <a:off x="7921625" y="5681663"/>
            <a:ext cx="466725" cy="12604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2566670" y="-150495"/>
            <a:ext cx="6520180" cy="22225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Windows 7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Windows 7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也</a:t>
            </a: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是由微软公司（Microsoft）开发的操作系统，可供笔记本电脑 平板电脑 多媒体中心等使用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。分为：入门版、家庭普通版、家庭高级版、专业版、企业版、旗舰版。</a:t>
            </a:r>
            <a:endParaRPr lang="zh-CN" altLang="en-US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        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760413" y="2347913"/>
            <a:ext cx="1831975" cy="446087"/>
            <a:chOff x="0" y="0"/>
            <a:chExt cx="2884" cy="702"/>
          </a:xfrm>
        </p:grpSpPr>
        <p:sp>
          <p:nvSpPr>
            <p:cNvPr id="8195" name="矩形 8194"/>
            <p:cNvSpPr/>
            <p:nvPr/>
          </p:nvSpPr>
          <p:spPr>
            <a:xfrm flipH="1">
              <a:off x="0" y="0"/>
              <a:ext cx="2885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" name="任意多边形 26"/>
            <p:cNvSpPr/>
            <p:nvPr/>
          </p:nvSpPr>
          <p:spPr>
            <a:xfrm>
              <a:off x="738" y="12"/>
              <a:ext cx="389" cy="6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" name="任意多边形 26"/>
            <p:cNvSpPr/>
            <p:nvPr/>
          </p:nvSpPr>
          <p:spPr>
            <a:xfrm rot="-10800000" flipH="1">
              <a:off x="1377" y="0"/>
              <a:ext cx="83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198" name="组合 8197"/>
          <p:cNvGrpSpPr/>
          <p:nvPr/>
        </p:nvGrpSpPr>
        <p:grpSpPr>
          <a:xfrm>
            <a:off x="2162175" y="827088"/>
            <a:ext cx="5865813" cy="447675"/>
            <a:chOff x="0" y="0"/>
            <a:chExt cx="9238" cy="704"/>
          </a:xfrm>
        </p:grpSpPr>
        <p:sp>
          <p:nvSpPr>
            <p:cNvPr id="8199" name="矩形 8198"/>
            <p:cNvSpPr/>
            <p:nvPr/>
          </p:nvSpPr>
          <p:spPr>
            <a:xfrm flipH="1">
              <a:off x="0" y="0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任意多边形 26"/>
            <p:cNvSpPr/>
            <p:nvPr/>
          </p:nvSpPr>
          <p:spPr>
            <a:xfrm>
              <a:off x="735" y="2"/>
              <a:ext cx="730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1" name="任意多边形 26"/>
            <p:cNvSpPr/>
            <p:nvPr/>
          </p:nvSpPr>
          <p:spPr>
            <a:xfrm rot="-10800000" flipH="1">
              <a:off x="8278" y="2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03" name="矩形 8202"/>
          <p:cNvSpPr/>
          <p:nvPr/>
        </p:nvSpPr>
        <p:spPr>
          <a:xfrm>
            <a:off x="7921625" y="12700"/>
            <a:ext cx="466725" cy="12604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4" name="矩形 8203"/>
          <p:cNvSpPr/>
          <p:nvPr/>
        </p:nvSpPr>
        <p:spPr>
          <a:xfrm>
            <a:off x="2163763" y="828675"/>
            <a:ext cx="466725" cy="19653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5" name="矩形 8204"/>
          <p:cNvSpPr/>
          <p:nvPr/>
        </p:nvSpPr>
        <p:spPr>
          <a:xfrm>
            <a:off x="760413" y="2347913"/>
            <a:ext cx="468312" cy="46799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2557780" y="1273175"/>
            <a:ext cx="6529070" cy="223393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Windows 10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Windows 10 是美国微软公司所研发的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最</a:t>
            </a: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新一代跨平台及设备应用的操作系统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。也</a:t>
            </a: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是微软发布的最后一个独立Windows版本，下一代Windows将作为更新形式出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现。</a:t>
            </a:r>
            <a:endParaRPr lang="zh-CN" altLang="en-US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9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9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2162175" y="5681663"/>
            <a:ext cx="5865813" cy="446087"/>
            <a:chOff x="0" y="0"/>
            <a:chExt cx="9238" cy="704"/>
          </a:xfrm>
        </p:grpSpPr>
        <p:sp>
          <p:nvSpPr>
            <p:cNvPr id="7171" name="矩形 7170"/>
            <p:cNvSpPr/>
            <p:nvPr/>
          </p:nvSpPr>
          <p:spPr>
            <a:xfrm flipH="1">
              <a:off x="0" y="1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" name="任意多边形 26"/>
            <p:cNvSpPr/>
            <p:nvPr/>
          </p:nvSpPr>
          <p:spPr>
            <a:xfrm>
              <a:off x="736" y="4"/>
              <a:ext cx="1133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3" name="任意多边形 26"/>
            <p:cNvSpPr/>
            <p:nvPr/>
          </p:nvSpPr>
          <p:spPr>
            <a:xfrm rot="-10800000" flipH="1">
              <a:off x="8280" y="0"/>
              <a:ext cx="792" cy="70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4" name="组合 7173"/>
          <p:cNvGrpSpPr/>
          <p:nvPr/>
        </p:nvGrpSpPr>
        <p:grpSpPr>
          <a:xfrm>
            <a:off x="760413" y="5002530"/>
            <a:ext cx="1831975" cy="447675"/>
            <a:chOff x="0" y="0"/>
            <a:chExt cx="2884" cy="705"/>
          </a:xfrm>
        </p:grpSpPr>
        <p:sp>
          <p:nvSpPr>
            <p:cNvPr id="7175" name="矩形 7174"/>
            <p:cNvSpPr/>
            <p:nvPr/>
          </p:nvSpPr>
          <p:spPr>
            <a:xfrm flipH="1">
              <a:off x="0" y="0"/>
              <a:ext cx="2885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任意多边形 26"/>
            <p:cNvSpPr/>
            <p:nvPr/>
          </p:nvSpPr>
          <p:spPr>
            <a:xfrm>
              <a:off x="738" y="3"/>
              <a:ext cx="389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任意多边形 26"/>
            <p:cNvSpPr/>
            <p:nvPr/>
          </p:nvSpPr>
          <p:spPr>
            <a:xfrm rot="-10800000" flipH="1">
              <a:off x="1415" y="0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9" name="矩形 7178"/>
          <p:cNvSpPr/>
          <p:nvPr/>
        </p:nvSpPr>
        <p:spPr>
          <a:xfrm>
            <a:off x="760730" y="-47625"/>
            <a:ext cx="467995" cy="549783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80" name="矩形 7179"/>
          <p:cNvSpPr/>
          <p:nvPr/>
        </p:nvSpPr>
        <p:spPr>
          <a:xfrm>
            <a:off x="2162175" y="4940300"/>
            <a:ext cx="466725" cy="11874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81" name="矩形 7180"/>
          <p:cNvSpPr/>
          <p:nvPr/>
        </p:nvSpPr>
        <p:spPr>
          <a:xfrm>
            <a:off x="7921625" y="5681663"/>
            <a:ext cx="466725" cy="12604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1266825" y="-233680"/>
            <a:ext cx="7641590" cy="223393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Linux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Linux是一套免费使用和自由传播的类Unix操作系统，操作系统诞生于1991 年10 月5 日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。</a:t>
            </a: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可安装在各种计算机硬件设备中，比如手机、平板电脑、路由器、视频游戏控制台、台式计算机、大型机和超级计算机。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8193"/>
          <p:cNvGrpSpPr/>
          <p:nvPr/>
        </p:nvGrpSpPr>
        <p:grpSpPr>
          <a:xfrm>
            <a:off x="760413" y="2347913"/>
            <a:ext cx="1831975" cy="446087"/>
            <a:chOff x="0" y="0"/>
            <a:chExt cx="2884" cy="702"/>
          </a:xfrm>
        </p:grpSpPr>
        <p:sp>
          <p:nvSpPr>
            <p:cNvPr id="8195" name="矩形 8194"/>
            <p:cNvSpPr/>
            <p:nvPr/>
          </p:nvSpPr>
          <p:spPr>
            <a:xfrm flipH="1">
              <a:off x="0" y="0"/>
              <a:ext cx="2885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6" name="任意多边形 26"/>
            <p:cNvSpPr/>
            <p:nvPr/>
          </p:nvSpPr>
          <p:spPr>
            <a:xfrm>
              <a:off x="738" y="12"/>
              <a:ext cx="389" cy="690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197" name="任意多边形 26"/>
            <p:cNvSpPr/>
            <p:nvPr/>
          </p:nvSpPr>
          <p:spPr>
            <a:xfrm rot="-10800000" flipH="1">
              <a:off x="1377" y="0"/>
              <a:ext cx="832" cy="702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198" name="组合 8197"/>
          <p:cNvGrpSpPr/>
          <p:nvPr/>
        </p:nvGrpSpPr>
        <p:grpSpPr>
          <a:xfrm>
            <a:off x="2162175" y="827088"/>
            <a:ext cx="5865813" cy="447675"/>
            <a:chOff x="0" y="0"/>
            <a:chExt cx="9238" cy="704"/>
          </a:xfrm>
        </p:grpSpPr>
        <p:sp>
          <p:nvSpPr>
            <p:cNvPr id="8199" name="矩形 8198"/>
            <p:cNvSpPr/>
            <p:nvPr/>
          </p:nvSpPr>
          <p:spPr>
            <a:xfrm flipH="1">
              <a:off x="0" y="0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0" name="任意多边形 26"/>
            <p:cNvSpPr/>
            <p:nvPr/>
          </p:nvSpPr>
          <p:spPr>
            <a:xfrm>
              <a:off x="735" y="2"/>
              <a:ext cx="730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1" name="任意多边形 26"/>
            <p:cNvSpPr/>
            <p:nvPr/>
          </p:nvSpPr>
          <p:spPr>
            <a:xfrm rot="-10800000" flipH="1">
              <a:off x="8278" y="2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03" name="矩形 8202"/>
          <p:cNvSpPr/>
          <p:nvPr/>
        </p:nvSpPr>
        <p:spPr>
          <a:xfrm>
            <a:off x="7921625" y="12700"/>
            <a:ext cx="466725" cy="126047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4" name="矩形 8203"/>
          <p:cNvSpPr/>
          <p:nvPr/>
        </p:nvSpPr>
        <p:spPr>
          <a:xfrm>
            <a:off x="2163763" y="828675"/>
            <a:ext cx="466725" cy="1965325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205" name="矩形 8204"/>
          <p:cNvSpPr/>
          <p:nvPr/>
        </p:nvSpPr>
        <p:spPr>
          <a:xfrm>
            <a:off x="760413" y="2347913"/>
            <a:ext cx="468312" cy="46799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2557780" y="1057910"/>
            <a:ext cx="6624320" cy="2233930"/>
          </a:xfrm>
        </p:spPr>
        <p:txBody>
          <a:bodyPr/>
          <a:p>
            <a:pPr>
              <a:lnSpc>
                <a:spcPct val="130000"/>
              </a:lnSpc>
            </a:pPr>
            <a:r>
              <a:rPr lang="x-none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M</a:t>
            </a: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acOS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Mac OS是一套运行于苹果Macintosh系列电脑上的操作系统。Mac OS是首个在商用领域成功的图形用户界面操作系统。现行的最新的系统版本是OS X 10.12 ，且网上也有在PC上运行的Mac系统，简称 Mac PC。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9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8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9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0" name="组合 7169"/>
          <p:cNvGrpSpPr/>
          <p:nvPr/>
        </p:nvGrpSpPr>
        <p:grpSpPr>
          <a:xfrm>
            <a:off x="2199005" y="6112828"/>
            <a:ext cx="5865813" cy="446087"/>
            <a:chOff x="0" y="0"/>
            <a:chExt cx="9238" cy="704"/>
          </a:xfrm>
        </p:grpSpPr>
        <p:sp>
          <p:nvSpPr>
            <p:cNvPr id="7171" name="矩形 7170"/>
            <p:cNvSpPr/>
            <p:nvPr/>
          </p:nvSpPr>
          <p:spPr>
            <a:xfrm flipH="1">
              <a:off x="0" y="1"/>
              <a:ext cx="9238" cy="702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2" name="任意多边形 26"/>
            <p:cNvSpPr/>
            <p:nvPr/>
          </p:nvSpPr>
          <p:spPr>
            <a:xfrm>
              <a:off x="736" y="4"/>
              <a:ext cx="1133" cy="701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3" name="任意多边形 26"/>
            <p:cNvSpPr/>
            <p:nvPr/>
          </p:nvSpPr>
          <p:spPr>
            <a:xfrm rot="-10800000" flipH="1">
              <a:off x="8280" y="0"/>
              <a:ext cx="792" cy="705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174" name="组合 7173"/>
          <p:cNvGrpSpPr/>
          <p:nvPr/>
        </p:nvGrpSpPr>
        <p:grpSpPr>
          <a:xfrm>
            <a:off x="760413" y="5146040"/>
            <a:ext cx="1831975" cy="447675"/>
            <a:chOff x="0" y="0"/>
            <a:chExt cx="2884" cy="705"/>
          </a:xfrm>
        </p:grpSpPr>
        <p:sp>
          <p:nvSpPr>
            <p:cNvPr id="7175" name="矩形 7174"/>
            <p:cNvSpPr/>
            <p:nvPr/>
          </p:nvSpPr>
          <p:spPr>
            <a:xfrm flipH="1">
              <a:off x="0" y="0"/>
              <a:ext cx="2885" cy="703"/>
            </a:xfrm>
            <a:prstGeom prst="rect">
              <a:avLst/>
            </a:prstGeom>
            <a:gradFill rotWithShape="0">
              <a:gsLst>
                <a:gs pos="0">
                  <a:srgbClr val="BB5003">
                    <a:alpha val="100000"/>
                  </a:srgbClr>
                </a:gs>
                <a:gs pos="100000">
                  <a:srgbClr val="D15902">
                    <a:alpha val="100000"/>
                  </a:srgb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任意多边形 26"/>
            <p:cNvSpPr/>
            <p:nvPr/>
          </p:nvSpPr>
          <p:spPr>
            <a:xfrm>
              <a:off x="738" y="3"/>
              <a:ext cx="389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15999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任意多边形 26"/>
            <p:cNvSpPr/>
            <p:nvPr/>
          </p:nvSpPr>
          <p:spPr>
            <a:xfrm rot="-10800000" flipH="1">
              <a:off x="1415" y="0"/>
              <a:ext cx="792" cy="703"/>
            </a:xfrm>
            <a:custGeom>
              <a:avLst/>
              <a:gdLst/>
              <a:ahLst/>
              <a:cxnLst/>
              <a:pathLst>
                <a:path w="21600" h="21600">
                  <a:moveTo>
                    <a:pt x="196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96" y="0"/>
                  </a:lnTo>
                  <a:close/>
                </a:path>
              </a:pathLst>
            </a:custGeom>
            <a:gradFill rotWithShape="0"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9999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179" name="矩形 7178"/>
          <p:cNvSpPr/>
          <p:nvPr/>
        </p:nvSpPr>
        <p:spPr>
          <a:xfrm>
            <a:off x="760730" y="-47625"/>
            <a:ext cx="467995" cy="564134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80" name="矩形 7179"/>
          <p:cNvSpPr/>
          <p:nvPr/>
        </p:nvSpPr>
        <p:spPr>
          <a:xfrm>
            <a:off x="2162175" y="5156835"/>
            <a:ext cx="466725" cy="140335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181" name="矩形 7180"/>
          <p:cNvSpPr/>
          <p:nvPr/>
        </p:nvSpPr>
        <p:spPr>
          <a:xfrm>
            <a:off x="7921625" y="6105525"/>
            <a:ext cx="466725" cy="836930"/>
          </a:xfrm>
          <a:prstGeom prst="rect">
            <a:avLst/>
          </a:prstGeom>
          <a:solidFill>
            <a:srgbClr val="FB8732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154" name="文本占位符 6153"/>
          <p:cNvSpPr>
            <a:spLocks noGrp="1"/>
          </p:cNvSpPr>
          <p:nvPr>
            <p:ph type="body" idx="1"/>
          </p:nvPr>
        </p:nvSpPr>
        <p:spPr>
          <a:xfrm>
            <a:off x="1266190" y="-233680"/>
            <a:ext cx="8104505" cy="223393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iOS</a:t>
            </a:r>
            <a:endParaRPr lang="en-US" altLang="zh-CN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   iOS是由苹果公司开发的移动操作系统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。</a:t>
            </a:r>
            <a:r>
              <a:rPr lang="en-US" altLang="zh-CN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苹果公司最早于2007年1月9日的Macworld大会上公布这个系统，最初是设计给iPhone使用的，后来陆续套用到iPod touch、iPad以及Apple TV等产品上</a:t>
            </a:r>
            <a:r>
              <a:rPr lang="zh-CN" altLang="en-US" sz="3600" dirty="0">
                <a:solidFill>
                  <a:srgbClr val="FF9933"/>
                </a:solidFill>
                <a:latin typeface="微软雅黑" panose="020B0503020204020204" charset="-122"/>
                <a:ea typeface="微软雅黑" panose="020B0503020204020204" charset="-122"/>
                <a:sym typeface="Arial" panose="02080604020202020204" charset="0"/>
              </a:rPr>
              <a:t>。</a:t>
            </a:r>
            <a:endParaRPr lang="zh-CN" altLang="en-US" sz="3600" dirty="0">
              <a:solidFill>
                <a:srgbClr val="FF9933"/>
              </a:solidFill>
              <a:latin typeface="微软雅黑" panose="020B0503020204020204" charset="-122"/>
              <a:ea typeface="微软雅黑" panose="020B0503020204020204" charset="-122"/>
              <a:sym typeface="Arial" panose="0208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6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build="p"/>
      <p:bldP spid="6154" grpId="1" build="p"/>
      <p:bldP spid="6154" grpId="2" build="p"/>
      <p:bldP spid="6154" grpId="3" uiExpand="1" build="p"/>
      <p:bldP spid="6154" grpId="4" build="p"/>
      <p:bldP spid="6154" grpId="5" build="p"/>
      <p:bldP spid="6154" grpId="6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3EBF8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Kingsoft Office WPP</Application>
  <PresentationFormat>在屏幕上显示</PresentationFormat>
  <Paragraphs>65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默认设计模板</vt:lpstr>
      <vt:lpstr>操作系统</vt:lpstr>
      <vt:lpstr>1.操作系统</vt:lpstr>
      <vt:lpstr>引子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2.市场调查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黄映焜</dc:creator>
  <cp:lastModifiedBy>wyx</cp:lastModifiedBy>
  <cp:revision>12</cp:revision>
  <dcterms:created xsi:type="dcterms:W3CDTF">2017-12-09T04:38:28Z</dcterms:created>
  <dcterms:modified xsi:type="dcterms:W3CDTF">2017-12-09T04:38:28Z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