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arsawJS Workshop #57…"/>
          <p:cNvSpPr txBox="1"/>
          <p:nvPr>
            <p:ph type="ctrTitle"/>
          </p:nvPr>
        </p:nvSpPr>
        <p:spPr>
          <a:xfrm>
            <a:off x="5768552" y="766189"/>
            <a:ext cx="21971004" cy="4648201"/>
          </a:xfrm>
          <a:prstGeom prst="rect">
            <a:avLst/>
          </a:prstGeom>
        </p:spPr>
        <p:txBody>
          <a:bodyPr anchor="ctr"/>
          <a:lstStyle/>
          <a:p>
            <a:pPr>
              <a:defRPr spc="-182" sz="9100">
                <a:solidFill>
                  <a:srgbClr val="ABB8C5"/>
                </a:solidFill>
              </a:defRPr>
            </a:pPr>
            <a:r>
              <a:t>WarsawJS Workshop #57</a:t>
            </a:r>
          </a:p>
          <a:p>
            <a:pPr>
              <a:defRPr spc="-182" sz="9100">
                <a:solidFill>
                  <a:srgbClr val="ABB8C5"/>
                </a:solidFill>
              </a:defRPr>
            </a:pPr>
            <a:r>
              <a:t>Wstęp do React.js</a:t>
            </a:r>
          </a:p>
        </p:txBody>
      </p:sp>
      <p:sp>
        <p:nvSpPr>
          <p:cNvPr id="152" name="Jarosław Kowalczyk GitHub: Wyxuch"/>
          <p:cNvSpPr txBox="1"/>
          <p:nvPr>
            <p:ph type="subTitle" sz="quarter" idx="1"/>
          </p:nvPr>
        </p:nvSpPr>
        <p:spPr>
          <a:xfrm>
            <a:off x="11580899" y="9716389"/>
            <a:ext cx="6198526" cy="1905001"/>
          </a:xfrm>
          <a:prstGeom prst="rect">
            <a:avLst/>
          </a:prstGeom>
        </p:spPr>
        <p:txBody>
          <a:bodyPr/>
          <a:lstStyle/>
          <a:p>
            <a:pPr algn="just" defTabSz="457200">
              <a:defRPr b="0" sz="44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Jarosław Kowalczyk</a:t>
            </a:r>
            <a:br/>
            <a:r>
              <a:t>GitHub: Wyxuch</a:t>
            </a:r>
          </a:p>
        </p:txBody>
      </p:sp>
      <p:pic>
        <p:nvPicPr>
          <p:cNvPr id="153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1444" y="427139"/>
            <a:ext cx="5326300" cy="532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download (2).png" descr="download (2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86955" y="8253310"/>
            <a:ext cx="4831159" cy="4831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zas na zadania"/>
          <p:cNvSpPr txBox="1"/>
          <p:nvPr>
            <p:ph type="title"/>
          </p:nvPr>
        </p:nvSpPr>
        <p:spPr>
          <a:xfrm>
            <a:off x="1206498" y="4533900"/>
            <a:ext cx="21971004" cy="4648200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spc="0" sz="10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Czas na zadania</a:t>
            </a:r>
          </a:p>
        </p:txBody>
      </p:sp>
      <p:sp>
        <p:nvSpPr>
          <p:cNvPr id="206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07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Destrukturyzacja"/>
          <p:cNvSpPr txBox="1"/>
          <p:nvPr>
            <p:ph type="title"/>
          </p:nvPr>
        </p:nvSpPr>
        <p:spPr>
          <a:xfrm>
            <a:off x="1206500" y="6141418"/>
            <a:ext cx="21971000" cy="1433164"/>
          </a:xfrm>
          <a:prstGeom prst="rect">
            <a:avLst/>
          </a:prstGeom>
        </p:spPr>
        <p:txBody>
          <a:bodyPr/>
          <a:lstStyle>
            <a:lvl1pPr algn="ctr" defTabSz="397763">
              <a:lnSpc>
                <a:spcPct val="100000"/>
              </a:lnSpc>
              <a:defRPr b="0" spc="0" sz="87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Destrukturyzacja</a:t>
            </a:r>
          </a:p>
        </p:txBody>
      </p:sp>
      <p:sp>
        <p:nvSpPr>
          <p:cNvPr id="211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12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="/>
          <p:cNvSpPr txBox="1"/>
          <p:nvPr>
            <p:ph type="body" sz="quarter" idx="1"/>
          </p:nvPr>
        </p:nvSpPr>
        <p:spPr>
          <a:xfrm>
            <a:off x="9372823" y="2955619"/>
            <a:ext cx="1816124" cy="2583013"/>
          </a:xfrm>
          <a:prstGeom prst="rect">
            <a:avLst/>
          </a:prstGeom>
        </p:spPr>
        <p:txBody>
          <a:bodyPr/>
          <a:lstStyle>
            <a:lvl1pPr marL="0" indent="0" algn="just" defTabSz="457200">
              <a:lnSpc>
                <a:spcPct val="100000"/>
              </a:lnSpc>
              <a:defRPr spc="0" sz="144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216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17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9" name="const data = {…"/>
          <p:cNvSpPr txBox="1"/>
          <p:nvPr/>
        </p:nvSpPr>
        <p:spPr>
          <a:xfrm>
            <a:off x="12640876" y="6909652"/>
            <a:ext cx="10541344" cy="540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35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const </a:t>
            </a:r>
            <a:r>
              <a:rPr b="1" i="1">
                <a:solidFill>
                  <a:srgbClr val="9876AA"/>
                </a:solidFill>
              </a:rPr>
              <a:t>data </a:t>
            </a:r>
            <a:r>
              <a:rPr>
                <a:solidFill>
                  <a:srgbClr val="A9B7C6"/>
                </a:solidFill>
              </a:rPr>
              <a:t>= {</a:t>
            </a:r>
            <a:endParaRPr>
              <a:solidFill>
                <a:srgbClr val="A9B7C6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500">
                <a:solidFill>
                  <a:srgbClr val="9876A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first</a:t>
            </a:r>
            <a:r>
              <a:rPr>
                <a:solidFill>
                  <a:srgbClr val="A9B7C6"/>
                </a:solidFill>
              </a:rPr>
              <a:t>: </a:t>
            </a:r>
            <a:r>
              <a:rPr>
                <a:solidFill>
                  <a:srgbClr val="6897BB"/>
                </a:solidFill>
              </a:rPr>
              <a:t>1</a:t>
            </a:r>
            <a:endParaRPr>
              <a:solidFill>
                <a:srgbClr val="6897BB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5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5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5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const </a:t>
            </a:r>
            <a:r>
              <a:rPr>
                <a:solidFill>
                  <a:srgbClr val="FFC66E"/>
                </a:solidFill>
              </a:rPr>
              <a:t>displayFirst </a:t>
            </a:r>
            <a:r>
              <a:t>= ({ first }) =&gt;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5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 i="1">
                <a:solidFill>
                  <a:srgbClr val="9876AA"/>
                </a:solidFill>
              </a:rPr>
              <a:t>console</a:t>
            </a:r>
            <a:r>
              <a:t>.</a:t>
            </a:r>
            <a:r>
              <a:rPr>
                <a:solidFill>
                  <a:srgbClr val="FFC66E"/>
                </a:solidFill>
              </a:rPr>
              <a:t>log</a:t>
            </a:r>
            <a:r>
              <a:t>(first)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5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5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220" name="const [arg1, arg2] = ['arg1', 'arg2']"/>
          <p:cNvSpPr txBox="1"/>
          <p:nvPr/>
        </p:nvSpPr>
        <p:spPr>
          <a:xfrm>
            <a:off x="12028652" y="1544130"/>
            <a:ext cx="10541344" cy="540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const </a:t>
            </a:r>
            <a:r>
              <a:rPr>
                <a:solidFill>
                  <a:srgbClr val="A9B7C6"/>
                </a:solidFill>
              </a:rPr>
              <a:t>[</a:t>
            </a:r>
            <a:r>
              <a:rPr b="1" i="1">
                <a:solidFill>
                  <a:srgbClr val="9876AA"/>
                </a:solidFill>
              </a:rPr>
              <a:t>arg1</a:t>
            </a:r>
            <a:r>
              <a:t>, </a:t>
            </a:r>
            <a:r>
              <a:rPr b="1" i="1">
                <a:solidFill>
                  <a:srgbClr val="9876AA"/>
                </a:solidFill>
              </a:rPr>
              <a:t>arg2</a:t>
            </a:r>
            <a:r>
              <a:rPr>
                <a:solidFill>
                  <a:srgbClr val="A9B7C6"/>
                </a:solidFill>
              </a:rPr>
              <a:t>] = [</a:t>
            </a:r>
            <a:r>
              <a:rPr>
                <a:solidFill>
                  <a:srgbClr val="6A8759"/>
                </a:solidFill>
              </a:rPr>
              <a:t>'arg1'</a:t>
            </a:r>
            <a:r>
              <a:t>, </a:t>
            </a:r>
            <a:r>
              <a:rPr>
                <a:solidFill>
                  <a:srgbClr val="6A8759"/>
                </a:solidFill>
              </a:rPr>
              <a:t>'arg2'</a:t>
            </a:r>
            <a:r>
              <a:rPr>
                <a:solidFill>
                  <a:srgbClr val="A9B7C6"/>
                </a:solidFill>
              </a:rPr>
              <a:t>]</a:t>
            </a:r>
            <a:endParaRPr>
              <a:solidFill>
                <a:srgbClr val="A9B7C6"/>
              </a:solidFill>
            </a:endParaRPr>
          </a:p>
        </p:txBody>
      </p:sp>
      <p:sp>
        <p:nvSpPr>
          <p:cNvPr id="221" name="const arg1 = 'arg1';…"/>
          <p:cNvSpPr txBox="1"/>
          <p:nvPr/>
        </p:nvSpPr>
        <p:spPr>
          <a:xfrm>
            <a:off x="1651276" y="1544130"/>
            <a:ext cx="10541345" cy="540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const </a:t>
            </a:r>
            <a:r>
              <a:rPr b="1" i="1">
                <a:solidFill>
                  <a:srgbClr val="9876AA"/>
                </a:solidFill>
              </a:rPr>
              <a:t>arg1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>
                <a:solidFill>
                  <a:srgbClr val="6A8759"/>
                </a:solidFill>
              </a:rPr>
              <a:t>'arg1'</a:t>
            </a:r>
            <a:r>
              <a:t>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6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const </a:t>
            </a:r>
            <a:r>
              <a:rPr b="1" i="1">
                <a:solidFill>
                  <a:srgbClr val="9876AA"/>
                </a:solidFill>
              </a:rPr>
              <a:t>arg2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>
                <a:solidFill>
                  <a:srgbClr val="6A8759"/>
                </a:solidFill>
              </a:rPr>
              <a:t>'arg2'</a:t>
            </a:r>
            <a:r>
              <a:t>;</a:t>
            </a:r>
          </a:p>
        </p:txBody>
      </p:sp>
      <p:sp>
        <p:nvSpPr>
          <p:cNvPr id="222" name="const data = {…"/>
          <p:cNvSpPr txBox="1"/>
          <p:nvPr/>
        </p:nvSpPr>
        <p:spPr>
          <a:xfrm>
            <a:off x="794163" y="6909652"/>
            <a:ext cx="10541344" cy="540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35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const </a:t>
            </a:r>
            <a:r>
              <a:rPr b="1" i="1">
                <a:solidFill>
                  <a:srgbClr val="9876AA"/>
                </a:solidFill>
              </a:rPr>
              <a:t>data </a:t>
            </a:r>
            <a:r>
              <a:rPr>
                <a:solidFill>
                  <a:srgbClr val="A9B7C6"/>
                </a:solidFill>
              </a:rPr>
              <a:t>= {</a:t>
            </a:r>
            <a:endParaRPr>
              <a:solidFill>
                <a:srgbClr val="A9B7C6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500">
                <a:solidFill>
                  <a:srgbClr val="9876A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first</a:t>
            </a:r>
            <a:r>
              <a:rPr>
                <a:solidFill>
                  <a:srgbClr val="A9B7C6"/>
                </a:solidFill>
              </a:rPr>
              <a:t>: </a:t>
            </a:r>
            <a:r>
              <a:rPr>
                <a:solidFill>
                  <a:srgbClr val="6897BB"/>
                </a:solidFill>
              </a:rPr>
              <a:t>1</a:t>
            </a:r>
            <a:endParaRPr>
              <a:solidFill>
                <a:srgbClr val="6897BB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5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5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5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const </a:t>
            </a:r>
            <a:r>
              <a:rPr>
                <a:solidFill>
                  <a:srgbClr val="FFC66E"/>
                </a:solidFill>
              </a:rPr>
              <a:t>displayFirst </a:t>
            </a:r>
            <a:r>
              <a:t>= (data) =&gt;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500">
                <a:solidFill>
                  <a:srgbClr val="9876A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rPr b="1" i="1"/>
              <a:t>console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log</a:t>
            </a:r>
            <a:r>
              <a:rPr>
                <a:solidFill>
                  <a:srgbClr val="A9B7C6"/>
                </a:solidFill>
              </a:rPr>
              <a:t>(data.</a:t>
            </a:r>
            <a:r>
              <a:t>first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5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23" name="="/>
          <p:cNvSpPr/>
          <p:nvPr/>
        </p:nvSpPr>
        <p:spPr>
          <a:xfrm>
            <a:off x="10321952" y="8470189"/>
            <a:ext cx="1816124" cy="2583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just" defTabSz="457200">
              <a:lnSpc>
                <a:spcPct val="100000"/>
              </a:lnSpc>
              <a:spcBef>
                <a:spcPts val="0"/>
              </a:spcBef>
              <a:defRPr sz="144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Można też tak"/>
          <p:cNvSpPr txBox="1"/>
          <p:nvPr>
            <p:ph type="body" sz="quarter" idx="1"/>
          </p:nvPr>
        </p:nvSpPr>
        <p:spPr>
          <a:xfrm>
            <a:off x="813998" y="2862438"/>
            <a:ext cx="20675978" cy="2335785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lnSpc>
                <a:spcPct val="100000"/>
              </a:lnSpc>
              <a:defRPr spc="0" sz="6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Można też tak</a:t>
            </a:r>
          </a:p>
        </p:txBody>
      </p:sp>
      <p:sp>
        <p:nvSpPr>
          <p:cNvPr id="226" name="const [arg1, arg2, ...rest] = ['arg1', 'arg2', 'arg3', 'arg4'];…"/>
          <p:cNvSpPr txBox="1"/>
          <p:nvPr/>
        </p:nvSpPr>
        <p:spPr>
          <a:xfrm>
            <a:off x="961151" y="4215126"/>
            <a:ext cx="22461699" cy="868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46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const </a:t>
            </a:r>
            <a:r>
              <a:rPr>
                <a:solidFill>
                  <a:srgbClr val="A9B7C6"/>
                </a:solidFill>
              </a:rPr>
              <a:t>[</a:t>
            </a:r>
            <a:r>
              <a:rPr b="1" i="1">
                <a:solidFill>
                  <a:srgbClr val="9876AA"/>
                </a:solidFill>
              </a:rPr>
              <a:t>arg1</a:t>
            </a:r>
            <a:r>
              <a:t>, </a:t>
            </a:r>
            <a:r>
              <a:rPr b="1" i="1">
                <a:solidFill>
                  <a:srgbClr val="9876AA"/>
                </a:solidFill>
              </a:rPr>
              <a:t>arg2</a:t>
            </a:r>
            <a:r>
              <a:t>, </a:t>
            </a:r>
            <a:r>
              <a:rPr>
                <a:solidFill>
                  <a:srgbClr val="A9B7C6"/>
                </a:solidFill>
              </a:rPr>
              <a:t>...</a:t>
            </a:r>
            <a:r>
              <a:rPr b="1" i="1">
                <a:solidFill>
                  <a:srgbClr val="9876AA"/>
                </a:solidFill>
              </a:rPr>
              <a:t>rest</a:t>
            </a:r>
            <a:r>
              <a:rPr>
                <a:solidFill>
                  <a:srgbClr val="A9B7C6"/>
                </a:solidFill>
              </a:rPr>
              <a:t>] = [</a:t>
            </a:r>
            <a:r>
              <a:rPr>
                <a:solidFill>
                  <a:srgbClr val="6A8759"/>
                </a:solidFill>
              </a:rPr>
              <a:t>'arg1'</a:t>
            </a:r>
            <a:r>
              <a:t>, </a:t>
            </a:r>
            <a:r>
              <a:rPr>
                <a:solidFill>
                  <a:srgbClr val="6A8759"/>
                </a:solidFill>
              </a:rPr>
              <a:t>'arg2'</a:t>
            </a:r>
            <a:r>
              <a:t>, </a:t>
            </a:r>
            <a:r>
              <a:rPr>
                <a:solidFill>
                  <a:srgbClr val="6A8759"/>
                </a:solidFill>
              </a:rPr>
              <a:t>'arg3'</a:t>
            </a:r>
            <a:r>
              <a:t>, </a:t>
            </a:r>
            <a:r>
              <a:rPr>
                <a:solidFill>
                  <a:srgbClr val="6A8759"/>
                </a:solidFill>
              </a:rPr>
              <a:t>'arg4'</a:t>
            </a:r>
            <a:r>
              <a:rPr>
                <a:solidFill>
                  <a:srgbClr val="A9B7C6"/>
                </a:solidFill>
              </a:rPr>
              <a:t>]</a:t>
            </a:r>
            <a:r>
              <a:t>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6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 i="1">
                <a:solidFill>
                  <a:srgbClr val="9876AA"/>
                </a:solidFill>
              </a:rPr>
              <a:t>console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log</a:t>
            </a:r>
            <a:r>
              <a:rPr>
                <a:solidFill>
                  <a:srgbClr val="A9B7C6"/>
                </a:solidFill>
              </a:rPr>
              <a:t>(</a:t>
            </a:r>
            <a:r>
              <a:rPr b="1" i="1">
                <a:solidFill>
                  <a:srgbClr val="9876AA"/>
                </a:solidFill>
              </a:rPr>
              <a:t>arg1</a:t>
            </a:r>
            <a:r>
              <a:rPr>
                <a:solidFill>
                  <a:srgbClr val="A9B7C6"/>
                </a:solidFill>
              </a:rPr>
              <a:t>) </a:t>
            </a:r>
            <a:r>
              <a:t>// arg1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6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 i="1">
                <a:solidFill>
                  <a:srgbClr val="9876AA"/>
                </a:solidFill>
              </a:rPr>
              <a:t>console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log</a:t>
            </a:r>
            <a:r>
              <a:rPr>
                <a:solidFill>
                  <a:srgbClr val="A9B7C6"/>
                </a:solidFill>
              </a:rPr>
              <a:t>(</a:t>
            </a:r>
            <a:r>
              <a:rPr b="1" i="1">
                <a:solidFill>
                  <a:srgbClr val="9876AA"/>
                </a:solidFill>
              </a:rPr>
              <a:t>arg1</a:t>
            </a:r>
            <a:r>
              <a:rPr>
                <a:solidFill>
                  <a:srgbClr val="A9B7C6"/>
                </a:solidFill>
              </a:rPr>
              <a:t>) </a:t>
            </a:r>
            <a:r>
              <a:t>// arg2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6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 i="1">
                <a:solidFill>
                  <a:srgbClr val="9876AA"/>
                </a:solidFill>
              </a:rPr>
              <a:t>console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log</a:t>
            </a:r>
            <a:r>
              <a:rPr>
                <a:solidFill>
                  <a:srgbClr val="A9B7C6"/>
                </a:solidFill>
              </a:rPr>
              <a:t>(</a:t>
            </a:r>
            <a:r>
              <a:rPr b="1" i="1">
                <a:solidFill>
                  <a:srgbClr val="9876AA"/>
                </a:solidFill>
              </a:rPr>
              <a:t>rest</a:t>
            </a:r>
            <a:r>
              <a:rPr>
                <a:solidFill>
                  <a:srgbClr val="A9B7C6"/>
                </a:solidFill>
              </a:rPr>
              <a:t>) </a:t>
            </a:r>
            <a:r>
              <a:t>// ['arg3', 'arg4']</a:t>
            </a:r>
          </a:p>
        </p:txBody>
      </p:sp>
      <p:sp>
        <p:nvSpPr>
          <p:cNvPr id="227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28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zas na zadania"/>
          <p:cNvSpPr txBox="1"/>
          <p:nvPr>
            <p:ph type="title"/>
          </p:nvPr>
        </p:nvSpPr>
        <p:spPr>
          <a:xfrm>
            <a:off x="1206498" y="4533900"/>
            <a:ext cx="21971004" cy="4648200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spc="0" sz="10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Czas na zadania</a:t>
            </a:r>
          </a:p>
        </p:txBody>
      </p:sp>
      <p:sp>
        <p:nvSpPr>
          <p:cNvPr id="232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33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zym jest React?"/>
          <p:cNvSpPr txBox="1"/>
          <p:nvPr>
            <p:ph type="title"/>
          </p:nvPr>
        </p:nvSpPr>
        <p:spPr>
          <a:xfrm>
            <a:off x="1206498" y="4533900"/>
            <a:ext cx="21971004" cy="4648200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spc="0" sz="10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Czym jest React?</a:t>
            </a:r>
          </a:p>
        </p:txBody>
      </p:sp>
      <p:sp>
        <p:nvSpPr>
          <p:cNvPr id="237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38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Najważniejsze zalety React’a"/>
          <p:cNvSpPr txBox="1"/>
          <p:nvPr>
            <p:ph type="title"/>
          </p:nvPr>
        </p:nvSpPr>
        <p:spPr>
          <a:xfrm>
            <a:off x="1206500" y="1741788"/>
            <a:ext cx="20851199" cy="1433164"/>
          </a:xfrm>
          <a:prstGeom prst="rect">
            <a:avLst/>
          </a:prstGeom>
        </p:spPr>
        <p:txBody>
          <a:bodyPr/>
          <a:lstStyle>
            <a:lvl1pPr algn="just" defTabSz="457200">
              <a:lnSpc>
                <a:spcPct val="100000"/>
              </a:lnSpc>
              <a:defRPr b="0" spc="0" sz="8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Najważniejsze zalety React’a</a:t>
            </a:r>
          </a:p>
        </p:txBody>
      </p:sp>
      <p:sp>
        <p:nvSpPr>
          <p:cNvPr id="242" name="- State management…"/>
          <p:cNvSpPr txBox="1"/>
          <p:nvPr>
            <p:ph type="body" idx="1"/>
          </p:nvPr>
        </p:nvSpPr>
        <p:spPr>
          <a:xfrm>
            <a:off x="1206500" y="4248504"/>
            <a:ext cx="21971000" cy="8772669"/>
          </a:xfrm>
          <a:prstGeom prst="rect">
            <a:avLst/>
          </a:prstGeom>
        </p:spPr>
        <p:txBody>
          <a:bodyPr/>
          <a:lstStyle/>
          <a:p>
            <a:pPr marL="0" indent="0" algn="just" defTabSz="448055">
              <a:lnSpc>
                <a:spcPct val="100000"/>
              </a:lnSpc>
              <a:spcBef>
                <a:spcPts val="0"/>
              </a:spcBef>
              <a:buSzTx/>
              <a:buNone/>
              <a:defRPr sz="5194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 State management</a:t>
            </a:r>
          </a:p>
          <a:p>
            <a:pPr marL="0" indent="0" algn="just" defTabSz="448055">
              <a:lnSpc>
                <a:spcPct val="100000"/>
              </a:lnSpc>
              <a:spcBef>
                <a:spcPts val="0"/>
              </a:spcBef>
              <a:buSzTx/>
              <a:buNone/>
              <a:defRPr sz="5194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just" defTabSz="448055">
              <a:lnSpc>
                <a:spcPct val="100000"/>
              </a:lnSpc>
              <a:spcBef>
                <a:spcPts val="0"/>
              </a:spcBef>
              <a:buSzTx/>
              <a:buNone/>
              <a:defRPr sz="5194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 Łatwy podział na komponenty </a:t>
            </a:r>
          </a:p>
          <a:p>
            <a:pPr marL="0" indent="0" algn="just" defTabSz="448055">
              <a:lnSpc>
                <a:spcPct val="100000"/>
              </a:lnSpc>
              <a:spcBef>
                <a:spcPts val="0"/>
              </a:spcBef>
              <a:buSzTx/>
              <a:buNone/>
              <a:defRPr sz="5194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just" defTabSz="448055">
              <a:lnSpc>
                <a:spcPct val="100000"/>
              </a:lnSpc>
              <a:spcBef>
                <a:spcPts val="0"/>
              </a:spcBef>
              <a:buSzTx/>
              <a:buNone/>
              <a:defRPr sz="5194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 Refresh komponentów</a:t>
            </a:r>
          </a:p>
          <a:p>
            <a:pPr marL="0" indent="0" algn="just" defTabSz="448055">
              <a:lnSpc>
                <a:spcPct val="100000"/>
              </a:lnSpc>
              <a:spcBef>
                <a:spcPts val="0"/>
              </a:spcBef>
              <a:buSzTx/>
              <a:buNone/>
              <a:defRPr sz="5194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just" defTabSz="448055">
              <a:lnSpc>
                <a:spcPct val="100000"/>
              </a:lnSpc>
              <a:spcBef>
                <a:spcPts val="0"/>
              </a:spcBef>
              <a:buSzTx/>
              <a:buNone/>
              <a:defRPr sz="5194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 Masa bibliotek i rozszerzeń</a:t>
            </a:r>
          </a:p>
          <a:p>
            <a:pPr marL="0" indent="0" algn="just" defTabSz="448055">
              <a:lnSpc>
                <a:spcPct val="100000"/>
              </a:lnSpc>
              <a:spcBef>
                <a:spcPts val="0"/>
              </a:spcBef>
              <a:buSzTx/>
              <a:buNone/>
              <a:defRPr sz="5194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just" defTabSz="448055">
              <a:lnSpc>
                <a:spcPct val="100000"/>
              </a:lnSpc>
              <a:spcBef>
                <a:spcPts val="0"/>
              </a:spcBef>
              <a:buSzTx/>
              <a:buNone/>
              <a:defRPr sz="5194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 Szybki i łatwy setup nowego projektu</a:t>
            </a:r>
          </a:p>
          <a:p>
            <a:pPr marL="0" indent="0" algn="just" defTabSz="448055">
              <a:lnSpc>
                <a:spcPct val="100000"/>
              </a:lnSpc>
              <a:spcBef>
                <a:spcPts val="0"/>
              </a:spcBef>
              <a:buSzTx/>
              <a:buNone/>
              <a:defRPr sz="5194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just" defTabSz="448055">
              <a:lnSpc>
                <a:spcPct val="100000"/>
              </a:lnSpc>
              <a:spcBef>
                <a:spcPts val="0"/>
              </a:spcBef>
              <a:buSzTx/>
              <a:buNone/>
              <a:defRPr sz="5194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 Przystosowany do używania TypeScript’a</a:t>
            </a:r>
          </a:p>
        </p:txBody>
      </p:sp>
      <p:sp>
        <p:nvSpPr>
          <p:cNvPr id="243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44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Komponenty klasowe"/>
          <p:cNvSpPr txBox="1"/>
          <p:nvPr>
            <p:ph type="title"/>
          </p:nvPr>
        </p:nvSpPr>
        <p:spPr>
          <a:xfrm>
            <a:off x="1206498" y="4533900"/>
            <a:ext cx="21971004" cy="4648200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spc="0" sz="10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Komponenty klasowe</a:t>
            </a:r>
          </a:p>
        </p:txBody>
      </p:sp>
      <p:sp>
        <p:nvSpPr>
          <p:cNvPr id="248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49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lass App extends React.Component {…"/>
          <p:cNvSpPr txBox="1"/>
          <p:nvPr>
            <p:ph type="body" idx="1"/>
          </p:nvPr>
        </p:nvSpPr>
        <p:spPr>
          <a:xfrm>
            <a:off x="418681" y="835336"/>
            <a:ext cx="22758819" cy="12733012"/>
          </a:xfrm>
          <a:prstGeom prst="rect">
            <a:avLst/>
          </a:prstGeom>
        </p:spPr>
        <p:txBody>
          <a:bodyPr/>
          <a:lstStyle/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App </a:t>
            </a:r>
            <a:r>
              <a:rPr>
                <a:solidFill>
                  <a:srgbClr val="CC7831"/>
                </a:solidFill>
              </a:rPr>
              <a:t>extends </a:t>
            </a:r>
            <a:r>
              <a:t>React.Component {</a:t>
            </a: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constructor</a:t>
            </a:r>
            <a:r>
              <a:rPr>
                <a:solidFill>
                  <a:srgbClr val="A9B7C6"/>
                </a:solidFill>
              </a:rPr>
              <a:t>(props) {</a:t>
            </a:r>
            <a:endParaRPr>
              <a:solidFill>
                <a:srgbClr val="A9B7C6"/>
              </a:solidFill>
            </a:endParaR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super</a:t>
            </a:r>
            <a:r>
              <a:t>(props)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9876AA"/>
                </a:solidFill>
              </a:rPr>
              <a:t>state </a:t>
            </a:r>
            <a:r>
              <a:rPr>
                <a:solidFill>
                  <a:srgbClr val="A9B7C6"/>
                </a:solidFill>
              </a:rPr>
              <a:t>= {</a:t>
            </a:r>
            <a:endParaRPr>
              <a:solidFill>
                <a:srgbClr val="A9B7C6"/>
              </a:solidFill>
            </a:endParaR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</a:t>
            </a:r>
            <a:r>
              <a:rPr>
                <a:solidFill>
                  <a:srgbClr val="9876AA"/>
                </a:solidFill>
              </a:rPr>
              <a:t>arg1</a:t>
            </a:r>
            <a:r>
              <a:t>: </a:t>
            </a:r>
            <a:r>
              <a:rPr>
                <a:solidFill>
                  <a:srgbClr val="6897BB"/>
                </a:solidFill>
              </a:rPr>
              <a:t>0</a:t>
            </a:r>
            <a:r>
              <a:rPr>
                <a:solidFill>
                  <a:srgbClr val="CC7831"/>
                </a:solidFill>
              </a:rPr>
              <a:t>,</a:t>
            </a:r>
            <a:endParaRPr>
              <a:solidFill>
                <a:srgbClr val="CC7831"/>
              </a:solidFill>
            </a:endParaR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</a:t>
            </a:r>
            <a:r>
              <a:rPr>
                <a:solidFill>
                  <a:srgbClr val="9876AA"/>
                </a:solidFill>
              </a:rPr>
              <a:t>array</a:t>
            </a:r>
            <a:r>
              <a:rPr>
                <a:solidFill>
                  <a:srgbClr val="A9B7C6"/>
                </a:solidFill>
              </a:rPr>
              <a:t>: [</a:t>
            </a:r>
            <a:r>
              <a:rPr>
                <a:solidFill>
                  <a:srgbClr val="6897BB"/>
                </a:solidFill>
              </a:rPr>
              <a:t>1</a:t>
            </a:r>
            <a:r>
              <a:t>, </a:t>
            </a:r>
            <a:r>
              <a:rPr>
                <a:solidFill>
                  <a:srgbClr val="6897BB"/>
                </a:solidFill>
              </a:rPr>
              <a:t>2</a:t>
            </a:r>
            <a:r>
              <a:t>, </a:t>
            </a:r>
            <a:r>
              <a:rPr>
                <a:solidFill>
                  <a:srgbClr val="6897BB"/>
                </a:solidFill>
              </a:rPr>
              <a:t>3</a:t>
            </a:r>
            <a:r>
              <a:rPr>
                <a:solidFill>
                  <a:srgbClr val="A9B7C6"/>
                </a:solidFill>
              </a:rPr>
              <a:t>]</a:t>
            </a:r>
            <a:endParaRPr>
              <a:solidFill>
                <a:srgbClr val="A9B7C6"/>
              </a:solidFill>
            </a:endParaR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handleClick </a:t>
            </a:r>
            <a:r>
              <a:rPr>
                <a:solidFill>
                  <a:srgbClr val="A9B7C6"/>
                </a:solidFill>
              </a:rPr>
              <a:t>= </a:t>
            </a:r>
            <a:r>
              <a:t>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handleClick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bind</a:t>
            </a:r>
            <a:r>
              <a:rPr>
                <a:solidFill>
                  <a:srgbClr val="A9B7C6"/>
                </a:solidFill>
              </a:rPr>
              <a:t>(</a:t>
            </a:r>
            <a:r>
              <a:t>this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rPr>
                <a:solidFill>
                  <a:srgbClr val="9876AA"/>
                </a:solidFill>
              </a:rPr>
              <a:t>arg2 </a:t>
            </a:r>
            <a:r>
              <a:rPr>
                <a:solidFill>
                  <a:srgbClr val="A9B7C6"/>
                </a:solidFill>
              </a:rPr>
              <a:t>= </a:t>
            </a:r>
            <a:r>
              <a:t>'argument'</a:t>
            </a: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6A8759"/>
                </a:solidFill>
              </a:rPr>
              <a:t>    </a:t>
            </a:r>
            <a:r>
              <a:t>componentDidMount</a:t>
            </a:r>
            <a:r>
              <a:rPr>
                <a:solidFill>
                  <a:srgbClr val="A9B7C6"/>
                </a:solidFill>
              </a:rPr>
              <a:t>() {</a:t>
            </a:r>
            <a:endParaRPr>
              <a:solidFill>
                <a:srgbClr val="A9B7C6"/>
              </a:solidFill>
            </a:endParaR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t>//do something</a:t>
            </a: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componentDidUpdate</a:t>
            </a:r>
            <a:r>
              <a:rPr>
                <a:solidFill>
                  <a:srgbClr val="A9B7C6"/>
                </a:solidFill>
              </a:rPr>
              <a:t>(prevProps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A9B7C6"/>
                </a:solidFill>
              </a:rPr>
              <a:t>prevState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A9B7C6"/>
                </a:solidFill>
              </a:rPr>
              <a:t>snapshot) {</a:t>
            </a:r>
            <a:endParaRPr>
              <a:solidFill>
                <a:srgbClr val="A9B7C6"/>
              </a:solidFill>
            </a:endParaR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t>//do something</a:t>
            </a: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handleClick</a:t>
            </a:r>
            <a:r>
              <a:rPr>
                <a:solidFill>
                  <a:srgbClr val="A9B7C6"/>
                </a:solidFill>
              </a:rPr>
              <a:t>() {</a:t>
            </a:r>
            <a:endParaRPr>
              <a:solidFill>
                <a:srgbClr val="A9B7C6"/>
              </a:solidFill>
            </a:endParaR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this</a:t>
            </a:r>
            <a:r>
              <a:t>.</a:t>
            </a:r>
            <a:r>
              <a:rPr>
                <a:solidFill>
                  <a:srgbClr val="FFC66E"/>
                </a:solidFill>
              </a:rPr>
              <a:t>setState</a:t>
            </a:r>
            <a:r>
              <a:t>({...</a:t>
            </a:r>
            <a:r>
              <a:rPr>
                <a:solidFill>
                  <a:srgbClr val="CC7831"/>
                </a:solidFill>
              </a:rPr>
              <a:t>this</a:t>
            </a:r>
            <a:r>
              <a:t>.</a:t>
            </a:r>
            <a:r>
              <a:rPr>
                <a:solidFill>
                  <a:srgbClr val="9876AA"/>
                </a:solidFill>
              </a:rPr>
              <a:t>state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9876AA"/>
                </a:solidFill>
              </a:rPr>
              <a:t>arg1</a:t>
            </a:r>
            <a:r>
              <a:t>: </a:t>
            </a:r>
            <a:r>
              <a:rPr>
                <a:solidFill>
                  <a:srgbClr val="CC7831"/>
                </a:solidFill>
              </a:rPr>
              <a:t>this</a:t>
            </a:r>
            <a:r>
              <a:t>.</a:t>
            </a:r>
            <a:r>
              <a:rPr>
                <a:solidFill>
                  <a:srgbClr val="9876AA"/>
                </a:solidFill>
              </a:rPr>
              <a:t>state</a:t>
            </a:r>
            <a:r>
              <a:t>.</a:t>
            </a:r>
            <a:r>
              <a:rPr>
                <a:solidFill>
                  <a:srgbClr val="9876AA"/>
                </a:solidFill>
              </a:rPr>
              <a:t>arg1 </a:t>
            </a:r>
            <a:r>
              <a:t>+ </a:t>
            </a:r>
            <a:r>
              <a:rPr>
                <a:solidFill>
                  <a:srgbClr val="6897BB"/>
                </a:solidFill>
              </a:rPr>
              <a:t>1</a:t>
            </a:r>
            <a:r>
              <a:t>})</a:t>
            </a: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render</a:t>
            </a:r>
            <a:r>
              <a:rPr>
                <a:solidFill>
                  <a:srgbClr val="A9B7C6"/>
                </a:solidFill>
              </a:rPr>
              <a:t>() {</a:t>
            </a:r>
            <a:endParaRPr>
              <a:solidFill>
                <a:srgbClr val="A9B7C6"/>
              </a:solidFill>
            </a:endParaR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return </a:t>
            </a:r>
            <a:r>
              <a:t>(</a:t>
            </a: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E8BF6B"/>
                </a:solidFill>
              </a:rPr>
              <a:t>&lt;div&gt;</a:t>
            </a:r>
            <a:endParaRPr>
              <a:solidFill>
                <a:srgbClr val="E8BF6B"/>
              </a:solidFill>
            </a:endParaR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&lt;button </a:t>
            </a:r>
            <a:r>
              <a:rPr>
                <a:solidFill>
                  <a:srgbClr val="BABABA"/>
                </a:solidFill>
              </a:rPr>
              <a:t>onClick</a:t>
            </a:r>
            <a:r>
              <a:rPr>
                <a:solidFill>
                  <a:srgbClr val="6A8759"/>
                </a:solidFill>
              </a:rPr>
              <a:t>=</a:t>
            </a:r>
            <a:r>
              <a:rPr>
                <a:solidFill>
                  <a:srgbClr val="A9B7C6"/>
                </a:solidFill>
              </a:rPr>
              <a:t>{</a:t>
            </a:r>
            <a:r>
              <a:rPr>
                <a:solidFill>
                  <a:srgbClr val="CC7831"/>
                </a:solidFill>
              </a:rPr>
              <a:t>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handleClick</a:t>
            </a:r>
            <a:r>
              <a:rPr>
                <a:solidFill>
                  <a:srgbClr val="A9B7C6"/>
                </a:solidFill>
              </a:rPr>
              <a:t>}</a:t>
            </a:r>
            <a:r>
              <a:t>&gt;&lt;/button&gt;</a:t>
            </a: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&lt;p&gt;</a:t>
            </a:r>
            <a:r>
              <a:rPr>
                <a:solidFill>
                  <a:srgbClr val="A9B7C6"/>
                </a:solidFill>
              </a:rPr>
              <a:t>{</a:t>
            </a:r>
            <a:r>
              <a:rPr>
                <a:solidFill>
                  <a:srgbClr val="CC7831"/>
                </a:solidFill>
              </a:rPr>
              <a:t>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9876AA"/>
                </a:solidFill>
              </a:rPr>
              <a:t>arg2</a:t>
            </a:r>
            <a:r>
              <a:rPr>
                <a:solidFill>
                  <a:srgbClr val="A9B7C6"/>
                </a:solidFill>
              </a:rPr>
              <a:t>}</a:t>
            </a:r>
            <a:r>
              <a:t>&lt;/p&gt;</a:t>
            </a: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&lt;p&gt;</a:t>
            </a:r>
            <a:r>
              <a:rPr>
                <a:solidFill>
                  <a:srgbClr val="A9B7C6"/>
                </a:solidFill>
              </a:rPr>
              <a:t>{</a:t>
            </a:r>
            <a:r>
              <a:rPr>
                <a:solidFill>
                  <a:srgbClr val="CC7831"/>
                </a:solidFill>
              </a:rPr>
              <a:t>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9876AA"/>
                </a:solidFill>
              </a:rPr>
              <a:t>state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9876AA"/>
                </a:solidFill>
              </a:rPr>
              <a:t>arg1</a:t>
            </a:r>
            <a:r>
              <a:rPr>
                <a:solidFill>
                  <a:srgbClr val="A9B7C6"/>
                </a:solidFill>
              </a:rPr>
              <a:t>}</a:t>
            </a:r>
            <a:r>
              <a:t>&lt;/p&gt;</a:t>
            </a: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&lt;/div&gt;</a:t>
            </a: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43484">
              <a:lnSpc>
                <a:spcPct val="100000"/>
              </a:lnSpc>
              <a:spcBef>
                <a:spcPts val="0"/>
              </a:spcBef>
              <a:buSzTx/>
              <a:buNone/>
              <a:defRPr sz="2231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export default </a:t>
            </a:r>
            <a:r>
              <a:rPr>
                <a:solidFill>
                  <a:srgbClr val="A9B7C6"/>
                </a:solidFill>
              </a:rPr>
              <a:t>App</a:t>
            </a:r>
            <a:r>
              <a:t>;</a:t>
            </a:r>
          </a:p>
        </p:txBody>
      </p:sp>
      <p:sp>
        <p:nvSpPr>
          <p:cNvPr id="253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54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Add.jsx"/>
          <p:cNvSpPr txBox="1"/>
          <p:nvPr/>
        </p:nvSpPr>
        <p:spPr>
          <a:xfrm>
            <a:off x="13463610" y="1884918"/>
            <a:ext cx="6094988" cy="87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 defTabSz="457200">
              <a:lnSpc>
                <a:spcPct val="100000"/>
              </a:lnSpc>
              <a:spcBef>
                <a:spcPts val="0"/>
              </a:spcBef>
              <a:defRPr sz="44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Add.jsx</a:t>
            </a:r>
          </a:p>
        </p:txBody>
      </p:sp>
      <p:sp>
        <p:nvSpPr>
          <p:cNvPr id="258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59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61" name="Line"/>
          <p:cNvSpPr/>
          <p:nvPr/>
        </p:nvSpPr>
        <p:spPr>
          <a:xfrm flipV="1">
            <a:off x="11013232" y="2308578"/>
            <a:ext cx="1" cy="9098844"/>
          </a:xfrm>
          <a:prstGeom prst="line">
            <a:avLst/>
          </a:prstGeom>
          <a:ln w="25400">
            <a:solidFill>
              <a:srgbClr val="ABB7C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2" name="Import komponentów"/>
          <p:cNvSpPr/>
          <p:nvPr/>
        </p:nvSpPr>
        <p:spPr>
          <a:xfrm>
            <a:off x="675244" y="154143"/>
            <a:ext cx="20675978" cy="233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 defTabSz="457200">
              <a:lnSpc>
                <a:spcPct val="100000"/>
              </a:lnSpc>
              <a:spcBef>
                <a:spcPts val="0"/>
              </a:spcBef>
              <a:defRPr sz="6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Import komponentów</a:t>
            </a:r>
          </a:p>
        </p:txBody>
      </p:sp>
      <p:sp>
        <p:nvSpPr>
          <p:cNvPr id="263" name="App.jsx"/>
          <p:cNvSpPr txBox="1"/>
          <p:nvPr/>
        </p:nvSpPr>
        <p:spPr>
          <a:xfrm>
            <a:off x="2575848" y="1884918"/>
            <a:ext cx="6094987" cy="87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 defTabSz="457200">
              <a:lnSpc>
                <a:spcPct val="100000"/>
              </a:lnSpc>
              <a:spcBef>
                <a:spcPts val="0"/>
              </a:spcBef>
              <a:defRPr sz="44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App.jsx</a:t>
            </a:r>
          </a:p>
        </p:txBody>
      </p:sp>
      <p:sp>
        <p:nvSpPr>
          <p:cNvPr id="264" name="import React from 'react';…"/>
          <p:cNvSpPr txBox="1"/>
          <p:nvPr/>
        </p:nvSpPr>
        <p:spPr>
          <a:xfrm>
            <a:off x="353208" y="2688938"/>
            <a:ext cx="10260134" cy="10854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import </a:t>
            </a:r>
            <a:r>
              <a:rPr b="1" i="1">
                <a:solidFill>
                  <a:srgbClr val="9876AA"/>
                </a:solidFill>
              </a:rPr>
              <a:t>React </a:t>
            </a:r>
            <a:r>
              <a:t>from </a:t>
            </a:r>
            <a:r>
              <a:rPr>
                <a:solidFill>
                  <a:srgbClr val="6A8759"/>
                </a:solidFill>
              </a:rPr>
              <a:t>'react'</a:t>
            </a:r>
            <a:r>
              <a:t>;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import </a:t>
            </a:r>
            <a:r>
              <a:rPr>
                <a:solidFill>
                  <a:srgbClr val="A9B7C6"/>
                </a:solidFill>
              </a:rPr>
              <a:t>Add </a:t>
            </a:r>
            <a:r>
              <a:rPr>
                <a:solidFill>
                  <a:srgbClr val="CC7831"/>
                </a:solidFill>
              </a:rPr>
              <a:t>from </a:t>
            </a:r>
            <a:r>
              <a:t>'./components/Add'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import </a:t>
            </a:r>
            <a:r>
              <a:t>'./App.css'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App </a:t>
            </a:r>
            <a:r>
              <a:rPr>
                <a:solidFill>
                  <a:srgbClr val="CC7831"/>
                </a:solidFill>
              </a:rPr>
              <a:t>extends </a:t>
            </a:r>
            <a:r>
              <a:t>React.Component {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constructor</a:t>
            </a:r>
            <a:r>
              <a:rPr>
                <a:solidFill>
                  <a:srgbClr val="A9B7C6"/>
                </a:solidFill>
              </a:rPr>
              <a:t>(props) {</a:t>
            </a:r>
            <a:endParaRPr>
              <a:solidFill>
                <a:srgbClr val="A9B7C6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super</a:t>
            </a:r>
            <a:r>
              <a:t>(props)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9876AA"/>
                </a:solidFill>
              </a:rPr>
              <a:t>state </a:t>
            </a:r>
            <a:r>
              <a:rPr>
                <a:solidFill>
                  <a:srgbClr val="A9B7C6"/>
                </a:solidFill>
              </a:rPr>
              <a:t>= {</a:t>
            </a:r>
            <a:endParaRPr>
              <a:solidFill>
                <a:srgbClr val="A9B7C6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</a:t>
            </a:r>
            <a:r>
              <a:rPr>
                <a:solidFill>
                  <a:srgbClr val="9876AA"/>
                </a:solidFill>
              </a:rPr>
              <a:t>counter</a:t>
            </a:r>
            <a:r>
              <a:t>: </a:t>
            </a:r>
            <a:r>
              <a:rPr>
                <a:solidFill>
                  <a:srgbClr val="6897BB"/>
                </a:solidFill>
              </a:rPr>
              <a:t>0</a:t>
            </a:r>
            <a:endParaRPr>
              <a:solidFill>
                <a:srgbClr val="6897BB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6897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9B7C6"/>
                </a:solidFill>
              </a:rPr>
              <a:t>}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add </a:t>
            </a:r>
            <a:r>
              <a:rPr>
                <a:solidFill>
                  <a:srgbClr val="A9B7C6"/>
                </a:solidFill>
              </a:rPr>
              <a:t>= </a:t>
            </a:r>
            <a:r>
              <a:t>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add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bind</a:t>
            </a:r>
            <a:r>
              <a:rPr>
                <a:solidFill>
                  <a:srgbClr val="A9B7C6"/>
                </a:solidFill>
              </a:rPr>
              <a:t>(</a:t>
            </a:r>
            <a:r>
              <a:t>this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rPr>
                <a:solidFill>
                  <a:srgbClr val="FFC66E"/>
                </a:solidFill>
              </a:rPr>
              <a:t>add</a:t>
            </a:r>
            <a:r>
              <a:rPr>
                <a:solidFill>
                  <a:srgbClr val="A9B7C6"/>
                </a:solidFill>
              </a:rPr>
              <a:t>() { </a:t>
            </a:r>
            <a:r>
              <a:t>// setter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setState</a:t>
            </a:r>
            <a:r>
              <a:rPr>
                <a:solidFill>
                  <a:srgbClr val="A9B7C6"/>
                </a:solidFill>
              </a:rPr>
              <a:t>({</a:t>
            </a:r>
            <a:r>
              <a:rPr>
                <a:solidFill>
                  <a:srgbClr val="9876AA"/>
                </a:solidFill>
              </a:rPr>
              <a:t>counter</a:t>
            </a:r>
            <a:r>
              <a:rPr>
                <a:solidFill>
                  <a:srgbClr val="A9B7C6"/>
                </a:solidFill>
              </a:rPr>
              <a:t>: </a:t>
            </a:r>
            <a:r>
              <a:rPr>
                <a:solidFill>
                  <a:srgbClr val="CC7831"/>
                </a:solidFill>
              </a:rPr>
              <a:t>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9876AA"/>
                </a:solidFill>
              </a:rPr>
              <a:t>state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9876AA"/>
                </a:solidFill>
              </a:rPr>
              <a:t>counter </a:t>
            </a:r>
            <a:r>
              <a:rPr>
                <a:solidFill>
                  <a:srgbClr val="A9B7C6"/>
                </a:solidFill>
              </a:rPr>
              <a:t>+ 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A9B7C6"/>
                </a:solidFill>
              </a:rPr>
              <a:t>})</a:t>
            </a:r>
            <a:endParaRPr>
              <a:solidFill>
                <a:srgbClr val="A9B7C6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render</a:t>
            </a:r>
            <a:r>
              <a:rPr>
                <a:solidFill>
                  <a:srgbClr val="A9B7C6"/>
                </a:solidFill>
              </a:rPr>
              <a:t>() {</a:t>
            </a:r>
            <a:endParaRPr>
              <a:solidFill>
                <a:srgbClr val="A9B7C6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return </a:t>
            </a:r>
            <a:r>
              <a:t>(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E8BF6B"/>
                </a:solidFill>
              </a:rPr>
              <a:t>&lt;div&gt;</a:t>
            </a:r>
            <a:endParaRPr>
              <a:solidFill>
                <a:srgbClr val="E8BF6B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&lt;Add </a:t>
            </a:r>
            <a:r>
              <a:rPr>
                <a:solidFill>
                  <a:srgbClr val="BABABA"/>
                </a:solidFill>
              </a:rPr>
              <a:t>add</a:t>
            </a:r>
            <a:r>
              <a:rPr>
                <a:solidFill>
                  <a:srgbClr val="6A8759"/>
                </a:solidFill>
              </a:rPr>
              <a:t>=</a:t>
            </a:r>
            <a:r>
              <a:rPr>
                <a:solidFill>
                  <a:srgbClr val="A9B7C6"/>
                </a:solidFill>
              </a:rPr>
              <a:t>{</a:t>
            </a:r>
            <a:r>
              <a:rPr>
                <a:solidFill>
                  <a:srgbClr val="CC7831"/>
                </a:solidFill>
              </a:rPr>
              <a:t>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add</a:t>
            </a:r>
            <a:r>
              <a:rPr>
                <a:solidFill>
                  <a:srgbClr val="A9B7C6"/>
                </a:solidFill>
              </a:rPr>
              <a:t>} </a:t>
            </a:r>
            <a:r>
              <a:t>/&gt;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&lt;p&gt;</a:t>
            </a:r>
            <a:r>
              <a:rPr>
                <a:solidFill>
                  <a:srgbClr val="A9B7C6"/>
                </a:solidFill>
              </a:rPr>
              <a:t>{</a:t>
            </a:r>
            <a:r>
              <a:rPr>
                <a:solidFill>
                  <a:srgbClr val="CC7831"/>
                </a:solidFill>
              </a:rPr>
              <a:t>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9876AA"/>
                </a:solidFill>
              </a:rPr>
              <a:t>counter</a:t>
            </a:r>
            <a:r>
              <a:rPr>
                <a:solidFill>
                  <a:srgbClr val="A9B7C6"/>
                </a:solidFill>
              </a:rPr>
              <a:t>}</a:t>
            </a:r>
            <a:r>
              <a:t>&lt;/p&gt;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&lt;/div&gt;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export default </a:t>
            </a:r>
            <a:r>
              <a:rPr>
                <a:solidFill>
                  <a:srgbClr val="A9B7C6"/>
                </a:solidFill>
              </a:rPr>
              <a:t>App</a:t>
            </a:r>
            <a:r>
              <a:t>;</a:t>
            </a:r>
          </a:p>
        </p:txBody>
      </p:sp>
      <p:sp>
        <p:nvSpPr>
          <p:cNvPr id="265" name="import React from 'react';…"/>
          <p:cNvSpPr txBox="1"/>
          <p:nvPr/>
        </p:nvSpPr>
        <p:spPr>
          <a:xfrm>
            <a:off x="11413124" y="2688938"/>
            <a:ext cx="10260133" cy="10589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import </a:t>
            </a:r>
            <a:r>
              <a:rPr b="1" i="1">
                <a:solidFill>
                  <a:srgbClr val="9876AA"/>
                </a:solidFill>
              </a:rPr>
              <a:t>React </a:t>
            </a:r>
            <a:r>
              <a:t>from </a:t>
            </a:r>
            <a:r>
              <a:rPr>
                <a:solidFill>
                  <a:srgbClr val="6A8759"/>
                </a:solidFill>
              </a:rPr>
              <a:t>'react'</a:t>
            </a:r>
            <a:r>
              <a:t>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Add </a:t>
            </a:r>
            <a:r>
              <a:rPr>
                <a:solidFill>
                  <a:srgbClr val="CC7831"/>
                </a:solidFill>
              </a:rPr>
              <a:t>extends </a:t>
            </a:r>
            <a:r>
              <a:t>React.Component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constructor</a:t>
            </a:r>
            <a:r>
              <a:rPr>
                <a:solidFill>
                  <a:srgbClr val="A9B7C6"/>
                </a:solidFill>
              </a:rPr>
              <a:t>(props) {</a:t>
            </a:r>
            <a:endParaRPr>
              <a:solidFill>
                <a:srgbClr val="A9B7C6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super</a:t>
            </a:r>
            <a:r>
              <a:t>(props)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render</a:t>
            </a:r>
            <a:r>
              <a:rPr>
                <a:solidFill>
                  <a:srgbClr val="A9B7C6"/>
                </a:solidFill>
              </a:rPr>
              <a:t>() {</a:t>
            </a:r>
            <a:endParaRPr>
              <a:solidFill>
                <a:srgbClr val="A9B7C6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return </a:t>
            </a:r>
            <a:r>
              <a:t>(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E8BF6B"/>
                </a:solidFill>
              </a:rPr>
              <a:t>&lt;button </a:t>
            </a:r>
            <a:r>
              <a:rPr>
                <a:solidFill>
                  <a:srgbClr val="BABABA"/>
                </a:solidFill>
              </a:rPr>
              <a:t>onClick</a:t>
            </a:r>
            <a:r>
              <a:rPr>
                <a:solidFill>
                  <a:srgbClr val="6A8759"/>
                </a:solidFill>
              </a:rPr>
              <a:t>=</a:t>
            </a:r>
            <a:r>
              <a:t>{</a:t>
            </a:r>
            <a:r>
              <a:rPr>
                <a:solidFill>
                  <a:srgbClr val="CC7831"/>
                </a:solidFill>
              </a:rPr>
              <a:t>this</a:t>
            </a:r>
            <a:r>
              <a:t>.</a:t>
            </a:r>
            <a:r>
              <a:rPr>
                <a:solidFill>
                  <a:srgbClr val="9876AA"/>
                </a:solidFill>
              </a:rPr>
              <a:t>props</a:t>
            </a:r>
            <a:r>
              <a:t>.</a:t>
            </a:r>
            <a:r>
              <a:rPr>
                <a:solidFill>
                  <a:srgbClr val="9876AA"/>
                </a:solidFill>
              </a:rPr>
              <a:t>add</a:t>
            </a:r>
            <a:r>
              <a:t>}</a:t>
            </a:r>
            <a:r>
              <a:rPr>
                <a:solidFill>
                  <a:srgbClr val="E8BF6B"/>
                </a:solidFill>
              </a:rPr>
              <a:t>&gt;</a:t>
            </a:r>
            <a:endParaRPr>
              <a:solidFill>
                <a:srgbClr val="E8BF6B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</a:t>
            </a:r>
            <a:r>
              <a:rPr>
                <a:solidFill>
                  <a:srgbClr val="A9B7C6"/>
                </a:solidFill>
              </a:rPr>
              <a:t>Add</a:t>
            </a:r>
            <a:endParaRPr>
              <a:solidFill>
                <a:srgbClr val="A9B7C6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E8BF6B"/>
                </a:solidFill>
              </a:rPr>
              <a:t>&lt;/button&gt;</a:t>
            </a:r>
            <a:endParaRPr>
              <a:solidFill>
                <a:srgbClr val="E8BF6B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export default </a:t>
            </a:r>
            <a:r>
              <a:rPr>
                <a:solidFill>
                  <a:srgbClr val="A9B7C6"/>
                </a:solidFill>
              </a:rPr>
              <a:t>Add</a:t>
            </a:r>
            <a:r>
              <a:t>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Klasy"/>
          <p:cNvSpPr txBox="1"/>
          <p:nvPr>
            <p:ph type="title"/>
          </p:nvPr>
        </p:nvSpPr>
        <p:spPr>
          <a:xfrm>
            <a:off x="1206498" y="4533900"/>
            <a:ext cx="21971004" cy="4648200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spc="0" sz="10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Klasy</a:t>
            </a:r>
          </a:p>
        </p:txBody>
      </p:sp>
      <p:sp>
        <p:nvSpPr>
          <p:cNvPr id="157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58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nderowanie dynamicznych elementów i conditionals"/>
          <p:cNvSpPr txBox="1"/>
          <p:nvPr>
            <p:ph type="body" sz="quarter" idx="1"/>
          </p:nvPr>
        </p:nvSpPr>
        <p:spPr>
          <a:xfrm>
            <a:off x="779014" y="1105199"/>
            <a:ext cx="20675978" cy="2335784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lnSpc>
                <a:spcPct val="100000"/>
              </a:lnSpc>
              <a:defRPr spc="0" sz="6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Renderowanie dynamicznych elementów i conditionals</a:t>
            </a:r>
          </a:p>
        </p:txBody>
      </p:sp>
      <p:sp>
        <p:nvSpPr>
          <p:cNvPr id="268" name="class App extends React.Component {…"/>
          <p:cNvSpPr txBox="1"/>
          <p:nvPr/>
        </p:nvSpPr>
        <p:spPr>
          <a:xfrm>
            <a:off x="961151" y="3178308"/>
            <a:ext cx="22461699" cy="971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App </a:t>
            </a:r>
            <a:r>
              <a:rPr>
                <a:solidFill>
                  <a:srgbClr val="CC7831"/>
                </a:solidFill>
              </a:rPr>
              <a:t>extends </a:t>
            </a:r>
            <a:r>
              <a:t>React.Component {</a:t>
            </a: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constructor</a:t>
            </a:r>
            <a:r>
              <a:rPr>
                <a:solidFill>
                  <a:srgbClr val="A9B7C6"/>
                </a:solidFill>
              </a:rPr>
              <a:t>(props) {</a:t>
            </a:r>
            <a:endParaRPr>
              <a:solidFill>
                <a:srgbClr val="A9B7C6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super</a:t>
            </a:r>
            <a:r>
              <a:t>(props)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9876AA"/>
                </a:solidFill>
              </a:rPr>
              <a:t>state </a:t>
            </a:r>
            <a:r>
              <a:rPr>
                <a:solidFill>
                  <a:srgbClr val="A9B7C6"/>
                </a:solidFill>
              </a:rPr>
              <a:t>= {</a:t>
            </a:r>
            <a:endParaRPr>
              <a:solidFill>
                <a:srgbClr val="A9B7C6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</a:t>
            </a:r>
            <a:r>
              <a:rPr>
                <a:solidFill>
                  <a:srgbClr val="9876AA"/>
                </a:solidFill>
              </a:rPr>
              <a:t>hidden</a:t>
            </a:r>
            <a:r>
              <a:t>: </a:t>
            </a:r>
            <a:r>
              <a:rPr>
                <a:solidFill>
                  <a:srgbClr val="CC7831"/>
                </a:solidFill>
              </a:rPr>
              <a:t>true,</a:t>
            </a:r>
            <a:endParaRPr>
              <a:solidFill>
                <a:srgbClr val="CC7831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</a:t>
            </a:r>
            <a:r>
              <a:rPr>
                <a:solidFill>
                  <a:srgbClr val="9876AA"/>
                </a:solidFill>
              </a:rPr>
              <a:t>tasks</a:t>
            </a:r>
            <a:r>
              <a:rPr>
                <a:solidFill>
                  <a:srgbClr val="A9B7C6"/>
                </a:solidFill>
              </a:rPr>
              <a:t>: [</a:t>
            </a:r>
            <a:r>
              <a:rPr>
                <a:solidFill>
                  <a:srgbClr val="6A8759"/>
                </a:solidFill>
              </a:rPr>
              <a:t>'task1' </a:t>
            </a:r>
            <a:r>
              <a:t>, </a:t>
            </a:r>
            <a:r>
              <a:rPr>
                <a:solidFill>
                  <a:srgbClr val="6A8759"/>
                </a:solidFill>
              </a:rPr>
              <a:t>'task2'</a:t>
            </a:r>
            <a:r>
              <a:t>, </a:t>
            </a:r>
            <a:r>
              <a:rPr>
                <a:solidFill>
                  <a:srgbClr val="6A8759"/>
                </a:solidFill>
              </a:rPr>
              <a:t>'task3'</a:t>
            </a:r>
            <a:r>
              <a:rPr>
                <a:solidFill>
                  <a:srgbClr val="A9B7C6"/>
                </a:solidFill>
              </a:rPr>
              <a:t>]</a:t>
            </a:r>
            <a:endParaRPr>
              <a:solidFill>
                <a:srgbClr val="A9B7C6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render</a:t>
            </a:r>
            <a:r>
              <a:rPr>
                <a:solidFill>
                  <a:srgbClr val="A9B7C6"/>
                </a:solidFill>
              </a:rPr>
              <a:t>() {</a:t>
            </a:r>
            <a:endParaRPr>
              <a:solidFill>
                <a:srgbClr val="A9B7C6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return </a:t>
            </a:r>
            <a:r>
              <a:t>(</a:t>
            </a: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E8BF6B"/>
                </a:solidFill>
              </a:rPr>
              <a:t>&lt;div </a:t>
            </a:r>
            <a:r>
              <a:rPr>
                <a:solidFill>
                  <a:srgbClr val="BABABA"/>
                </a:solidFill>
              </a:rPr>
              <a:t>className</a:t>
            </a:r>
            <a:r>
              <a:rPr>
                <a:solidFill>
                  <a:srgbClr val="6A8759"/>
                </a:solidFill>
              </a:rPr>
              <a:t>=</a:t>
            </a:r>
            <a:r>
              <a:t>{</a:t>
            </a:r>
            <a:r>
              <a:rPr>
                <a:solidFill>
                  <a:srgbClr val="6A8759"/>
                </a:solidFill>
              </a:rPr>
              <a:t>`tasks </a:t>
            </a:r>
            <a:r>
              <a:t>${</a:t>
            </a:r>
            <a:r>
              <a:rPr>
                <a:solidFill>
                  <a:srgbClr val="CC7831"/>
                </a:solidFill>
              </a:rPr>
              <a:t>this</a:t>
            </a:r>
            <a:r>
              <a:t>.</a:t>
            </a:r>
            <a:r>
              <a:rPr>
                <a:solidFill>
                  <a:srgbClr val="9876AA"/>
                </a:solidFill>
              </a:rPr>
              <a:t>state</a:t>
            </a:r>
            <a:r>
              <a:t>.</a:t>
            </a:r>
            <a:r>
              <a:rPr>
                <a:solidFill>
                  <a:srgbClr val="9876AA"/>
                </a:solidFill>
              </a:rPr>
              <a:t>hidden </a:t>
            </a:r>
            <a:r>
              <a:t>&amp;&amp; </a:t>
            </a:r>
            <a:r>
              <a:rPr>
                <a:solidFill>
                  <a:srgbClr val="6A8759"/>
                </a:solidFill>
              </a:rPr>
              <a:t>'hidden'</a:t>
            </a:r>
            <a:r>
              <a:t>}</a:t>
            </a:r>
            <a:r>
              <a:rPr>
                <a:solidFill>
                  <a:srgbClr val="6A8759"/>
                </a:solidFill>
              </a:rPr>
              <a:t>`</a:t>
            </a:r>
            <a:r>
              <a:t>}</a:t>
            </a:r>
            <a:r>
              <a:rPr>
                <a:solidFill>
                  <a:srgbClr val="E8BF6B"/>
                </a:solidFill>
              </a:rPr>
              <a:t>&gt;</a:t>
            </a:r>
            <a:endParaRPr>
              <a:solidFill>
                <a:srgbClr val="E8BF6B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</a:t>
            </a:r>
            <a:r>
              <a:rPr>
                <a:solidFill>
                  <a:srgbClr val="A9B7C6"/>
                </a:solidFill>
              </a:rPr>
              <a:t>{</a:t>
            </a:r>
            <a:endParaRPr>
              <a:solidFill>
                <a:srgbClr val="A9B7C6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</a:t>
            </a:r>
            <a:r>
              <a:rPr>
                <a:solidFill>
                  <a:srgbClr val="CC7831"/>
                </a:solidFill>
              </a:rPr>
              <a:t>this</a:t>
            </a:r>
            <a:r>
              <a:t>.</a:t>
            </a:r>
            <a:r>
              <a:rPr>
                <a:solidFill>
                  <a:srgbClr val="9876AA"/>
                </a:solidFill>
              </a:rPr>
              <a:t>state</a:t>
            </a:r>
            <a:r>
              <a:t>.</a:t>
            </a:r>
            <a:r>
              <a:rPr>
                <a:solidFill>
                  <a:srgbClr val="9876AA"/>
                </a:solidFill>
              </a:rPr>
              <a:t>tasks</a:t>
            </a:r>
            <a:r>
              <a:t>.</a:t>
            </a:r>
            <a:r>
              <a:rPr>
                <a:solidFill>
                  <a:srgbClr val="FFC66E"/>
                </a:solidFill>
              </a:rPr>
              <a:t>map</a:t>
            </a:r>
            <a:r>
              <a:t>((task</a:t>
            </a:r>
            <a:r>
              <a:rPr>
                <a:solidFill>
                  <a:srgbClr val="CC7831"/>
                </a:solidFill>
              </a:rPr>
              <a:t>, </a:t>
            </a:r>
            <a:r>
              <a:t>index) =&gt; (</a:t>
            </a: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</a:t>
            </a:r>
            <a:r>
              <a:rPr>
                <a:solidFill>
                  <a:srgbClr val="E8BF6B"/>
                </a:solidFill>
              </a:rPr>
              <a:t>&lt;div </a:t>
            </a:r>
            <a:r>
              <a:rPr>
                <a:solidFill>
                  <a:srgbClr val="BABABA"/>
                </a:solidFill>
              </a:rPr>
              <a:t>key</a:t>
            </a:r>
            <a:r>
              <a:rPr>
                <a:solidFill>
                  <a:srgbClr val="6A8759"/>
                </a:solidFill>
              </a:rPr>
              <a:t>=</a:t>
            </a:r>
            <a:r>
              <a:t>{</a:t>
            </a:r>
            <a:r>
              <a:rPr>
                <a:solidFill>
                  <a:srgbClr val="6A8759"/>
                </a:solidFill>
              </a:rPr>
              <a:t>`task</a:t>
            </a:r>
            <a:r>
              <a:t>${index}</a:t>
            </a:r>
            <a:r>
              <a:rPr>
                <a:solidFill>
                  <a:srgbClr val="6A8759"/>
                </a:solidFill>
              </a:rPr>
              <a:t>`</a:t>
            </a:r>
            <a:r>
              <a:t>}</a:t>
            </a:r>
            <a:r>
              <a:rPr>
                <a:solidFill>
                  <a:srgbClr val="E8BF6B"/>
                </a:solidFill>
              </a:rPr>
              <a:t>&gt;</a:t>
            </a:r>
            <a:endParaRPr>
              <a:solidFill>
                <a:srgbClr val="E8BF6B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    &lt;p&gt;</a:t>
            </a:r>
            <a:r>
              <a:rPr>
                <a:solidFill>
                  <a:srgbClr val="A9B7C6"/>
                </a:solidFill>
              </a:rPr>
              <a:t>{task}</a:t>
            </a:r>
            <a:r>
              <a:t>&lt;/p&gt;</a:t>
            </a: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    &lt;/div&gt;</a:t>
            </a: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  </a:t>
            </a:r>
            <a:r>
              <a:rPr>
                <a:solidFill>
                  <a:srgbClr val="A9B7C6"/>
                </a:solidFill>
              </a:rPr>
              <a:t>))</a:t>
            </a:r>
            <a:endParaRPr>
              <a:solidFill>
                <a:srgbClr val="A9B7C6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}</a:t>
            </a: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E8BF6B"/>
                </a:solidFill>
              </a:rPr>
              <a:t>&lt;/div&gt;</a:t>
            </a:r>
            <a:endParaRPr>
              <a:solidFill>
                <a:srgbClr val="E8BF6B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29768">
              <a:lnSpc>
                <a:spcPct val="100000"/>
              </a:lnSpc>
              <a:spcBef>
                <a:spcPts val="0"/>
              </a:spcBef>
              <a:defRPr sz="2632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69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70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zas na zadania"/>
          <p:cNvSpPr txBox="1"/>
          <p:nvPr>
            <p:ph type="title"/>
          </p:nvPr>
        </p:nvSpPr>
        <p:spPr>
          <a:xfrm>
            <a:off x="1206498" y="4533900"/>
            <a:ext cx="21971004" cy="4648200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spc="0" sz="10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Czas na zadania</a:t>
            </a:r>
          </a:p>
        </p:txBody>
      </p:sp>
      <p:sp>
        <p:nvSpPr>
          <p:cNvPr id="274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75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Komponenty funkcyjne"/>
          <p:cNvSpPr txBox="1"/>
          <p:nvPr>
            <p:ph type="title"/>
          </p:nvPr>
        </p:nvSpPr>
        <p:spPr>
          <a:xfrm>
            <a:off x="1206498" y="4533900"/>
            <a:ext cx="21971004" cy="4648200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spc="0" sz="10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Komponenty funkcyjne</a:t>
            </a:r>
          </a:p>
        </p:txBody>
      </p:sp>
      <p:sp>
        <p:nvSpPr>
          <p:cNvPr id="279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80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App funkcyjny"/>
          <p:cNvSpPr txBox="1"/>
          <p:nvPr/>
        </p:nvSpPr>
        <p:spPr>
          <a:xfrm>
            <a:off x="13463610" y="1884918"/>
            <a:ext cx="6094988" cy="87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 defTabSz="457200">
              <a:lnSpc>
                <a:spcPct val="100000"/>
              </a:lnSpc>
              <a:spcBef>
                <a:spcPts val="0"/>
              </a:spcBef>
              <a:defRPr sz="44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App funkcyjny</a:t>
            </a:r>
          </a:p>
        </p:txBody>
      </p:sp>
      <p:sp>
        <p:nvSpPr>
          <p:cNvPr id="284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85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7" name="Line"/>
          <p:cNvSpPr/>
          <p:nvPr/>
        </p:nvSpPr>
        <p:spPr>
          <a:xfrm flipV="1">
            <a:off x="11013232" y="2308578"/>
            <a:ext cx="1" cy="9098844"/>
          </a:xfrm>
          <a:prstGeom prst="line">
            <a:avLst/>
          </a:prstGeom>
          <a:ln w="25400">
            <a:solidFill>
              <a:srgbClr val="ABB7C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8" name="Obydwa te elementy działają tak samo"/>
          <p:cNvSpPr/>
          <p:nvPr/>
        </p:nvSpPr>
        <p:spPr>
          <a:xfrm>
            <a:off x="675244" y="154143"/>
            <a:ext cx="20675978" cy="2335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 defTabSz="457200">
              <a:lnSpc>
                <a:spcPct val="100000"/>
              </a:lnSpc>
              <a:spcBef>
                <a:spcPts val="0"/>
              </a:spcBef>
              <a:defRPr sz="6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Obydwa te elementy działają tak samo</a:t>
            </a:r>
          </a:p>
        </p:txBody>
      </p:sp>
      <p:sp>
        <p:nvSpPr>
          <p:cNvPr id="289" name="App klasowy"/>
          <p:cNvSpPr txBox="1"/>
          <p:nvPr/>
        </p:nvSpPr>
        <p:spPr>
          <a:xfrm>
            <a:off x="2575848" y="1884918"/>
            <a:ext cx="6094987" cy="87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 defTabSz="457200">
              <a:lnSpc>
                <a:spcPct val="100000"/>
              </a:lnSpc>
              <a:spcBef>
                <a:spcPts val="0"/>
              </a:spcBef>
              <a:defRPr sz="44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App klasowy</a:t>
            </a:r>
          </a:p>
        </p:txBody>
      </p:sp>
      <p:sp>
        <p:nvSpPr>
          <p:cNvPr id="290" name="import React from 'react';…"/>
          <p:cNvSpPr txBox="1"/>
          <p:nvPr/>
        </p:nvSpPr>
        <p:spPr>
          <a:xfrm>
            <a:off x="353208" y="2556381"/>
            <a:ext cx="10260134" cy="10854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import </a:t>
            </a:r>
            <a:r>
              <a:rPr b="1" i="1">
                <a:solidFill>
                  <a:srgbClr val="9876AA"/>
                </a:solidFill>
              </a:rPr>
              <a:t>React </a:t>
            </a:r>
            <a:r>
              <a:t>from </a:t>
            </a:r>
            <a:r>
              <a:rPr>
                <a:solidFill>
                  <a:srgbClr val="6A8759"/>
                </a:solidFill>
              </a:rPr>
              <a:t>'react'</a:t>
            </a:r>
            <a:r>
              <a:t>;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import </a:t>
            </a:r>
            <a:r>
              <a:rPr>
                <a:solidFill>
                  <a:srgbClr val="A9B7C6"/>
                </a:solidFill>
              </a:rPr>
              <a:t>Add </a:t>
            </a:r>
            <a:r>
              <a:rPr>
                <a:solidFill>
                  <a:srgbClr val="CC7831"/>
                </a:solidFill>
              </a:rPr>
              <a:t>from </a:t>
            </a:r>
            <a:r>
              <a:t>'./components/Add'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import </a:t>
            </a:r>
            <a:r>
              <a:t>'./App.css'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App </a:t>
            </a:r>
            <a:r>
              <a:rPr>
                <a:solidFill>
                  <a:srgbClr val="CC7831"/>
                </a:solidFill>
              </a:rPr>
              <a:t>extends </a:t>
            </a:r>
            <a:r>
              <a:t>React.Component {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constructor</a:t>
            </a:r>
            <a:r>
              <a:rPr>
                <a:solidFill>
                  <a:srgbClr val="A9B7C6"/>
                </a:solidFill>
              </a:rPr>
              <a:t>(props) {</a:t>
            </a:r>
            <a:endParaRPr>
              <a:solidFill>
                <a:srgbClr val="A9B7C6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super</a:t>
            </a:r>
            <a:r>
              <a:t>(props)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9876AA"/>
                </a:solidFill>
              </a:rPr>
              <a:t>state </a:t>
            </a:r>
            <a:r>
              <a:rPr>
                <a:solidFill>
                  <a:srgbClr val="A9B7C6"/>
                </a:solidFill>
              </a:rPr>
              <a:t>= {</a:t>
            </a:r>
            <a:endParaRPr>
              <a:solidFill>
                <a:srgbClr val="A9B7C6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</a:t>
            </a:r>
            <a:r>
              <a:rPr>
                <a:solidFill>
                  <a:srgbClr val="9876AA"/>
                </a:solidFill>
              </a:rPr>
              <a:t>counter</a:t>
            </a:r>
            <a:r>
              <a:t>: </a:t>
            </a:r>
            <a:r>
              <a:rPr>
                <a:solidFill>
                  <a:srgbClr val="6897BB"/>
                </a:solidFill>
              </a:rPr>
              <a:t>0</a:t>
            </a:r>
            <a:endParaRPr>
              <a:solidFill>
                <a:srgbClr val="6897BB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6897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9B7C6"/>
                </a:solidFill>
              </a:rPr>
              <a:t>}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add </a:t>
            </a:r>
            <a:r>
              <a:rPr>
                <a:solidFill>
                  <a:srgbClr val="A9B7C6"/>
                </a:solidFill>
              </a:rPr>
              <a:t>= </a:t>
            </a:r>
            <a:r>
              <a:t>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add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bind</a:t>
            </a:r>
            <a:r>
              <a:rPr>
                <a:solidFill>
                  <a:srgbClr val="A9B7C6"/>
                </a:solidFill>
              </a:rPr>
              <a:t>(</a:t>
            </a:r>
            <a:r>
              <a:t>this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rPr>
                <a:solidFill>
                  <a:srgbClr val="FFC66E"/>
                </a:solidFill>
              </a:rPr>
              <a:t>add</a:t>
            </a:r>
            <a:r>
              <a:rPr>
                <a:solidFill>
                  <a:srgbClr val="A9B7C6"/>
                </a:solidFill>
              </a:rPr>
              <a:t>() { </a:t>
            </a:r>
            <a:r>
              <a:t>// setter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setState</a:t>
            </a:r>
            <a:r>
              <a:rPr>
                <a:solidFill>
                  <a:srgbClr val="A9B7C6"/>
                </a:solidFill>
              </a:rPr>
              <a:t>({</a:t>
            </a:r>
            <a:r>
              <a:rPr>
                <a:solidFill>
                  <a:srgbClr val="9876AA"/>
                </a:solidFill>
              </a:rPr>
              <a:t>counter</a:t>
            </a:r>
            <a:r>
              <a:rPr>
                <a:solidFill>
                  <a:srgbClr val="A9B7C6"/>
                </a:solidFill>
              </a:rPr>
              <a:t>: </a:t>
            </a:r>
            <a:r>
              <a:rPr>
                <a:solidFill>
                  <a:srgbClr val="CC7831"/>
                </a:solidFill>
              </a:rPr>
              <a:t>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9876AA"/>
                </a:solidFill>
              </a:rPr>
              <a:t>state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9876AA"/>
                </a:solidFill>
              </a:rPr>
              <a:t>counter </a:t>
            </a:r>
            <a:r>
              <a:rPr>
                <a:solidFill>
                  <a:srgbClr val="A9B7C6"/>
                </a:solidFill>
              </a:rPr>
              <a:t>+ 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A9B7C6"/>
                </a:solidFill>
              </a:rPr>
              <a:t>})</a:t>
            </a:r>
            <a:endParaRPr>
              <a:solidFill>
                <a:srgbClr val="A9B7C6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render</a:t>
            </a:r>
            <a:r>
              <a:rPr>
                <a:solidFill>
                  <a:srgbClr val="A9B7C6"/>
                </a:solidFill>
              </a:rPr>
              <a:t>() {</a:t>
            </a:r>
            <a:endParaRPr>
              <a:solidFill>
                <a:srgbClr val="A9B7C6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return </a:t>
            </a:r>
            <a:r>
              <a:t>(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E8BF6B"/>
                </a:solidFill>
              </a:rPr>
              <a:t>&lt;div&gt;</a:t>
            </a:r>
            <a:endParaRPr>
              <a:solidFill>
                <a:srgbClr val="E8BF6B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&lt;Add </a:t>
            </a:r>
            <a:r>
              <a:rPr>
                <a:solidFill>
                  <a:srgbClr val="BABABA"/>
                </a:solidFill>
              </a:rPr>
              <a:t>add</a:t>
            </a:r>
            <a:r>
              <a:rPr>
                <a:solidFill>
                  <a:srgbClr val="6A8759"/>
                </a:solidFill>
              </a:rPr>
              <a:t>=</a:t>
            </a:r>
            <a:r>
              <a:rPr>
                <a:solidFill>
                  <a:srgbClr val="A9B7C6"/>
                </a:solidFill>
              </a:rPr>
              <a:t>{</a:t>
            </a:r>
            <a:r>
              <a:rPr>
                <a:solidFill>
                  <a:srgbClr val="CC7831"/>
                </a:solidFill>
              </a:rPr>
              <a:t>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add</a:t>
            </a:r>
            <a:r>
              <a:rPr>
                <a:solidFill>
                  <a:srgbClr val="A9B7C6"/>
                </a:solidFill>
              </a:rPr>
              <a:t>} </a:t>
            </a:r>
            <a:r>
              <a:t>/&gt;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&lt;p&gt;</a:t>
            </a:r>
            <a:r>
              <a:rPr>
                <a:solidFill>
                  <a:srgbClr val="A9B7C6"/>
                </a:solidFill>
              </a:rPr>
              <a:t>{</a:t>
            </a:r>
            <a:r>
              <a:rPr>
                <a:solidFill>
                  <a:srgbClr val="CC7831"/>
                </a:solidFill>
              </a:rPr>
              <a:t>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9876AA"/>
                </a:solidFill>
              </a:rPr>
              <a:t>counter</a:t>
            </a:r>
            <a:r>
              <a:rPr>
                <a:solidFill>
                  <a:srgbClr val="A9B7C6"/>
                </a:solidFill>
              </a:rPr>
              <a:t>}</a:t>
            </a:r>
            <a:r>
              <a:t>&lt;/p&gt;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&lt;/div&gt;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288036">
              <a:lnSpc>
                <a:spcPct val="100000"/>
              </a:lnSpc>
              <a:spcBef>
                <a:spcPts val="0"/>
              </a:spcBef>
              <a:defRPr sz="2205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export default </a:t>
            </a:r>
            <a:r>
              <a:rPr>
                <a:solidFill>
                  <a:srgbClr val="A9B7C6"/>
                </a:solidFill>
              </a:rPr>
              <a:t>App</a:t>
            </a:r>
            <a:r>
              <a:t>;</a:t>
            </a:r>
          </a:p>
        </p:txBody>
      </p:sp>
      <p:sp>
        <p:nvSpPr>
          <p:cNvPr id="291" name="import React, { useState } from 'react';…"/>
          <p:cNvSpPr txBox="1"/>
          <p:nvPr/>
        </p:nvSpPr>
        <p:spPr>
          <a:xfrm>
            <a:off x="11413124" y="2688938"/>
            <a:ext cx="10260133" cy="10589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import </a:t>
            </a:r>
            <a:r>
              <a:rPr b="1" i="1">
                <a:solidFill>
                  <a:srgbClr val="9876AA"/>
                </a:solidFill>
              </a:rPr>
              <a:t>React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A9B7C6"/>
                </a:solidFill>
              </a:rPr>
              <a:t>{ </a:t>
            </a:r>
            <a:r>
              <a:t>useState </a:t>
            </a:r>
            <a:r>
              <a:rPr>
                <a:solidFill>
                  <a:srgbClr val="A9B7C6"/>
                </a:solidFill>
              </a:rPr>
              <a:t>} </a:t>
            </a:r>
            <a:r>
              <a:rPr>
                <a:solidFill>
                  <a:srgbClr val="CC7831"/>
                </a:solidFill>
              </a:rPr>
              <a:t>from </a:t>
            </a:r>
            <a:r>
              <a:rPr>
                <a:solidFill>
                  <a:srgbClr val="6A8759"/>
                </a:solidFill>
              </a:rPr>
              <a:t>'react'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import </a:t>
            </a:r>
            <a:r>
              <a:rPr>
                <a:solidFill>
                  <a:srgbClr val="A9B7C6"/>
                </a:solidFill>
              </a:rPr>
              <a:t>Add </a:t>
            </a:r>
            <a:r>
              <a:rPr>
                <a:solidFill>
                  <a:srgbClr val="CC7831"/>
                </a:solidFill>
              </a:rPr>
              <a:t>from </a:t>
            </a:r>
            <a:r>
              <a:t>'./components/Add'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import </a:t>
            </a:r>
            <a:r>
              <a:t>'./App.css'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const </a:t>
            </a:r>
            <a:r>
              <a:rPr>
                <a:solidFill>
                  <a:srgbClr val="FFC66E"/>
                </a:solidFill>
              </a:rPr>
              <a:t>App </a:t>
            </a:r>
            <a:r>
              <a:t>= (props) =&gt;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const </a:t>
            </a:r>
            <a:r>
              <a:t>[counter</a:t>
            </a:r>
            <a:r>
              <a:rPr>
                <a:solidFill>
                  <a:srgbClr val="CC7831"/>
                </a:solidFill>
              </a:rPr>
              <a:t>, </a:t>
            </a:r>
            <a:r>
              <a:t>setCounter] = </a:t>
            </a:r>
            <a:r>
              <a:rPr>
                <a:solidFill>
                  <a:srgbClr val="FFC66E"/>
                </a:solidFill>
              </a:rPr>
              <a:t>useState</a:t>
            </a:r>
            <a:r>
              <a:t>(</a:t>
            </a:r>
            <a:r>
              <a:rPr>
                <a:solidFill>
                  <a:srgbClr val="6897BB"/>
                </a:solidFill>
              </a:rPr>
              <a:t>0</a:t>
            </a:r>
            <a:r>
              <a:t>)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return </a:t>
            </a:r>
            <a:r>
              <a:rPr>
                <a:solidFill>
                  <a:srgbClr val="A9B7C6"/>
                </a:solidFill>
              </a:rPr>
              <a:t>(</a:t>
            </a:r>
            <a:endParaRPr>
              <a:solidFill>
                <a:srgbClr val="A9B7C6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E8BF6B"/>
                </a:solidFill>
              </a:rPr>
              <a:t>&lt;div&gt;</a:t>
            </a:r>
            <a:endParaRPr>
              <a:solidFill>
                <a:srgbClr val="E8BF6B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&lt;Add </a:t>
            </a:r>
            <a:r>
              <a:rPr>
                <a:solidFill>
                  <a:srgbClr val="BABABA"/>
                </a:solidFill>
              </a:rPr>
              <a:t>add</a:t>
            </a:r>
            <a:r>
              <a:rPr>
                <a:solidFill>
                  <a:srgbClr val="6A8759"/>
                </a:solidFill>
              </a:rPr>
              <a:t>=</a:t>
            </a:r>
            <a:r>
              <a:rPr>
                <a:solidFill>
                  <a:srgbClr val="A9B7C6"/>
                </a:solidFill>
              </a:rPr>
              <a:t>{setCounter}</a:t>
            </a:r>
            <a:r>
              <a:t>/&gt;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&lt;p&gt;</a:t>
            </a:r>
            <a:r>
              <a:rPr>
                <a:solidFill>
                  <a:srgbClr val="A9B7C6"/>
                </a:solidFill>
              </a:rPr>
              <a:t>{counter}</a:t>
            </a:r>
            <a:r>
              <a:t>&lt;/p&gt;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&lt;/div&gt;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export default </a:t>
            </a:r>
            <a:r>
              <a:rPr>
                <a:solidFill>
                  <a:srgbClr val="FFC66E"/>
                </a:solidFill>
              </a:rPr>
              <a:t>App</a:t>
            </a:r>
            <a: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Dwa najbardziej podstawowe Hooki"/>
          <p:cNvSpPr txBox="1"/>
          <p:nvPr>
            <p:ph type="title"/>
          </p:nvPr>
        </p:nvSpPr>
        <p:spPr>
          <a:xfrm>
            <a:off x="1206500" y="1741788"/>
            <a:ext cx="20851199" cy="1433164"/>
          </a:xfrm>
          <a:prstGeom prst="rect">
            <a:avLst/>
          </a:prstGeom>
        </p:spPr>
        <p:txBody>
          <a:bodyPr/>
          <a:lstStyle>
            <a:lvl1pPr algn="just" defTabSz="457200">
              <a:lnSpc>
                <a:spcPct val="100000"/>
              </a:lnSpc>
              <a:defRPr b="0" spc="0" sz="8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Dwa najbardziej podstawowe Hooki</a:t>
            </a:r>
          </a:p>
        </p:txBody>
      </p:sp>
      <p:sp>
        <p:nvSpPr>
          <p:cNvPr id="294" name="const [value, setter] = useState(0)"/>
          <p:cNvSpPr txBox="1"/>
          <p:nvPr>
            <p:ph type="body" sz="quarter" idx="1"/>
          </p:nvPr>
        </p:nvSpPr>
        <p:spPr>
          <a:xfrm>
            <a:off x="1206500" y="3671265"/>
            <a:ext cx="21971000" cy="105202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const </a:t>
            </a:r>
            <a:r>
              <a:t>[value</a:t>
            </a:r>
            <a:r>
              <a:rPr>
                <a:solidFill>
                  <a:srgbClr val="CC7831"/>
                </a:solidFill>
              </a:rPr>
              <a:t>, </a:t>
            </a:r>
            <a:r>
              <a:t>setter] = </a:t>
            </a:r>
            <a:r>
              <a:rPr>
                <a:solidFill>
                  <a:srgbClr val="FFC66E"/>
                </a:solidFill>
              </a:rPr>
              <a:t>useState</a:t>
            </a:r>
            <a:r>
              <a:t>(</a:t>
            </a:r>
            <a:r>
              <a:rPr>
                <a:solidFill>
                  <a:srgbClr val="6897BB"/>
                </a:solidFill>
              </a:rPr>
              <a:t>0</a:t>
            </a:r>
            <a:r>
              <a:t>)</a:t>
            </a:r>
          </a:p>
        </p:txBody>
      </p:sp>
      <p:sp>
        <p:nvSpPr>
          <p:cNvPr id="295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96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98" name="- pozwala używać state’u w komponentach funkcyjnych"/>
          <p:cNvSpPr/>
          <p:nvPr/>
        </p:nvSpPr>
        <p:spPr>
          <a:xfrm>
            <a:off x="1206500" y="4585683"/>
            <a:ext cx="20851199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just" defTabSz="457200">
              <a:lnSpc>
                <a:spcPct val="100000"/>
              </a:lnSpc>
              <a:spcBef>
                <a:spcPts val="0"/>
              </a:spcBef>
              <a:defRPr sz="46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- pozwala używać state’u w komponentach funkcyjnych</a:t>
            </a:r>
          </a:p>
        </p:txBody>
      </p:sp>
      <p:sp>
        <p:nvSpPr>
          <p:cNvPr id="299" name="useEffect(() =&gt; {…"/>
          <p:cNvSpPr/>
          <p:nvPr/>
        </p:nvSpPr>
        <p:spPr>
          <a:xfrm>
            <a:off x="1206500" y="6089731"/>
            <a:ext cx="21971000" cy="394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52627">
              <a:lnSpc>
                <a:spcPct val="100000"/>
              </a:lnSpc>
              <a:spcBef>
                <a:spcPts val="0"/>
              </a:spcBef>
              <a:defRPr sz="4257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useEffect</a:t>
            </a:r>
            <a:r>
              <a:rPr>
                <a:solidFill>
                  <a:srgbClr val="A9B7C6"/>
                </a:solidFill>
              </a:rPr>
              <a:t>(() =&gt; {</a:t>
            </a:r>
            <a:endParaRPr>
              <a:solidFill>
                <a:srgbClr val="A9B7C6"/>
              </a:solidFill>
            </a:endParaRPr>
          </a:p>
          <a:p>
            <a:pPr defTabSz="452627">
              <a:lnSpc>
                <a:spcPct val="100000"/>
              </a:lnSpc>
              <a:spcBef>
                <a:spcPts val="0"/>
              </a:spcBef>
              <a:defRPr sz="4257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C7831"/>
                </a:solidFill>
              </a:rPr>
              <a:t>if</a:t>
            </a:r>
            <a:r>
              <a:t>(prop) {</a:t>
            </a:r>
          </a:p>
          <a:p>
            <a:pPr defTabSz="452627">
              <a:lnSpc>
                <a:spcPct val="100000"/>
              </a:lnSpc>
              <a:spcBef>
                <a:spcPts val="0"/>
              </a:spcBef>
              <a:defRPr sz="4257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t>// Do something</a:t>
            </a:r>
          </a:p>
          <a:p>
            <a:pPr defTabSz="452627">
              <a:lnSpc>
                <a:spcPct val="100000"/>
              </a:lnSpc>
              <a:spcBef>
                <a:spcPts val="0"/>
              </a:spcBef>
              <a:defRPr sz="4257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defTabSz="452627">
              <a:lnSpc>
                <a:spcPct val="100000"/>
              </a:lnSpc>
              <a:spcBef>
                <a:spcPts val="0"/>
              </a:spcBef>
              <a:defRPr sz="4257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r>
              <a:rPr>
                <a:solidFill>
                  <a:srgbClr val="CC7831"/>
                </a:solidFill>
              </a:rPr>
              <a:t>, </a:t>
            </a:r>
            <a:r>
              <a:t>[prop]) </a:t>
            </a:r>
            <a:r>
              <a:rPr>
                <a:solidFill>
                  <a:srgbClr val="929292"/>
                </a:solidFill>
              </a:rPr>
              <a:t>// Na jaki argument powinien reagować</a:t>
            </a:r>
          </a:p>
        </p:txBody>
      </p:sp>
      <p:sp>
        <p:nvSpPr>
          <p:cNvPr id="300" name="Zastępuje metody z cyklu życia komponentu.…"/>
          <p:cNvSpPr/>
          <p:nvPr/>
        </p:nvSpPr>
        <p:spPr>
          <a:xfrm>
            <a:off x="1206500" y="9936295"/>
            <a:ext cx="20851199" cy="2836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84200" indent="-584200" algn="just" defTabSz="457200">
              <a:lnSpc>
                <a:spcPct val="100000"/>
              </a:lnSpc>
              <a:spcBef>
                <a:spcPts val="0"/>
              </a:spcBef>
              <a:buSzPct val="123000"/>
              <a:buChar char="-"/>
              <a:defRPr sz="46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Zastępuje metody z cyklu życia komponentu. </a:t>
            </a:r>
          </a:p>
          <a:p>
            <a:pPr marL="584200" indent="-584200" algn="just" defTabSz="457200">
              <a:lnSpc>
                <a:spcPct val="100000"/>
              </a:lnSpc>
              <a:spcBef>
                <a:spcPts val="0"/>
              </a:spcBef>
              <a:buSzPct val="123000"/>
              <a:buChar char="-"/>
              <a:defRPr sz="46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Może reagować na różne zmienne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A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zas na projekt!"/>
          <p:cNvSpPr txBox="1"/>
          <p:nvPr>
            <p:ph type="body" sz="quarter" idx="1"/>
          </p:nvPr>
        </p:nvSpPr>
        <p:spPr>
          <a:xfrm>
            <a:off x="1206500" y="6095917"/>
            <a:ext cx="21971000" cy="1524166"/>
          </a:xfrm>
          <a:prstGeom prst="rect">
            <a:avLst/>
          </a:prstGeom>
        </p:spPr>
        <p:txBody>
          <a:bodyPr/>
          <a:lstStyle>
            <a:lvl1pPr defTabSz="425195">
              <a:lnSpc>
                <a:spcPct val="100000"/>
              </a:lnSpc>
              <a:defRPr b="0" spc="0" sz="9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Czas na projekt!</a:t>
            </a:r>
          </a:p>
        </p:txBody>
      </p:sp>
      <p:sp>
        <p:nvSpPr>
          <p:cNvPr id="303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04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A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Animacje"/>
          <p:cNvSpPr txBox="1"/>
          <p:nvPr>
            <p:ph type="body" sz="quarter" idx="1"/>
          </p:nvPr>
        </p:nvSpPr>
        <p:spPr>
          <a:xfrm>
            <a:off x="1206500" y="2001420"/>
            <a:ext cx="21971000" cy="1524166"/>
          </a:xfrm>
          <a:prstGeom prst="rect">
            <a:avLst/>
          </a:prstGeom>
        </p:spPr>
        <p:txBody>
          <a:bodyPr/>
          <a:lstStyle>
            <a:lvl1pPr algn="just" defTabSz="457200">
              <a:lnSpc>
                <a:spcPct val="100000"/>
              </a:lnSpc>
              <a:defRPr b="0" spc="0" sz="8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Animacje</a:t>
            </a:r>
          </a:p>
        </p:txBody>
      </p:sp>
      <p:sp>
        <p:nvSpPr>
          <p:cNvPr id="308" name="@keyframes fromLeft {…"/>
          <p:cNvSpPr txBox="1"/>
          <p:nvPr>
            <p:ph type="body" idx="13"/>
          </p:nvPr>
        </p:nvSpPr>
        <p:spPr>
          <a:xfrm>
            <a:off x="1429495" y="3916874"/>
            <a:ext cx="10475177" cy="83933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 defTabSz="457200">
              <a:defRPr b="0" sz="31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@keyframes </a:t>
            </a:r>
            <a:r>
              <a:rPr>
                <a:solidFill>
                  <a:srgbClr val="E8BF6B"/>
                </a:solidFill>
              </a:rPr>
              <a:t>fromLeft </a:t>
            </a:r>
            <a:r>
              <a:rPr>
                <a:solidFill>
                  <a:srgbClr val="A9B7C6"/>
                </a:solidFill>
              </a:rPr>
              <a:t>{</a:t>
            </a:r>
            <a:endParaRPr>
              <a:solidFill>
                <a:srgbClr val="A9B7C6"/>
              </a:solidFill>
            </a:endParaRPr>
          </a:p>
          <a:p>
            <a:pPr algn="l" defTabSz="457200">
              <a:defRPr b="0" sz="3100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</a:t>
            </a:r>
            <a:r>
              <a:t>from </a:t>
            </a:r>
            <a:r>
              <a:rPr>
                <a:solidFill>
                  <a:srgbClr val="A9B7C6"/>
                </a:solidFill>
              </a:rPr>
              <a:t>{</a:t>
            </a:r>
            <a:endParaRPr>
              <a:solidFill>
                <a:srgbClr val="A9B7C6"/>
              </a:solidFill>
            </a:endParaRPr>
          </a:p>
          <a:p>
            <a:pPr algn="l" defTabSz="457200">
              <a:defRPr b="0" sz="31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BABABA"/>
                </a:solidFill>
              </a:rPr>
              <a:t>left</a:t>
            </a:r>
            <a:r>
              <a:t>: -</a:t>
            </a:r>
            <a:r>
              <a:rPr>
                <a:solidFill>
                  <a:srgbClr val="6897BB"/>
                </a:solidFill>
              </a:rPr>
              <a:t>100</a:t>
            </a:r>
            <a:r>
              <a:rPr>
                <a:solidFill>
                  <a:srgbClr val="A5C261"/>
                </a:solidFill>
              </a:rPr>
              <a:t>vw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algn="l" defTabSz="457200">
              <a:defRPr b="0" sz="3100">
                <a:solidFill>
                  <a:srgbClr val="BABAB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</a:t>
            </a:r>
            <a:r>
              <a:t>transform</a:t>
            </a:r>
            <a:r>
              <a:rPr>
                <a:solidFill>
                  <a:srgbClr val="A9B7C6"/>
                </a:solidFill>
              </a:rPr>
              <a:t>: </a:t>
            </a:r>
            <a:r>
              <a:rPr>
                <a:solidFill>
                  <a:srgbClr val="E8BF6B"/>
                </a:solidFill>
              </a:rPr>
              <a:t>scaleX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897BB"/>
                </a:solidFill>
              </a:rPr>
              <a:t>2</a:t>
            </a:r>
            <a:r>
              <a:rPr>
                <a:solidFill>
                  <a:srgbClr val="A9B7C6"/>
                </a:solidFill>
              </a:rP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algn="l" defTabSz="457200">
              <a:defRPr b="0" sz="31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algn="l" defTabSz="457200">
              <a:defRPr b="0" sz="3100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</a:t>
            </a:r>
            <a:r>
              <a:t>to </a:t>
            </a:r>
            <a:r>
              <a:rPr>
                <a:solidFill>
                  <a:srgbClr val="A9B7C6"/>
                </a:solidFill>
              </a:rPr>
              <a:t>{</a:t>
            </a:r>
            <a:endParaRPr>
              <a:solidFill>
                <a:srgbClr val="A9B7C6"/>
              </a:solidFill>
            </a:endParaRPr>
          </a:p>
          <a:p>
            <a:pPr algn="l" defTabSz="457200">
              <a:defRPr b="0" sz="3100">
                <a:solidFill>
                  <a:srgbClr val="BABAB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transform</a:t>
            </a:r>
            <a:r>
              <a:rPr>
                <a:solidFill>
                  <a:srgbClr val="A9B7C6"/>
                </a:solidFill>
              </a:rPr>
              <a:t>: </a:t>
            </a:r>
            <a:r>
              <a:rPr>
                <a:solidFill>
                  <a:srgbClr val="E8BF6B"/>
                </a:solidFill>
              </a:rPr>
              <a:t>scaleX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A9B7C6"/>
                </a:solidFill>
              </a:rP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algn="l" defTabSz="457200">
              <a:defRPr b="0" sz="31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BABABA"/>
                </a:solidFill>
              </a:rPr>
              <a:t>left</a:t>
            </a:r>
            <a:r>
              <a:rPr>
                <a:solidFill>
                  <a:srgbClr val="A9B7C6"/>
                </a:solidFill>
              </a:rPr>
              <a:t>: </a:t>
            </a:r>
            <a:r>
              <a:rPr>
                <a:solidFill>
                  <a:srgbClr val="6897BB"/>
                </a:solidFill>
              </a:rPr>
              <a:t>0</a:t>
            </a:r>
            <a:r>
              <a:t>;</a:t>
            </a:r>
          </a:p>
          <a:p>
            <a:pPr algn="l" defTabSz="457200">
              <a:defRPr b="0" sz="31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algn="l" defTabSz="457200">
              <a:defRPr b="0" sz="31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algn="l" defTabSz="457200">
              <a:defRPr b="0" sz="31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0" sz="31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Dodaj do elementu </a:t>
            </a:r>
          </a:p>
          <a:p>
            <a:pPr algn="l" defTabSz="457200">
              <a:defRPr b="0" sz="31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0" sz="3100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#element </a:t>
            </a:r>
            <a:r>
              <a:rPr>
                <a:solidFill>
                  <a:srgbClr val="A9B7C6"/>
                </a:solidFill>
              </a:rPr>
              <a:t>{</a:t>
            </a:r>
            <a:endParaRPr>
              <a:solidFill>
                <a:srgbClr val="A9B7C6"/>
              </a:solidFill>
            </a:endParaRPr>
          </a:p>
          <a:p>
            <a:pPr algn="l" defTabSz="457200">
              <a:defRPr b="0" sz="3100">
                <a:solidFill>
                  <a:srgbClr val="BABAB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animation</a:t>
            </a:r>
            <a:r>
              <a:rPr>
                <a:solidFill>
                  <a:srgbClr val="A9B7C6"/>
                </a:solidFill>
              </a:rPr>
              <a:t>: </a:t>
            </a:r>
            <a:r>
              <a:rPr>
                <a:solidFill>
                  <a:srgbClr val="E8BF6B"/>
                </a:solidFill>
              </a:rPr>
              <a:t>drop </a:t>
            </a:r>
            <a:r>
              <a:rPr>
                <a:solidFill>
                  <a:srgbClr val="A5C261"/>
                </a:solidFill>
              </a:rPr>
              <a:t>linear </a:t>
            </a:r>
            <a:r>
              <a:rPr>
                <a:solidFill>
                  <a:srgbClr val="6897BB"/>
                </a:solidFill>
              </a:rPr>
              <a:t>0.3</a:t>
            </a:r>
            <a:r>
              <a:rPr>
                <a:solidFill>
                  <a:srgbClr val="A5C261"/>
                </a:solidFill>
              </a:rPr>
              <a:t>s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algn="l" defTabSz="457200">
              <a:defRPr b="0" sz="31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09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10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12" name="@keyframes fromLeft {…"/>
          <p:cNvSpPr txBox="1"/>
          <p:nvPr/>
        </p:nvSpPr>
        <p:spPr>
          <a:xfrm>
            <a:off x="13297594" y="3916874"/>
            <a:ext cx="10475176" cy="8393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384047">
              <a:lnSpc>
                <a:spcPct val="100000"/>
              </a:lnSpc>
              <a:spcBef>
                <a:spcPts val="0"/>
              </a:spcBef>
              <a:defRPr sz="2688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@keyframes </a:t>
            </a:r>
            <a:r>
              <a:rPr>
                <a:solidFill>
                  <a:srgbClr val="E8BF6B"/>
                </a:solidFill>
              </a:rPr>
              <a:t>fromLeft </a:t>
            </a:r>
            <a:r>
              <a:rPr>
                <a:solidFill>
                  <a:srgbClr val="A9B7C6"/>
                </a:solidFill>
              </a:rPr>
              <a:t>{</a:t>
            </a:r>
            <a:endParaRPr>
              <a:solidFill>
                <a:srgbClr val="A9B7C6"/>
              </a:solidFill>
            </a:endParaRPr>
          </a:p>
          <a:p>
            <a:pPr defTabSz="384047">
              <a:lnSpc>
                <a:spcPct val="100000"/>
              </a:lnSpc>
              <a:spcBef>
                <a:spcPts val="0"/>
              </a:spcBef>
              <a:defRPr sz="2688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</a:t>
            </a:r>
            <a:r>
              <a:t>0% </a:t>
            </a:r>
            <a:r>
              <a:rPr>
                <a:solidFill>
                  <a:srgbClr val="A9B7C6"/>
                </a:solidFill>
              </a:rPr>
              <a:t>{</a:t>
            </a:r>
            <a:endParaRPr>
              <a:solidFill>
                <a:srgbClr val="A9B7C6"/>
              </a:solidFill>
            </a:endParaRPr>
          </a:p>
          <a:p>
            <a:pPr defTabSz="384047">
              <a:lnSpc>
                <a:spcPct val="100000"/>
              </a:lnSpc>
              <a:spcBef>
                <a:spcPts val="0"/>
              </a:spcBef>
              <a:defRPr sz="2688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BABABA"/>
                </a:solidFill>
              </a:rPr>
              <a:t>left</a:t>
            </a:r>
            <a:r>
              <a:t>: -</a:t>
            </a:r>
            <a:r>
              <a:rPr>
                <a:solidFill>
                  <a:srgbClr val="6897BB"/>
                </a:solidFill>
              </a:rPr>
              <a:t>100</a:t>
            </a:r>
            <a:r>
              <a:rPr>
                <a:solidFill>
                  <a:srgbClr val="A5C261"/>
                </a:solidFill>
              </a:rPr>
              <a:t>vw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384047">
              <a:lnSpc>
                <a:spcPct val="100000"/>
              </a:lnSpc>
              <a:spcBef>
                <a:spcPts val="0"/>
              </a:spcBef>
              <a:defRPr sz="2688">
                <a:solidFill>
                  <a:srgbClr val="BABAB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</a:t>
            </a:r>
            <a:r>
              <a:t>transform</a:t>
            </a:r>
            <a:r>
              <a:rPr>
                <a:solidFill>
                  <a:srgbClr val="A9B7C6"/>
                </a:solidFill>
              </a:rPr>
              <a:t>: </a:t>
            </a:r>
            <a:r>
              <a:rPr>
                <a:solidFill>
                  <a:srgbClr val="E8BF6B"/>
                </a:solidFill>
              </a:rPr>
              <a:t>scaleX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897BB"/>
                </a:solidFill>
              </a:rPr>
              <a:t>2</a:t>
            </a:r>
            <a:r>
              <a:rPr>
                <a:solidFill>
                  <a:srgbClr val="A9B7C6"/>
                </a:solidFill>
              </a:rP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384047">
              <a:lnSpc>
                <a:spcPct val="100000"/>
              </a:lnSpc>
              <a:spcBef>
                <a:spcPts val="0"/>
              </a:spcBef>
              <a:defRPr sz="2688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defTabSz="384047">
              <a:lnSpc>
                <a:spcPct val="100000"/>
              </a:lnSpc>
              <a:spcBef>
                <a:spcPts val="0"/>
              </a:spcBef>
              <a:defRPr sz="2688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</a:t>
            </a:r>
            <a:r>
              <a:t>50% </a:t>
            </a:r>
            <a:r>
              <a:rPr>
                <a:solidFill>
                  <a:srgbClr val="A9B7C6"/>
                </a:solidFill>
              </a:rPr>
              <a:t>{</a:t>
            </a:r>
            <a:endParaRPr>
              <a:solidFill>
                <a:srgbClr val="A9B7C6"/>
              </a:solidFill>
            </a:endParaRPr>
          </a:p>
          <a:p>
            <a:pPr defTabSz="384047">
              <a:lnSpc>
                <a:spcPct val="100000"/>
              </a:lnSpc>
              <a:spcBef>
                <a:spcPts val="0"/>
              </a:spcBef>
              <a:defRPr sz="2688">
                <a:solidFill>
                  <a:srgbClr val="BABAB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background-color</a:t>
            </a:r>
            <a:r>
              <a:rPr>
                <a:solidFill>
                  <a:srgbClr val="A9B7C6"/>
                </a:solidFill>
              </a:rPr>
              <a:t>: </a:t>
            </a:r>
            <a:r>
              <a:rPr>
                <a:solidFill>
                  <a:srgbClr val="A5C261"/>
                </a:solidFill>
              </a:rPr>
              <a:t>white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384047">
              <a:lnSpc>
                <a:spcPct val="100000"/>
              </a:lnSpc>
              <a:spcBef>
                <a:spcPts val="0"/>
              </a:spcBef>
              <a:defRPr sz="2688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defTabSz="384047">
              <a:lnSpc>
                <a:spcPct val="100000"/>
              </a:lnSpc>
              <a:spcBef>
                <a:spcPts val="0"/>
              </a:spcBef>
              <a:defRPr sz="2688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</a:t>
            </a:r>
            <a:r>
              <a:t>100% </a:t>
            </a:r>
            <a:r>
              <a:rPr>
                <a:solidFill>
                  <a:srgbClr val="A9B7C6"/>
                </a:solidFill>
              </a:rPr>
              <a:t>{</a:t>
            </a:r>
            <a:endParaRPr>
              <a:solidFill>
                <a:srgbClr val="A9B7C6"/>
              </a:solidFill>
            </a:endParaRPr>
          </a:p>
          <a:p>
            <a:pPr defTabSz="384047">
              <a:lnSpc>
                <a:spcPct val="100000"/>
              </a:lnSpc>
              <a:spcBef>
                <a:spcPts val="0"/>
              </a:spcBef>
              <a:defRPr sz="2688">
                <a:solidFill>
                  <a:srgbClr val="BABAB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transform</a:t>
            </a:r>
            <a:r>
              <a:rPr>
                <a:solidFill>
                  <a:srgbClr val="A9B7C6"/>
                </a:solidFill>
              </a:rPr>
              <a:t>: </a:t>
            </a:r>
            <a:r>
              <a:rPr>
                <a:solidFill>
                  <a:srgbClr val="E8BF6B"/>
                </a:solidFill>
              </a:rPr>
              <a:t>scaleX</a:t>
            </a:r>
            <a:r>
              <a:rPr>
                <a:solidFill>
                  <a:srgbClr val="A9B7C6"/>
                </a:solidFill>
              </a:rPr>
              <a:t>(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A9B7C6"/>
                </a:solidFill>
              </a:rP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384047">
              <a:lnSpc>
                <a:spcPct val="100000"/>
              </a:lnSpc>
              <a:spcBef>
                <a:spcPts val="0"/>
              </a:spcBef>
              <a:defRPr sz="2688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BABABA"/>
                </a:solidFill>
              </a:rPr>
              <a:t>left</a:t>
            </a:r>
            <a:r>
              <a:rPr>
                <a:solidFill>
                  <a:srgbClr val="A9B7C6"/>
                </a:solidFill>
              </a:rPr>
              <a:t>: </a:t>
            </a:r>
            <a:r>
              <a:rPr>
                <a:solidFill>
                  <a:srgbClr val="6897BB"/>
                </a:solidFill>
              </a:rPr>
              <a:t>0</a:t>
            </a:r>
            <a:r>
              <a:t>;</a:t>
            </a:r>
          </a:p>
          <a:p>
            <a:pPr defTabSz="384047">
              <a:lnSpc>
                <a:spcPct val="100000"/>
              </a:lnSpc>
              <a:spcBef>
                <a:spcPts val="0"/>
              </a:spcBef>
              <a:defRPr sz="2688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defTabSz="384047">
              <a:lnSpc>
                <a:spcPct val="100000"/>
              </a:lnSpc>
              <a:spcBef>
                <a:spcPts val="0"/>
              </a:spcBef>
              <a:defRPr sz="2688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384047">
              <a:lnSpc>
                <a:spcPct val="100000"/>
              </a:lnSpc>
              <a:spcBef>
                <a:spcPts val="0"/>
              </a:spcBef>
              <a:defRPr sz="2688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384047">
              <a:lnSpc>
                <a:spcPct val="100000"/>
              </a:lnSpc>
              <a:spcBef>
                <a:spcPts val="0"/>
              </a:spcBef>
              <a:defRPr sz="2688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Dodaj do elementu </a:t>
            </a:r>
          </a:p>
          <a:p>
            <a:pPr defTabSz="384047">
              <a:lnSpc>
                <a:spcPct val="100000"/>
              </a:lnSpc>
              <a:spcBef>
                <a:spcPts val="0"/>
              </a:spcBef>
              <a:defRPr sz="2688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384047">
              <a:lnSpc>
                <a:spcPct val="100000"/>
              </a:lnSpc>
              <a:spcBef>
                <a:spcPts val="0"/>
              </a:spcBef>
              <a:defRPr sz="2688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#element </a:t>
            </a:r>
            <a:r>
              <a:rPr>
                <a:solidFill>
                  <a:srgbClr val="A9B7C6"/>
                </a:solidFill>
              </a:rPr>
              <a:t>{</a:t>
            </a:r>
            <a:endParaRPr>
              <a:solidFill>
                <a:srgbClr val="A9B7C6"/>
              </a:solidFill>
            </a:endParaRPr>
          </a:p>
          <a:p>
            <a:pPr defTabSz="384047">
              <a:lnSpc>
                <a:spcPct val="100000"/>
              </a:lnSpc>
              <a:spcBef>
                <a:spcPts val="0"/>
              </a:spcBef>
              <a:defRPr sz="2688">
                <a:solidFill>
                  <a:srgbClr val="BABAB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animation</a:t>
            </a:r>
            <a:r>
              <a:rPr>
                <a:solidFill>
                  <a:srgbClr val="A9B7C6"/>
                </a:solidFill>
              </a:rPr>
              <a:t>: </a:t>
            </a:r>
            <a:r>
              <a:rPr>
                <a:solidFill>
                  <a:srgbClr val="E8BF6B"/>
                </a:solidFill>
              </a:rPr>
              <a:t>drop </a:t>
            </a:r>
            <a:r>
              <a:rPr>
                <a:solidFill>
                  <a:srgbClr val="A5C261"/>
                </a:solidFill>
              </a:rPr>
              <a:t>linear </a:t>
            </a:r>
            <a:r>
              <a:rPr>
                <a:solidFill>
                  <a:srgbClr val="6897BB"/>
                </a:solidFill>
              </a:rPr>
              <a:t>0.3</a:t>
            </a:r>
            <a:r>
              <a:rPr>
                <a:solidFill>
                  <a:srgbClr val="A5C261"/>
                </a:solidFill>
              </a:rPr>
              <a:t>s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384047">
              <a:lnSpc>
                <a:spcPct val="100000"/>
              </a:lnSpc>
              <a:spcBef>
                <a:spcPts val="0"/>
              </a:spcBef>
              <a:defRPr sz="2688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13" name="Lub"/>
          <p:cNvSpPr/>
          <p:nvPr/>
        </p:nvSpPr>
        <p:spPr>
          <a:xfrm>
            <a:off x="9531859" y="5956292"/>
            <a:ext cx="2877278" cy="1524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457200">
              <a:lnSpc>
                <a:spcPct val="100000"/>
              </a:lnSpc>
              <a:spcBef>
                <a:spcPts val="0"/>
              </a:spcBef>
              <a:defRPr sz="8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Lub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A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Do zobaczenia!"/>
          <p:cNvSpPr txBox="1"/>
          <p:nvPr>
            <p:ph type="body" sz="quarter" idx="1"/>
          </p:nvPr>
        </p:nvSpPr>
        <p:spPr>
          <a:xfrm>
            <a:off x="1206500" y="6095917"/>
            <a:ext cx="21971000" cy="1524166"/>
          </a:xfrm>
          <a:prstGeom prst="rect">
            <a:avLst/>
          </a:prstGeom>
        </p:spPr>
        <p:txBody>
          <a:bodyPr/>
          <a:lstStyle>
            <a:lvl1pPr defTabSz="425195">
              <a:lnSpc>
                <a:spcPct val="100000"/>
              </a:lnSpc>
              <a:defRPr b="0" spc="0" sz="9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Do zobaczenia!</a:t>
            </a:r>
          </a:p>
        </p:txBody>
      </p:sp>
      <p:sp>
        <p:nvSpPr>
          <p:cNvPr id="316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17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Klasy są wzorem na podstawie którego tworzone są obiekty"/>
          <p:cNvSpPr txBox="1"/>
          <p:nvPr>
            <p:ph type="body" sz="half" idx="1"/>
          </p:nvPr>
        </p:nvSpPr>
        <p:spPr>
          <a:xfrm>
            <a:off x="1286285" y="2267706"/>
            <a:ext cx="8447901" cy="9167331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lnSpc>
                <a:spcPct val="100000"/>
              </a:lnSpc>
              <a:defRPr spc="0" sz="6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Klasy są wzorem na podstawie którego tworzone są obiekty</a:t>
            </a:r>
          </a:p>
        </p:txBody>
      </p:sp>
      <p:sp>
        <p:nvSpPr>
          <p:cNvPr id="162" name="class templateClass {…"/>
          <p:cNvSpPr txBox="1"/>
          <p:nvPr/>
        </p:nvSpPr>
        <p:spPr>
          <a:xfrm>
            <a:off x="10987507" y="835335"/>
            <a:ext cx="12297730" cy="12829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templateClass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constructor</a:t>
            </a:r>
            <a:r>
              <a:rPr>
                <a:solidFill>
                  <a:srgbClr val="A9B7C6"/>
                </a:solidFill>
              </a:rPr>
              <a:t>(arg1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A9B7C6"/>
                </a:solidFill>
              </a:rPr>
              <a:t>arg2) {</a:t>
            </a:r>
            <a:endParaRPr>
              <a:solidFill>
                <a:srgbClr val="A9B7C6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this</a:t>
            </a:r>
            <a:r>
              <a:t>.</a:t>
            </a:r>
            <a:r>
              <a:rPr>
                <a:solidFill>
                  <a:srgbClr val="9876AA"/>
                </a:solidFill>
              </a:rPr>
              <a:t>arg1 </a:t>
            </a:r>
            <a:r>
              <a:t>= arg1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9876AA"/>
                </a:solidFill>
              </a:rPr>
              <a:t>arg2 </a:t>
            </a:r>
            <a:r>
              <a:rPr>
                <a:solidFill>
                  <a:srgbClr val="A9B7C6"/>
                </a:solidFill>
              </a:rPr>
              <a:t>= arg2</a:t>
            </a:r>
            <a:r>
              <a:t>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method1</a:t>
            </a:r>
            <a:r>
              <a:rPr>
                <a:solidFill>
                  <a:srgbClr val="A9B7C6"/>
                </a:solidFill>
              </a:rPr>
              <a:t>() {</a:t>
            </a:r>
            <a:endParaRPr>
              <a:solidFill>
                <a:srgbClr val="A9B7C6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 i="1">
                <a:solidFill>
                  <a:srgbClr val="9876AA"/>
                </a:solidFill>
              </a:rPr>
              <a:t>console</a:t>
            </a:r>
            <a:r>
              <a:t>.</a:t>
            </a:r>
            <a:r>
              <a:rPr>
                <a:solidFill>
                  <a:srgbClr val="FFC66E"/>
                </a:solidFill>
              </a:rPr>
              <a:t>log</a:t>
            </a:r>
            <a:r>
              <a:t>(</a:t>
            </a:r>
            <a:r>
              <a:rPr>
                <a:solidFill>
                  <a:srgbClr val="CC7831"/>
                </a:solidFill>
              </a:rPr>
              <a:t>this</a:t>
            </a:r>
            <a:r>
              <a:t>.</a:t>
            </a:r>
            <a:r>
              <a:rPr>
                <a:solidFill>
                  <a:srgbClr val="9876AA"/>
                </a:solidFill>
              </a:rPr>
              <a:t>arg1</a:t>
            </a:r>
            <a:r>
              <a:t>)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method2</a:t>
            </a:r>
            <a:r>
              <a:rPr>
                <a:solidFill>
                  <a:srgbClr val="A9B7C6"/>
                </a:solidFill>
              </a:rPr>
              <a:t>() {</a:t>
            </a:r>
            <a:endParaRPr>
              <a:solidFill>
                <a:srgbClr val="A9B7C6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 i="1">
                <a:solidFill>
                  <a:srgbClr val="9876AA"/>
                </a:solidFill>
              </a:rPr>
              <a:t>console</a:t>
            </a:r>
            <a:r>
              <a:t>.</a:t>
            </a:r>
            <a:r>
              <a:rPr>
                <a:solidFill>
                  <a:srgbClr val="FFC66E"/>
                </a:solidFill>
              </a:rPr>
              <a:t>log</a:t>
            </a:r>
            <a:r>
              <a:t>(</a:t>
            </a:r>
            <a:r>
              <a:rPr>
                <a:solidFill>
                  <a:srgbClr val="CC7831"/>
                </a:solidFill>
              </a:rPr>
              <a:t>this</a:t>
            </a:r>
            <a:r>
              <a:t>.</a:t>
            </a:r>
            <a:r>
              <a:rPr>
                <a:solidFill>
                  <a:srgbClr val="9876AA"/>
                </a:solidFill>
              </a:rPr>
              <a:t>arg2</a:t>
            </a:r>
            <a:r>
              <a:t>)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t>// do something else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const </a:t>
            </a:r>
            <a:r>
              <a:rPr b="1" i="1">
                <a:solidFill>
                  <a:srgbClr val="9876AA"/>
                </a:solidFill>
              </a:rPr>
              <a:t>object </a:t>
            </a:r>
            <a:r>
              <a:t>= </a:t>
            </a:r>
            <a:r>
              <a:rPr>
                <a:solidFill>
                  <a:srgbClr val="CC7831"/>
                </a:solidFill>
              </a:rPr>
              <a:t>new </a:t>
            </a:r>
            <a:r>
              <a:t>templateClass(</a:t>
            </a:r>
            <a:r>
              <a:rPr>
                <a:solidFill>
                  <a:srgbClr val="6A8759"/>
                </a:solidFill>
              </a:rPr>
              <a:t>'arg1'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'arg2'</a:t>
            </a:r>
            <a:r>
              <a:t>)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 i="1">
                <a:solidFill>
                  <a:srgbClr val="9876AA"/>
                </a:solidFill>
              </a:rPr>
              <a:t>object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method1</a:t>
            </a:r>
            <a:r>
              <a:rPr>
                <a:solidFill>
                  <a:srgbClr val="A9B7C6"/>
                </a:solidFill>
              </a:rPr>
              <a:t>() </a:t>
            </a:r>
            <a:r>
              <a:t>// displays "arg1"</a:t>
            </a:r>
          </a:p>
        </p:txBody>
      </p:sp>
      <p:sp>
        <p:nvSpPr>
          <p:cNvPr id="163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64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Klasy można rozszerzać o nowe argumenty albo metody lub je nadpisać"/>
          <p:cNvSpPr txBox="1"/>
          <p:nvPr>
            <p:ph type="body" sz="quarter" idx="1"/>
          </p:nvPr>
        </p:nvSpPr>
        <p:spPr>
          <a:xfrm>
            <a:off x="779014" y="1603006"/>
            <a:ext cx="20675978" cy="2335785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lnSpc>
                <a:spcPct val="100000"/>
              </a:lnSpc>
              <a:defRPr spc="0" sz="6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Klasy można rozszerzać o nowe argumenty albo metody lub je nadpisać</a:t>
            </a:r>
          </a:p>
        </p:txBody>
      </p:sp>
      <p:sp>
        <p:nvSpPr>
          <p:cNvPr id="168" name="class extendedTemplateClass extends templateClass{…"/>
          <p:cNvSpPr txBox="1"/>
          <p:nvPr/>
        </p:nvSpPr>
        <p:spPr>
          <a:xfrm>
            <a:off x="961151" y="4215126"/>
            <a:ext cx="22461699" cy="868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class </a:t>
            </a:r>
            <a:r>
              <a:t>extendedTemplateClass </a:t>
            </a:r>
            <a:r>
              <a:rPr>
                <a:solidFill>
                  <a:srgbClr val="CC7831"/>
                </a:solidFill>
              </a:rPr>
              <a:t>extends </a:t>
            </a:r>
            <a:r>
              <a:t>templateClass{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constructor</a:t>
            </a:r>
            <a:r>
              <a:rPr>
                <a:solidFill>
                  <a:srgbClr val="A9B7C6"/>
                </a:solidFill>
              </a:rPr>
              <a:t>(arg1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A9B7C6"/>
                </a:solidFill>
              </a:rPr>
              <a:t>arg2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A9B7C6"/>
                </a:solidFill>
              </a:rPr>
              <a:t>arg3) {</a:t>
            </a:r>
            <a:endParaRPr>
              <a:solidFill>
                <a:srgbClr val="A9B7C6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CC7831"/>
                </a:solidFill>
              </a:rPr>
              <a:t>super</a:t>
            </a:r>
            <a:r>
              <a:t>(...arguments)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this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9876AA"/>
                </a:solidFill>
              </a:rPr>
              <a:t>arg3 </a:t>
            </a:r>
            <a:r>
              <a:rPr>
                <a:solidFill>
                  <a:srgbClr val="A9B7C6"/>
                </a:solidFill>
              </a:rPr>
              <a:t>= arg3</a:t>
            </a:r>
            <a:endParaRPr>
              <a:solidFill>
                <a:srgbClr val="A9B7C6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FFC66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method2</a:t>
            </a:r>
            <a:r>
              <a:rPr>
                <a:solidFill>
                  <a:srgbClr val="A9B7C6"/>
                </a:solidFill>
              </a:rPr>
              <a:t>() {</a:t>
            </a:r>
            <a:endParaRPr>
              <a:solidFill>
                <a:srgbClr val="A9B7C6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 i="1">
                <a:solidFill>
                  <a:srgbClr val="9876AA"/>
                </a:solidFill>
              </a:rPr>
              <a:t>console</a:t>
            </a:r>
            <a:r>
              <a:t>.</a:t>
            </a:r>
            <a:r>
              <a:rPr>
                <a:solidFill>
                  <a:srgbClr val="FFC66E"/>
                </a:solidFill>
              </a:rPr>
              <a:t>log</a:t>
            </a:r>
            <a:r>
              <a:t>(</a:t>
            </a:r>
            <a:r>
              <a:rPr>
                <a:solidFill>
                  <a:srgbClr val="CC7831"/>
                </a:solidFill>
              </a:rPr>
              <a:t>this</a:t>
            </a:r>
            <a:r>
              <a:t>.</a:t>
            </a:r>
            <a:r>
              <a:rPr>
                <a:solidFill>
                  <a:srgbClr val="9876AA"/>
                </a:solidFill>
              </a:rPr>
              <a:t>arg3</a:t>
            </a:r>
            <a:r>
              <a:t>)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        </a:t>
            </a:r>
            <a:r>
              <a:t>// do something else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const </a:t>
            </a:r>
            <a:r>
              <a:rPr b="1" i="1">
                <a:solidFill>
                  <a:srgbClr val="9876AA"/>
                </a:solidFill>
              </a:rPr>
              <a:t>extendedObject </a:t>
            </a:r>
            <a:r>
              <a:t>= </a:t>
            </a:r>
            <a:r>
              <a:rPr>
                <a:solidFill>
                  <a:srgbClr val="CC7831"/>
                </a:solidFill>
              </a:rPr>
              <a:t>new </a:t>
            </a:r>
            <a:r>
              <a:t>extendedTemplateClass(</a:t>
            </a:r>
            <a:r>
              <a:rPr>
                <a:solidFill>
                  <a:srgbClr val="6A8759"/>
                </a:solidFill>
              </a:rPr>
              <a:t>'arg1'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'arg2'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'arg3'</a:t>
            </a:r>
            <a:r>
              <a:t>)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 i="1">
                <a:solidFill>
                  <a:srgbClr val="9876AA"/>
                </a:solidFill>
              </a:rPr>
              <a:t>extendedObject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method1</a:t>
            </a:r>
            <a:r>
              <a:rPr>
                <a:solidFill>
                  <a:srgbClr val="A9B7C6"/>
                </a:solidFill>
              </a:rPr>
              <a:t>() </a:t>
            </a:r>
            <a:r>
              <a:t>// displays "arg1"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 i="1">
                <a:solidFill>
                  <a:srgbClr val="9876AA"/>
                </a:solidFill>
              </a:rPr>
              <a:t>extendedObject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method2</a:t>
            </a:r>
            <a:r>
              <a:rPr>
                <a:solidFill>
                  <a:srgbClr val="A9B7C6"/>
                </a:solidFill>
              </a:rPr>
              <a:t>() </a:t>
            </a:r>
            <a:r>
              <a:t>// displays "arg3"</a:t>
            </a:r>
          </a:p>
        </p:txBody>
      </p:sp>
      <p:sp>
        <p:nvSpPr>
          <p:cNvPr id="169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70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zas na zadania"/>
          <p:cNvSpPr txBox="1"/>
          <p:nvPr>
            <p:ph type="title"/>
          </p:nvPr>
        </p:nvSpPr>
        <p:spPr>
          <a:xfrm>
            <a:off x="1206498" y="4533900"/>
            <a:ext cx="21971004" cy="4648200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spc="0" sz="10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Czas na zadania</a:t>
            </a:r>
          </a:p>
        </p:txBody>
      </p:sp>
      <p:sp>
        <p:nvSpPr>
          <p:cNvPr id="174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75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pread"/>
          <p:cNvSpPr txBox="1"/>
          <p:nvPr>
            <p:ph type="title"/>
          </p:nvPr>
        </p:nvSpPr>
        <p:spPr>
          <a:xfrm>
            <a:off x="1206500" y="6141418"/>
            <a:ext cx="21971000" cy="1433164"/>
          </a:xfrm>
          <a:prstGeom prst="rect">
            <a:avLst/>
          </a:prstGeom>
        </p:spPr>
        <p:txBody>
          <a:bodyPr/>
          <a:lstStyle>
            <a:lvl1pPr algn="ctr" defTabSz="397763">
              <a:lnSpc>
                <a:spcPct val="100000"/>
              </a:lnSpc>
              <a:defRPr b="0" spc="0" sz="87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Spread</a:t>
            </a:r>
          </a:p>
        </p:txBody>
      </p:sp>
      <p:sp>
        <p:nvSpPr>
          <p:cNvPr id="179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80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ablice"/>
          <p:cNvSpPr txBox="1"/>
          <p:nvPr>
            <p:ph type="body" sz="quarter" idx="1"/>
          </p:nvPr>
        </p:nvSpPr>
        <p:spPr>
          <a:xfrm>
            <a:off x="779014" y="1603006"/>
            <a:ext cx="20675978" cy="2335785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lnSpc>
                <a:spcPct val="100000"/>
              </a:lnSpc>
              <a:defRPr spc="0" sz="6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Tablice</a:t>
            </a:r>
          </a:p>
        </p:txBody>
      </p:sp>
      <p:sp>
        <p:nvSpPr>
          <p:cNvPr id="184" name="const array1 = [1, 2, 3];…"/>
          <p:cNvSpPr txBox="1"/>
          <p:nvPr/>
        </p:nvSpPr>
        <p:spPr>
          <a:xfrm>
            <a:off x="961151" y="4215126"/>
            <a:ext cx="22461699" cy="868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5200">
                <a:solidFill>
                  <a:srgbClr val="9876A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const </a:t>
            </a:r>
            <a:r>
              <a:rPr b="1" i="1"/>
              <a:t>array1 </a:t>
            </a:r>
            <a:r>
              <a:rPr>
                <a:solidFill>
                  <a:srgbClr val="A9B7C6"/>
                </a:solidFill>
              </a:rPr>
              <a:t>= [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2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3</a:t>
            </a:r>
            <a:r>
              <a:rPr>
                <a:solidFill>
                  <a:srgbClr val="A9B7C6"/>
                </a:solidFill>
              </a:rPr>
              <a:t>]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200">
                <a:solidFill>
                  <a:srgbClr val="9876A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const </a:t>
            </a:r>
            <a:r>
              <a:rPr b="1" i="1"/>
              <a:t>array2 </a:t>
            </a:r>
            <a:r>
              <a:rPr>
                <a:solidFill>
                  <a:srgbClr val="A9B7C6"/>
                </a:solidFill>
              </a:rPr>
              <a:t>= [</a:t>
            </a:r>
            <a:r>
              <a:rPr>
                <a:solidFill>
                  <a:srgbClr val="6A8759"/>
                </a:solidFill>
              </a:rPr>
              <a:t>'a'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'b'</a:t>
            </a:r>
            <a:r>
              <a:rPr>
                <a:solidFill>
                  <a:srgbClr val="CC7831"/>
                </a:solidFill>
              </a:rPr>
              <a:t>,</a:t>
            </a:r>
            <a:r>
              <a:rPr>
                <a:solidFill>
                  <a:srgbClr val="6A8759"/>
                </a:solidFill>
              </a:rPr>
              <a:t>'c'</a:t>
            </a:r>
            <a:r>
              <a:rPr>
                <a:solidFill>
                  <a:srgbClr val="A9B7C6"/>
                </a:solidFill>
              </a:rPr>
              <a:t>]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const </a:t>
            </a:r>
            <a:r>
              <a:rPr b="1" i="1">
                <a:solidFill>
                  <a:srgbClr val="9876AA"/>
                </a:solidFill>
              </a:rPr>
              <a:t>arg1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>
                <a:solidFill>
                  <a:srgbClr val="6A8759"/>
                </a:solidFill>
              </a:rPr>
              <a:t>'arg1'</a:t>
            </a:r>
            <a:r>
              <a:t>;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2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i="1" sz="5200">
                <a:solidFill>
                  <a:srgbClr val="9876A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 i="0">
                <a:solidFill>
                  <a:srgbClr val="CC7831"/>
                </a:solidFill>
              </a:rPr>
              <a:t>const </a:t>
            </a:r>
            <a:r>
              <a:t>concat </a:t>
            </a:r>
            <a:r>
              <a:rPr b="0" i="0">
                <a:solidFill>
                  <a:srgbClr val="A9B7C6"/>
                </a:solidFill>
              </a:rPr>
              <a:t>= [...</a:t>
            </a:r>
            <a:r>
              <a:t>array1</a:t>
            </a:r>
            <a:r>
              <a:rPr b="0" i="0">
                <a:solidFill>
                  <a:srgbClr val="CC7831"/>
                </a:solidFill>
              </a:rPr>
              <a:t>, </a:t>
            </a:r>
            <a:r>
              <a:rPr b="0" i="0">
                <a:solidFill>
                  <a:srgbClr val="A9B7C6"/>
                </a:solidFill>
              </a:rPr>
              <a:t>...</a:t>
            </a:r>
            <a:r>
              <a:t>array2</a:t>
            </a:r>
            <a:r>
              <a:rPr b="0" i="0">
                <a:solidFill>
                  <a:srgbClr val="CC7831"/>
                </a:solidFill>
              </a:rPr>
              <a:t>, </a:t>
            </a:r>
            <a:r>
              <a:t>arg1</a:t>
            </a:r>
            <a:r>
              <a:rPr b="0" i="0">
                <a:solidFill>
                  <a:srgbClr val="A9B7C6"/>
                </a:solidFill>
              </a:rPr>
              <a:t>]</a:t>
            </a:r>
            <a:endParaRPr b="0" i="0">
              <a:solidFill>
                <a:srgbClr val="A9B7C6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2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 i="1">
                <a:solidFill>
                  <a:srgbClr val="9876AA"/>
                </a:solidFill>
              </a:rPr>
              <a:t>console</a:t>
            </a:r>
            <a:r>
              <a:rPr>
                <a:solidFill>
                  <a:srgbClr val="A9B7C6"/>
                </a:solidFill>
              </a:rPr>
              <a:t>.</a:t>
            </a:r>
            <a:r>
              <a:rPr>
                <a:solidFill>
                  <a:srgbClr val="FFC66E"/>
                </a:solidFill>
              </a:rPr>
              <a:t>log</a:t>
            </a:r>
            <a:r>
              <a:rPr>
                <a:solidFill>
                  <a:srgbClr val="A9B7C6"/>
                </a:solidFill>
              </a:rPr>
              <a:t>(</a:t>
            </a:r>
            <a:r>
              <a:rPr b="1" i="1">
                <a:solidFill>
                  <a:srgbClr val="9876AA"/>
                </a:solidFill>
              </a:rPr>
              <a:t>concat</a:t>
            </a:r>
            <a:r>
              <a:rPr>
                <a:solidFill>
                  <a:srgbClr val="A9B7C6"/>
                </a:solidFill>
              </a:rPr>
              <a:t>) </a:t>
            </a:r>
            <a:r>
              <a:t>// [1, 2, 3, 'a', 'b', 'c', 'arg1']</a:t>
            </a:r>
          </a:p>
        </p:txBody>
      </p:sp>
      <p:sp>
        <p:nvSpPr>
          <p:cNvPr id="185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86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biekty"/>
          <p:cNvSpPr txBox="1"/>
          <p:nvPr>
            <p:ph type="body" sz="quarter" idx="1"/>
          </p:nvPr>
        </p:nvSpPr>
        <p:spPr>
          <a:xfrm>
            <a:off x="779014" y="835335"/>
            <a:ext cx="20675978" cy="2335785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lnSpc>
                <a:spcPct val="100000"/>
              </a:lnSpc>
              <a:defRPr spc="0" sz="6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Obiekty</a:t>
            </a:r>
          </a:p>
        </p:txBody>
      </p:sp>
      <p:sp>
        <p:nvSpPr>
          <p:cNvPr id="190" name="Console.log zwróci…"/>
          <p:cNvSpPr txBox="1"/>
          <p:nvPr/>
        </p:nvSpPr>
        <p:spPr>
          <a:xfrm>
            <a:off x="11910937" y="2823683"/>
            <a:ext cx="11511913" cy="10071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34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Console.log zwróci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7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876AA"/>
                </a:solidFill>
              </a:rPr>
              <a:t>arg1</a:t>
            </a:r>
            <a:r>
              <a:t>: 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CC7831"/>
                </a:solidFill>
              </a:rPr>
              <a:t>,</a:t>
            </a:r>
            <a:endParaRPr>
              <a:solidFill>
                <a:srgbClr val="CC7831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</a:t>
            </a:r>
            <a:r>
              <a:rPr>
                <a:solidFill>
                  <a:srgbClr val="9876AA"/>
                </a:solidFill>
              </a:rPr>
              <a:t>arg2</a:t>
            </a:r>
            <a:r>
              <a:rPr>
                <a:solidFill>
                  <a:srgbClr val="A9B7C6"/>
                </a:solidFill>
              </a:rPr>
              <a:t>: </a:t>
            </a:r>
            <a:r>
              <a:t>'two'</a:t>
            </a:r>
            <a:r>
              <a:rPr>
                <a:solidFill>
                  <a:srgbClr val="CC7831"/>
                </a:solidFill>
              </a:rPr>
              <a:t>,</a:t>
            </a:r>
            <a:endParaRPr>
              <a:solidFill>
                <a:srgbClr val="CC7831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876AA"/>
                </a:solidFill>
              </a:rPr>
              <a:t>arg3</a:t>
            </a:r>
            <a:r>
              <a:rPr>
                <a:solidFill>
                  <a:srgbClr val="A9B7C6"/>
                </a:solidFill>
              </a:rPr>
              <a:t>: </a:t>
            </a:r>
            <a:r>
              <a:rPr>
                <a:solidFill>
                  <a:srgbClr val="6897BB"/>
                </a:solidFill>
              </a:rPr>
              <a:t>3</a:t>
            </a:r>
            <a:endParaRPr>
              <a:solidFill>
                <a:srgbClr val="6897BB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45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}</a:t>
            </a:r>
          </a:p>
        </p:txBody>
      </p:sp>
      <p:sp>
        <p:nvSpPr>
          <p:cNvPr id="191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92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4" name="const obj1 = {…"/>
          <p:cNvSpPr txBox="1"/>
          <p:nvPr/>
        </p:nvSpPr>
        <p:spPr>
          <a:xfrm>
            <a:off x="195779" y="2823683"/>
            <a:ext cx="11511913" cy="10071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43484">
              <a:lnSpc>
                <a:spcPct val="100000"/>
              </a:lnSpc>
              <a:spcBef>
                <a:spcPts val="0"/>
              </a:spcBef>
              <a:defRPr sz="5044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const </a:t>
            </a:r>
            <a:r>
              <a:rPr b="1" i="1">
                <a:solidFill>
                  <a:srgbClr val="9876AA"/>
                </a:solidFill>
              </a:rPr>
              <a:t>obj1 </a:t>
            </a:r>
            <a:r>
              <a:rPr>
                <a:solidFill>
                  <a:srgbClr val="A9B7C6"/>
                </a:solidFill>
              </a:rPr>
              <a:t>= {</a:t>
            </a:r>
            <a:endParaRPr>
              <a:solidFill>
                <a:srgbClr val="A9B7C6"/>
              </a:solidFill>
            </a:endParaRPr>
          </a:p>
          <a:p>
            <a:pPr defTabSz="443484">
              <a:lnSpc>
                <a:spcPct val="100000"/>
              </a:lnSpc>
              <a:spcBef>
                <a:spcPts val="0"/>
              </a:spcBef>
              <a:defRPr sz="5044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876AA"/>
                </a:solidFill>
              </a:rPr>
              <a:t>arg1</a:t>
            </a:r>
            <a:r>
              <a:t>: 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CC7831"/>
                </a:solidFill>
              </a:rPr>
              <a:t>,</a:t>
            </a:r>
            <a:endParaRPr>
              <a:solidFill>
                <a:srgbClr val="CC7831"/>
              </a:solidFill>
            </a:endParaRPr>
          </a:p>
          <a:p>
            <a:pPr defTabSz="443484">
              <a:lnSpc>
                <a:spcPct val="100000"/>
              </a:lnSpc>
              <a:spcBef>
                <a:spcPts val="0"/>
              </a:spcBef>
              <a:defRPr sz="5044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876AA"/>
                </a:solidFill>
              </a:rPr>
              <a:t>arg2</a:t>
            </a:r>
            <a:r>
              <a:rPr>
                <a:solidFill>
                  <a:srgbClr val="A9B7C6"/>
                </a:solidFill>
              </a:rPr>
              <a:t>: </a:t>
            </a:r>
            <a:r>
              <a:rPr>
                <a:solidFill>
                  <a:srgbClr val="6897BB"/>
                </a:solidFill>
              </a:rPr>
              <a:t>2</a:t>
            </a:r>
            <a:r>
              <a:t>,</a:t>
            </a:r>
          </a:p>
          <a:p>
            <a:pPr defTabSz="443484">
              <a:lnSpc>
                <a:spcPct val="100000"/>
              </a:lnSpc>
              <a:spcBef>
                <a:spcPts val="0"/>
              </a:spcBef>
              <a:defRPr sz="5044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9B7C6"/>
                </a:solidFill>
              </a:rPr>
              <a:t>}</a:t>
            </a:r>
            <a:r>
              <a:t>;</a:t>
            </a:r>
          </a:p>
          <a:p>
            <a:pPr defTabSz="443484">
              <a:lnSpc>
                <a:spcPct val="100000"/>
              </a:lnSpc>
              <a:spcBef>
                <a:spcPts val="0"/>
              </a:spcBef>
              <a:defRPr sz="5044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43484">
              <a:lnSpc>
                <a:spcPct val="100000"/>
              </a:lnSpc>
              <a:spcBef>
                <a:spcPts val="0"/>
              </a:spcBef>
              <a:defRPr sz="5044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const </a:t>
            </a:r>
            <a:r>
              <a:rPr b="1" i="1">
                <a:solidFill>
                  <a:srgbClr val="9876AA"/>
                </a:solidFill>
              </a:rPr>
              <a:t>obj2 </a:t>
            </a:r>
            <a:r>
              <a:rPr>
                <a:solidFill>
                  <a:srgbClr val="A9B7C6"/>
                </a:solidFill>
              </a:rPr>
              <a:t>= {</a:t>
            </a:r>
            <a:endParaRPr>
              <a:solidFill>
                <a:srgbClr val="A9B7C6"/>
              </a:solidFill>
            </a:endParaRPr>
          </a:p>
          <a:p>
            <a:pPr defTabSz="443484">
              <a:lnSpc>
                <a:spcPct val="100000"/>
              </a:lnSpc>
              <a:spcBef>
                <a:spcPts val="0"/>
              </a:spcBef>
              <a:defRPr sz="5044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...</a:t>
            </a:r>
            <a:r>
              <a:rPr b="1" i="1">
                <a:solidFill>
                  <a:srgbClr val="9876AA"/>
                </a:solidFill>
              </a:rPr>
              <a:t>obj1</a:t>
            </a:r>
            <a:r>
              <a:rPr>
                <a:solidFill>
                  <a:srgbClr val="CC7831"/>
                </a:solidFill>
              </a:rPr>
              <a:t>,</a:t>
            </a:r>
            <a:endParaRPr>
              <a:solidFill>
                <a:srgbClr val="CC7831"/>
              </a:solidFill>
            </a:endParaRPr>
          </a:p>
          <a:p>
            <a:pPr defTabSz="443484">
              <a:lnSpc>
                <a:spcPct val="100000"/>
              </a:lnSpc>
              <a:spcBef>
                <a:spcPts val="0"/>
              </a:spcBef>
              <a:defRPr sz="5044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CC7831"/>
                </a:solidFill>
              </a:rPr>
              <a:t>    </a:t>
            </a:r>
            <a:r>
              <a:rPr>
                <a:solidFill>
                  <a:srgbClr val="9876AA"/>
                </a:solidFill>
              </a:rPr>
              <a:t>arg2</a:t>
            </a:r>
            <a:r>
              <a:rPr>
                <a:solidFill>
                  <a:srgbClr val="A9B7C6"/>
                </a:solidFill>
              </a:rPr>
              <a:t>: </a:t>
            </a:r>
            <a:r>
              <a:t>'two'</a:t>
            </a:r>
            <a:r>
              <a:rPr>
                <a:solidFill>
                  <a:srgbClr val="CC7831"/>
                </a:solidFill>
              </a:rPr>
              <a:t>,</a:t>
            </a:r>
            <a:endParaRPr>
              <a:solidFill>
                <a:srgbClr val="CC7831"/>
              </a:solidFill>
            </a:endParaRPr>
          </a:p>
          <a:p>
            <a:pPr defTabSz="443484">
              <a:lnSpc>
                <a:spcPct val="100000"/>
              </a:lnSpc>
              <a:spcBef>
                <a:spcPts val="0"/>
              </a:spcBef>
              <a:defRPr sz="5044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876AA"/>
                </a:solidFill>
              </a:rPr>
              <a:t>arg3</a:t>
            </a:r>
            <a:r>
              <a:rPr>
                <a:solidFill>
                  <a:srgbClr val="A9B7C6"/>
                </a:solidFill>
              </a:rPr>
              <a:t>: </a:t>
            </a:r>
            <a:r>
              <a:rPr>
                <a:solidFill>
                  <a:srgbClr val="6897BB"/>
                </a:solidFill>
              </a:rPr>
              <a:t>3</a:t>
            </a:r>
            <a:endParaRPr>
              <a:solidFill>
                <a:srgbClr val="6897BB"/>
              </a:solidFill>
            </a:endParaRPr>
          </a:p>
          <a:p>
            <a:pPr defTabSz="443484">
              <a:lnSpc>
                <a:spcPct val="100000"/>
              </a:lnSpc>
              <a:spcBef>
                <a:spcPts val="0"/>
              </a:spcBef>
              <a:defRPr sz="5044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43484">
              <a:lnSpc>
                <a:spcPct val="100000"/>
              </a:lnSpc>
              <a:spcBef>
                <a:spcPts val="0"/>
              </a:spcBef>
              <a:defRPr sz="5044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43484">
              <a:lnSpc>
                <a:spcPct val="100000"/>
              </a:lnSpc>
              <a:spcBef>
                <a:spcPts val="0"/>
              </a:spcBef>
              <a:defRPr b="1" i="1" sz="5044">
                <a:solidFill>
                  <a:srgbClr val="9876A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console</a:t>
            </a:r>
            <a:r>
              <a:rPr b="0" i="0">
                <a:solidFill>
                  <a:srgbClr val="A9B7C6"/>
                </a:solidFill>
              </a:rPr>
              <a:t>.</a:t>
            </a:r>
            <a:r>
              <a:rPr b="0" i="0">
                <a:solidFill>
                  <a:srgbClr val="FFC66E"/>
                </a:solidFill>
              </a:rPr>
              <a:t>log</a:t>
            </a:r>
            <a:r>
              <a:rPr b="0" i="0">
                <a:solidFill>
                  <a:srgbClr val="A9B7C6"/>
                </a:solidFill>
              </a:rPr>
              <a:t>(</a:t>
            </a:r>
            <a:r>
              <a:t>obj2</a:t>
            </a:r>
            <a:r>
              <a:rPr b="0" i="0">
                <a:solidFill>
                  <a:srgbClr val="A9B7C6"/>
                </a:solidFill>
              </a:rPr>
              <a:t>)</a:t>
            </a:r>
            <a:endParaRPr b="0" i="0">
              <a:solidFill>
                <a:srgbClr val="A9B7C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!="/>
          <p:cNvSpPr txBox="1"/>
          <p:nvPr>
            <p:ph type="body" sz="quarter" idx="1"/>
          </p:nvPr>
        </p:nvSpPr>
        <p:spPr>
          <a:xfrm>
            <a:off x="10194952" y="5566493"/>
            <a:ext cx="1816124" cy="2583014"/>
          </a:xfrm>
          <a:prstGeom prst="rect">
            <a:avLst/>
          </a:prstGeom>
        </p:spPr>
        <p:txBody>
          <a:bodyPr/>
          <a:lstStyle>
            <a:lvl1pPr marL="0" indent="0" algn="just" defTabSz="356615">
              <a:lnSpc>
                <a:spcPct val="100000"/>
              </a:lnSpc>
              <a:defRPr spc="0" sz="11231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!=</a:t>
            </a:r>
          </a:p>
        </p:txBody>
      </p:sp>
      <p:sp>
        <p:nvSpPr>
          <p:cNvPr id="197" name="Rectangle"/>
          <p:cNvSpPr/>
          <p:nvPr/>
        </p:nvSpPr>
        <p:spPr>
          <a:xfrm>
            <a:off x="-144715" y="498157"/>
            <a:ext cx="20851200" cy="170078"/>
          </a:xfrm>
          <a:prstGeom prst="rect">
            <a:avLst/>
          </a:prstGeom>
          <a:solidFill>
            <a:srgbClr val="ECDB6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98" name="logo-warsawjs-with-white-text.png" descr="logo-warsawjs-with-white-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20679" y="154143"/>
            <a:ext cx="2335784" cy="2335785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Rectangle"/>
          <p:cNvSpPr/>
          <p:nvPr/>
        </p:nvSpPr>
        <p:spPr>
          <a:xfrm>
            <a:off x="-1098524" y="160978"/>
            <a:ext cx="22758819" cy="170079"/>
          </a:xfrm>
          <a:prstGeom prst="rect">
            <a:avLst/>
          </a:prstGeom>
          <a:solidFill>
            <a:srgbClr val="E34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const obj2 = {...obj1}"/>
          <p:cNvSpPr txBox="1"/>
          <p:nvPr/>
        </p:nvSpPr>
        <p:spPr>
          <a:xfrm>
            <a:off x="13497990" y="4340789"/>
            <a:ext cx="10541344" cy="540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38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const </a:t>
            </a:r>
            <a:r>
              <a:rPr b="1" i="1">
                <a:solidFill>
                  <a:srgbClr val="9876AA"/>
                </a:solidFill>
              </a:rPr>
              <a:t>obj2 </a:t>
            </a:r>
            <a:r>
              <a:rPr>
                <a:solidFill>
                  <a:srgbClr val="A9B7C6"/>
                </a:solidFill>
              </a:rPr>
              <a:t>= {...</a:t>
            </a:r>
            <a:r>
              <a:rPr b="1" i="1">
                <a:solidFill>
                  <a:srgbClr val="9876AA"/>
                </a:solidFill>
              </a:rPr>
              <a:t>obj1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8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201" name="const obj2 = obj1"/>
          <p:cNvSpPr txBox="1"/>
          <p:nvPr/>
        </p:nvSpPr>
        <p:spPr>
          <a:xfrm>
            <a:off x="3225566" y="4340789"/>
            <a:ext cx="7279818" cy="540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3800">
                <a:solidFill>
                  <a:srgbClr val="CC783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const </a:t>
            </a:r>
            <a:r>
              <a:rPr b="1" i="1">
                <a:solidFill>
                  <a:srgbClr val="9876AA"/>
                </a:solidFill>
              </a:rPr>
              <a:t>obj2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 b="1" i="1">
                <a:solidFill>
                  <a:srgbClr val="9876AA"/>
                </a:solidFill>
              </a:rPr>
              <a:t>obj1</a:t>
            </a:r>
            <a:endParaRPr b="1" i="1">
              <a:solidFill>
                <a:srgbClr val="9876AA"/>
              </a:solidFill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i="1" sz="3800">
                <a:solidFill>
                  <a:srgbClr val="9876AA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202" name="Pass by reference"/>
          <p:cNvSpPr/>
          <p:nvPr/>
        </p:nvSpPr>
        <p:spPr>
          <a:xfrm>
            <a:off x="1881017" y="8774771"/>
            <a:ext cx="7948691" cy="2335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 defTabSz="457200">
              <a:lnSpc>
                <a:spcPct val="100000"/>
              </a:lnSpc>
              <a:spcBef>
                <a:spcPts val="0"/>
              </a:spcBef>
              <a:defRPr sz="6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Pass by reference</a:t>
            </a:r>
          </a:p>
        </p:txBody>
      </p:sp>
      <p:sp>
        <p:nvSpPr>
          <p:cNvPr id="203" name="Kopiuje obiekt"/>
          <p:cNvSpPr/>
          <p:nvPr/>
        </p:nvSpPr>
        <p:spPr>
          <a:xfrm>
            <a:off x="12765664" y="8774771"/>
            <a:ext cx="7948691" cy="2335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 defTabSz="457200">
              <a:lnSpc>
                <a:spcPct val="100000"/>
              </a:lnSpc>
              <a:spcBef>
                <a:spcPts val="0"/>
              </a:spcBef>
              <a:defRPr sz="6000">
                <a:solidFill>
                  <a:srgbClr val="A9B7C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Kopiuje obiekt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