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58" r:id="rId5"/>
    <p:sldId id="260" r:id="rId6"/>
    <p:sldId id="257" r:id="rId7"/>
    <p:sldId id="267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vendas@nedsolutions.com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omercial@nedsolutions.com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6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Freeform: Shape 28"/>
          <p:cNvSpPr/>
          <p:nvPr/>
        </p:nvSpPr>
        <p:spPr>
          <a:xfrm flipH="1">
            <a:off x="-720" y="0"/>
            <a:ext cx="6172200" cy="6857280"/>
          </a:xfrm>
          <a:custGeom>
            <a:avLst/>
            <a:gdLst/>
            <a:ahLst/>
            <a:cxn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Freeform: Shape 30"/>
          <p:cNvSpPr/>
          <p:nvPr/>
        </p:nvSpPr>
        <p:spPr>
          <a:xfrm>
            <a:off x="0" y="0"/>
            <a:ext cx="6023520" cy="685728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" name="Imagem 4"/>
          <p:cNvPicPr/>
          <p:nvPr/>
        </p:nvPicPr>
        <p:blipFill>
          <a:blip r:embed="rId2"/>
          <a:stretch/>
        </p:blipFill>
        <p:spPr>
          <a:xfrm>
            <a:off x="419400" y="1636920"/>
            <a:ext cx="4047120" cy="2215440"/>
          </a:xfrm>
          <a:prstGeom prst="rect">
            <a:avLst/>
          </a:prstGeom>
          <a:ln w="0">
            <a:noFill/>
          </a:ln>
        </p:spPr>
      </p:pic>
      <p:sp>
        <p:nvSpPr>
          <p:cNvPr id="80" name="CaixaDeTexto 1"/>
          <p:cNvSpPr/>
          <p:nvPr/>
        </p:nvSpPr>
        <p:spPr>
          <a:xfrm>
            <a:off x="6167880" y="63360"/>
            <a:ext cx="6023520" cy="63233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1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A</a:t>
            </a:r>
            <a:r>
              <a:rPr lang="pt-BR" sz="20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</a:t>
            </a:r>
            <a:r>
              <a:rPr lang="pt-BR" sz="2400" b="1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NED Componentes Plásticos e Metal. Ltda </a:t>
            </a:r>
            <a:r>
              <a:rPr lang="pt-BR" sz="20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, desenvolve</a:t>
            </a:r>
            <a:r>
              <a:rPr lang="pt-BR" sz="19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e fabrica componentes plásticos e metálicos para indústria em diversos segmentos, com ênfase em produtos para </a:t>
            </a:r>
            <a:r>
              <a:rPr lang="pt-BR" sz="1900" b="1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Refrigeração </a:t>
            </a:r>
            <a:r>
              <a:rPr lang="pt-BR" sz="1900" b="1" i="1" spc="-1" dirty="0">
                <a:solidFill>
                  <a:srgbClr val="ED7D31"/>
                </a:solidFill>
                <a:latin typeface="Calibri"/>
                <a:ea typeface="DejaVu Sans"/>
              </a:rPr>
              <a:t>C</a:t>
            </a:r>
            <a:r>
              <a:rPr lang="pt-BR" sz="1900" b="1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omercial </a:t>
            </a:r>
            <a:r>
              <a:rPr lang="pt-BR" sz="19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tipo </a:t>
            </a:r>
            <a:r>
              <a:rPr lang="pt-BR" sz="1900" b="1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“Plug in”, Linha Branca, </a:t>
            </a:r>
            <a:r>
              <a:rPr lang="pt-BR" sz="1900" b="1" i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Retrofit</a:t>
            </a:r>
            <a:r>
              <a:rPr lang="pt-BR" sz="1900" b="1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e Peças para Reposição. </a:t>
            </a:r>
            <a:r>
              <a:rPr lang="pt-BR" sz="19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Trazendo inovações e soluções técnicas com foco na redução de custos, em projetos, processos e, construção, conforme a necessidade do cliente. Desenvolvemos produtos desde o seu designer até o projeto e construção de ferramentas para estamparia e moldes de injeção termoplásticos. Nesta apresentação, seguem alguns modelos de nosso desenvolvimento e fabricação, partindo do projeto ao fornecimento das peças conforme especificações dos clientes. Apresentamos também  o nosso </a:t>
            </a:r>
            <a:r>
              <a:rPr lang="pt-BR" sz="1900" b="1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produto próprio “patenteado”, o sistema de “ Autofechamento 19mm” (dobradiça pivô) único no mercado com essa medida, para porta de refrigeradores e freezers</a:t>
            </a:r>
            <a:r>
              <a:rPr lang="pt-BR" sz="19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. Este pode substituir a barra de torção com significativa redução de custos, eliminado componentes e  otimizando processos na aplicação. Desenvolvemos também projetos especiais conforme as especificações de cada cliente.</a:t>
            </a:r>
            <a:endParaRPr lang="pt-BR" sz="19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m 3"/>
          <p:cNvPicPr/>
          <p:nvPr/>
        </p:nvPicPr>
        <p:blipFill>
          <a:blip r:embed="rId2"/>
          <a:stretch/>
        </p:blipFill>
        <p:spPr>
          <a:xfrm>
            <a:off x="5903280" y="1490760"/>
            <a:ext cx="5736600" cy="3920400"/>
          </a:xfrm>
          <a:prstGeom prst="rect">
            <a:avLst/>
          </a:prstGeom>
          <a:ln w="0">
            <a:noFill/>
          </a:ln>
        </p:spPr>
      </p:pic>
      <p:sp>
        <p:nvSpPr>
          <p:cNvPr id="2" name="Rectangle 26">
            <a:extLst>
              <a:ext uri="{FF2B5EF4-FFF2-40B4-BE49-F238E27FC236}">
                <a16:creationId xmlns:a16="http://schemas.microsoft.com/office/drawing/2014/main" id="{4B048B06-5106-4519-5833-FB2E563944B6}"/>
              </a:ext>
            </a:extLst>
          </p:cNvPr>
          <p:cNvSpPr/>
          <p:nvPr/>
        </p:nvSpPr>
        <p:spPr>
          <a:xfrm>
            <a:off x="180720" y="33966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r>
              <a:rPr lang="en-US" sz="36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DOBRADIÇA SUP. DA PORTA</a:t>
            </a: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pt-BR" sz="3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Produto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próprio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e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pode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ser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desenvolvido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conforme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especificações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do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cliente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m 4"/>
          <p:cNvPicPr/>
          <p:nvPr/>
        </p:nvPicPr>
        <p:blipFill>
          <a:blip r:embed="rId2"/>
          <a:stretch/>
        </p:blipFill>
        <p:spPr>
          <a:xfrm>
            <a:off x="5153760" y="1294920"/>
            <a:ext cx="6552720" cy="42753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26">
            <a:extLst>
              <a:ext uri="{FF2B5EF4-FFF2-40B4-BE49-F238E27FC236}">
                <a16:creationId xmlns:a16="http://schemas.microsoft.com/office/drawing/2014/main" id="{8A3FE6DD-14F6-E0FB-BF45-52FCAFF94D68}"/>
              </a:ext>
            </a:extLst>
          </p:cNvPr>
          <p:cNvSpPr/>
          <p:nvPr/>
        </p:nvSpPr>
        <p:spPr>
          <a:xfrm>
            <a:off x="222923" y="33966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</a:pP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r>
              <a:rPr lang="en-US" sz="3600" b="1" spc="-1" dirty="0">
                <a:solidFill>
                  <a:srgbClr val="ED7D31"/>
                </a:solidFill>
                <a:latin typeface="Calibri Light"/>
                <a:ea typeface="DejaVu Sans"/>
              </a:rPr>
              <a:t>CREMALHEIRA DO TANQUE (ALUMÍNIO)</a:t>
            </a: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pt-BR" sz="3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Produto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próprio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e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pode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ser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desenvolvido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conforme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especificações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do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cliente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m 4"/>
          <p:cNvPicPr/>
          <p:nvPr/>
        </p:nvPicPr>
        <p:blipFill>
          <a:blip r:embed="rId2"/>
          <a:stretch/>
        </p:blipFill>
        <p:spPr>
          <a:xfrm>
            <a:off x="6813000" y="484560"/>
            <a:ext cx="4661280" cy="5732640"/>
          </a:xfrm>
          <a:prstGeom prst="rect">
            <a:avLst/>
          </a:prstGeom>
          <a:ln w="0">
            <a:noFill/>
          </a:ln>
        </p:spPr>
      </p:pic>
      <p:sp>
        <p:nvSpPr>
          <p:cNvPr id="2" name="Rectangle 26">
            <a:extLst>
              <a:ext uri="{FF2B5EF4-FFF2-40B4-BE49-F238E27FC236}">
                <a16:creationId xmlns:a16="http://schemas.microsoft.com/office/drawing/2014/main" id="{DBA4B2A1-5E89-FE74-1F22-B23BDFE50036}"/>
              </a:ext>
            </a:extLst>
          </p:cNvPr>
          <p:cNvSpPr/>
          <p:nvPr/>
        </p:nvSpPr>
        <p:spPr>
          <a:xfrm>
            <a:off x="180720" y="33966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r>
              <a:rPr lang="en-US" sz="3600" b="1" spc="-1" dirty="0">
                <a:solidFill>
                  <a:srgbClr val="ED7D31"/>
                </a:solidFill>
                <a:latin typeface="Calibri Light"/>
                <a:ea typeface="DejaVu Sans"/>
              </a:rPr>
              <a:t>SUPORTE DA PRATELEIRA (ALUMÍNIO)</a:t>
            </a: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pt-BR" sz="3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Produto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próprio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e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pode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ser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desenvolvido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conforme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especificações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do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cliente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26"/>
          <p:cNvSpPr/>
          <p:nvPr/>
        </p:nvSpPr>
        <p:spPr>
          <a:xfrm>
            <a:off x="336960" y="32112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aixaDeTexto 1"/>
          <p:cNvSpPr/>
          <p:nvPr/>
        </p:nvSpPr>
        <p:spPr>
          <a:xfrm>
            <a:off x="562320" y="2586600"/>
            <a:ext cx="3656880" cy="28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4500" lnSpcReduction="10000"/>
          </a:bodyPr>
          <a:lstStyle/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r>
              <a:rPr lang="en-US" sz="41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Puxador</a:t>
            </a:r>
            <a:r>
              <a:rPr lang="en-US" sz="41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Tampa Horizontal</a:t>
            </a:r>
            <a:endParaRPr lang="pt-BR" sz="41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Produto</a:t>
            </a:r>
            <a:r>
              <a:rPr lang="en-US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próprio</a:t>
            </a:r>
            <a:r>
              <a:rPr lang="en-US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,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também</a:t>
            </a:r>
            <a:r>
              <a:rPr lang="en-US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pode</a:t>
            </a:r>
            <a:r>
              <a:rPr lang="en-US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ser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desenvolvido</a:t>
            </a:r>
            <a:r>
              <a:rPr lang="en-US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conforme</a:t>
            </a:r>
            <a:r>
              <a:rPr lang="en-US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especificações</a:t>
            </a:r>
            <a:r>
              <a:rPr lang="en-US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do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cliente</a:t>
            </a:r>
            <a:r>
              <a:rPr lang="en-US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.</a:t>
            </a:r>
            <a:endParaRPr lang="pt-B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 dirty="0">
              <a:latin typeface="Arial"/>
            </a:endParaRPr>
          </a:p>
        </p:txBody>
      </p:sp>
      <p:pic>
        <p:nvPicPr>
          <p:cNvPr id="133" name="Imagem 3"/>
          <p:cNvPicPr/>
          <p:nvPr/>
        </p:nvPicPr>
        <p:blipFill>
          <a:blip r:embed="rId2"/>
          <a:stretch/>
        </p:blipFill>
        <p:spPr>
          <a:xfrm>
            <a:off x="6384960" y="321120"/>
            <a:ext cx="4249800" cy="255096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5" descr="Imagem de vídeo game&#10;&#10;Descrição gerada automaticamente com confiança média"/>
          <p:cNvPicPr/>
          <p:nvPr/>
        </p:nvPicPr>
        <p:blipFill>
          <a:blip r:embed="rId3"/>
          <a:stretch/>
        </p:blipFill>
        <p:spPr>
          <a:xfrm>
            <a:off x="5320080" y="3225240"/>
            <a:ext cx="3027960" cy="2691000"/>
          </a:xfrm>
          <a:prstGeom prst="rect">
            <a:avLst/>
          </a:prstGeom>
          <a:ln w="0">
            <a:noFill/>
          </a:ln>
        </p:spPr>
      </p:pic>
      <p:pic>
        <p:nvPicPr>
          <p:cNvPr id="135" name="Imagem 8"/>
          <p:cNvPicPr/>
          <p:nvPr/>
        </p:nvPicPr>
        <p:blipFill>
          <a:blip r:embed="rId4"/>
          <a:stretch/>
        </p:blipFill>
        <p:spPr>
          <a:xfrm>
            <a:off x="8585640" y="3531240"/>
            <a:ext cx="3268800" cy="238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43"/>
          <p:cNvSpPr/>
          <p:nvPr/>
        </p:nvSpPr>
        <p:spPr>
          <a:xfrm>
            <a:off x="336960" y="32112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aixaDeTexto 5"/>
          <p:cNvSpPr/>
          <p:nvPr/>
        </p:nvSpPr>
        <p:spPr>
          <a:xfrm>
            <a:off x="720000" y="2814480"/>
            <a:ext cx="3656880" cy="28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3000" lnSpcReduction="10000"/>
          </a:bodyPr>
          <a:lstStyle/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r>
              <a:rPr lang="en-US" sz="4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PÉ NIVELADOR VERTICAIS </a:t>
            </a:r>
            <a:endParaRPr lang="pt-BR" sz="4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Produto</a:t>
            </a:r>
            <a:r>
              <a:rPr lang="en-US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próprio</a:t>
            </a:r>
            <a:r>
              <a:rPr lang="en-US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,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também</a:t>
            </a:r>
            <a:r>
              <a:rPr lang="en-US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pode</a:t>
            </a:r>
            <a:r>
              <a:rPr lang="en-US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ser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desenvolvido</a:t>
            </a:r>
            <a:r>
              <a:rPr lang="en-US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conforme</a:t>
            </a:r>
            <a:r>
              <a:rPr lang="en-US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especificações</a:t>
            </a:r>
            <a:r>
              <a:rPr lang="en-US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do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cliente</a:t>
            </a:r>
            <a:r>
              <a:rPr lang="en-US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.</a:t>
            </a:r>
            <a:endParaRPr lang="pt-B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 dirty="0">
              <a:latin typeface="Arial"/>
            </a:endParaRPr>
          </a:p>
        </p:txBody>
      </p:sp>
      <p:pic>
        <p:nvPicPr>
          <p:cNvPr id="139" name="Imagem 4"/>
          <p:cNvPicPr/>
          <p:nvPr/>
        </p:nvPicPr>
        <p:blipFill>
          <a:blip r:embed="rId2"/>
          <a:stretch/>
        </p:blipFill>
        <p:spPr>
          <a:xfrm>
            <a:off x="5452920" y="492480"/>
            <a:ext cx="5954400" cy="588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43"/>
          <p:cNvSpPr/>
          <p:nvPr/>
        </p:nvSpPr>
        <p:spPr>
          <a:xfrm>
            <a:off x="336960" y="32112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aixaDeTexto 5"/>
          <p:cNvSpPr/>
          <p:nvPr/>
        </p:nvSpPr>
        <p:spPr>
          <a:xfrm>
            <a:off x="336960" y="1422720"/>
            <a:ext cx="4331520" cy="28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r>
              <a:rPr lang="en-US" sz="4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Moldes</a:t>
            </a:r>
            <a:r>
              <a:rPr lang="en-US" sz="4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para </a:t>
            </a:r>
            <a:r>
              <a:rPr lang="en-US" sz="4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Injeção</a:t>
            </a:r>
            <a:r>
              <a:rPr lang="en-US" sz="4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de  </a:t>
            </a:r>
            <a:r>
              <a:rPr lang="en-US" sz="4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Termoplásticos</a:t>
            </a:r>
            <a:endParaRPr lang="pt-BR" sz="4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endParaRPr lang="pt-BR" sz="4400" b="0" strike="noStrike" spc="-1" dirty="0">
              <a:latin typeface="Arial"/>
            </a:endParaRPr>
          </a:p>
        </p:txBody>
      </p:sp>
      <p:pic>
        <p:nvPicPr>
          <p:cNvPr id="143" name="Imagem 2"/>
          <p:cNvPicPr/>
          <p:nvPr/>
        </p:nvPicPr>
        <p:blipFill>
          <a:blip r:embed="rId2"/>
          <a:stretch/>
        </p:blipFill>
        <p:spPr>
          <a:xfrm>
            <a:off x="6095880" y="677880"/>
            <a:ext cx="5070240" cy="588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43"/>
          <p:cNvSpPr/>
          <p:nvPr/>
        </p:nvSpPr>
        <p:spPr>
          <a:xfrm>
            <a:off x="336960" y="32112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aixaDeTexto 5"/>
          <p:cNvSpPr/>
          <p:nvPr/>
        </p:nvSpPr>
        <p:spPr>
          <a:xfrm>
            <a:off x="720000" y="1409760"/>
            <a:ext cx="3656880" cy="28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sz="4400" b="1" strike="noStrike" spc="-1">
                <a:solidFill>
                  <a:srgbClr val="ED7D31"/>
                </a:solidFill>
                <a:latin typeface="Calibri Light"/>
                <a:ea typeface="DejaVu Sans"/>
              </a:rPr>
              <a:t>Estampos para Metálicos </a:t>
            </a:r>
            <a:endParaRPr lang="pt-BR" sz="4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endParaRPr lang="pt-BR" sz="4400" b="0" strike="noStrike" spc="-1">
              <a:latin typeface="Arial"/>
            </a:endParaRPr>
          </a:p>
        </p:txBody>
      </p:sp>
      <p:pic>
        <p:nvPicPr>
          <p:cNvPr id="147" name="Imagem 3"/>
          <p:cNvPicPr/>
          <p:nvPr/>
        </p:nvPicPr>
        <p:blipFill>
          <a:blip r:embed="rId2"/>
          <a:stretch/>
        </p:blipFill>
        <p:spPr>
          <a:xfrm>
            <a:off x="6013080" y="1370880"/>
            <a:ext cx="5457960" cy="462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43"/>
          <p:cNvSpPr/>
          <p:nvPr/>
        </p:nvSpPr>
        <p:spPr>
          <a:xfrm>
            <a:off x="336960" y="32112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aixaDeTexto 5"/>
          <p:cNvSpPr/>
          <p:nvPr/>
        </p:nvSpPr>
        <p:spPr>
          <a:xfrm>
            <a:off x="720000" y="1502280"/>
            <a:ext cx="3656880" cy="28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sz="4400" b="1" strike="noStrike" spc="-1">
                <a:solidFill>
                  <a:srgbClr val="ED7D31"/>
                </a:solidFill>
                <a:latin typeface="Calibri Light"/>
                <a:ea typeface="DejaVu Sans"/>
              </a:rPr>
              <a:t>Estampos para Metálicos </a:t>
            </a:r>
            <a:endParaRPr lang="pt-BR" sz="4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endParaRPr lang="pt-BR" sz="4400" b="0" strike="noStrike" spc="-1">
              <a:latin typeface="Arial"/>
            </a:endParaRPr>
          </a:p>
        </p:txBody>
      </p:sp>
      <p:pic>
        <p:nvPicPr>
          <p:cNvPr id="151" name="Imagem 2"/>
          <p:cNvPicPr/>
          <p:nvPr/>
        </p:nvPicPr>
        <p:blipFill>
          <a:blip r:embed="rId2"/>
          <a:stretch/>
        </p:blipFill>
        <p:spPr>
          <a:xfrm>
            <a:off x="6057000" y="1100880"/>
            <a:ext cx="5011200" cy="501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43"/>
          <p:cNvSpPr/>
          <p:nvPr/>
        </p:nvSpPr>
        <p:spPr>
          <a:xfrm>
            <a:off x="336960" y="32112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aixaDeTexto 5"/>
          <p:cNvSpPr/>
          <p:nvPr/>
        </p:nvSpPr>
        <p:spPr>
          <a:xfrm>
            <a:off x="720000" y="1488960"/>
            <a:ext cx="3656880" cy="28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sz="4400" b="1" strike="noStrike" spc="-1">
                <a:solidFill>
                  <a:srgbClr val="ED7D31"/>
                </a:solidFill>
                <a:latin typeface="Calibri Light"/>
                <a:ea typeface="DejaVu Sans"/>
              </a:rPr>
              <a:t>Molde e Injeção de Conjunto de Laboratórios</a:t>
            </a:r>
            <a:endParaRPr lang="pt-BR" sz="4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endParaRPr lang="pt-BR" sz="4400" b="0" strike="noStrike" spc="-1">
              <a:latin typeface="Arial"/>
            </a:endParaRPr>
          </a:p>
        </p:txBody>
      </p:sp>
      <p:pic>
        <p:nvPicPr>
          <p:cNvPr id="155" name="Imagem 3"/>
          <p:cNvPicPr/>
          <p:nvPr/>
        </p:nvPicPr>
        <p:blipFill>
          <a:blip r:embed="rId2"/>
          <a:stretch/>
        </p:blipFill>
        <p:spPr>
          <a:xfrm>
            <a:off x="6247440" y="472680"/>
            <a:ext cx="5135400" cy="4051800"/>
          </a:xfrm>
          <a:prstGeom prst="rect">
            <a:avLst/>
          </a:prstGeom>
          <a:ln w="0">
            <a:noFill/>
          </a:ln>
        </p:spPr>
      </p:pic>
      <p:pic>
        <p:nvPicPr>
          <p:cNvPr id="156" name="Imagem 6"/>
          <p:cNvPicPr/>
          <p:nvPr/>
        </p:nvPicPr>
        <p:blipFill>
          <a:blip r:embed="rId3"/>
          <a:stretch/>
        </p:blipFill>
        <p:spPr>
          <a:xfrm>
            <a:off x="5301360" y="4258080"/>
            <a:ext cx="2586240" cy="2092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26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Freeform: Shape 28"/>
          <p:cNvSpPr/>
          <p:nvPr/>
        </p:nvSpPr>
        <p:spPr>
          <a:xfrm flipH="1">
            <a:off x="-720" y="0"/>
            <a:ext cx="6172200" cy="6857280"/>
          </a:xfrm>
          <a:custGeom>
            <a:avLst/>
            <a:gdLst/>
            <a:ahLst/>
            <a:cxn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Freeform: Shape 30"/>
          <p:cNvSpPr/>
          <p:nvPr/>
        </p:nvSpPr>
        <p:spPr>
          <a:xfrm>
            <a:off x="0" y="0"/>
            <a:ext cx="6023520" cy="685728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Imagem 4"/>
          <p:cNvPicPr/>
          <p:nvPr/>
        </p:nvPicPr>
        <p:blipFill>
          <a:blip r:embed="rId2"/>
          <a:stretch/>
        </p:blipFill>
        <p:spPr>
          <a:xfrm>
            <a:off x="419400" y="1636920"/>
            <a:ext cx="4047120" cy="2215440"/>
          </a:xfrm>
          <a:prstGeom prst="rect">
            <a:avLst/>
          </a:prstGeom>
          <a:ln w="0">
            <a:noFill/>
          </a:ln>
        </p:spPr>
      </p:pic>
      <p:sp>
        <p:nvSpPr>
          <p:cNvPr id="161" name="CaixaDeTexto 1"/>
          <p:cNvSpPr/>
          <p:nvPr/>
        </p:nvSpPr>
        <p:spPr>
          <a:xfrm>
            <a:off x="6291000" y="63360"/>
            <a:ext cx="5781960" cy="57231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Temos como clientes no Brasil alguns dos principais fabricantes de refrigerados e freezers comerciais, bem como fabricantes de portas para refrigeração tais como: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ED7D31"/>
              </a:buClr>
              <a:buFont typeface="Arial"/>
              <a:buChar char="•"/>
            </a:pPr>
            <a:r>
              <a:rPr lang="pt-BR" sz="28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Metalfrio </a:t>
            </a:r>
            <a:r>
              <a:rPr lang="pt-BR" sz="2800" b="0" i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Solutions</a:t>
            </a:r>
            <a:r>
              <a:rPr lang="pt-BR" sz="28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</a:t>
            </a:r>
            <a:endParaRPr lang="pt-BR" sz="2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ED7D31"/>
              </a:buClr>
              <a:buFont typeface="Arial"/>
              <a:buChar char="•"/>
            </a:pPr>
            <a:r>
              <a:rPr lang="pt-BR" sz="28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Schott Flat Glass </a:t>
            </a:r>
            <a:endParaRPr lang="pt-BR" sz="2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ED7D31"/>
              </a:buClr>
              <a:buFont typeface="Arial"/>
              <a:buChar char="•"/>
            </a:pPr>
            <a:r>
              <a:rPr lang="pt-BR" sz="2800" b="0" i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Rohden</a:t>
            </a:r>
            <a:r>
              <a:rPr lang="pt-BR" sz="28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Vidros Ltda.</a:t>
            </a:r>
            <a:endParaRPr lang="pt-BR" sz="2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ED7D31"/>
              </a:buClr>
              <a:buFont typeface="Arial"/>
              <a:buChar char="•"/>
            </a:pPr>
            <a:r>
              <a:rPr lang="pt-BR" sz="2800" b="0" i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Imbera</a:t>
            </a:r>
            <a:r>
              <a:rPr lang="pt-BR" sz="28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 ( FEMSA).</a:t>
            </a:r>
            <a:endParaRPr lang="pt-BR" sz="2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ED7D31"/>
              </a:buClr>
              <a:buFont typeface="Arial"/>
              <a:buChar char="•"/>
            </a:pPr>
            <a:r>
              <a:rPr lang="pt-BR" sz="2800" b="0" i="1" strike="noStrike" spc="-1" dirty="0">
                <a:solidFill>
                  <a:srgbClr val="ED7D31"/>
                </a:solidFill>
                <a:latin typeface="Calibri"/>
              </a:rPr>
              <a:t>Refricomp</a:t>
            </a:r>
            <a:endParaRPr lang="pt-BR" sz="2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ED7D31"/>
              </a:buClr>
              <a:buFont typeface="Arial"/>
              <a:buChar char="•"/>
            </a:pPr>
            <a:r>
              <a:rPr lang="pt-BR" sz="28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Ingecold Refrigeração. .... 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Dentre outros.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Para maiores informações, contate nosso representante: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Vendas: Ricardo </a:t>
            </a:r>
            <a:r>
              <a:rPr lang="pt-BR" sz="1800" b="0" i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Mansonetto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E-mail:</a:t>
            </a:r>
            <a:r>
              <a:rPr lang="pt-BR" sz="1800" b="0" i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pt-BR" sz="1800" b="0" i="1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vendas@nedsolutions.com.br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Fone: +55 11 97118-0538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162" name="CaixaDeTexto 2"/>
          <p:cNvSpPr/>
          <p:nvPr/>
        </p:nvSpPr>
        <p:spPr>
          <a:xfrm>
            <a:off x="5374080" y="5662800"/>
            <a:ext cx="6752880" cy="11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i="1" strike="noStrike" spc="-1">
                <a:solidFill>
                  <a:srgbClr val="FFFFFF"/>
                </a:solidFill>
                <a:latin typeface="Calibri"/>
                <a:ea typeface="DejaVu Sans"/>
              </a:rPr>
              <a:t>Ned Componentes Plásticos e Metal. Ltda.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i="1" strike="noStrike" spc="-1">
                <a:solidFill>
                  <a:srgbClr val="FFFFFF"/>
                </a:solidFill>
                <a:latin typeface="Calibri"/>
                <a:ea typeface="DejaVu Sans"/>
              </a:rPr>
              <a:t>Av. Casa Grande Nº2.093 – Casa Grande – Diadema – São Paulo – SP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i="1" strike="noStrike" spc="-1">
                <a:solidFill>
                  <a:srgbClr val="FFFFFF"/>
                </a:solidFill>
                <a:latin typeface="Calibri"/>
                <a:ea typeface="DejaVu Sans"/>
              </a:rPr>
              <a:t>CNPJ: 36.569.610/0001-58 Fone: +55 11 2629-7010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i="1" strike="noStrike" spc="-1">
                <a:solidFill>
                  <a:srgbClr val="FFFFFF"/>
                </a:solidFill>
                <a:latin typeface="Calibri"/>
                <a:ea typeface="DejaVu Sans"/>
              </a:rPr>
              <a:t>E-mail: </a:t>
            </a:r>
            <a:r>
              <a:rPr lang="pt-BR" sz="1800" b="0" i="1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comercial@nedsolutions.com.br</a:t>
            </a:r>
            <a:r>
              <a:rPr lang="pt-BR" sz="1800" b="0" i="1" strike="noStrike" spc="-1">
                <a:solidFill>
                  <a:srgbClr val="00B0F0"/>
                </a:solid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FFFFFF"/>
                </a:solidFill>
                <a:latin typeface="Calibri"/>
                <a:ea typeface="DejaVu Sans"/>
              </a:rPr>
              <a:t>– www.nedsolutions.com.br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22"/>
          <p:cNvSpPr/>
          <p:nvPr/>
        </p:nvSpPr>
        <p:spPr>
          <a:xfrm>
            <a:off x="336960" y="32112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aixaDeTexto 5"/>
          <p:cNvSpPr/>
          <p:nvPr/>
        </p:nvSpPr>
        <p:spPr>
          <a:xfrm>
            <a:off x="243720" y="2525760"/>
            <a:ext cx="4331520" cy="28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56000" lnSpcReduction="20000"/>
          </a:bodyPr>
          <a:lstStyle/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r>
              <a:rPr lang="pt-BR" sz="45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SISTEMA AUTOFECHAMENTO 19MM</a:t>
            </a:r>
          </a:p>
          <a:p>
            <a:pPr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</a:pPr>
            <a:endParaRPr lang="pt-BR" sz="45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sz="3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Produto</a:t>
            </a:r>
            <a:r>
              <a:rPr lang="en-US" sz="3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3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próprio</a:t>
            </a:r>
            <a:r>
              <a:rPr lang="en-US" sz="3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, </a:t>
            </a:r>
            <a:r>
              <a:rPr lang="en-US" sz="3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patenteado</a:t>
            </a:r>
            <a:r>
              <a:rPr lang="en-US" sz="3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que </a:t>
            </a:r>
            <a:r>
              <a:rPr lang="en-US" sz="3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pode</a:t>
            </a:r>
            <a:r>
              <a:rPr lang="en-US" sz="3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3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substituir</a:t>
            </a:r>
            <a:r>
              <a:rPr lang="en-US" sz="3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a barra de </a:t>
            </a:r>
            <a:r>
              <a:rPr lang="en-US" sz="3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torção</a:t>
            </a:r>
            <a:r>
              <a:rPr lang="en-US" sz="3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com </a:t>
            </a:r>
            <a:r>
              <a:rPr lang="en-US" sz="3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redução</a:t>
            </a:r>
            <a:r>
              <a:rPr lang="en-US" sz="3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de custos (</a:t>
            </a:r>
            <a:r>
              <a:rPr lang="en-US" sz="3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ver</a:t>
            </a:r>
            <a:r>
              <a:rPr lang="en-US" sz="3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3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bucha</a:t>
            </a:r>
            <a:r>
              <a:rPr lang="en-US" sz="3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3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adaptadora</a:t>
            </a:r>
            <a:r>
              <a:rPr lang="en-US" sz="3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). Para </a:t>
            </a:r>
            <a:r>
              <a:rPr lang="en-US" sz="3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portas</a:t>
            </a:r>
            <a:r>
              <a:rPr lang="en-US" sz="3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de </a:t>
            </a:r>
            <a:r>
              <a:rPr lang="en-US" sz="3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até</a:t>
            </a:r>
            <a:r>
              <a:rPr lang="en-US" sz="3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32Kg de peso e , 250K </a:t>
            </a:r>
            <a:r>
              <a:rPr lang="en-US" sz="3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ciclos</a:t>
            </a:r>
            <a:r>
              <a:rPr lang="en-US" sz="3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de </a:t>
            </a:r>
            <a:r>
              <a:rPr lang="en-US" sz="3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abertura</a:t>
            </a:r>
            <a:r>
              <a:rPr lang="en-US" sz="3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e </a:t>
            </a:r>
            <a:r>
              <a:rPr lang="en-US" sz="3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fechamento</a:t>
            </a:r>
            <a:endParaRPr lang="pt-BR" sz="3400" b="0" strike="noStrike" spc="-1" dirty="0">
              <a:latin typeface="Arial"/>
            </a:endParaRPr>
          </a:p>
        </p:txBody>
      </p:sp>
      <p:pic>
        <p:nvPicPr>
          <p:cNvPr id="92" name="Imagem 4"/>
          <p:cNvPicPr/>
          <p:nvPr/>
        </p:nvPicPr>
        <p:blipFill>
          <a:blip r:embed="rId2"/>
          <a:stretch/>
        </p:blipFill>
        <p:spPr>
          <a:xfrm>
            <a:off x="5563800" y="492480"/>
            <a:ext cx="5733000" cy="588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22"/>
          <p:cNvSpPr/>
          <p:nvPr/>
        </p:nvSpPr>
        <p:spPr>
          <a:xfrm>
            <a:off x="336960" y="32112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aixaDeTexto 5"/>
          <p:cNvSpPr/>
          <p:nvPr/>
        </p:nvSpPr>
        <p:spPr>
          <a:xfrm>
            <a:off x="674280" y="2239560"/>
            <a:ext cx="3656880" cy="28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3500"/>
          </a:bodyPr>
          <a:lstStyle/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r>
              <a:rPr lang="en-US" sz="39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BARRAS DE TORÇÃO</a:t>
            </a:r>
            <a:endParaRPr lang="pt-BR" sz="39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sz="2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Produto</a:t>
            </a:r>
            <a:r>
              <a:rPr lang="en-US" sz="2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de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linha</a:t>
            </a:r>
            <a:r>
              <a:rPr lang="en-US" sz="2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,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podendo</a:t>
            </a:r>
            <a:r>
              <a:rPr lang="en-US" sz="2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também</a:t>
            </a:r>
            <a:r>
              <a:rPr lang="en-US" sz="2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ser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fabricado</a:t>
            </a:r>
            <a:r>
              <a:rPr lang="en-US" sz="2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conforme</a:t>
            </a:r>
            <a:r>
              <a:rPr lang="en-US" sz="2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especificações</a:t>
            </a:r>
            <a:r>
              <a:rPr lang="en-US" sz="24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do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cliente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88" name="Imagem 4"/>
          <p:cNvPicPr/>
          <p:nvPr/>
        </p:nvPicPr>
        <p:blipFill>
          <a:blip r:embed="rId2"/>
          <a:stretch/>
        </p:blipFill>
        <p:spPr>
          <a:xfrm>
            <a:off x="5153760" y="1786320"/>
            <a:ext cx="6552720" cy="329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m 2"/>
          <p:cNvPicPr/>
          <p:nvPr/>
        </p:nvPicPr>
        <p:blipFill>
          <a:blip r:embed="rId2"/>
          <a:stretch/>
        </p:blipFill>
        <p:spPr>
          <a:xfrm>
            <a:off x="8250840" y="897480"/>
            <a:ext cx="3030480" cy="2609280"/>
          </a:xfrm>
          <a:prstGeom prst="rect">
            <a:avLst/>
          </a:prstGeom>
          <a:ln w="0">
            <a:noFill/>
          </a:ln>
        </p:spPr>
      </p:pic>
      <p:pic>
        <p:nvPicPr>
          <p:cNvPr id="97" name="Imagem 6"/>
          <p:cNvPicPr/>
          <p:nvPr/>
        </p:nvPicPr>
        <p:blipFill>
          <a:blip r:embed="rId3"/>
          <a:stretch/>
        </p:blipFill>
        <p:spPr>
          <a:xfrm>
            <a:off x="5625720" y="2569320"/>
            <a:ext cx="2920680" cy="3561120"/>
          </a:xfrm>
          <a:prstGeom prst="rect">
            <a:avLst/>
          </a:prstGeom>
          <a:ln w="0">
            <a:noFill/>
          </a:ln>
        </p:spPr>
      </p:pic>
      <p:sp>
        <p:nvSpPr>
          <p:cNvPr id="2" name="Rectangle 26">
            <a:extLst>
              <a:ext uri="{FF2B5EF4-FFF2-40B4-BE49-F238E27FC236}">
                <a16:creationId xmlns:a16="http://schemas.microsoft.com/office/drawing/2014/main" id="{BF067C5B-C1CE-406E-7DA4-EAB1FB91AB42}"/>
              </a:ext>
            </a:extLst>
          </p:cNvPr>
          <p:cNvSpPr/>
          <p:nvPr/>
        </p:nvSpPr>
        <p:spPr>
          <a:xfrm>
            <a:off x="180720" y="33966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r>
              <a:rPr lang="en-US" sz="3600" b="1" spc="-1" dirty="0">
                <a:solidFill>
                  <a:srgbClr val="ED7D31"/>
                </a:solidFill>
                <a:latin typeface="Calibri Light"/>
                <a:ea typeface="DejaVu Sans"/>
              </a:rPr>
              <a:t>BUCHA ADAPTADORA PARA AF19MM</a:t>
            </a: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pt-BR" sz="3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Produto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próprio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e para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aplicação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em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b="1" spc="-1" dirty="0" err="1">
                <a:solidFill>
                  <a:srgbClr val="ED7D31"/>
                </a:solidFill>
                <a:latin typeface="Calibri Light"/>
              </a:rPr>
              <a:t>Substituição</a:t>
            </a:r>
            <a:r>
              <a:rPr lang="en-US" b="1" spc="-1" dirty="0">
                <a:solidFill>
                  <a:srgbClr val="ED7D31"/>
                </a:solidFill>
                <a:latin typeface="Calibri Light"/>
              </a:rPr>
              <a:t> da barra de </a:t>
            </a:r>
            <a:r>
              <a:rPr lang="en-US" b="1" spc="-1" dirty="0" err="1">
                <a:solidFill>
                  <a:srgbClr val="ED7D31"/>
                </a:solidFill>
                <a:latin typeface="Calibri Light"/>
              </a:rPr>
              <a:t>torção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26"/>
          <p:cNvSpPr/>
          <p:nvPr/>
        </p:nvSpPr>
        <p:spPr>
          <a:xfrm>
            <a:off x="336960" y="32112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aixaDeTexto 5"/>
          <p:cNvSpPr/>
          <p:nvPr/>
        </p:nvSpPr>
        <p:spPr>
          <a:xfrm>
            <a:off x="336960" y="914400"/>
            <a:ext cx="4331520" cy="28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sz="36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VENEZIANA/GRADE  FRONTAL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1026" name="Imagem 4">
            <a:extLst>
              <a:ext uri="{FF2B5EF4-FFF2-40B4-BE49-F238E27FC236}">
                <a16:creationId xmlns:a16="http://schemas.microsoft.com/office/drawing/2014/main" id="{62BE6FF6-C278-D55E-866E-42BB1A28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45" y="914400"/>
            <a:ext cx="7094955" cy="45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72081AA-FD25-210C-8B52-7E91EFF0A1B7}"/>
              </a:ext>
            </a:extLst>
          </p:cNvPr>
          <p:cNvSpPr txBox="1"/>
          <p:nvPr/>
        </p:nvSpPr>
        <p:spPr>
          <a:xfrm>
            <a:off x="444247" y="4281979"/>
            <a:ext cx="4224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Produto conceito a ser desenvolvido</a:t>
            </a:r>
          </a:p>
          <a:p>
            <a:r>
              <a:rPr lang="pt-BR" b="1" dirty="0">
                <a:solidFill>
                  <a:schemeClr val="accent2"/>
                </a:solidFill>
              </a:rPr>
              <a:t>conforme necessidade técnica do </a:t>
            </a:r>
          </a:p>
          <a:p>
            <a:r>
              <a:rPr lang="pt-BR" b="1" dirty="0">
                <a:solidFill>
                  <a:schemeClr val="accent2"/>
                </a:solidFill>
              </a:rPr>
              <a:t>cliente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6"/>
          <p:cNvSpPr/>
          <p:nvPr/>
        </p:nvSpPr>
        <p:spPr>
          <a:xfrm>
            <a:off x="336960" y="33966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aixaDeTexto 1"/>
          <p:cNvSpPr/>
          <p:nvPr/>
        </p:nvSpPr>
        <p:spPr>
          <a:xfrm>
            <a:off x="674280" y="2875680"/>
            <a:ext cx="3656880" cy="28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r>
              <a:rPr lang="en-US" sz="3900" b="1" strike="noStrike" spc="-1" dirty="0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PUXADOR PORTA DE VIDRO</a:t>
            </a:r>
            <a:endParaRPr lang="pt-BR" sz="39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sz="2400" b="1" strike="noStrike" spc="-1" dirty="0" err="1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Produto</a:t>
            </a:r>
            <a:r>
              <a:rPr lang="en-US" sz="2400" b="1" strike="noStrike" spc="-1" dirty="0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conceito</a:t>
            </a:r>
            <a:r>
              <a:rPr lang="en-US" sz="2400" b="1" strike="noStrike" spc="-1" dirty="0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,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também</a:t>
            </a:r>
            <a:r>
              <a:rPr lang="en-US" sz="2400" b="1" strike="noStrike" spc="-1" dirty="0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pode</a:t>
            </a:r>
            <a:r>
              <a:rPr lang="en-US" sz="2400" b="1" strike="noStrike" spc="-1" dirty="0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ser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desenvolvido</a:t>
            </a:r>
            <a:r>
              <a:rPr lang="en-US" sz="2400" b="1" strike="noStrike" spc="-1" dirty="0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conforme</a:t>
            </a:r>
            <a:r>
              <a:rPr lang="en-US" sz="2400" b="1" strike="noStrike" spc="-1" dirty="0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especificações</a:t>
            </a:r>
            <a:r>
              <a:rPr lang="en-US" sz="2400" b="1" strike="noStrike" spc="-1" dirty="0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do </a:t>
            </a:r>
            <a:r>
              <a:rPr lang="en-US" sz="2400" b="1" strike="noStrike" spc="-1" dirty="0" err="1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cliente</a:t>
            </a:r>
            <a:r>
              <a:rPr lang="en-US" sz="2400" b="1" strike="noStrike" spc="-1" dirty="0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.</a:t>
            </a:r>
            <a:endParaRPr lang="pt-BR" sz="2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 dirty="0">
              <a:latin typeface="Arial"/>
            </a:endParaRPr>
          </a:p>
        </p:txBody>
      </p:sp>
      <p:pic>
        <p:nvPicPr>
          <p:cNvPr id="129" name="Imagem 6"/>
          <p:cNvPicPr/>
          <p:nvPr/>
        </p:nvPicPr>
        <p:blipFill>
          <a:blip r:embed="rId2"/>
          <a:stretch/>
        </p:blipFill>
        <p:spPr>
          <a:xfrm>
            <a:off x="5153760" y="1311120"/>
            <a:ext cx="6552720" cy="424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m 4"/>
          <p:cNvPicPr/>
          <p:nvPr/>
        </p:nvPicPr>
        <p:blipFill>
          <a:blip r:embed="rId2"/>
          <a:stretch/>
        </p:blipFill>
        <p:spPr>
          <a:xfrm>
            <a:off x="5153760" y="1515960"/>
            <a:ext cx="6552720" cy="3833280"/>
          </a:xfrm>
          <a:prstGeom prst="rect">
            <a:avLst/>
          </a:prstGeom>
          <a:ln w="0">
            <a:noFill/>
          </a:ln>
        </p:spPr>
      </p:pic>
      <p:sp>
        <p:nvSpPr>
          <p:cNvPr id="6" name="Rectangle 26">
            <a:extLst>
              <a:ext uri="{FF2B5EF4-FFF2-40B4-BE49-F238E27FC236}">
                <a16:creationId xmlns:a16="http://schemas.microsoft.com/office/drawing/2014/main" id="{AA08362C-46E2-6956-C814-015BDC8F93AD}"/>
              </a:ext>
            </a:extLst>
          </p:cNvPr>
          <p:cNvSpPr/>
          <p:nvPr/>
        </p:nvSpPr>
        <p:spPr>
          <a:xfrm>
            <a:off x="180720" y="33966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r>
              <a:rPr lang="en-US" sz="3600" b="1" spc="-1" dirty="0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GRADE TRASEIRA DA UNIDADE</a:t>
            </a:r>
            <a:endParaRPr lang="en-US" sz="3600" b="1" strike="noStrike" spc="-1" dirty="0">
              <a:solidFill>
                <a:srgbClr val="ED7D31"/>
              </a:solidFill>
              <a:latin typeface="Calibri Light" panose="020F0302020204030204" pitchFamily="34" charset="0"/>
              <a:ea typeface="DejaVu Sans"/>
              <a:cs typeface="Calibri Light" panose="020F0302020204030204" pitchFamily="34" charset="0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pt-BR" sz="36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sz="1800" b="1" strike="noStrike" spc="-1" dirty="0" err="1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Produto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próprio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e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pode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ser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desenvolvido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conforme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especificações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do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cliente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m 4"/>
          <p:cNvPicPr/>
          <p:nvPr/>
        </p:nvPicPr>
        <p:blipFill>
          <a:blip r:embed="rId2"/>
          <a:stretch/>
        </p:blipFill>
        <p:spPr>
          <a:xfrm>
            <a:off x="5366160" y="467280"/>
            <a:ext cx="6216480" cy="5765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26">
            <a:extLst>
              <a:ext uri="{FF2B5EF4-FFF2-40B4-BE49-F238E27FC236}">
                <a16:creationId xmlns:a16="http://schemas.microsoft.com/office/drawing/2014/main" id="{3D6214DA-1DF3-B930-64ED-C7DEEFA97D77}"/>
              </a:ext>
            </a:extLst>
          </p:cNvPr>
          <p:cNvSpPr/>
          <p:nvPr/>
        </p:nvSpPr>
        <p:spPr>
          <a:xfrm>
            <a:off x="236990" y="33966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r>
              <a:rPr lang="en-US" sz="36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DOBRADIÇA INF. DA PORTA</a:t>
            </a: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pt-BR" sz="3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Produto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próprio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e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pode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ser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desenvolvido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conforme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especificações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do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cliente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m 6"/>
          <p:cNvPicPr/>
          <p:nvPr/>
        </p:nvPicPr>
        <p:blipFill>
          <a:blip r:embed="rId2"/>
          <a:stretch/>
        </p:blipFill>
        <p:spPr>
          <a:xfrm>
            <a:off x="8582400" y="399240"/>
            <a:ext cx="2897280" cy="5215680"/>
          </a:xfrm>
          <a:prstGeom prst="rect">
            <a:avLst/>
          </a:prstGeom>
          <a:ln w="0">
            <a:noFill/>
          </a:ln>
        </p:spPr>
      </p:pic>
      <p:pic>
        <p:nvPicPr>
          <p:cNvPr id="112" name="Imagem 8"/>
          <p:cNvPicPr/>
          <p:nvPr/>
        </p:nvPicPr>
        <p:blipFill>
          <a:blip r:embed="rId3"/>
          <a:stretch/>
        </p:blipFill>
        <p:spPr>
          <a:xfrm>
            <a:off x="5571360" y="276480"/>
            <a:ext cx="2645280" cy="5215680"/>
          </a:xfrm>
          <a:prstGeom prst="rect">
            <a:avLst/>
          </a:prstGeom>
          <a:ln w="0">
            <a:noFill/>
          </a:ln>
        </p:spPr>
      </p:pic>
      <p:sp>
        <p:nvSpPr>
          <p:cNvPr id="2" name="Rectangle 26">
            <a:extLst>
              <a:ext uri="{FF2B5EF4-FFF2-40B4-BE49-F238E27FC236}">
                <a16:creationId xmlns:a16="http://schemas.microsoft.com/office/drawing/2014/main" id="{D1E77FF2-77F8-A656-9EFB-1ECF44D1639B}"/>
              </a:ext>
            </a:extLst>
          </p:cNvPr>
          <p:cNvSpPr/>
          <p:nvPr/>
        </p:nvSpPr>
        <p:spPr>
          <a:xfrm>
            <a:off x="180720" y="339660"/>
            <a:ext cx="4331520" cy="6178680"/>
          </a:xfrm>
          <a:prstGeom prst="rect">
            <a:avLst/>
          </a:prstGeom>
          <a:solidFill>
            <a:srgbClr val="404040">
              <a:alpha val="90000"/>
            </a:srgbClr>
          </a:solidFill>
          <a:ln w="127000" cap="sq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trike="noStrike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en-US" sz="3600" b="1" spc="-1" dirty="0">
              <a:solidFill>
                <a:srgbClr val="ED7D31"/>
              </a:solidFill>
              <a:latin typeface="Calibri Light"/>
              <a:ea typeface="DejaVu Sans"/>
            </a:endParaRP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r>
              <a:rPr lang="en-US" sz="36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DOBRADIÇA TAMPA HORIZONTAL</a:t>
            </a:r>
          </a:p>
          <a:p>
            <a:pPr marL="685800" indent="-685800" algn="ctr">
              <a:lnSpc>
                <a:spcPct val="90000"/>
              </a:lnSpc>
              <a:spcAft>
                <a:spcPts val="601"/>
              </a:spcAft>
              <a:buClr>
                <a:srgbClr val="ED7D31"/>
              </a:buClr>
              <a:buFont typeface="Arial"/>
              <a:buChar char="•"/>
            </a:pPr>
            <a:endParaRPr lang="pt-BR" sz="3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Produto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próprio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e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pode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ser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desenvolvido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conforme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especificações</a:t>
            </a:r>
            <a:r>
              <a:rPr lang="en-US" sz="1800" b="1" strike="noStrike" spc="-1" dirty="0">
                <a:solidFill>
                  <a:srgbClr val="ED7D31"/>
                </a:solidFill>
                <a:latin typeface="Calibri Light"/>
                <a:ea typeface="DejaVu Sans"/>
              </a:rPr>
              <a:t> do </a:t>
            </a:r>
            <a:r>
              <a:rPr lang="en-US" sz="1800" b="1" strike="noStrike" spc="-1" dirty="0" err="1">
                <a:solidFill>
                  <a:srgbClr val="ED7D31"/>
                </a:solidFill>
                <a:latin typeface="Calibri Light"/>
                <a:ea typeface="DejaVu Sans"/>
              </a:rPr>
              <a:t>cliente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407</TotalTime>
  <Words>537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16208</dc:creator>
  <dc:description/>
  <cp:lastModifiedBy>16208</cp:lastModifiedBy>
  <cp:revision>38</cp:revision>
  <cp:lastPrinted>2022-05-02T23:16:59Z</cp:lastPrinted>
  <dcterms:created xsi:type="dcterms:W3CDTF">2022-04-21T14:12:33Z</dcterms:created>
  <dcterms:modified xsi:type="dcterms:W3CDTF">2022-08-30T19:35:32Z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