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0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1050-05C5-4D61-9362-F00AC2964EC7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66E6-476F-4F77-B98C-9D541FA68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89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1050-05C5-4D61-9362-F00AC2964EC7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66E6-476F-4F77-B98C-9D541FA68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4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1050-05C5-4D61-9362-F00AC2964EC7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66E6-476F-4F77-B98C-9D541FA68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82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1050-05C5-4D61-9362-F00AC2964EC7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66E6-476F-4F77-B98C-9D541FA68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01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1050-05C5-4D61-9362-F00AC2964EC7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66E6-476F-4F77-B98C-9D541FA68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87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1050-05C5-4D61-9362-F00AC2964EC7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66E6-476F-4F77-B98C-9D541FA68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98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1050-05C5-4D61-9362-F00AC2964EC7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66E6-476F-4F77-B98C-9D541FA68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15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1050-05C5-4D61-9362-F00AC2964EC7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66E6-476F-4F77-B98C-9D541FA68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15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1050-05C5-4D61-9362-F00AC2964EC7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66E6-476F-4F77-B98C-9D541FA68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37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1050-05C5-4D61-9362-F00AC2964EC7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66E6-476F-4F77-B98C-9D541FA68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98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1050-05C5-4D61-9362-F00AC2964EC7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66E6-476F-4F77-B98C-9D541FA68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39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71050-05C5-4D61-9362-F00AC2964EC7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966E6-476F-4F77-B98C-9D541FA68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06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anticscholar.org/paper/Development-of-Noiseless-Steganography-Method-in-Saharso-Munir/86c332f02cd067c7866dfd4773eb01d3d5bfcb52" TargetMode="External"/><Relationship Id="rId2" Type="http://schemas.openxmlformats.org/officeDocument/2006/relationships/hyperlink" Target="https://www.semanticscholar.org/paper/StegoRogue%3A-Steganography-in-Two-Dimensional-Video-Gibbs-Shashidhar/c2b2c98fb2141231fff76c21ffb32bc4f479fe9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publication/222416130_Steganography_in_games_A_general_methodology_and_its_application_to_the_game_of_Go" TargetMode="External"/><Relationship Id="rId4" Type="http://schemas.openxmlformats.org/officeDocument/2006/relationships/hyperlink" Target="https://amosunov.files.wordpress.com/2015/07/2013_wisa_talk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Использование стеганографии в играх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507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Стегоанализ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56" y="1690688"/>
            <a:ext cx="3667074" cy="2797175"/>
          </a:xfrm>
          <a:prstGeom prst="rect">
            <a:avLst/>
          </a:prstGeom>
        </p:spPr>
      </p:pic>
      <p:pic>
        <p:nvPicPr>
          <p:cNvPr id="5126" name="Picture 6" descr="Картинки по запросу &quot;мморпг игры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30" y="3711575"/>
            <a:ext cx="434837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Картинки по запросу &quot;мморпг игры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738" y="3598116"/>
            <a:ext cx="3919692" cy="256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Картинки по запросу &quot;мморпг игры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930" y="1450695"/>
            <a:ext cx="4887612" cy="256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3267075" y="6290422"/>
            <a:ext cx="5657850" cy="536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dirty="0" smtClean="0"/>
              <a:t>Количество и неоднородность игровых механик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99657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Игра – сложная информационная система</a:t>
            </a:r>
          </a:p>
          <a:p>
            <a:r>
              <a:rPr lang="ru-RU" dirty="0" smtClean="0"/>
              <a:t>Сокрытие через элементы игры</a:t>
            </a:r>
          </a:p>
          <a:p>
            <a:r>
              <a:rPr lang="ru-RU" dirty="0" smtClean="0"/>
              <a:t>Чем больше механик и чем выше их сложность – тем сложнее </a:t>
            </a:r>
            <a:r>
              <a:rPr lang="ru-RU" dirty="0" err="1" smtClean="0"/>
              <a:t>стегоанализ</a:t>
            </a:r>
            <a:endParaRPr lang="ru-RU" dirty="0" smtClean="0"/>
          </a:p>
          <a:p>
            <a:r>
              <a:rPr lang="ru-RU" dirty="0" smtClean="0"/>
              <a:t>Анализ творческой деятельности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1528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Библиография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i="1" dirty="0"/>
              <a:t>Chance Gibbs, </a:t>
            </a:r>
            <a:r>
              <a:rPr lang="en-US" i="1" dirty="0" err="1"/>
              <a:t>Narasimha</a:t>
            </a:r>
            <a:r>
              <a:rPr lang="en-US" i="1" dirty="0"/>
              <a:t> </a:t>
            </a:r>
            <a:r>
              <a:rPr lang="en-US" i="1" dirty="0" err="1"/>
              <a:t>Shashidhar</a:t>
            </a:r>
            <a:r>
              <a:rPr lang="en-US" dirty="0"/>
              <a:t>. </a:t>
            </a:r>
            <a:r>
              <a:rPr lang="en-US" dirty="0" err="1"/>
              <a:t>StegoRogue</a:t>
            </a:r>
            <a:r>
              <a:rPr lang="en-US" dirty="0"/>
              <a:t>: Steganography in Two-Dimensional Video Game Maps - </a:t>
            </a:r>
            <a:r>
              <a:rPr lang="ru-RU" dirty="0"/>
              <a:t>Электронный документ [Электронный ресурс] - Режим доступа: </a:t>
            </a:r>
            <a:r>
              <a:rPr lang="en-US" u="sng" dirty="0">
                <a:hlinkClick r:id="rId2"/>
              </a:rPr>
              <a:t>https://www.semanticscholar.org/paper/StegoRogue%3A-Steganography-in-Two-Dimensional-Video-Gibbs-Shashidhar/c2b2c98fb2141231fff76c21ffb32bc4f479fe93</a:t>
            </a:r>
            <a:r>
              <a:rPr lang="en-US" dirty="0"/>
              <a:t>, </a:t>
            </a:r>
            <a:r>
              <a:rPr lang="ru-RU" dirty="0"/>
              <a:t>свободный</a:t>
            </a:r>
          </a:p>
          <a:p>
            <a:pPr fontAlgn="base"/>
            <a:r>
              <a:rPr lang="en-US" i="1" dirty="0"/>
              <a:t>Kemal </a:t>
            </a:r>
            <a:r>
              <a:rPr lang="en-US" i="1" dirty="0" err="1"/>
              <a:t>Saharso</a:t>
            </a:r>
            <a:r>
              <a:rPr lang="en-US" i="1" dirty="0"/>
              <a:t>, Rinaldi </a:t>
            </a:r>
            <a:r>
              <a:rPr lang="en-US" i="1" dirty="0" err="1"/>
              <a:t>Munir</a:t>
            </a:r>
            <a:r>
              <a:rPr lang="en-US" dirty="0"/>
              <a:t>. Development of Noiseless Steganography Method in Role-Playing Game </a:t>
            </a:r>
            <a:r>
              <a:rPr lang="en-US" dirty="0" err="1"/>
              <a:t>Resa</a:t>
            </a:r>
            <a:r>
              <a:rPr lang="en-US" dirty="0"/>
              <a:t> - </a:t>
            </a:r>
            <a:r>
              <a:rPr lang="ru-RU" dirty="0"/>
              <a:t>Электронный документ [Электронный ресурс] - Режим доступа: </a:t>
            </a:r>
            <a:r>
              <a:rPr lang="en-US" u="sng" dirty="0">
                <a:hlinkClick r:id="rId3"/>
              </a:rPr>
              <a:t>https://www.semanticscholar.org/paper/Development-of-Noiseless-Steganography-Method-in-Saharso-Munir/86c332f02cd067c7866dfd4773eb01d3d5bfcb52</a:t>
            </a:r>
            <a:r>
              <a:rPr lang="en-US" dirty="0"/>
              <a:t>, </a:t>
            </a:r>
            <a:r>
              <a:rPr lang="ru-RU" dirty="0"/>
              <a:t>свободный</a:t>
            </a:r>
          </a:p>
          <a:p>
            <a:pPr fontAlgn="base"/>
            <a:r>
              <a:rPr lang="en-US" i="1" dirty="0"/>
              <a:t>Anton </a:t>
            </a:r>
            <a:r>
              <a:rPr lang="en-US" i="1" dirty="0" err="1"/>
              <a:t>Mosunov</a:t>
            </a:r>
            <a:r>
              <a:rPr lang="en-US" i="1" dirty="0"/>
              <a:t>, </a:t>
            </a:r>
            <a:r>
              <a:rPr lang="en-US" i="1" dirty="0" err="1"/>
              <a:t>Vineet</a:t>
            </a:r>
            <a:r>
              <a:rPr lang="en-US" i="1" dirty="0"/>
              <a:t> Sinha, Heather Crawford, John </a:t>
            </a:r>
            <a:r>
              <a:rPr lang="en-US" i="1" dirty="0" err="1"/>
              <a:t>Aycock</a:t>
            </a:r>
            <a:r>
              <a:rPr lang="en-US" i="1" dirty="0"/>
              <a:t>, Daniel Medeiros </a:t>
            </a:r>
            <a:r>
              <a:rPr lang="en-US" i="1" dirty="0" err="1"/>
              <a:t>Nunes</a:t>
            </a:r>
            <a:r>
              <a:rPr lang="en-US" i="1" dirty="0"/>
              <a:t> de Castro, </a:t>
            </a:r>
            <a:r>
              <a:rPr lang="en-US" i="1" dirty="0" err="1"/>
              <a:t>Rashmi</a:t>
            </a:r>
            <a:r>
              <a:rPr lang="en-US" i="1" dirty="0"/>
              <a:t> </a:t>
            </a:r>
            <a:r>
              <a:rPr lang="en-US" i="1" dirty="0" err="1"/>
              <a:t>Kumari</a:t>
            </a:r>
            <a:r>
              <a:rPr lang="en-US" dirty="0"/>
              <a:t>. Assured Supraliminal Steganography in Computer Games - </a:t>
            </a:r>
            <a:r>
              <a:rPr lang="ru-RU" dirty="0"/>
              <a:t>Электронный документ [Электронный ресурс] - Режим доступа: </a:t>
            </a:r>
            <a:r>
              <a:rPr lang="en-US" u="sng" dirty="0">
                <a:hlinkClick r:id="rId4"/>
              </a:rPr>
              <a:t>https://amosunov.files.wordpress.com/2015/07/2013_wisa_talk.pdf</a:t>
            </a:r>
            <a:r>
              <a:rPr lang="en-US" dirty="0"/>
              <a:t>, </a:t>
            </a:r>
            <a:r>
              <a:rPr lang="ru-RU" dirty="0"/>
              <a:t>свободный</a:t>
            </a:r>
          </a:p>
          <a:p>
            <a:r>
              <a:rPr lang="en-US" i="1" dirty="0"/>
              <a:t>Julio C. Hernandez-Castro, Ignacio </a:t>
            </a:r>
            <a:r>
              <a:rPr lang="en-US" i="1" dirty="0" err="1"/>
              <a:t>Blasco</a:t>
            </a:r>
            <a:r>
              <a:rPr lang="en-US" i="1" dirty="0"/>
              <a:t>-Lopez, Juan M. Estevez-</a:t>
            </a:r>
            <a:r>
              <a:rPr lang="en-US" i="1" dirty="0" err="1"/>
              <a:t>Tapiador,Arturo</a:t>
            </a:r>
            <a:r>
              <a:rPr lang="en-US" i="1" dirty="0"/>
              <a:t> </a:t>
            </a:r>
            <a:r>
              <a:rPr lang="en-US" i="1" dirty="0" err="1"/>
              <a:t>Ribagorda-Garnacho</a:t>
            </a:r>
            <a:r>
              <a:rPr lang="en-US" i="1" dirty="0"/>
              <a:t>.</a:t>
            </a:r>
            <a:r>
              <a:rPr lang="en-US" dirty="0"/>
              <a:t> Steganography in games: A general methodology </a:t>
            </a:r>
            <a:r>
              <a:rPr lang="en-US" dirty="0" err="1"/>
              <a:t>andits</a:t>
            </a:r>
            <a:r>
              <a:rPr lang="en-US" dirty="0"/>
              <a:t> application to the game of Go - </a:t>
            </a:r>
            <a:r>
              <a:rPr lang="ru-RU" dirty="0"/>
              <a:t>Электронный документ [Электронный ресурс] - Режим доступа: </a:t>
            </a:r>
            <a:r>
              <a:rPr lang="en-US" u="sng" dirty="0">
                <a:hlinkClick r:id="rId5"/>
              </a:rPr>
              <a:t>https://www.researchgate.net/publication/222416130_Steganography_in_games_A_general_methodology_and_its_application_to_the_game_of_Go</a:t>
            </a:r>
            <a:r>
              <a:rPr lang="en-US" dirty="0"/>
              <a:t>, </a:t>
            </a:r>
            <a:r>
              <a:rPr lang="ru-RU" dirty="0"/>
              <a:t>свободный</a:t>
            </a:r>
          </a:p>
        </p:txBody>
      </p:sp>
    </p:spTree>
    <p:extLst>
      <p:ext uri="{BB962C8B-B14F-4D97-AF65-F5344CB8AC3E}">
        <p14:creationId xmlns:p14="http://schemas.microsoft.com/office/powerpoint/2010/main" val="549211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Спасибо за внимание!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89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Стеганография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способ передачи информации с учётом сохранения в тайне самого факта такой передачи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755625"/>
              </p:ext>
            </p:extLst>
          </p:nvPr>
        </p:nvGraphicFramePr>
        <p:xfrm>
          <a:off x="1854200" y="2945924"/>
          <a:ext cx="3614057" cy="3912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Image" r:id="rId3" imgW="10158480" imgH="11009520" progId="Photoshop.Image.13">
                  <p:embed/>
                </p:oleObj>
              </mc:Choice>
              <mc:Fallback>
                <p:oleObj name="Image" r:id="rId3" imgW="10158480" imgH="110095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4200" y="2945924"/>
                        <a:ext cx="3614057" cy="3912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212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Методы стеганографии в играх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502" y="1690688"/>
            <a:ext cx="7812995" cy="46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3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Классификация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416300" cy="4351338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 smtClean="0">
                <a:solidFill>
                  <a:schemeClr val="accent1">
                    <a:lumMod val="75000"/>
                  </a:schemeClr>
                </a:solidFill>
              </a:rPr>
              <a:t>Статические</a:t>
            </a:r>
          </a:p>
          <a:p>
            <a:r>
              <a:rPr lang="ru-RU" dirty="0" smtClean="0"/>
              <a:t>Получение информации при старте</a:t>
            </a:r>
          </a:p>
          <a:p>
            <a:r>
              <a:rPr lang="ru-RU" dirty="0" smtClean="0"/>
              <a:t>Нет активного взаимодействия с игрой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864100" y="1825625"/>
            <a:ext cx="3416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600" dirty="0" smtClean="0">
                <a:solidFill>
                  <a:schemeClr val="accent1">
                    <a:lumMod val="75000"/>
                  </a:schemeClr>
                </a:solidFill>
              </a:rPr>
              <a:t>Динамические</a:t>
            </a:r>
          </a:p>
          <a:p>
            <a:r>
              <a:rPr lang="ru-RU" dirty="0" smtClean="0"/>
              <a:t>Получение информации только при активном взаимодействии с игровыми механиками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20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Пример статических систем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 descr="https://lh6.googleusercontent.com/auubhXFGYRUXSpd2At5mIyNL1-R_Wj1Czv8dgV1cVxWD-D9K2c4Swg2ZxGceLx0ujlZ09v7S49JEMv2jZucGn-LGLT9tb2DfwAk-tl3hRTSfR0u-2CiReCuvNIOx3UNR6nxY32r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873976" cy="274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567038" y="4543425"/>
            <a:ext cx="3416300" cy="53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/>
              <a:t>Breakout</a:t>
            </a:r>
            <a:r>
              <a:rPr lang="ru-RU" sz="2400" dirty="0" smtClean="0"/>
              <a:t>-подобные игры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001" y="1670049"/>
            <a:ext cx="3725577" cy="2762251"/>
          </a:xfrm>
          <a:prstGeom prst="rect">
            <a:avLst/>
          </a:prstGeom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7514639" y="4543425"/>
            <a:ext cx="3416300" cy="53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dirty="0" smtClean="0"/>
              <a:t>Карточные игры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9568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Пример динамических систем</a:t>
            </a:r>
            <a:endParaRPr lang="ru-RU" dirty="0"/>
          </a:p>
        </p:txBody>
      </p:sp>
      <p:pic>
        <p:nvPicPr>
          <p:cNvPr id="3074" name="Picture 2" descr="Картинки по запросу &quot;slender game notes&quot;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7"/>
            <a:ext cx="4914900" cy="276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567038" y="4543425"/>
            <a:ext cx="3416300" cy="53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/>
              <a:t>Slender: The Arrival</a:t>
            </a:r>
            <a:endParaRPr lang="ru-RU" sz="2400" dirty="0"/>
          </a:p>
        </p:txBody>
      </p:sp>
      <p:pic>
        <p:nvPicPr>
          <p:cNvPr id="3076" name="Picture 4" descr="Картинки по запросу &quot;minecraft writings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475" y="1690686"/>
            <a:ext cx="3098981" cy="276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7514639" y="4543425"/>
            <a:ext cx="3416300" cy="53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/>
              <a:t>Minecraft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5144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Создание </a:t>
            </a: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стеганографических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Намеренное создание игры с механиками, нацеленными на сокрытие </a:t>
            </a:r>
            <a:r>
              <a:rPr lang="ru-RU" dirty="0" smtClean="0"/>
              <a:t>сообщений</a:t>
            </a:r>
          </a:p>
          <a:p>
            <a:endParaRPr lang="ru-RU" dirty="0"/>
          </a:p>
          <a:p>
            <a:r>
              <a:rPr lang="ru-RU" dirty="0"/>
              <a:t>Использование игровых механик уже готовой игры</a:t>
            </a:r>
          </a:p>
        </p:txBody>
      </p:sp>
    </p:spTree>
    <p:extLst>
      <p:ext uri="{BB962C8B-B14F-4D97-AF65-F5344CB8AC3E}">
        <p14:creationId xmlns:p14="http://schemas.microsoft.com/office/powerpoint/2010/main" val="161722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Стегоанализ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наука о выявлении факта передачи скрытой информации в анализируемом сообщении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326685"/>
              </p:ext>
            </p:extLst>
          </p:nvPr>
        </p:nvGraphicFramePr>
        <p:xfrm>
          <a:off x="1854200" y="2945924"/>
          <a:ext cx="3614057" cy="3912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Image" r:id="rId3" imgW="10158480" imgH="11009520" progId="Photoshop.Image.13">
                  <p:embed/>
                </p:oleObj>
              </mc:Choice>
              <mc:Fallback>
                <p:oleObj name="Image" r:id="rId3" imgW="10158480" imgH="11009520" progId="Photoshop.Image.13">
                  <p:embed/>
                  <p:pic>
                    <p:nvPicPr>
                      <p:cNvPr id="5" name="Объект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4200" y="2945924"/>
                        <a:ext cx="3614057" cy="3912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5667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Стегоанализ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Уровни сложности</a:t>
            </a:r>
          </a:p>
          <a:p>
            <a:r>
              <a:rPr lang="ru-RU" dirty="0" smtClean="0"/>
              <a:t>1-ый: одна система</a:t>
            </a:r>
          </a:p>
          <a:p>
            <a:r>
              <a:rPr lang="ru-RU" dirty="0" smtClean="0"/>
              <a:t>2-ой: две системы – первая «истинная», вторая служит для отвлечения внимания</a:t>
            </a:r>
          </a:p>
          <a:p>
            <a:r>
              <a:rPr lang="ru-RU" dirty="0" smtClean="0"/>
              <a:t>3-ий: больше двух систем</a:t>
            </a:r>
          </a:p>
          <a:p>
            <a:r>
              <a:rPr lang="ru-RU" dirty="0" smtClean="0"/>
              <a:t>4-ый: использование методов шифрования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1495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303</Words>
  <Application>Microsoft Office PowerPoint</Application>
  <PresentationFormat>Широкоэкранный</PresentationFormat>
  <Paragraphs>41</Paragraphs>
  <Slides>13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Adobe Photoshop Image</vt:lpstr>
      <vt:lpstr>Использование стеганографии в играх</vt:lpstr>
      <vt:lpstr>Стеганография</vt:lpstr>
      <vt:lpstr>Методы стеганографии в играх</vt:lpstr>
      <vt:lpstr>Классификация</vt:lpstr>
      <vt:lpstr>Пример статических систем</vt:lpstr>
      <vt:lpstr>Пример динамических систем</vt:lpstr>
      <vt:lpstr>Создание стеганографических систем</vt:lpstr>
      <vt:lpstr>Стегоанализ</vt:lpstr>
      <vt:lpstr>Стегоанализ</vt:lpstr>
      <vt:lpstr>Стегоанализ</vt:lpstr>
      <vt:lpstr>Заключение</vt:lpstr>
      <vt:lpstr>Библиография</vt:lpstr>
      <vt:lpstr>Спасибо за внимание!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стеганографии в играх</dc:title>
  <dc:creator>Wyzzus</dc:creator>
  <cp:lastModifiedBy>Wyzzus</cp:lastModifiedBy>
  <cp:revision>6</cp:revision>
  <dcterms:created xsi:type="dcterms:W3CDTF">2020-03-20T03:01:12Z</dcterms:created>
  <dcterms:modified xsi:type="dcterms:W3CDTF">2020-03-20T03:48:20Z</dcterms:modified>
</cp:coreProperties>
</file>