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0" r:id="rId19"/>
    <p:sldId id="274" r:id="rId20"/>
    <p:sldId id="275" r:id="rId21"/>
    <p:sldId id="278" r:id="rId22"/>
    <p:sldId id="279" r:id="rId23"/>
    <p:sldId id="280" r:id="rId24"/>
    <p:sldId id="281" r:id="rId25"/>
    <p:sldId id="276" r:id="rId26"/>
    <p:sldId id="277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125F-D9DA-4D08-A9A6-F54E32827FF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1710F95-45FD-4341-ADAE-AF216579D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62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125F-D9DA-4D08-A9A6-F54E32827FF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0F95-45FD-4341-ADAE-AF216579D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37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125F-D9DA-4D08-A9A6-F54E32827FF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0F95-45FD-4341-ADAE-AF216579D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28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125F-D9DA-4D08-A9A6-F54E32827FF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0F95-45FD-4341-ADAE-AF216579D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49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EA3125F-D9DA-4D08-A9A6-F54E32827FF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1710F95-45FD-4341-ADAE-AF216579D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72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125F-D9DA-4D08-A9A6-F54E32827FF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0F95-45FD-4341-ADAE-AF216579D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38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125F-D9DA-4D08-A9A6-F54E32827FF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0F95-45FD-4341-ADAE-AF216579D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1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125F-D9DA-4D08-A9A6-F54E32827FF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0F95-45FD-4341-ADAE-AF216579D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7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125F-D9DA-4D08-A9A6-F54E32827FF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0F95-45FD-4341-ADAE-AF216579D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31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125F-D9DA-4D08-A9A6-F54E32827FF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0F95-45FD-4341-ADAE-AF216579D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02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125F-D9DA-4D08-A9A6-F54E32827FF7}" type="datetimeFigureOut">
              <a:rPr lang="zh-CN" altLang="en-US" smtClean="0"/>
              <a:t>2019/6/18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0F95-45FD-4341-ADAE-AF216579D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12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EA3125F-D9DA-4D08-A9A6-F54E32827FF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1710F95-45FD-4341-ADAE-AF216579D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8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4D2EC-E5B9-4B17-B9C9-5359DA2D0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图像编码与处理</a:t>
            </a:r>
            <a:br>
              <a:rPr lang="en-US" altLang="zh-CN" dirty="0"/>
            </a:br>
            <a:r>
              <a:rPr lang="zh-CN" altLang="en-US" dirty="0"/>
              <a:t>大作业答辩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5AAF73-628E-4B42-8305-A83C6BEAD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905" y="5202238"/>
            <a:ext cx="9144000" cy="470593"/>
          </a:xfrm>
        </p:spPr>
        <p:txBody>
          <a:bodyPr/>
          <a:lstStyle/>
          <a:p>
            <a:pPr algn="r"/>
            <a:r>
              <a:rPr lang="zh-CN" altLang="en-US" dirty="0"/>
              <a:t>王子宁 </a:t>
            </a:r>
            <a:r>
              <a:rPr lang="en-US" altLang="zh-CN" dirty="0"/>
              <a:t>1801213628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873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1C5EE-FE47-4C0E-88CE-3E689884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352" y="413610"/>
            <a:ext cx="6422906" cy="1609344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实现步骤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424CC-58D6-4497-BC7E-19BC624AA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352" y="2101700"/>
            <a:ext cx="6174331" cy="40507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）移除突刺像素：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边缘应该是一个平滑曲线，通过去除突刺结构，能让平滑曲线上的突出的像素点消失，从而提升分辨的准确率。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2D5850-CE52-4E58-AF29-E5354063B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418" y="3746378"/>
            <a:ext cx="5042582" cy="22460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50FA97-0CE6-4B94-BEAB-20B2A9795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418" y="752400"/>
            <a:ext cx="5042582" cy="235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5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1C5EE-FE47-4C0E-88CE-3E689884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352" y="413610"/>
            <a:ext cx="6422906" cy="1609344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实现步骤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424CC-58D6-4497-BC7E-19BC624AA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352" y="2101700"/>
            <a:ext cx="6174331" cy="4050792"/>
          </a:xfrm>
        </p:spPr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）去除孤立噪点像素：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图像中有很多的孤立噪点，这些孤立噪点不是边缘，需要除去，留下真正的弧线。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EE99F0-B4B6-4550-9024-72F1B44C0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258" y="619715"/>
            <a:ext cx="5042582" cy="25656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2F19DF-AEB7-432F-9687-F238670BC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55" y="3586854"/>
            <a:ext cx="4954787" cy="256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5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1C5EE-FE47-4C0E-88CE-3E689884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352" y="413610"/>
            <a:ext cx="6422906" cy="1609344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实现步骤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424CC-58D6-4497-BC7E-19BC624AA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352" y="2101700"/>
            <a:ext cx="6174331" cy="40507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）细化，取得边界骨架：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去除了孤立噪点像素之后，图片中主要出现的是边缘曲线，但是由于之前的闭操作，曲线比较宽，不利于直接的边界提取。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所以要对于边缘进行抽骨架操作，得到真正的边缘骨架。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9AB213-42E9-4C3A-A686-CD8156047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258" y="3429000"/>
            <a:ext cx="4951283" cy="25656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1DA0CF-748B-40C0-B764-A2C4C98E1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258" y="532936"/>
            <a:ext cx="4954787" cy="256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7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1C5EE-FE47-4C0E-88CE-3E689884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352" y="413610"/>
            <a:ext cx="6422906" cy="1609344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实现步骤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424CC-58D6-4497-BC7E-19BC624AA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352" y="1642370"/>
            <a:ext cx="6174331" cy="460777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）区域分割，寻找边缘并计算长度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[B,L] = </a:t>
            </a:r>
            <a:r>
              <a:rPr lang="en-US" altLang="zh-CN" dirty="0" err="1"/>
              <a:t>bwboundaries</a:t>
            </a:r>
            <a:r>
              <a:rPr lang="en-US" altLang="zh-CN" dirty="0"/>
              <a:t>(Edge_image,'</a:t>
            </a:r>
            <a:r>
              <a:rPr lang="en-US" altLang="zh-CN" dirty="0" err="1"/>
              <a:t>noholes</a:t>
            </a:r>
            <a:r>
              <a:rPr lang="en-US" altLang="zh-CN" dirty="0"/>
              <a:t>')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函数。此函数能够绘画出二值图像的边缘。同时对于边缘的线标记成红色，从而方便观察边缘的特征。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同时，进行区域分割，删除掉我们不关心趋于的边缘点，从而得到下面的边缘，即我们真正想要的边缘。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通过计算红色点的数目除以</a:t>
            </a:r>
            <a:r>
              <a:rPr lang="en-US" altLang="zh-CN" dirty="0"/>
              <a:t>2</a:t>
            </a:r>
            <a:r>
              <a:rPr lang="zh-CN" altLang="en-US" dirty="0"/>
              <a:t>，得到了图像边缘的长度。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761A84-398C-4C1C-AF3E-AF6AF3E51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717" y="0"/>
            <a:ext cx="4951283" cy="23614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096602-DF17-4BDC-B84B-27EDDF37C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95" y="2361460"/>
            <a:ext cx="4888605" cy="23614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23A8B3-FE83-43DF-B799-ADE75AE278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95" y="4722920"/>
            <a:ext cx="4841257" cy="207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15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1C5EE-FE47-4C0E-88CE-3E689884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352" y="413610"/>
            <a:ext cx="6422906" cy="1228760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424CC-58D6-4497-BC7E-19BC624AA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352" y="1642370"/>
            <a:ext cx="5425648" cy="46077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为什么最外层的倒</a:t>
            </a:r>
            <a:r>
              <a:rPr lang="en-US" altLang="zh-CN" dirty="0"/>
              <a:t>U</a:t>
            </a:r>
            <a:r>
              <a:rPr lang="zh-CN" altLang="en-US" dirty="0"/>
              <a:t>型弧的两个红色区域提取的不好？是因为这两个边缘和他们周围的背景（铁锈）融合在了一起。我们需要想一个办法让他们分开，突出这两块的边缘。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采用区域生长的办法。设置生长条件是：和原来的像素八邻接，并且是这片区域中亮度最低的，认为它是边缘，添加到生长区域中，对其进行图像增强。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761A84-398C-4C1C-AF3E-AF6AF3E51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90" y="-226380"/>
            <a:ext cx="5906611" cy="23614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BE4FCC-75A8-4127-9CA0-C07B90D23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534" y="2077509"/>
            <a:ext cx="5844466" cy="472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83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1C5EE-FE47-4C0E-88CE-3E689884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352" y="326979"/>
            <a:ext cx="6422906" cy="878890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424CC-58D6-4497-BC7E-19BC624AA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352" y="1205869"/>
            <a:ext cx="5425648" cy="72796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对于灰度图进行区域生长，效果如下所示：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D35425-D809-4D27-AF45-AB42DCC5E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6" y="1933837"/>
            <a:ext cx="5455271" cy="28245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4EEC25-3A70-46CE-B582-26ADE8E873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5"/>
          <a:stretch/>
        </p:blipFill>
        <p:spPr>
          <a:xfrm>
            <a:off x="6746228" y="1933837"/>
            <a:ext cx="5099619" cy="2824594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062E536-A078-4968-AA53-EFEE765F3D62}"/>
              </a:ext>
            </a:extLst>
          </p:cNvPr>
          <p:cNvSpPr txBox="1">
            <a:spLocks/>
          </p:cNvSpPr>
          <p:nvPr/>
        </p:nvSpPr>
        <p:spPr>
          <a:xfrm>
            <a:off x="2222863" y="4924163"/>
            <a:ext cx="1529831" cy="727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/>
              <a:t>区域生长前</a:t>
            </a:r>
            <a:endParaRPr lang="en-US" altLang="zh-CN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92A3654-717A-45B1-AA3E-519649A03922}"/>
              </a:ext>
            </a:extLst>
          </p:cNvPr>
          <p:cNvSpPr txBox="1">
            <a:spLocks/>
          </p:cNvSpPr>
          <p:nvPr/>
        </p:nvSpPr>
        <p:spPr>
          <a:xfrm>
            <a:off x="8531121" y="4924163"/>
            <a:ext cx="1529831" cy="727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/>
              <a:t>区域生长后</a:t>
            </a:r>
            <a:endParaRPr lang="en-US" altLang="zh-CN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EC2080B-789D-4E64-8574-9520D09BB37D}"/>
              </a:ext>
            </a:extLst>
          </p:cNvPr>
          <p:cNvSpPr txBox="1">
            <a:spLocks/>
          </p:cNvSpPr>
          <p:nvPr/>
        </p:nvSpPr>
        <p:spPr>
          <a:xfrm>
            <a:off x="3881805" y="5658064"/>
            <a:ext cx="5572130" cy="727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/>
              <a:t>大大增强了原先模糊的边界的对比度！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6371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1C5EE-FE47-4C0E-88CE-3E689884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352" y="273711"/>
            <a:ext cx="6422906" cy="878890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改进：区域生长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062E536-A078-4968-AA53-EFEE765F3D62}"/>
              </a:ext>
            </a:extLst>
          </p:cNvPr>
          <p:cNvSpPr txBox="1">
            <a:spLocks/>
          </p:cNvSpPr>
          <p:nvPr/>
        </p:nvSpPr>
        <p:spPr>
          <a:xfrm>
            <a:off x="2071942" y="3562882"/>
            <a:ext cx="2500057" cy="7279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/>
              <a:t>不进行区域生长抽骨架</a:t>
            </a:r>
            <a:endParaRPr lang="en-US" altLang="zh-CN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92A3654-717A-45B1-AA3E-519649A03922}"/>
              </a:ext>
            </a:extLst>
          </p:cNvPr>
          <p:cNvSpPr txBox="1">
            <a:spLocks/>
          </p:cNvSpPr>
          <p:nvPr/>
        </p:nvSpPr>
        <p:spPr>
          <a:xfrm>
            <a:off x="7954072" y="3530315"/>
            <a:ext cx="2255248" cy="7279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/>
              <a:t>进行区域生长抽骨架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C521E2-C3C5-4E74-AD37-DCC9CE8A9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354" y="1205869"/>
            <a:ext cx="5197859" cy="232444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5407CF3-EAAD-4F54-813A-0B5F4C6319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1"/>
          <a:stretch/>
        </p:blipFill>
        <p:spPr>
          <a:xfrm>
            <a:off x="711711" y="1205869"/>
            <a:ext cx="4951283" cy="232444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52C3A02-F2E5-4BA2-B3F1-8871F2521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77" y="4386783"/>
            <a:ext cx="5171099" cy="219594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02CF159-02BF-4A74-9B1A-1C712736DB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4" y="4409205"/>
            <a:ext cx="5091256" cy="217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97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26B82-B424-4A00-97FE-BB729993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2" y="184788"/>
            <a:ext cx="7878786" cy="1002023"/>
          </a:xfrm>
        </p:spPr>
        <p:txBody>
          <a:bodyPr/>
          <a:lstStyle/>
          <a:p>
            <a:r>
              <a:rPr lang="en-US" altLang="zh-CN" dirty="0"/>
              <a:t>1. 3 </a:t>
            </a:r>
            <a:r>
              <a:rPr lang="zh-CN" altLang="en-US" dirty="0"/>
              <a:t>实现思路的改进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05235-EEC4-424A-89A3-E870AA7FC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1186811"/>
            <a:ext cx="7878786" cy="548640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）直方图均衡化增强对比度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）区域分割，分割出我们要计算的部分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）取图像的灰度部分，进一步做边缘增强</a:t>
            </a:r>
            <a:endParaRPr lang="en-US" altLang="zh-CN" sz="2800" dirty="0"/>
          </a:p>
          <a:p>
            <a:r>
              <a:rPr lang="zh-CN" altLang="en-US" sz="2800" b="1" dirty="0">
                <a:solidFill>
                  <a:schemeClr val="accent1"/>
                </a:solidFill>
              </a:rPr>
              <a:t>（</a:t>
            </a:r>
            <a:r>
              <a:rPr lang="en-US" altLang="zh-CN" sz="2800" b="1" dirty="0">
                <a:solidFill>
                  <a:schemeClr val="accent1"/>
                </a:solidFill>
              </a:rPr>
              <a:t>4</a:t>
            </a:r>
            <a:r>
              <a:rPr lang="zh-CN" altLang="en-US" sz="2800" b="1" dirty="0">
                <a:solidFill>
                  <a:schemeClr val="accent1"/>
                </a:solidFill>
              </a:rPr>
              <a:t>）区域生长</a:t>
            </a:r>
            <a:endParaRPr lang="en-US" altLang="zh-CN" sz="2800" b="1" dirty="0">
              <a:solidFill>
                <a:schemeClr val="accent1"/>
              </a:solidFill>
            </a:endParaRP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5</a:t>
            </a:r>
            <a:r>
              <a:rPr lang="zh-CN" altLang="en-US" sz="2800" dirty="0"/>
              <a:t>）用索贝尔</a:t>
            </a:r>
            <a:r>
              <a:rPr lang="en-US" altLang="zh-CN" sz="2800" dirty="0" err="1"/>
              <a:t>sobel</a:t>
            </a:r>
            <a:r>
              <a:rPr lang="zh-CN" altLang="en-US" sz="2800" dirty="0"/>
              <a:t>算子做边缘检测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6</a:t>
            </a:r>
            <a:r>
              <a:rPr lang="zh-CN" altLang="en-US" sz="2800" dirty="0"/>
              <a:t>）闭操作，做边缘桥接，连接边缘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7</a:t>
            </a:r>
            <a:r>
              <a:rPr lang="zh-CN" altLang="en-US" sz="2800" dirty="0"/>
              <a:t>）移除突刺像素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8</a:t>
            </a:r>
            <a:r>
              <a:rPr lang="zh-CN" altLang="en-US" sz="2800" dirty="0"/>
              <a:t>）去除孤立噪点像素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9</a:t>
            </a:r>
            <a:r>
              <a:rPr lang="zh-CN" altLang="en-US" sz="2800" dirty="0"/>
              <a:t>）细化，取得边界骨架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10</a:t>
            </a:r>
            <a:r>
              <a:rPr lang="zh-CN" altLang="en-US" sz="2800" dirty="0"/>
              <a:t>）区域分割，寻找边缘并计算长度</a:t>
            </a:r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5" name="图片 4" descr="C:\Users\pku\Desktop\图像作业照片.jpg">
            <a:extLst>
              <a:ext uri="{FF2B5EF4-FFF2-40B4-BE49-F238E27FC236}">
                <a16:creationId xmlns:a16="http://schemas.microsoft.com/office/drawing/2014/main" id="{C70CBFD8-4B88-440D-B574-570FB5AA8D1B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6957" y="1873189"/>
            <a:ext cx="3745043" cy="26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2155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1C5EE-FE47-4C0E-88CE-3E689884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352" y="413610"/>
            <a:ext cx="6422906" cy="1609344"/>
          </a:xfrm>
        </p:spPr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最终结果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424CC-58D6-4497-BC7E-19BC624AA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364" y="3222597"/>
            <a:ext cx="9450192" cy="178663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sz="2400" dirty="0"/>
              <a:t>上半部分所包含的前三个倒</a:t>
            </a:r>
            <a:r>
              <a:rPr lang="en-US" altLang="zh-CN" sz="2400" dirty="0"/>
              <a:t>U</a:t>
            </a:r>
            <a:r>
              <a:rPr lang="zh-CN" altLang="en-US" sz="2400" dirty="0"/>
              <a:t>形叶片的外轮廓的弧长是</a:t>
            </a:r>
            <a:r>
              <a:rPr lang="en-US" altLang="zh-CN" sz="2400" dirty="0">
                <a:solidFill>
                  <a:schemeClr val="accent1"/>
                </a:solidFill>
              </a:rPr>
              <a:t>1168</a:t>
            </a:r>
            <a:r>
              <a:rPr lang="zh-CN" altLang="en-US" sz="2400" dirty="0"/>
              <a:t>个像素。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15603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42CA-5396-497C-ADA6-5ED53D39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选做题：</a:t>
            </a:r>
            <a:r>
              <a:rPr lang="en-US" altLang="zh-CN" dirty="0"/>
              <a:t>LZW</a:t>
            </a:r>
            <a:r>
              <a:rPr lang="zh-CN" altLang="en-US" dirty="0"/>
              <a:t>编码软件的实现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F9470-36EE-43F8-9523-8A7B8816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352536" cy="4050792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LZW</a:t>
            </a:r>
            <a:r>
              <a:rPr lang="zh-CN" altLang="en-US" sz="2000" dirty="0"/>
              <a:t>编码的介绍：</a:t>
            </a:r>
            <a:r>
              <a:rPr lang="en-US" altLang="zh-CN" sz="2000" dirty="0"/>
              <a:t>LZW</a:t>
            </a:r>
            <a:r>
              <a:rPr lang="zh-CN" altLang="en-US" sz="2000" dirty="0"/>
              <a:t>算法又叫“串表压缩算法”就是通过建立一个字符串表，用较短的代码来表示较长的字符串来实现压缩。字符串和编码的对应关系是在压缩过程中动态生成的，并且隐含在压缩数据中，解压的时候根据表来进行恢复，是一种无损压缩。</a:t>
            </a:r>
            <a:endParaRPr lang="en-US" altLang="zh-CN" sz="2000" dirty="0"/>
          </a:p>
          <a:p>
            <a:pPr marL="617220" lvl="1" indent="-342900">
              <a:lnSpc>
                <a:spcPct val="150000"/>
              </a:lnSpc>
              <a:buFont typeface="+mj-lt"/>
              <a:buAutoNum type="arabicPeriod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634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C9867-4FDE-4501-9AF8-1C4044DF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0547"/>
            <a:ext cx="10058400" cy="1609344"/>
          </a:xfrm>
        </p:spPr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32E06-9CDE-469A-A9C4-2E825713B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95635"/>
            <a:ext cx="10058400" cy="44765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必做题（计算弧长）</a:t>
            </a:r>
            <a:endParaRPr lang="en-US" altLang="zh-CN" sz="2800" dirty="0"/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实现思路</a:t>
            </a:r>
            <a:endParaRPr lang="en-US" altLang="zh-CN" dirty="0"/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实现过程</a:t>
            </a:r>
            <a:endParaRPr lang="en-US" altLang="zh-CN" dirty="0"/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改进</a:t>
            </a:r>
            <a:endParaRPr lang="en-US" altLang="zh-CN" dirty="0"/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最终结果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选做题（</a:t>
            </a:r>
            <a:r>
              <a:rPr lang="en-US" altLang="zh-CN" sz="2800" dirty="0"/>
              <a:t>LZW</a:t>
            </a:r>
            <a:r>
              <a:rPr lang="zh-CN" altLang="en-US" sz="2800" dirty="0"/>
              <a:t>编解码软件）</a:t>
            </a:r>
            <a:endParaRPr lang="en-US" altLang="zh-CN" sz="2800" dirty="0"/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对单个字符串编解码的实现</a:t>
            </a:r>
            <a:endParaRPr lang="en-US" altLang="zh-CN" dirty="0"/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对一个文本文件进行编解码的实现</a:t>
            </a:r>
            <a:endParaRPr lang="en-US" altLang="zh-CN" dirty="0"/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计算压缩比并分析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0519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F9470-36EE-43F8-9523-8A7B8816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0" y="435006"/>
            <a:ext cx="6995605" cy="5648418"/>
          </a:xfrm>
        </p:spPr>
        <p:txBody>
          <a:bodyPr>
            <a:normAutofit fontScale="85000" lnSpcReduction="20000"/>
          </a:bodyPr>
          <a:lstStyle/>
          <a:p>
            <a:pPr marL="274320" lvl="1" indent="0">
              <a:lnSpc>
                <a:spcPct val="150000"/>
              </a:lnSpc>
              <a:buNone/>
            </a:pPr>
            <a:r>
              <a:rPr lang="zh-CN" altLang="en-US" sz="2800" dirty="0"/>
              <a:t>编码部分：</a:t>
            </a:r>
            <a:endParaRPr lang="en-US" altLang="zh-CN" sz="2800" dirty="0"/>
          </a:p>
          <a:p>
            <a:pPr marL="274320" lvl="1" indent="0">
              <a:lnSpc>
                <a:spcPct val="150000"/>
              </a:lnSpc>
              <a:buNone/>
            </a:pPr>
            <a:r>
              <a:rPr lang="zh-CN" altLang="en-US" sz="2000" dirty="0"/>
              <a:t>        编码器从原字符串不断地读入新的字符，并试图将单个字符或字符串编码为记号 </a:t>
            </a:r>
            <a:r>
              <a:rPr lang="en-US" altLang="zh-CN" sz="2000" dirty="0"/>
              <a:t>(Symbol)</a:t>
            </a:r>
            <a:r>
              <a:rPr lang="zh-CN" altLang="en-US" sz="2000" dirty="0"/>
              <a:t>。这里我们维护两个变量，一个是</a:t>
            </a:r>
            <a:r>
              <a:rPr lang="en-US" altLang="zh-CN" sz="2000" dirty="0"/>
              <a:t>P</a:t>
            </a:r>
            <a:r>
              <a:rPr lang="zh-CN" altLang="en-US" sz="2000" dirty="0"/>
              <a:t> </a:t>
            </a:r>
            <a:r>
              <a:rPr lang="en-US" altLang="zh-CN" sz="2000" dirty="0"/>
              <a:t>(Previous)</a:t>
            </a:r>
            <a:r>
              <a:rPr lang="zh-CN" altLang="en-US" sz="2000" dirty="0"/>
              <a:t>，表示手头已有的，还没有被编码的字符串，一个是</a:t>
            </a:r>
            <a:r>
              <a:rPr lang="en-US" altLang="zh-CN" sz="2000" dirty="0"/>
              <a:t>C</a:t>
            </a:r>
            <a:r>
              <a:rPr lang="zh-CN" altLang="en-US" sz="2000" dirty="0"/>
              <a:t> </a:t>
            </a:r>
            <a:r>
              <a:rPr lang="en-US" altLang="zh-CN" sz="2000" dirty="0"/>
              <a:t>(current)</a:t>
            </a:r>
            <a:r>
              <a:rPr lang="zh-CN" altLang="en-US" sz="2000" dirty="0"/>
              <a:t>，表示当前新读进来的字符。</a:t>
            </a:r>
            <a:endParaRPr lang="en-US" altLang="zh-CN" sz="2000" dirty="0"/>
          </a:p>
          <a:p>
            <a:pPr marL="274320" lvl="1" indent="0">
              <a:lnSpc>
                <a:spcPct val="150000"/>
              </a:lnSpc>
              <a:buNone/>
            </a:pPr>
            <a:endParaRPr lang="en-US" altLang="zh-CN" sz="2000" dirty="0"/>
          </a:p>
          <a:p>
            <a:pPr marL="274320" lvl="1" indent="0">
              <a:lnSpc>
                <a:spcPct val="150000"/>
              </a:lnSpc>
              <a:buNone/>
            </a:pPr>
            <a:r>
              <a:rPr lang="zh-CN" altLang="en-US" sz="2000" dirty="0"/>
              <a:t>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初始状态，字典里只有所有的默认项，例如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0-&gt;a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1-&gt;b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2-&gt;c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。此时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都是空的。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读入新的字符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，与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合并形成字符串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P+C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在字典里查找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P+C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，如果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- P+C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在字典里，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P=P+C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 P+C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不在字典里，将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的记号输出；在字典中为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P+C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建立一个记号映射；更新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P=C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4.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返回步骤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重复，直至读完原字符串中所有字符。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17220" lvl="1" indent="-342900">
              <a:lnSpc>
                <a:spcPct val="150000"/>
              </a:lnSpc>
              <a:buFont typeface="+mj-lt"/>
              <a:buAutoNum type="arabicPeriod"/>
            </a:pP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F0710E-E364-4203-932E-4A519018F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146" y="405063"/>
            <a:ext cx="4282811" cy="604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32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57952CB-6F6E-4F8F-A795-301F5E007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17" y="2163773"/>
            <a:ext cx="6835732" cy="4519052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F9470-36EE-43F8-9523-8A7B8816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0" y="435006"/>
            <a:ext cx="11194743" cy="5648418"/>
          </a:xfrm>
        </p:spPr>
        <p:txBody>
          <a:bodyPr>
            <a:normAutofit/>
          </a:bodyPr>
          <a:lstStyle/>
          <a:p>
            <a:pPr marL="274320" lvl="1" indent="0">
              <a:lnSpc>
                <a:spcPct val="150000"/>
              </a:lnSpc>
              <a:buNone/>
            </a:pPr>
            <a:r>
              <a:rPr lang="zh-CN" altLang="en-US" sz="2800" dirty="0"/>
              <a:t>编码部分结果（以</a:t>
            </a:r>
            <a:r>
              <a:rPr lang="en-US" altLang="zh-CN" sz="2800" dirty="0" err="1"/>
              <a:t>ababcababac</a:t>
            </a:r>
            <a:r>
              <a:rPr lang="zh-CN" altLang="en-US" sz="2800" dirty="0"/>
              <a:t>为例）：</a:t>
            </a:r>
            <a:endParaRPr lang="en-US" altLang="zh-CN" sz="2800" dirty="0"/>
          </a:p>
          <a:p>
            <a:pPr marL="274320" lvl="1" indent="0">
              <a:lnSpc>
                <a:spcPct val="150000"/>
              </a:lnSpc>
              <a:buNone/>
            </a:pPr>
            <a:r>
              <a:rPr lang="zh-CN" altLang="en-US" sz="2000" dirty="0"/>
              <a:t>     最终建立的字典包含</a:t>
            </a:r>
            <a:r>
              <a:rPr lang="en-US" altLang="zh-CN" sz="2000" dirty="0"/>
              <a:t>134</a:t>
            </a:r>
            <a:r>
              <a:rPr lang="zh-CN" altLang="en-US" sz="2000" dirty="0"/>
              <a:t>个字符，其中包括</a:t>
            </a:r>
            <a:r>
              <a:rPr lang="en-US" altLang="zh-CN" sz="2000" dirty="0"/>
              <a:t>128</a:t>
            </a:r>
            <a:r>
              <a:rPr lang="zh-CN" altLang="en-US" sz="2000" dirty="0"/>
              <a:t>个初始化加入字典的</a:t>
            </a:r>
            <a:r>
              <a:rPr lang="en-US" altLang="zh-CN" sz="2000" dirty="0"/>
              <a:t>ASCII</a:t>
            </a:r>
            <a:r>
              <a:rPr lang="zh-CN" altLang="en-US" sz="2000" dirty="0"/>
              <a:t>字符以及</a:t>
            </a:r>
            <a:r>
              <a:rPr lang="en-US" altLang="zh-CN" sz="2000" dirty="0"/>
              <a:t>6</a:t>
            </a:r>
            <a:r>
              <a:rPr lang="zh-CN" altLang="en-US" sz="2000" dirty="0"/>
              <a:t>个新加入的字符，其中的部分分布如下所示：</a:t>
            </a:r>
            <a:endParaRPr lang="en-US" altLang="zh-CN" sz="2000" dirty="0"/>
          </a:p>
          <a:p>
            <a:pPr marL="274320" lvl="1" indent="0">
              <a:lnSpc>
                <a:spcPct val="150000"/>
              </a:lnSpc>
              <a:buNone/>
            </a:pPr>
            <a:r>
              <a:rPr lang="zh-CN" altLang="en-US" sz="2000" dirty="0"/>
              <a:t>       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46F66A-2827-4E38-B7A1-0B3A884BF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83" y="1858947"/>
            <a:ext cx="5044877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61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F9470-36EE-43F8-9523-8A7B8816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7235" y="124287"/>
            <a:ext cx="7972148" cy="6609425"/>
          </a:xfrm>
        </p:spPr>
        <p:txBody>
          <a:bodyPr>
            <a:noAutofit/>
          </a:bodyPr>
          <a:lstStyle/>
          <a:p>
            <a:pPr marL="274320" lvl="1" indent="0">
              <a:lnSpc>
                <a:spcPct val="100000"/>
              </a:lnSpc>
              <a:buNone/>
            </a:pPr>
            <a:r>
              <a:rPr lang="zh-CN" altLang="en-US" dirty="0"/>
              <a:t>解码部分：</a:t>
            </a:r>
            <a:endParaRPr lang="en-US" altLang="zh-CN" dirty="0"/>
          </a:p>
          <a:p>
            <a:pPr marL="274320" lvl="1" indent="0">
              <a:lnSpc>
                <a:spcPct val="100000"/>
              </a:lnSpc>
              <a:buNone/>
            </a:pPr>
            <a:r>
              <a:rPr lang="zh-CN" altLang="en-US" dirty="0"/>
              <a:t>        核心思想在于解码需要还原出编码时的用的字典。解码器的输入是压缩后的数据仍然维护两个变量</a:t>
            </a:r>
            <a:r>
              <a:rPr lang="en-US" altLang="zh-CN" b="1" dirty="0" err="1"/>
              <a:t>pW</a:t>
            </a:r>
            <a:r>
              <a:rPr lang="zh-CN" altLang="en-US" dirty="0"/>
              <a:t> 和</a:t>
            </a:r>
            <a:r>
              <a:rPr lang="en-US" altLang="zh-CN" b="1" dirty="0" err="1"/>
              <a:t>cW</a:t>
            </a:r>
            <a:r>
              <a:rPr lang="zh-CN" altLang="en-US" dirty="0"/>
              <a:t>，后缀</a:t>
            </a:r>
            <a:r>
              <a:rPr lang="en-US" altLang="zh-CN" dirty="0"/>
              <a:t>W</a:t>
            </a:r>
            <a:r>
              <a:rPr lang="zh-CN" altLang="en-US" dirty="0"/>
              <a:t>的含义是</a:t>
            </a:r>
            <a:r>
              <a:rPr lang="en-US" altLang="zh-CN" dirty="0"/>
              <a:t>word</a:t>
            </a:r>
            <a:r>
              <a:rPr lang="zh-CN" altLang="en-US" dirty="0"/>
              <a:t>。</a:t>
            </a:r>
            <a:r>
              <a:rPr lang="en-US" altLang="zh-CN" b="1" dirty="0" err="1"/>
              <a:t>pW</a:t>
            </a:r>
            <a:r>
              <a:rPr lang="zh-CN" altLang="en-US" dirty="0"/>
              <a:t>表示之前刚刚解码的记号；</a:t>
            </a:r>
            <a:r>
              <a:rPr lang="en-US" altLang="zh-CN" b="1" dirty="0" err="1"/>
              <a:t>cW</a:t>
            </a:r>
            <a:r>
              <a:rPr lang="zh-CN" altLang="en-US" dirty="0"/>
              <a:t>表示当前新读进来的记号。</a:t>
            </a:r>
            <a:endParaRPr lang="en-US" altLang="zh-CN" dirty="0"/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初始状态，字典里只有所有的默认项，此时</a:t>
            </a:r>
            <a:r>
              <a:rPr lang="en-US" altLang="zh-CN" dirty="0" err="1"/>
              <a:t>pW</a:t>
            </a:r>
            <a:r>
              <a:rPr lang="zh-CN" altLang="en-US" dirty="0"/>
              <a:t>和</a:t>
            </a:r>
            <a:r>
              <a:rPr lang="en-US" altLang="zh-CN" dirty="0" err="1"/>
              <a:t>cW</a:t>
            </a:r>
            <a:r>
              <a:rPr lang="zh-CN" altLang="en-US" dirty="0"/>
              <a:t>都是空的。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读入第一个的符号</a:t>
            </a:r>
            <a:r>
              <a:rPr lang="en-US" altLang="zh-CN" dirty="0" err="1"/>
              <a:t>cW</a:t>
            </a:r>
            <a:r>
              <a:rPr lang="zh-CN" altLang="en-US" dirty="0"/>
              <a:t>，解码输出。注意第一个</a:t>
            </a:r>
            <a:r>
              <a:rPr lang="en-US" altLang="zh-CN" dirty="0" err="1"/>
              <a:t>cW</a:t>
            </a:r>
            <a:r>
              <a:rPr lang="zh-CN" altLang="en-US" dirty="0"/>
              <a:t>肯定是能直接解码的，而且一定是单个字符。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zh-CN" dirty="0"/>
              <a:t>3. </a:t>
            </a:r>
            <a:r>
              <a:rPr lang="zh-CN" altLang="en-US" dirty="0"/>
              <a:t>赋值</a:t>
            </a:r>
            <a:r>
              <a:rPr lang="en-US" altLang="zh-CN" dirty="0" err="1"/>
              <a:t>pW</a:t>
            </a:r>
            <a:r>
              <a:rPr lang="en-US" altLang="zh-CN" dirty="0"/>
              <a:t>=</a:t>
            </a:r>
            <a:r>
              <a:rPr lang="en-US" altLang="zh-CN" dirty="0" err="1"/>
              <a:t>cW</a:t>
            </a:r>
            <a:r>
              <a:rPr lang="zh-CN" altLang="en-US" dirty="0"/>
              <a:t>。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zh-CN" dirty="0"/>
              <a:t>4. </a:t>
            </a:r>
            <a:r>
              <a:rPr lang="zh-CN" altLang="en-US" dirty="0"/>
              <a:t>读入下一个符号</a:t>
            </a:r>
            <a:r>
              <a:rPr lang="en-US" altLang="zh-CN" dirty="0" err="1"/>
              <a:t>cW</a:t>
            </a:r>
            <a:r>
              <a:rPr lang="zh-CN" altLang="en-US" dirty="0"/>
              <a:t>。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zh-CN" dirty="0"/>
              <a:t>5. </a:t>
            </a:r>
            <a:r>
              <a:rPr lang="zh-CN" altLang="en-US" dirty="0"/>
              <a:t>在字典里查找</a:t>
            </a:r>
            <a:r>
              <a:rPr lang="en-US" altLang="zh-CN" dirty="0" err="1"/>
              <a:t>cW</a:t>
            </a:r>
            <a:r>
              <a:rPr lang="zh-CN" altLang="en-US" dirty="0"/>
              <a:t>，如果</a:t>
            </a:r>
            <a:r>
              <a:rPr lang="en-US" altLang="zh-CN" dirty="0"/>
              <a:t>: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zh-CN" dirty="0"/>
              <a:t>   a. </a:t>
            </a:r>
            <a:r>
              <a:rPr lang="en-US" altLang="zh-CN" dirty="0" err="1"/>
              <a:t>cW</a:t>
            </a:r>
            <a:r>
              <a:rPr lang="zh-CN" altLang="en-US" dirty="0"/>
              <a:t>在字典里：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zh-CN" altLang="en-US" dirty="0"/>
              <a:t>     </a:t>
            </a:r>
            <a:r>
              <a:rPr lang="en-US" altLang="zh-CN" dirty="0"/>
              <a:t>(1) </a:t>
            </a:r>
            <a:r>
              <a:rPr lang="zh-CN" altLang="en-US" dirty="0"/>
              <a:t>解码</a:t>
            </a:r>
            <a:r>
              <a:rPr lang="en-US" altLang="zh-CN" dirty="0" err="1"/>
              <a:t>cW</a:t>
            </a:r>
            <a:r>
              <a:rPr lang="zh-CN" altLang="en-US" dirty="0"/>
              <a:t>，即输出 </a:t>
            </a:r>
            <a:r>
              <a:rPr lang="en-US" altLang="zh-CN" dirty="0"/>
              <a:t>Str(</a:t>
            </a:r>
            <a:r>
              <a:rPr lang="en-US" altLang="zh-CN" dirty="0" err="1"/>
              <a:t>cW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zh-CN" altLang="en-US" dirty="0"/>
              <a:t>     </a:t>
            </a:r>
            <a:r>
              <a:rPr lang="en-US" altLang="zh-CN" dirty="0"/>
              <a:t>(2) </a:t>
            </a:r>
            <a:r>
              <a:rPr lang="zh-CN" altLang="en-US" dirty="0"/>
              <a:t>令</a:t>
            </a:r>
            <a:r>
              <a:rPr lang="en-US" altLang="zh-CN" dirty="0"/>
              <a:t>P=Str(</a:t>
            </a:r>
            <a:r>
              <a:rPr lang="en-US" altLang="zh-CN" dirty="0" err="1"/>
              <a:t>pW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C=Str(</a:t>
            </a:r>
            <a:r>
              <a:rPr lang="en-US" altLang="zh-CN" dirty="0" err="1"/>
              <a:t>cW</a:t>
            </a:r>
            <a:r>
              <a:rPr lang="en-US" altLang="zh-CN" dirty="0"/>
              <a:t>)</a:t>
            </a:r>
            <a:r>
              <a:rPr lang="zh-CN" altLang="en-US" dirty="0"/>
              <a:t>的第一个字符。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zh-CN" altLang="en-US" dirty="0"/>
              <a:t>     </a:t>
            </a:r>
            <a:r>
              <a:rPr lang="en-US" altLang="zh-CN" dirty="0"/>
              <a:t>(3) </a:t>
            </a:r>
            <a:r>
              <a:rPr lang="zh-CN" altLang="en-US" dirty="0"/>
              <a:t>在字典中为</a:t>
            </a:r>
            <a:r>
              <a:rPr lang="en-US" altLang="zh-CN" dirty="0"/>
              <a:t>P+C</a:t>
            </a:r>
            <a:r>
              <a:rPr lang="zh-CN" altLang="en-US" dirty="0"/>
              <a:t>添加新的记号映射。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zh-CN" altLang="en-US" dirty="0"/>
              <a:t>   </a:t>
            </a:r>
            <a:r>
              <a:rPr lang="en-US" altLang="zh-CN" dirty="0"/>
              <a:t>b. </a:t>
            </a:r>
            <a:r>
              <a:rPr lang="en-US" altLang="zh-CN" dirty="0" err="1"/>
              <a:t>cW</a:t>
            </a:r>
            <a:r>
              <a:rPr lang="zh-CN" altLang="en-US" dirty="0"/>
              <a:t>不在字典里</a:t>
            </a:r>
            <a:r>
              <a:rPr lang="en-US" altLang="zh-CN" dirty="0"/>
              <a:t>: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zh-CN" dirty="0"/>
              <a:t>     (1) </a:t>
            </a:r>
            <a:r>
              <a:rPr lang="zh-CN" altLang="en-US" dirty="0"/>
              <a:t>令</a:t>
            </a:r>
            <a:r>
              <a:rPr lang="en-US" altLang="zh-CN" dirty="0"/>
              <a:t>P=Str(</a:t>
            </a:r>
            <a:r>
              <a:rPr lang="en-US" altLang="zh-CN" dirty="0" err="1"/>
              <a:t>pW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C=Str(</a:t>
            </a:r>
            <a:r>
              <a:rPr lang="en-US" altLang="zh-CN" dirty="0" err="1"/>
              <a:t>pW</a:t>
            </a:r>
            <a:r>
              <a:rPr lang="en-US" altLang="zh-CN" dirty="0"/>
              <a:t>)</a:t>
            </a:r>
            <a:r>
              <a:rPr lang="zh-CN" altLang="en-US" dirty="0"/>
              <a:t>的第一个字符。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zh-CN" altLang="en-US" dirty="0"/>
              <a:t>     </a:t>
            </a:r>
            <a:r>
              <a:rPr lang="en-US" altLang="zh-CN" dirty="0"/>
              <a:t>(2) </a:t>
            </a:r>
            <a:r>
              <a:rPr lang="zh-CN" altLang="en-US" dirty="0"/>
              <a:t>在字典中为</a:t>
            </a:r>
            <a:r>
              <a:rPr lang="en-US" altLang="zh-CN" dirty="0"/>
              <a:t>P+C</a:t>
            </a:r>
            <a:r>
              <a:rPr lang="zh-CN" altLang="en-US" dirty="0"/>
              <a:t>添加新的记号映射，这个新的记号一定就是</a:t>
            </a:r>
            <a:r>
              <a:rPr lang="en-US" altLang="zh-CN" dirty="0" err="1"/>
              <a:t>cW</a:t>
            </a:r>
            <a:r>
              <a:rPr lang="zh-CN" altLang="en-US" dirty="0"/>
              <a:t>。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zh-CN" altLang="en-US" dirty="0"/>
              <a:t>     </a:t>
            </a:r>
            <a:r>
              <a:rPr lang="en-US" altLang="zh-CN" dirty="0"/>
              <a:t>(3) </a:t>
            </a:r>
            <a:r>
              <a:rPr lang="zh-CN" altLang="en-US" dirty="0"/>
              <a:t>输出</a:t>
            </a:r>
            <a:r>
              <a:rPr lang="en-US" altLang="zh-CN" dirty="0"/>
              <a:t>P+C</a:t>
            </a:r>
            <a:r>
              <a:rPr lang="zh-CN" altLang="en-US" dirty="0"/>
              <a:t>。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zh-CN" dirty="0"/>
              <a:t>6. </a:t>
            </a:r>
            <a:r>
              <a:rPr lang="zh-CN" altLang="en-US" dirty="0"/>
              <a:t>返回步骤</a:t>
            </a:r>
            <a:r>
              <a:rPr lang="en-US" altLang="zh-CN" dirty="0"/>
              <a:t>3</a:t>
            </a:r>
            <a:r>
              <a:rPr lang="zh-CN" altLang="en-US" dirty="0"/>
              <a:t>重复，直至读完所有记号。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4DC273-7104-424B-AE77-2708ACEA7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913" y="421775"/>
            <a:ext cx="4237087" cy="5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06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F9470-36EE-43F8-9523-8A7B8816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50" y="282687"/>
            <a:ext cx="7972148" cy="417251"/>
          </a:xfrm>
        </p:spPr>
        <p:txBody>
          <a:bodyPr>
            <a:noAutofit/>
          </a:bodyPr>
          <a:lstStyle/>
          <a:p>
            <a:pPr marL="274320" lvl="1" indent="0" algn="ctr">
              <a:lnSpc>
                <a:spcPct val="100000"/>
              </a:lnSpc>
              <a:buNone/>
            </a:pPr>
            <a:r>
              <a:rPr lang="zh-CN" altLang="en-US" sz="2400" dirty="0"/>
              <a:t>对于单个字符串</a:t>
            </a:r>
            <a:r>
              <a:rPr lang="en-US" altLang="zh-CN" sz="2400" dirty="0"/>
              <a:t>LZW</a:t>
            </a:r>
            <a:r>
              <a:rPr lang="zh-CN" altLang="en-US" sz="2400" dirty="0"/>
              <a:t>编解码的结果：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231B52-0484-4CAC-BB0E-2F4B9A094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24" y="895249"/>
            <a:ext cx="5662151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22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F9470-36EE-43F8-9523-8A7B8816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7235" y="124287"/>
            <a:ext cx="7972148" cy="6609425"/>
          </a:xfrm>
        </p:spPr>
        <p:txBody>
          <a:bodyPr>
            <a:noAutofit/>
          </a:bodyPr>
          <a:lstStyle/>
          <a:p>
            <a:pPr marL="274320" lvl="1" indent="0">
              <a:lnSpc>
                <a:spcPct val="100000"/>
              </a:lnSpc>
              <a:buNone/>
            </a:pPr>
            <a:r>
              <a:rPr lang="zh-CN" altLang="en-US" dirty="0"/>
              <a:t>解码部分：</a:t>
            </a:r>
            <a:endParaRPr lang="en-US" altLang="zh-CN" dirty="0"/>
          </a:p>
          <a:p>
            <a:pPr marL="274320" lvl="1" indent="0">
              <a:lnSpc>
                <a:spcPct val="100000"/>
              </a:lnSpc>
              <a:buNone/>
            </a:pPr>
            <a:r>
              <a:rPr lang="zh-CN" altLang="en-US" dirty="0"/>
              <a:t>        核心思想在于解码需要还原出编码时的用的字典。解码器的输入是压缩后的数据仍然维护两个变量</a:t>
            </a:r>
            <a:r>
              <a:rPr lang="en-US" altLang="zh-CN" b="1" dirty="0" err="1"/>
              <a:t>pW</a:t>
            </a:r>
            <a:r>
              <a:rPr lang="zh-CN" altLang="en-US" dirty="0"/>
              <a:t> 和</a:t>
            </a:r>
            <a:r>
              <a:rPr lang="en-US" altLang="zh-CN" b="1" dirty="0" err="1"/>
              <a:t>cW</a:t>
            </a:r>
            <a:r>
              <a:rPr lang="zh-CN" altLang="en-US" dirty="0"/>
              <a:t>，后缀</a:t>
            </a:r>
            <a:r>
              <a:rPr lang="en-US" altLang="zh-CN" dirty="0"/>
              <a:t>W</a:t>
            </a:r>
            <a:r>
              <a:rPr lang="zh-CN" altLang="en-US" dirty="0"/>
              <a:t>的含义是</a:t>
            </a:r>
            <a:r>
              <a:rPr lang="en-US" altLang="zh-CN" dirty="0"/>
              <a:t>word</a:t>
            </a:r>
            <a:r>
              <a:rPr lang="zh-CN" altLang="en-US" dirty="0"/>
              <a:t>。</a:t>
            </a:r>
            <a:r>
              <a:rPr lang="en-US" altLang="zh-CN" b="1" dirty="0" err="1"/>
              <a:t>pW</a:t>
            </a:r>
            <a:r>
              <a:rPr lang="zh-CN" altLang="en-US" dirty="0"/>
              <a:t>表示之前刚刚解码的记号；</a:t>
            </a:r>
            <a:r>
              <a:rPr lang="en-US" altLang="zh-CN" b="1" dirty="0" err="1"/>
              <a:t>cW</a:t>
            </a:r>
            <a:r>
              <a:rPr lang="zh-CN" altLang="en-US" dirty="0"/>
              <a:t>表示当前新读进来的记号。</a:t>
            </a:r>
            <a:endParaRPr lang="en-US" altLang="zh-CN" dirty="0"/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初始状态，字典里只有所有的默认项，此时</a:t>
            </a:r>
            <a:r>
              <a:rPr lang="en-US" altLang="zh-CN" dirty="0" err="1"/>
              <a:t>pW</a:t>
            </a:r>
            <a:r>
              <a:rPr lang="zh-CN" altLang="en-US" dirty="0"/>
              <a:t>和</a:t>
            </a:r>
            <a:r>
              <a:rPr lang="en-US" altLang="zh-CN" dirty="0" err="1"/>
              <a:t>cW</a:t>
            </a:r>
            <a:r>
              <a:rPr lang="zh-CN" altLang="en-US" dirty="0"/>
              <a:t>都是空的。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读入第一个的符号</a:t>
            </a:r>
            <a:r>
              <a:rPr lang="en-US" altLang="zh-CN" dirty="0" err="1"/>
              <a:t>cW</a:t>
            </a:r>
            <a:r>
              <a:rPr lang="zh-CN" altLang="en-US" dirty="0"/>
              <a:t>，解码输出。注意第一个</a:t>
            </a:r>
            <a:r>
              <a:rPr lang="en-US" altLang="zh-CN" dirty="0" err="1"/>
              <a:t>cW</a:t>
            </a:r>
            <a:r>
              <a:rPr lang="zh-CN" altLang="en-US" dirty="0"/>
              <a:t>肯定是能直接解码的，而且一定是单个字符。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zh-CN" dirty="0"/>
              <a:t>3. </a:t>
            </a:r>
            <a:r>
              <a:rPr lang="zh-CN" altLang="en-US" dirty="0"/>
              <a:t>赋值</a:t>
            </a:r>
            <a:r>
              <a:rPr lang="en-US" altLang="zh-CN" dirty="0" err="1"/>
              <a:t>pW</a:t>
            </a:r>
            <a:r>
              <a:rPr lang="en-US" altLang="zh-CN" dirty="0"/>
              <a:t>=</a:t>
            </a:r>
            <a:r>
              <a:rPr lang="en-US" altLang="zh-CN" dirty="0" err="1"/>
              <a:t>cW</a:t>
            </a:r>
            <a:r>
              <a:rPr lang="zh-CN" altLang="en-US" dirty="0"/>
              <a:t>。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zh-CN" dirty="0"/>
              <a:t>4. </a:t>
            </a:r>
            <a:r>
              <a:rPr lang="zh-CN" altLang="en-US" dirty="0"/>
              <a:t>读入下一个符号</a:t>
            </a:r>
            <a:r>
              <a:rPr lang="en-US" altLang="zh-CN" dirty="0" err="1"/>
              <a:t>cW</a:t>
            </a:r>
            <a:r>
              <a:rPr lang="zh-CN" altLang="en-US" dirty="0"/>
              <a:t>。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zh-CN" dirty="0"/>
              <a:t>5. </a:t>
            </a:r>
            <a:r>
              <a:rPr lang="zh-CN" altLang="en-US" dirty="0"/>
              <a:t>在字典里查找</a:t>
            </a:r>
            <a:r>
              <a:rPr lang="en-US" altLang="zh-CN" dirty="0" err="1"/>
              <a:t>cW</a:t>
            </a:r>
            <a:r>
              <a:rPr lang="zh-CN" altLang="en-US" dirty="0"/>
              <a:t>，如果</a:t>
            </a:r>
            <a:r>
              <a:rPr lang="en-US" altLang="zh-CN" dirty="0"/>
              <a:t>: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zh-CN" dirty="0"/>
              <a:t>   a. </a:t>
            </a:r>
            <a:r>
              <a:rPr lang="en-US" altLang="zh-CN" dirty="0" err="1"/>
              <a:t>cW</a:t>
            </a:r>
            <a:r>
              <a:rPr lang="zh-CN" altLang="en-US" dirty="0"/>
              <a:t>在字典里：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zh-CN" altLang="en-US" dirty="0"/>
              <a:t>     </a:t>
            </a:r>
            <a:r>
              <a:rPr lang="en-US" altLang="zh-CN" dirty="0"/>
              <a:t>(1) </a:t>
            </a:r>
            <a:r>
              <a:rPr lang="zh-CN" altLang="en-US" dirty="0"/>
              <a:t>解码</a:t>
            </a:r>
            <a:r>
              <a:rPr lang="en-US" altLang="zh-CN" dirty="0" err="1"/>
              <a:t>cW</a:t>
            </a:r>
            <a:r>
              <a:rPr lang="zh-CN" altLang="en-US" dirty="0"/>
              <a:t>，即输出 </a:t>
            </a:r>
            <a:r>
              <a:rPr lang="en-US" altLang="zh-CN" dirty="0"/>
              <a:t>Str(</a:t>
            </a:r>
            <a:r>
              <a:rPr lang="en-US" altLang="zh-CN" dirty="0" err="1"/>
              <a:t>cW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zh-CN" altLang="en-US" dirty="0"/>
              <a:t>     </a:t>
            </a:r>
            <a:r>
              <a:rPr lang="en-US" altLang="zh-CN" dirty="0"/>
              <a:t>(2) </a:t>
            </a:r>
            <a:r>
              <a:rPr lang="zh-CN" altLang="en-US" dirty="0"/>
              <a:t>令</a:t>
            </a:r>
            <a:r>
              <a:rPr lang="en-US" altLang="zh-CN" dirty="0"/>
              <a:t>P=Str(</a:t>
            </a:r>
            <a:r>
              <a:rPr lang="en-US" altLang="zh-CN" dirty="0" err="1"/>
              <a:t>pW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C=Str(</a:t>
            </a:r>
            <a:r>
              <a:rPr lang="en-US" altLang="zh-CN" dirty="0" err="1"/>
              <a:t>cW</a:t>
            </a:r>
            <a:r>
              <a:rPr lang="en-US" altLang="zh-CN" dirty="0"/>
              <a:t>)</a:t>
            </a:r>
            <a:r>
              <a:rPr lang="zh-CN" altLang="en-US" dirty="0"/>
              <a:t>的第一个字符。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zh-CN" altLang="en-US" dirty="0"/>
              <a:t>     </a:t>
            </a:r>
            <a:r>
              <a:rPr lang="en-US" altLang="zh-CN" dirty="0"/>
              <a:t>(3) </a:t>
            </a:r>
            <a:r>
              <a:rPr lang="zh-CN" altLang="en-US" dirty="0"/>
              <a:t>在字典中为</a:t>
            </a:r>
            <a:r>
              <a:rPr lang="en-US" altLang="zh-CN" dirty="0"/>
              <a:t>P+C</a:t>
            </a:r>
            <a:r>
              <a:rPr lang="zh-CN" altLang="en-US" dirty="0"/>
              <a:t>添加新的记号映射。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zh-CN" altLang="en-US" dirty="0"/>
              <a:t>   </a:t>
            </a:r>
            <a:r>
              <a:rPr lang="en-US" altLang="zh-CN" dirty="0"/>
              <a:t>b. </a:t>
            </a:r>
            <a:r>
              <a:rPr lang="en-US" altLang="zh-CN" dirty="0" err="1"/>
              <a:t>cW</a:t>
            </a:r>
            <a:r>
              <a:rPr lang="zh-CN" altLang="en-US" dirty="0"/>
              <a:t>不在字典里</a:t>
            </a:r>
            <a:r>
              <a:rPr lang="en-US" altLang="zh-CN" dirty="0"/>
              <a:t>: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zh-CN" dirty="0"/>
              <a:t>     (1) </a:t>
            </a:r>
            <a:r>
              <a:rPr lang="zh-CN" altLang="en-US" dirty="0"/>
              <a:t>令</a:t>
            </a:r>
            <a:r>
              <a:rPr lang="en-US" altLang="zh-CN" dirty="0"/>
              <a:t>P=Str(</a:t>
            </a:r>
            <a:r>
              <a:rPr lang="en-US" altLang="zh-CN" dirty="0" err="1"/>
              <a:t>pW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C=Str(</a:t>
            </a:r>
            <a:r>
              <a:rPr lang="en-US" altLang="zh-CN" dirty="0" err="1"/>
              <a:t>pW</a:t>
            </a:r>
            <a:r>
              <a:rPr lang="en-US" altLang="zh-CN" dirty="0"/>
              <a:t>)</a:t>
            </a:r>
            <a:r>
              <a:rPr lang="zh-CN" altLang="en-US" dirty="0"/>
              <a:t>的第一个字符。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zh-CN" altLang="en-US" dirty="0"/>
              <a:t>     </a:t>
            </a:r>
            <a:r>
              <a:rPr lang="en-US" altLang="zh-CN" dirty="0"/>
              <a:t>(2) </a:t>
            </a:r>
            <a:r>
              <a:rPr lang="zh-CN" altLang="en-US" dirty="0"/>
              <a:t>在字典中为</a:t>
            </a:r>
            <a:r>
              <a:rPr lang="en-US" altLang="zh-CN" dirty="0"/>
              <a:t>P+C</a:t>
            </a:r>
            <a:r>
              <a:rPr lang="zh-CN" altLang="en-US" dirty="0"/>
              <a:t>添加新的记号映射，这个新的记号一定就是</a:t>
            </a:r>
            <a:r>
              <a:rPr lang="en-US" altLang="zh-CN" dirty="0" err="1"/>
              <a:t>cW</a:t>
            </a:r>
            <a:r>
              <a:rPr lang="zh-CN" altLang="en-US" dirty="0"/>
              <a:t>。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zh-CN" altLang="en-US" dirty="0"/>
              <a:t>     </a:t>
            </a:r>
            <a:r>
              <a:rPr lang="en-US" altLang="zh-CN" dirty="0"/>
              <a:t>(3) </a:t>
            </a:r>
            <a:r>
              <a:rPr lang="zh-CN" altLang="en-US" dirty="0"/>
              <a:t>输出</a:t>
            </a:r>
            <a:r>
              <a:rPr lang="en-US" altLang="zh-CN" dirty="0"/>
              <a:t>P+C</a:t>
            </a:r>
            <a:r>
              <a:rPr lang="zh-CN" altLang="en-US" dirty="0"/>
              <a:t>。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zh-CN" dirty="0"/>
              <a:t>6. </a:t>
            </a:r>
            <a:r>
              <a:rPr lang="zh-CN" altLang="en-US" dirty="0"/>
              <a:t>返回步骤</a:t>
            </a:r>
            <a:r>
              <a:rPr lang="en-US" altLang="zh-CN" dirty="0"/>
              <a:t>3</a:t>
            </a:r>
            <a:r>
              <a:rPr lang="zh-CN" altLang="en-US" dirty="0"/>
              <a:t>重复，直至读完所有记号。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4DC273-7104-424B-AE77-2708ACEA7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913" y="421775"/>
            <a:ext cx="4237087" cy="5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02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42CA-5396-497C-ADA6-5ED53D39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选做题：</a:t>
            </a:r>
            <a:r>
              <a:rPr lang="en-US" altLang="zh-CN" dirty="0"/>
              <a:t>LZW</a:t>
            </a:r>
            <a:r>
              <a:rPr lang="zh-CN" altLang="en-US" dirty="0"/>
              <a:t>编码软件的实现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F9470-36EE-43F8-9523-8A7B8816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352536" cy="4050792"/>
          </a:xfrm>
        </p:spPr>
        <p:txBody>
          <a:bodyPr>
            <a:normAutofit/>
          </a:bodyPr>
          <a:lstStyle/>
          <a:p>
            <a:pPr marL="274320" lvl="1" indent="0">
              <a:lnSpc>
                <a:spcPct val="150000"/>
              </a:lnSpc>
              <a:buNone/>
            </a:pPr>
            <a:r>
              <a:rPr lang="en-US" altLang="zh-CN" sz="2000" dirty="0"/>
              <a:t>2.2 </a:t>
            </a:r>
            <a:r>
              <a:rPr lang="zh-CN" altLang="en-US" sz="2000" dirty="0"/>
              <a:t>对于文本进行</a:t>
            </a:r>
            <a:r>
              <a:rPr lang="en-US" altLang="zh-CN" sz="2000" dirty="0"/>
              <a:t>LZW</a:t>
            </a:r>
            <a:r>
              <a:rPr lang="zh-CN" altLang="en-US" sz="2000" dirty="0"/>
              <a:t>编码</a:t>
            </a:r>
            <a:endParaRPr lang="en-US" altLang="zh-CN" sz="2000" dirty="0"/>
          </a:p>
          <a:p>
            <a:pPr marL="274320" lvl="1" indent="0">
              <a:lnSpc>
                <a:spcPct val="150000"/>
              </a:lnSpc>
              <a:buNone/>
            </a:pPr>
            <a:r>
              <a:rPr lang="zh-CN" altLang="en-US" sz="2000" dirty="0"/>
              <a:t>步骤：</a:t>
            </a:r>
            <a:endParaRPr lang="en-US" altLang="zh-CN" sz="2000" dirty="0"/>
          </a:p>
          <a:p>
            <a:pPr marL="274320" lvl="1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）初始化字典</a:t>
            </a:r>
            <a:endParaRPr lang="en-US" altLang="zh-CN" sz="2000" dirty="0"/>
          </a:p>
          <a:p>
            <a:pPr marL="274320" lvl="1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）根据文件地址按行读入，将所有的行字符串拼接成一个长字符串</a:t>
            </a:r>
            <a:endParaRPr lang="en-US" altLang="zh-CN" sz="2000" dirty="0"/>
          </a:p>
          <a:p>
            <a:pPr marL="274320" lvl="1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）对其进行</a:t>
            </a:r>
            <a:r>
              <a:rPr lang="en-US" altLang="zh-CN" sz="2000" dirty="0"/>
              <a:t>LZW</a:t>
            </a:r>
            <a:r>
              <a:rPr lang="zh-CN" altLang="en-US" sz="2000" dirty="0"/>
              <a:t>编码，获得编码之后的输出以及压缩比</a:t>
            </a:r>
            <a:endParaRPr lang="en-US" altLang="zh-CN" sz="2000" dirty="0"/>
          </a:p>
          <a:p>
            <a:pPr marL="274320" lvl="1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）进行</a:t>
            </a:r>
            <a:r>
              <a:rPr lang="en-US" altLang="zh-CN" sz="2000" dirty="0"/>
              <a:t>LZW</a:t>
            </a:r>
            <a:r>
              <a:rPr lang="zh-CN" altLang="en-US" sz="2000" dirty="0"/>
              <a:t>解码并将解码结果写入文件</a:t>
            </a:r>
            <a:endParaRPr lang="en-US" altLang="zh-CN" sz="2000" dirty="0"/>
          </a:p>
          <a:p>
            <a:pPr marL="274320" lvl="1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）编码前和编码后文件的比较</a:t>
            </a:r>
          </a:p>
        </p:txBody>
      </p:sp>
    </p:spTree>
    <p:extLst>
      <p:ext uri="{BB962C8B-B14F-4D97-AF65-F5344CB8AC3E}">
        <p14:creationId xmlns:p14="http://schemas.microsoft.com/office/powerpoint/2010/main" val="3884294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42CA-5396-497C-ADA6-5ED53D39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13" y="142042"/>
            <a:ext cx="10058400" cy="700182"/>
          </a:xfrm>
        </p:spPr>
        <p:txBody>
          <a:bodyPr/>
          <a:lstStyle/>
          <a:p>
            <a:pPr marL="274320" lvl="1" indent="0">
              <a:lnSpc>
                <a:spcPct val="150000"/>
              </a:lnSpc>
              <a:buNone/>
            </a:pPr>
            <a:r>
              <a:rPr lang="en-US" altLang="zh-CN" sz="2000" dirty="0"/>
              <a:t>2.2 </a:t>
            </a:r>
            <a:r>
              <a:rPr lang="zh-CN" altLang="en-US" sz="2000" dirty="0"/>
              <a:t>对于文本进行</a:t>
            </a:r>
            <a:r>
              <a:rPr lang="en-US" altLang="zh-CN" sz="2000" dirty="0"/>
              <a:t>LZW</a:t>
            </a:r>
            <a:r>
              <a:rPr lang="zh-CN" altLang="en-US" sz="2000" dirty="0"/>
              <a:t>编码（以</a:t>
            </a:r>
            <a:r>
              <a:rPr lang="en-US" altLang="zh-CN" sz="2000" i="1" dirty="0"/>
              <a:t>AliceInWonder.txt</a:t>
            </a:r>
            <a:r>
              <a:rPr lang="zh-CN" altLang="en-US" sz="2000" dirty="0"/>
              <a:t>为例）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D278CE-3885-4847-A33D-164DEB4987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64"/>
          <a:stretch/>
        </p:blipFill>
        <p:spPr>
          <a:xfrm>
            <a:off x="331432" y="877678"/>
            <a:ext cx="2613509" cy="4846740"/>
          </a:xfrm>
          <a:prstGeom prst="rect">
            <a:avLst/>
          </a:prstGeom>
        </p:spPr>
      </p:pic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EA33614B-5F30-4921-A97F-07CD92EC0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19" y="1160084"/>
            <a:ext cx="5995850" cy="4599788"/>
          </a:xfr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637CF4A-E9F7-4E4B-B910-857ED9BAC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32" y="1160084"/>
            <a:ext cx="5888687" cy="4599788"/>
          </a:xfrm>
          <a:prstGeom prst="rect">
            <a:avLst/>
          </a:prstGeom>
        </p:spPr>
      </p:pic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7187E56C-8D51-46BF-84CD-CF15363637D7}"/>
              </a:ext>
            </a:extLst>
          </p:cNvPr>
          <p:cNvSpPr txBox="1">
            <a:spLocks/>
          </p:cNvSpPr>
          <p:nvPr/>
        </p:nvSpPr>
        <p:spPr>
          <a:xfrm>
            <a:off x="1913227" y="5858346"/>
            <a:ext cx="1875093" cy="474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/>
              <a:t>编码前的文件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8E0DB2DC-3701-435A-8062-438D2A238293}"/>
              </a:ext>
            </a:extLst>
          </p:cNvPr>
          <p:cNvSpPr txBox="1">
            <a:spLocks/>
          </p:cNvSpPr>
          <p:nvPr/>
        </p:nvSpPr>
        <p:spPr>
          <a:xfrm>
            <a:off x="7951525" y="5881563"/>
            <a:ext cx="1875093" cy="474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/>
              <a:t>解码后的文件</a:t>
            </a:r>
          </a:p>
        </p:txBody>
      </p:sp>
    </p:spTree>
    <p:extLst>
      <p:ext uri="{BB962C8B-B14F-4D97-AF65-F5344CB8AC3E}">
        <p14:creationId xmlns:p14="http://schemas.microsoft.com/office/powerpoint/2010/main" val="230561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42CA-5396-497C-ADA6-5ED53D39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13" y="142042"/>
            <a:ext cx="10058400" cy="700182"/>
          </a:xfrm>
        </p:spPr>
        <p:txBody>
          <a:bodyPr/>
          <a:lstStyle/>
          <a:p>
            <a:pPr marL="274320" lvl="1" indent="0">
              <a:lnSpc>
                <a:spcPct val="150000"/>
              </a:lnSpc>
              <a:buNone/>
            </a:pPr>
            <a:r>
              <a:rPr lang="en-US" altLang="zh-CN" sz="2000" dirty="0"/>
              <a:t>2.2 </a:t>
            </a:r>
            <a:r>
              <a:rPr lang="zh-CN" altLang="en-US" sz="2000" dirty="0"/>
              <a:t>对于文本进行</a:t>
            </a:r>
            <a:r>
              <a:rPr lang="en-US" altLang="zh-CN" sz="2000" dirty="0"/>
              <a:t>LZW</a:t>
            </a:r>
            <a:r>
              <a:rPr lang="zh-CN" altLang="en-US" sz="2000" dirty="0"/>
              <a:t>编码 </a:t>
            </a:r>
            <a:r>
              <a:rPr lang="en-US" altLang="zh-CN" sz="2000" dirty="0"/>
              <a:t>(</a:t>
            </a:r>
            <a:r>
              <a:rPr lang="zh-CN" altLang="en-US" sz="2000" dirty="0"/>
              <a:t>以</a:t>
            </a:r>
            <a:r>
              <a:rPr lang="en-US" altLang="zh-CN" sz="2000" i="1" dirty="0"/>
              <a:t>The little prince</a:t>
            </a:r>
            <a:r>
              <a:rPr lang="zh-CN" altLang="en-US" sz="2000" dirty="0"/>
              <a:t>为例）</a:t>
            </a:r>
            <a:endParaRPr lang="en-US" altLang="zh-CN" sz="2000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4BB9330-C0C7-4A6C-885D-62A1F5443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07" y="1016784"/>
            <a:ext cx="2866485" cy="499899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FD438E-95BA-4E48-BEDE-31ECC3D93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75" y="1232899"/>
            <a:ext cx="6032025" cy="4812996"/>
          </a:xfrm>
          <a:prstGeom prst="rect">
            <a:avLst/>
          </a:prstGeom>
        </p:spPr>
      </p:pic>
      <p:pic>
        <p:nvPicPr>
          <p:cNvPr id="8" name="内容占位符 6">
            <a:extLst>
              <a:ext uri="{FF2B5EF4-FFF2-40B4-BE49-F238E27FC236}">
                <a16:creationId xmlns:a16="http://schemas.microsoft.com/office/drawing/2014/main" id="{CEB6E0A6-BE8C-46C3-A79E-D1A01D7E3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" y="1254052"/>
            <a:ext cx="6095999" cy="4761724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FF5E11D-F5C5-434B-B6F3-C954AB25D487}"/>
              </a:ext>
            </a:extLst>
          </p:cNvPr>
          <p:cNvSpPr txBox="1">
            <a:spLocks/>
          </p:cNvSpPr>
          <p:nvPr/>
        </p:nvSpPr>
        <p:spPr>
          <a:xfrm>
            <a:off x="1957617" y="6151311"/>
            <a:ext cx="1875093" cy="474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/>
              <a:t>编码前的文件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DCF5E62-2D1C-4D06-B488-521A93A5D946}"/>
              </a:ext>
            </a:extLst>
          </p:cNvPr>
          <p:cNvSpPr txBox="1">
            <a:spLocks/>
          </p:cNvSpPr>
          <p:nvPr/>
        </p:nvSpPr>
        <p:spPr>
          <a:xfrm>
            <a:off x="7995915" y="6174528"/>
            <a:ext cx="1875093" cy="474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/>
              <a:t>解码后的文件</a:t>
            </a:r>
          </a:p>
        </p:txBody>
      </p:sp>
    </p:spTree>
    <p:extLst>
      <p:ext uri="{BB962C8B-B14F-4D97-AF65-F5344CB8AC3E}">
        <p14:creationId xmlns:p14="http://schemas.microsoft.com/office/powerpoint/2010/main" val="127526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86828-2747-4811-B181-7487F283E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50415"/>
            <a:ext cx="10058400" cy="5974671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2.3 </a:t>
            </a:r>
            <a:r>
              <a:rPr lang="zh-CN" altLang="en-US" sz="2400" dirty="0"/>
              <a:t>计算压缩比并分析：</a:t>
            </a:r>
            <a:endParaRPr lang="en-US" altLang="zh-CN" sz="2400" dirty="0"/>
          </a:p>
          <a:p>
            <a:r>
              <a:rPr lang="zh-CN" altLang="en-US" sz="2400" dirty="0"/>
              <a:t>从之前两个文本我们计算出来压缩比为：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AliceInWonderland</a:t>
            </a:r>
            <a:r>
              <a:rPr lang="zh-CN" altLang="en-US" sz="2400" dirty="0"/>
              <a:t>：</a:t>
            </a:r>
            <a:r>
              <a:rPr lang="en-US" altLang="zh-CN" sz="2400" dirty="0"/>
              <a:t>1.22</a:t>
            </a:r>
          </a:p>
          <a:p>
            <a:pPr marL="0" indent="0">
              <a:buNone/>
            </a:pPr>
            <a:r>
              <a:rPr lang="en-US" altLang="zh-CN" sz="2400" dirty="0"/>
              <a:t>	TheLittlePrince:1.255</a:t>
            </a:r>
          </a:p>
          <a:p>
            <a:r>
              <a:rPr lang="zh-CN" altLang="en-US" sz="2400" dirty="0"/>
              <a:t>实际的</a:t>
            </a:r>
            <a:r>
              <a:rPr lang="en-US" altLang="zh-CN" sz="2400" dirty="0"/>
              <a:t>LZW</a:t>
            </a:r>
            <a:r>
              <a:rPr lang="zh-CN" altLang="en-US" sz="2400" dirty="0"/>
              <a:t>编码的压缩比为</a:t>
            </a:r>
            <a:r>
              <a:rPr lang="en-US" altLang="zh-CN" sz="2400" dirty="0"/>
              <a:t>2:1</a:t>
            </a:r>
            <a:r>
              <a:rPr lang="zh-CN" altLang="en-US" sz="2400" dirty="0"/>
              <a:t>左右。为什么会出现压缩比比标准</a:t>
            </a:r>
            <a:r>
              <a:rPr lang="en-US" altLang="zh-CN" sz="2400" dirty="0"/>
              <a:t>LZW</a:t>
            </a:r>
            <a:r>
              <a:rPr lang="zh-CN" altLang="en-US" sz="2400" dirty="0"/>
              <a:t>编码小的情况呢？</a:t>
            </a:r>
            <a:endParaRPr lang="en-US" altLang="zh-CN" sz="2400" dirty="0"/>
          </a:p>
          <a:p>
            <a:pPr marL="0" indent="0" algn="ctr">
              <a:buNone/>
            </a:pPr>
            <a:r>
              <a:rPr lang="zh-CN" altLang="en-US" sz="2400" dirty="0"/>
              <a:t>原因分析：</a:t>
            </a:r>
            <a:endParaRPr lang="en-US" altLang="zh-CN" sz="2400" dirty="0"/>
          </a:p>
          <a:p>
            <a:r>
              <a:rPr lang="zh-CN" altLang="en-US" sz="2400" dirty="0"/>
              <a:t>在实际的</a:t>
            </a:r>
            <a:r>
              <a:rPr lang="en-US" altLang="zh-CN" sz="2400" dirty="0"/>
              <a:t>LZW</a:t>
            </a:r>
            <a:r>
              <a:rPr lang="zh-CN" altLang="en-US" sz="2400" dirty="0"/>
              <a:t>编码中，一个码长通常映射成</a:t>
            </a:r>
            <a:r>
              <a:rPr lang="en-US" altLang="zh-CN" sz="2400" dirty="0"/>
              <a:t>12</a:t>
            </a:r>
            <a:r>
              <a:rPr lang="zh-CN" altLang="en-US" sz="2400" dirty="0"/>
              <a:t>位或者</a:t>
            </a:r>
            <a:r>
              <a:rPr lang="en-US" altLang="zh-CN" sz="2400" dirty="0"/>
              <a:t>16</a:t>
            </a:r>
            <a:r>
              <a:rPr lang="zh-CN" altLang="en-US" sz="2400" dirty="0"/>
              <a:t>位的码字，也就是</a:t>
            </a:r>
            <a:r>
              <a:rPr lang="en-US" altLang="zh-CN" sz="2400" dirty="0"/>
              <a:t>1.5</a:t>
            </a:r>
            <a:r>
              <a:rPr lang="zh-CN" altLang="en-US" sz="2400" dirty="0"/>
              <a:t>个或者</a:t>
            </a:r>
            <a:r>
              <a:rPr lang="en-US" altLang="zh-CN" sz="2400" dirty="0"/>
              <a:t>2</a:t>
            </a:r>
            <a:r>
              <a:rPr lang="zh-CN" altLang="en-US" sz="2400" dirty="0"/>
              <a:t>个字节。这种情况下通常能够进行编码的字符串种类是</a:t>
            </a:r>
            <a:r>
              <a:rPr lang="en-US" altLang="zh-CN" sz="2400" dirty="0"/>
              <a:t>4096~65536</a:t>
            </a:r>
            <a:r>
              <a:rPr lang="zh-CN" altLang="en-US" sz="2400" dirty="0"/>
              <a:t>种。当编码超大文件的时候，字符串种类非常多，往往码字存储空间是不够的。所以我在进行</a:t>
            </a:r>
            <a:r>
              <a:rPr lang="en-US" altLang="zh-CN" sz="2400" dirty="0"/>
              <a:t>LZW</a:t>
            </a:r>
            <a:r>
              <a:rPr lang="zh-CN" altLang="en-US" sz="2400" dirty="0"/>
              <a:t>编码的时候，字典用一个</a:t>
            </a:r>
            <a:r>
              <a:rPr lang="en-US" altLang="zh-CN" sz="2400" dirty="0"/>
              <a:t>int</a:t>
            </a:r>
            <a:r>
              <a:rPr lang="zh-CN" altLang="en-US" sz="2400" dirty="0"/>
              <a:t>型变量（</a:t>
            </a:r>
            <a:r>
              <a:rPr lang="en-US" altLang="zh-CN" sz="2400" dirty="0"/>
              <a:t>4</a:t>
            </a:r>
            <a:r>
              <a:rPr lang="zh-CN" altLang="en-US" sz="2400" dirty="0"/>
              <a:t>个字节）来存放所有的新的字符串序列，这样就造成压缩比比正常的标准</a:t>
            </a:r>
            <a:r>
              <a:rPr lang="en-US" altLang="zh-CN" sz="2400" dirty="0"/>
              <a:t>LZW</a:t>
            </a:r>
            <a:r>
              <a:rPr lang="zh-CN" altLang="en-US" sz="2400" dirty="0"/>
              <a:t>编码的压缩比大一倍左右。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5076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0538C0-3547-4F6B-A53B-D8BF71DE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99863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altLang="zh-CN" sz="9600" dirty="0"/>
              <a:t>Thank you !</a:t>
            </a:r>
            <a:endParaRPr lang="zh-CN" altLang="en-US" sz="9600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D8A68830-F9C0-4A69-BDCE-9932A2302E39}"/>
              </a:ext>
            </a:extLst>
          </p:cNvPr>
          <p:cNvSpPr txBox="1">
            <a:spLocks/>
          </p:cNvSpPr>
          <p:nvPr/>
        </p:nvSpPr>
        <p:spPr>
          <a:xfrm>
            <a:off x="1879107" y="4474269"/>
            <a:ext cx="9144000" cy="47059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2400" dirty="0"/>
              <a:t>王子宁  </a:t>
            </a:r>
            <a:r>
              <a:rPr lang="en-US" altLang="zh-CN" sz="2400" dirty="0"/>
              <a:t>1801213628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3951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26B82-B424-4A00-97FE-BB729993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必做题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05235-EEC4-424A-89A3-E870AA7FC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869313" cy="4050792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试求出图像中上半部分所包含的前三个倒</a:t>
            </a:r>
            <a:r>
              <a:rPr lang="en-US" altLang="zh-CN" sz="2800" dirty="0"/>
              <a:t>U</a:t>
            </a:r>
            <a:r>
              <a:rPr lang="zh-CN" altLang="zh-CN" sz="2800" dirty="0"/>
              <a:t>形叶片的外轮廓的弧长，以像素为单位来表示</a:t>
            </a:r>
            <a:r>
              <a:rPr lang="zh-CN" altLang="en-US" sz="2800" dirty="0"/>
              <a:t>。</a:t>
            </a:r>
          </a:p>
        </p:txBody>
      </p:sp>
      <p:pic>
        <p:nvPicPr>
          <p:cNvPr id="4" name="图片 3" descr="C:\Users\pku\Desktop\图像作业照片.jpg">
            <a:extLst>
              <a:ext uri="{FF2B5EF4-FFF2-40B4-BE49-F238E27FC236}">
                <a16:creationId xmlns:a16="http://schemas.microsoft.com/office/drawing/2014/main" id="{834CBCBA-E57D-4060-AE08-D0103AEC28D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2841" y="2121408"/>
            <a:ext cx="5274310" cy="374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636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26B82-B424-4A00-97FE-BB729993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2" y="184788"/>
            <a:ext cx="7878786" cy="1002023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必做题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05235-EEC4-424A-89A3-E870AA7FC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1186811"/>
            <a:ext cx="7878786" cy="5486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1. 1 </a:t>
            </a:r>
            <a:r>
              <a:rPr lang="zh-CN" altLang="en-US" sz="3600" dirty="0"/>
              <a:t>实现思路</a:t>
            </a:r>
            <a:endParaRPr lang="en-US" altLang="zh-CN" sz="36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）直方图均衡化增强对比度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）区域分割，分割出我们要计算的部分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）取图像的灰度部分，进一步做边缘增强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）用索贝尔</a:t>
            </a:r>
            <a:r>
              <a:rPr lang="en-US" altLang="zh-CN" sz="2800" dirty="0" err="1"/>
              <a:t>sobel</a:t>
            </a:r>
            <a:r>
              <a:rPr lang="zh-CN" altLang="en-US" sz="2800" dirty="0"/>
              <a:t>算子做边缘检测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5</a:t>
            </a:r>
            <a:r>
              <a:rPr lang="zh-CN" altLang="en-US" sz="2800" dirty="0"/>
              <a:t>）闭操作，做边缘桥接，连接边缘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6</a:t>
            </a:r>
            <a:r>
              <a:rPr lang="zh-CN" altLang="en-US" sz="2800" dirty="0"/>
              <a:t>）移除突刺像素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7</a:t>
            </a:r>
            <a:r>
              <a:rPr lang="zh-CN" altLang="en-US" sz="2800" dirty="0"/>
              <a:t>）去除孤立噪点像素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8</a:t>
            </a:r>
            <a:r>
              <a:rPr lang="zh-CN" altLang="en-US" sz="2800" dirty="0"/>
              <a:t>）细化，取得边界骨架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9</a:t>
            </a:r>
            <a:r>
              <a:rPr lang="zh-CN" altLang="en-US" sz="2800" dirty="0"/>
              <a:t>）区域分割，寻找边缘并计算长度</a:t>
            </a:r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5" name="图片 4" descr="C:\Users\pku\Desktop\图像作业照片.jpg">
            <a:extLst>
              <a:ext uri="{FF2B5EF4-FFF2-40B4-BE49-F238E27FC236}">
                <a16:creationId xmlns:a16="http://schemas.microsoft.com/office/drawing/2014/main" id="{C70CBFD8-4B88-440D-B574-570FB5AA8D1B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6957" y="1873189"/>
            <a:ext cx="3745043" cy="26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684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1C5EE-FE47-4C0E-88CE-3E689884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352" y="413610"/>
            <a:ext cx="6422906" cy="1609344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实现步骤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424CC-58D6-4497-BC7E-19BC624AA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352" y="2101700"/>
            <a:ext cx="6174331" cy="405079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）直方图均衡化增强对比度：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通过对直方图进行均衡化进行图像对比度的增强，从而突出了图像的边缘，方便进行图像提取。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因为本身图片是彩色图像，所以我对其三维</a:t>
            </a:r>
            <a:r>
              <a:rPr lang="en-US" altLang="zh-CN" dirty="0"/>
              <a:t>RGB</a:t>
            </a:r>
            <a:r>
              <a:rPr lang="zh-CN" altLang="en-US" dirty="0"/>
              <a:t>分别进行处理，然后进行合成。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对于合成的图像，将其转换成</a:t>
            </a:r>
            <a:r>
              <a:rPr lang="en-US" altLang="zh-CN" dirty="0" err="1"/>
              <a:t>YCrCb</a:t>
            </a:r>
            <a:r>
              <a:rPr lang="zh-CN" altLang="en-US" dirty="0"/>
              <a:t>图像，取出</a:t>
            </a:r>
            <a:r>
              <a:rPr lang="en-US" altLang="zh-CN" dirty="0"/>
              <a:t>Y</a:t>
            </a:r>
            <a:r>
              <a:rPr lang="zh-CN" altLang="en-US" dirty="0"/>
              <a:t>分量，之后将会对于</a:t>
            </a:r>
            <a:r>
              <a:rPr lang="en-US" altLang="zh-CN" dirty="0"/>
              <a:t>Y</a:t>
            </a:r>
            <a:r>
              <a:rPr lang="zh-CN" altLang="en-US" dirty="0"/>
              <a:t>分量（灰阶值）进行处理。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96B6FD-B739-4D5D-B0CA-61BD1759E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664" y="0"/>
            <a:ext cx="4767336" cy="35510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9645438-4255-4308-8B51-DFE254E8A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665" y="3551068"/>
            <a:ext cx="4767336" cy="338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4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1C5EE-FE47-4C0E-88CE-3E689884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352" y="413610"/>
            <a:ext cx="6422906" cy="1609344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实现步骤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424CC-58D6-4497-BC7E-19BC624AA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352" y="2101700"/>
            <a:ext cx="6174331" cy="405079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）区域分割，分割出我们要计算的部分：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对图像进行裁剪，得到我们想要的包括三个倒</a:t>
            </a:r>
            <a:r>
              <a:rPr lang="en-US" altLang="zh-CN" dirty="0"/>
              <a:t>U</a:t>
            </a:r>
            <a:r>
              <a:rPr lang="zh-CN" altLang="en-US" dirty="0"/>
              <a:t>形圆弧的部分。这样能够最大限度地去除其他部分对边缘检测的影响。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9645438-4255-4308-8B51-DFE254E8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664" y="0"/>
            <a:ext cx="4767336" cy="33823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1BE9A2-0EEB-4AC8-AADB-21BDE38C8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857" y="4127096"/>
            <a:ext cx="4038950" cy="17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9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1C5EE-FE47-4C0E-88CE-3E689884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352" y="413610"/>
            <a:ext cx="6422906" cy="1609344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实现步骤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424CC-58D6-4497-BC7E-19BC624AA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352" y="2101700"/>
            <a:ext cx="6174331" cy="40507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）取图像的灰度部分，进一步做边缘增强：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从</a:t>
            </a:r>
            <a:r>
              <a:rPr lang="en-US" altLang="zh-CN" dirty="0" err="1"/>
              <a:t>YCrCb</a:t>
            </a:r>
            <a:r>
              <a:rPr lang="zh-CN" altLang="en-US" dirty="0"/>
              <a:t>中取出明度，对于明度（灰度值）进行进一步的直方图均衡化，从而进一步增强对比度，方便之后的边缘提取。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01A244-2F24-4E77-852B-9AD1A1004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713" y="1218282"/>
            <a:ext cx="4038950" cy="17832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C0BB2C-87ED-4DA0-BDE6-2CDAA9C76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78" y="3838668"/>
            <a:ext cx="3977985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5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1C5EE-FE47-4C0E-88CE-3E689884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352" y="413610"/>
            <a:ext cx="6422906" cy="1609344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实现步骤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424CC-58D6-4497-BC7E-19BC624AA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352" y="2101700"/>
            <a:ext cx="6174331" cy="40507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）用索贝尔</a:t>
            </a:r>
            <a:r>
              <a:rPr lang="en-US" altLang="zh-CN" dirty="0" err="1"/>
              <a:t>sobel</a:t>
            </a:r>
            <a:r>
              <a:rPr lang="zh-CN" altLang="en-US" dirty="0"/>
              <a:t>算子做边缘检测：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用索贝尔算子对灰度图像进行卷积，超过阈值的点认为是边缘点，从而保留，得到边缘的曲线。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8AC7FF-F1F3-49C3-8572-ABC1C9C3D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10" y="4043882"/>
            <a:ext cx="4785775" cy="24005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992EF0D-162E-43B6-A3F8-B659D6FB4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99" y="979955"/>
            <a:ext cx="4517347" cy="21361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6C1E23B-609D-49DC-9BED-56189E009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00" y="3648722"/>
            <a:ext cx="4517347" cy="235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0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1C5EE-FE47-4C0E-88CE-3E689884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352" y="413610"/>
            <a:ext cx="6422906" cy="1609344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实现步骤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424CC-58D6-4497-BC7E-19BC624AA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352" y="2101700"/>
            <a:ext cx="6174331" cy="40507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）边缘桥接，之后进行闭操作连接边缘：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边缘桥接：可以使得原来有狭窄缝隙的两条线连接在一起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闭操作：使轮廓平滑，融联狭窄间断和长细的深沟，消除小孔洞，填补轮廓线的断裂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aphicFrame>
        <p:nvGraphicFramePr>
          <p:cNvPr id="6" name="Object 1">
            <a:extLst>
              <a:ext uri="{FF2B5EF4-FFF2-40B4-BE49-F238E27FC236}">
                <a16:creationId xmlns:a16="http://schemas.microsoft.com/office/drawing/2014/main" id="{B117607E-19E4-4BDB-9D3A-31A5CE1546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811038"/>
              </p:ext>
            </p:extLst>
          </p:nvPr>
        </p:nvGraphicFramePr>
        <p:xfrm>
          <a:off x="2328401" y="5283101"/>
          <a:ext cx="224948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1155700" imgH="203200" progId="Equation.DSMT4">
                  <p:embed/>
                </p:oleObj>
              </mc:Choice>
              <mc:Fallback>
                <p:oleObj name="Equation" r:id="rId3" imgW="1155700" imgH="203200" progId="Equation.DSMT4">
                  <p:embed/>
                  <p:pic>
                    <p:nvPicPr>
                      <p:cNvPr id="16394" name="Object 1">
                        <a:extLst>
                          <a:ext uri="{FF2B5EF4-FFF2-40B4-BE49-F238E27FC236}">
                            <a16:creationId xmlns:a16="http://schemas.microsoft.com/office/drawing/2014/main" id="{A43C7539-5967-452C-B192-4C03ADD8F1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401" y="5283101"/>
                        <a:ext cx="2249487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5460D929-462D-4BC6-AF11-E8B3C146B2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259" y="38670"/>
            <a:ext cx="4917530" cy="23592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160239-B9F2-48C5-97D2-AC29F527DA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01" y="4498777"/>
            <a:ext cx="5042582" cy="23592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A3BFDA1-6920-42B6-9990-A48FD96F17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01" y="2355725"/>
            <a:ext cx="4917530" cy="216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49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324</TotalTime>
  <Words>1369</Words>
  <Application>Microsoft Office PowerPoint</Application>
  <PresentationFormat>宽屏</PresentationFormat>
  <Paragraphs>153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楷体</vt:lpstr>
      <vt:lpstr>Arial</vt:lpstr>
      <vt:lpstr>Rockwell</vt:lpstr>
      <vt:lpstr>Rockwell Condensed</vt:lpstr>
      <vt:lpstr>Wingdings</vt:lpstr>
      <vt:lpstr>木材纹理</vt:lpstr>
      <vt:lpstr>Equation</vt:lpstr>
      <vt:lpstr>图像编码与处理 大作业答辩</vt:lpstr>
      <vt:lpstr>内容提要</vt:lpstr>
      <vt:lpstr>1. 必做题</vt:lpstr>
      <vt:lpstr>1. 必做题</vt:lpstr>
      <vt:lpstr>1.2 实现步骤</vt:lpstr>
      <vt:lpstr>1.2 实现步骤</vt:lpstr>
      <vt:lpstr>1.2 实现步骤</vt:lpstr>
      <vt:lpstr>1.2 实现步骤</vt:lpstr>
      <vt:lpstr>1.2 实现步骤</vt:lpstr>
      <vt:lpstr>1.2 实现步骤</vt:lpstr>
      <vt:lpstr>1.2 实现步骤</vt:lpstr>
      <vt:lpstr>1.2 实现步骤</vt:lpstr>
      <vt:lpstr>1.2 实现步骤</vt:lpstr>
      <vt:lpstr>1.3 改进</vt:lpstr>
      <vt:lpstr>1.3 改进</vt:lpstr>
      <vt:lpstr>1.3 改进：区域生长</vt:lpstr>
      <vt:lpstr>1. 3 实现思路的改进</vt:lpstr>
      <vt:lpstr>1.4 最终结果</vt:lpstr>
      <vt:lpstr>2. 选做题：LZW编码软件的实现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选做题：LZW编码软件的实现</vt:lpstr>
      <vt:lpstr>2.2 对于文本进行LZW编码（以AliceInWonder.txt为例）</vt:lpstr>
      <vt:lpstr>2.2 对于文本进行LZW编码 (以The little prince为例）</vt:lpstr>
      <vt:lpstr>PowerPoint 演示文稿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图像编码与处理 大作业答辩</dc:title>
  <dc:creator>子宁 王</dc:creator>
  <cp:lastModifiedBy>子宁 王</cp:lastModifiedBy>
  <cp:revision>22</cp:revision>
  <dcterms:created xsi:type="dcterms:W3CDTF">2019-06-18T03:07:41Z</dcterms:created>
  <dcterms:modified xsi:type="dcterms:W3CDTF">2019-06-18T08:39:49Z</dcterms:modified>
</cp:coreProperties>
</file>