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1915" r:id="rId3"/>
    <p:sldId id="289" r:id="rId4"/>
    <p:sldId id="1916" r:id="rId5"/>
    <p:sldId id="1918" r:id="rId6"/>
    <p:sldId id="1919" r:id="rId8"/>
    <p:sldId id="1920" r:id="rId9"/>
    <p:sldId id="192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926FDE-CB29-4D51-B442-CF7C78A7D5F5}">
          <p14:sldIdLst>
            <p14:sldId id="1915"/>
          </p14:sldIdLst>
        </p14:section>
        <p14:section name="part1" id="{90E6DD2B-8B06-43BF-A9EA-B19A7E533DD0}">
          <p14:sldIdLst>
            <p14:sldId id="289"/>
            <p14:sldId id="1916"/>
            <p14:sldId id="1918"/>
          </p14:sldIdLst>
        </p14:section>
        <p14:section name="part2" id="{DCC538D3-DD05-417B-BCB5-DAF3C1742922}">
          <p14:sldIdLst>
            <p14:sldId id="1919"/>
            <p14:sldId id="1920"/>
            <p14:sldId id="19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51E"/>
    <a:srgbClr val="FFFFFF"/>
    <a:srgbClr val="BFE2F3"/>
    <a:srgbClr val="C31823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790" autoAdjust="0"/>
  </p:normalViewPr>
  <p:slideViewPr>
    <p:cSldViewPr snapToGrid="0">
      <p:cViewPr varScale="1">
        <p:scale>
          <a:sx n="102" d="100"/>
          <a:sy n="102" d="100"/>
        </p:scale>
        <p:origin x="23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nvidia.com/cuda/cuda-c-programming-guide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noFill/>
          <a:ln>
            <a:solidFill>
              <a:srgbClr val="C9151E"/>
            </a:solidFill>
          </a:ln>
        </p:spPr>
        <p:txBody>
          <a:bodyPr>
            <a:normAutofit/>
          </a:bodyPr>
          <a:lstStyle/>
          <a:p>
            <a:r>
              <a:rPr lang="zh-CN" altLang="en-US" dirty="0"/>
              <a:t>分组实验，</a:t>
            </a:r>
            <a:r>
              <a:rPr lang="en-US" altLang="zh-CN" dirty="0"/>
              <a:t>2-3</a:t>
            </a:r>
            <a:r>
              <a:rPr lang="zh-CN" altLang="en-US" dirty="0"/>
              <a:t>人一组，按组为单位提交报告，标注分工及任务量</a:t>
            </a:r>
            <a:endParaRPr lang="en-US" altLang="zh-CN" dirty="0"/>
          </a:p>
          <a:p>
            <a:pPr lvl="1"/>
            <a:r>
              <a:rPr lang="zh-CN" altLang="en-US" dirty="0"/>
              <a:t>自由分组，于</a:t>
            </a:r>
            <a:r>
              <a:rPr lang="en-US" altLang="zh-CN" dirty="0">
                <a:highlight>
                  <a:srgbClr val="FFFF00"/>
                </a:highlight>
              </a:rPr>
              <a:t>12</a:t>
            </a:r>
            <a:r>
              <a:rPr lang="zh-CN" altLang="en-US" dirty="0">
                <a:highlight>
                  <a:srgbClr val="FFFF00"/>
                </a:highlight>
              </a:rPr>
              <a:t>月</a:t>
            </a:r>
            <a:r>
              <a:rPr lang="en-US" altLang="zh-CN" dirty="0">
                <a:highlight>
                  <a:srgbClr val="FFFF00"/>
                </a:highlight>
              </a:rPr>
              <a:t>18</a:t>
            </a:r>
            <a:r>
              <a:rPr lang="zh-CN" altLang="en-US" dirty="0">
                <a:highlight>
                  <a:srgbClr val="FFFF00"/>
                </a:highlight>
              </a:rPr>
              <a:t>日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en-US" dirty="0">
                <a:highlight>
                  <a:srgbClr val="FFFF00"/>
                </a:highlight>
              </a:rPr>
              <a:t>周三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/>
              <a:t>前将分组信息提交邮件</a:t>
            </a:r>
            <a:endParaRPr lang="en-US" altLang="zh-CN" dirty="0"/>
          </a:p>
          <a:p>
            <a:pPr lvl="1"/>
            <a:r>
              <a:rPr lang="zh-CN" altLang="en-US" dirty="0"/>
              <a:t>提交邮箱：</a:t>
            </a:r>
            <a:r>
              <a:rPr lang="en-US" altLang="zh-CN" dirty="0"/>
              <a:t>xlsjdjdk@sjtu.edu.cn</a:t>
            </a:r>
            <a:endParaRPr lang="en-US" altLang="zh-CN" dirty="0"/>
          </a:p>
          <a:p>
            <a:pPr lvl="1"/>
            <a:r>
              <a:rPr lang="zh-CN" altLang="en-US" dirty="0"/>
              <a:t>每组只需提交一次</a:t>
            </a:r>
            <a:endParaRPr lang="en-US" altLang="zh-CN" dirty="0"/>
          </a:p>
          <a:p>
            <a:pPr lvl="1"/>
            <a:r>
              <a:rPr lang="zh-CN" altLang="en-US" dirty="0"/>
              <a:t>邮件主题为“实验分组</a:t>
            </a:r>
            <a:r>
              <a:rPr lang="en-US" altLang="zh-CN" dirty="0"/>
              <a:t>_</a:t>
            </a:r>
            <a:r>
              <a:rPr lang="zh-CN" altLang="en-US" dirty="0"/>
              <a:t>成员姓名</a:t>
            </a:r>
            <a:r>
              <a:rPr lang="en-US" altLang="zh-CN" dirty="0"/>
              <a:t>1_</a:t>
            </a:r>
            <a:r>
              <a:rPr lang="zh-CN" altLang="en-US" dirty="0"/>
              <a:t>成员姓名</a:t>
            </a:r>
            <a:r>
              <a:rPr lang="en-US" altLang="zh-CN" dirty="0"/>
              <a:t>2_</a:t>
            </a:r>
            <a:r>
              <a:rPr lang="zh-CN" altLang="en-US" dirty="0"/>
              <a:t>成员姓名</a:t>
            </a:r>
            <a:r>
              <a:rPr lang="en-US" altLang="zh-CN" dirty="0"/>
              <a:t>3</a:t>
            </a:r>
            <a:r>
              <a:rPr lang="zh-CN" altLang="en-US" dirty="0"/>
              <a:t>”，内容包括组员姓名，学号</a:t>
            </a:r>
            <a:endParaRPr lang="en-US" altLang="zh-CN" dirty="0"/>
          </a:p>
          <a:p>
            <a:pPr lvl="1"/>
            <a:r>
              <a:rPr lang="zh-CN" altLang="en-US" dirty="0"/>
              <a:t>逾期将随机分组</a:t>
            </a:r>
            <a:endParaRPr lang="en-US" altLang="zh-CN" dirty="0"/>
          </a:p>
          <a:p>
            <a:r>
              <a:rPr lang="zh-CN" altLang="en-US" dirty="0"/>
              <a:t>实验报告请注明信息来源</a:t>
            </a:r>
            <a:endParaRPr lang="en-US" altLang="zh-CN" dirty="0"/>
          </a:p>
          <a:p>
            <a:r>
              <a:rPr lang="zh-CN" altLang="en-US" dirty="0"/>
              <a:t>可以相互交流讨论，禁止抄袭</a:t>
            </a:r>
            <a:endParaRPr lang="en-US" altLang="zh-CN" dirty="0"/>
          </a:p>
          <a:p>
            <a:r>
              <a:rPr lang="zh-CN" altLang="en-US" dirty="0"/>
              <a:t>所有报告截止日期</a:t>
            </a:r>
            <a:r>
              <a:rPr lang="zh-CN" altLang="en-US" sz="2000" dirty="0"/>
              <a:t>：</a:t>
            </a:r>
            <a:r>
              <a:rPr lang="en-US" altLang="zh-CN" sz="2000" dirty="0">
                <a:highlight>
                  <a:srgbClr val="FFFF00"/>
                </a:highlight>
              </a:rPr>
              <a:t>1</a:t>
            </a:r>
            <a:r>
              <a:rPr lang="zh-CN" altLang="en-US" sz="2000" dirty="0">
                <a:highlight>
                  <a:srgbClr val="FFFF00"/>
                </a:highlight>
              </a:rPr>
              <a:t>月</a:t>
            </a:r>
            <a:r>
              <a:rPr lang="en-US" altLang="zh-CN" dirty="0">
                <a:highlight>
                  <a:srgbClr val="FFFF00"/>
                </a:highlight>
              </a:rPr>
              <a:t>11</a:t>
            </a:r>
            <a:r>
              <a:rPr lang="zh-CN" altLang="en-US" sz="2000" dirty="0">
                <a:highlight>
                  <a:srgbClr val="FFFF00"/>
                </a:highlight>
              </a:rPr>
              <a:t>日（</a:t>
            </a:r>
            <a:r>
              <a:rPr lang="en-US" altLang="zh-CN" sz="2000" dirty="0">
                <a:highlight>
                  <a:srgbClr val="FFFF00"/>
                </a:highlight>
              </a:rPr>
              <a:t>17</a:t>
            </a:r>
            <a:r>
              <a:rPr lang="zh-CN" altLang="en-US" sz="2000" dirty="0">
                <a:highlight>
                  <a:srgbClr val="FFFF00"/>
                </a:highlight>
              </a:rPr>
              <a:t>周末）</a:t>
            </a:r>
            <a:endParaRPr lang="zh-CN" altLang="en-US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</a:t>
            </a:r>
            <a:r>
              <a:rPr lang="zh-CN" altLang="en-US" dirty="0"/>
              <a:t>课程期末项目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120640"/>
            <a:ext cx="5820358" cy="468179"/>
          </a:xfrm>
        </p:spPr>
        <p:txBody>
          <a:bodyPr/>
          <a:lstStyle/>
          <a:p>
            <a:r>
              <a:rPr lang="en-US" altLang="zh-CN" sz="3600" b="1" dirty="0"/>
              <a:t>Part 1 gem5</a:t>
            </a:r>
            <a:endParaRPr lang="zh-CN" altLang="en-US" sz="36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1663193"/>
            <a:ext cx="8372163" cy="492149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必做内容：</a:t>
            </a:r>
            <a:endParaRPr lang="en-US" altLang="zh-CN" dirty="0"/>
          </a:p>
          <a:p>
            <a:pPr lvl="1"/>
            <a:r>
              <a:rPr lang="zh-CN" altLang="en-US" dirty="0"/>
              <a:t>自行搭建环境并成功运行</a:t>
            </a:r>
            <a:r>
              <a:rPr lang="en-US" altLang="zh-CN" dirty="0"/>
              <a:t>gem5</a:t>
            </a:r>
            <a:r>
              <a:rPr lang="zh-CN" altLang="en-US" dirty="0"/>
              <a:t>，得到正确的程序结果和相关性能信息。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C/C++</a:t>
            </a:r>
            <a:r>
              <a:rPr lang="zh-CN" altLang="en-US" dirty="0"/>
              <a:t>实现通用矩阵乘法计算（</a:t>
            </a:r>
            <a:r>
              <a:rPr lang="en-US" altLang="zh-CN" dirty="0"/>
              <a:t>GEMM</a:t>
            </a:r>
            <a:r>
              <a:rPr lang="zh-CN" altLang="en-US" dirty="0"/>
              <a:t>）：</a:t>
            </a:r>
            <a:r>
              <a:rPr lang="en-US" altLang="zh-CN" dirty="0"/>
              <a:t>A*B=C</a:t>
            </a:r>
            <a:r>
              <a:rPr lang="zh-CN" altLang="en-US" dirty="0"/>
              <a:t>，在</a:t>
            </a:r>
            <a:r>
              <a:rPr lang="en-US" altLang="zh-CN" dirty="0"/>
              <a:t>gem5</a:t>
            </a:r>
            <a:r>
              <a:rPr lang="zh-CN" altLang="en-US" dirty="0"/>
              <a:t>上运行后查看结果，并进行简单的性能分析和评估，作为后续</a:t>
            </a:r>
            <a:r>
              <a:rPr lang="en-US" altLang="zh-CN" dirty="0"/>
              <a:t>Baseline</a:t>
            </a:r>
            <a:r>
              <a:rPr lang="zh-CN" altLang="en-US" dirty="0"/>
              <a:t>进行优化。</a:t>
            </a:r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均为</a:t>
            </a:r>
            <a:r>
              <a:rPr lang="en-US" altLang="zh-CN" dirty="0"/>
              <a:t>128*128</a:t>
            </a:r>
            <a:r>
              <a:rPr lang="zh-CN" altLang="en-US" dirty="0"/>
              <a:t>大小的矩阵，即</a:t>
            </a:r>
            <a:r>
              <a:rPr lang="en-US" altLang="zh-CN" dirty="0"/>
              <a:t>(M, N, K)=(128, 128, 128)</a:t>
            </a:r>
            <a:r>
              <a:rPr lang="zh-CN" altLang="en-US" dirty="0"/>
              <a:t> 。</a:t>
            </a:r>
            <a:endParaRPr lang="en-US" altLang="zh-CN" dirty="0"/>
          </a:p>
          <a:p>
            <a:pPr lvl="1"/>
            <a:r>
              <a:rPr lang="zh-CN" altLang="en-US" dirty="0"/>
              <a:t>软件优化：通过修改数据流、矩阵分块、稀疏化等手段实现</a:t>
            </a:r>
            <a:r>
              <a:rPr lang="en-US" altLang="zh-CN" dirty="0"/>
              <a:t>GEMM</a:t>
            </a:r>
            <a:r>
              <a:rPr lang="zh-CN" altLang="en-US" dirty="0"/>
              <a:t>加速。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硬件优化：通过</a:t>
            </a:r>
            <a:r>
              <a:rPr lang="en-US" altLang="zh-CN" dirty="0">
                <a:highlight>
                  <a:srgbClr val="FFFF00"/>
                </a:highlight>
              </a:rPr>
              <a:t>gem5</a:t>
            </a:r>
            <a:r>
              <a:rPr lang="zh-CN" altLang="en-US" dirty="0">
                <a:highlight>
                  <a:srgbClr val="FFFF00"/>
                </a:highlight>
              </a:rPr>
              <a:t>上的架构优化、缓存优化等手段实现</a:t>
            </a:r>
            <a:r>
              <a:rPr lang="en-US" altLang="zh-CN" dirty="0">
                <a:highlight>
                  <a:srgbClr val="FFFF00"/>
                </a:highlight>
              </a:rPr>
              <a:t>GEMM</a:t>
            </a:r>
            <a:r>
              <a:rPr lang="zh-CN" altLang="en-US" dirty="0">
                <a:highlight>
                  <a:srgbClr val="FFFF00"/>
                </a:highlight>
              </a:rPr>
              <a:t>加速。</a:t>
            </a:r>
            <a:endParaRPr lang="en-US" altLang="zh-CN" dirty="0">
              <a:highlight>
                <a:srgbClr val="FFFF00"/>
              </a:highlight>
            </a:endParaRPr>
          </a:p>
          <a:p>
            <a:pPr lvl="2"/>
            <a:r>
              <a:rPr lang="zh-CN" altLang="en-US" dirty="0">
                <a:highlight>
                  <a:srgbClr val="FFFF00"/>
                </a:highlight>
              </a:rPr>
              <a:t>缓存优化：调整缓存参数、缓存替换策略等，参考</a:t>
            </a:r>
            <a:r>
              <a:rPr lang="en-US" altLang="zh-CN" dirty="0">
                <a:highlight>
                  <a:srgbClr val="FFFF00"/>
                </a:highlight>
              </a:rPr>
              <a:t>[gem5: Replacement Policies] (https://www.gem5.org/documentation/general_docs/memory_system/replacement_policies/)</a:t>
            </a:r>
            <a:endParaRPr lang="en-US" altLang="zh-CN" dirty="0">
              <a:highlight>
                <a:srgbClr val="FFFF00"/>
              </a:highlight>
            </a:endParaRPr>
          </a:p>
          <a:p>
            <a:pPr lvl="2"/>
            <a:r>
              <a:rPr lang="zh-CN" altLang="en-US" dirty="0">
                <a:highlight>
                  <a:srgbClr val="FFFF00"/>
                </a:highlight>
              </a:rPr>
              <a:t>架构优化：对实现不做要求，若有请至少在报告中论述优化原理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优化方案的理论分析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为什么要进行这样的优化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为什么这样优化有效果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架构下的</a:t>
            </a:r>
            <a:r>
              <a:rPr lang="en-US" altLang="zh-CN" dirty="0"/>
              <a:t>GEMM</a:t>
            </a:r>
            <a:r>
              <a:rPr lang="zh-CN" altLang="en-US" dirty="0"/>
              <a:t>软硬件优化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选做内容：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自行实现非</a:t>
            </a:r>
            <a:r>
              <a:rPr lang="en-US" altLang="zh-CN" dirty="0">
                <a:highlight>
                  <a:srgbClr val="FFFF00"/>
                </a:highlight>
              </a:rPr>
              <a:t>gem5</a:t>
            </a:r>
            <a:r>
              <a:rPr lang="zh-CN" altLang="en-US" dirty="0">
                <a:highlight>
                  <a:srgbClr val="FFFF00"/>
                </a:highlight>
              </a:rPr>
              <a:t>自带的缓存替换策略，实现</a:t>
            </a:r>
            <a:r>
              <a:rPr lang="en-US" altLang="zh-CN" dirty="0">
                <a:highlight>
                  <a:srgbClr val="FFFF00"/>
                </a:highlight>
              </a:rPr>
              <a:t>GEMM</a:t>
            </a:r>
            <a:r>
              <a:rPr lang="zh-CN" altLang="en-US" dirty="0">
                <a:highlight>
                  <a:srgbClr val="FFFF00"/>
                </a:highlight>
              </a:rPr>
              <a:t>优化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指令集差异分析（</a:t>
            </a:r>
            <a:r>
              <a:rPr lang="en-US" altLang="zh-CN" dirty="0">
                <a:highlight>
                  <a:srgbClr val="FFFF00"/>
                </a:highlight>
              </a:rPr>
              <a:t>CISC vs RISC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US" altLang="zh-CN" dirty="0">
              <a:highlight>
                <a:srgbClr val="FFFF00"/>
              </a:highlight>
            </a:endParaRPr>
          </a:p>
          <a:p>
            <a:pPr lvl="2"/>
            <a:r>
              <a:rPr lang="zh-CN" altLang="en-US" dirty="0"/>
              <a:t>在其他架构上进行性能评估，如</a:t>
            </a:r>
            <a:r>
              <a:rPr lang="en-US" altLang="zh-CN" dirty="0"/>
              <a:t>ARM, RISC-V</a:t>
            </a:r>
            <a:r>
              <a:rPr lang="zh-CN" altLang="en-US" dirty="0"/>
              <a:t>等</a:t>
            </a:r>
            <a:endParaRPr lang="en-US" altLang="zh-CN" dirty="0">
              <a:highlight>
                <a:srgbClr val="FFFF00"/>
              </a:highlight>
            </a:endParaRPr>
          </a:p>
          <a:p>
            <a:pPr lvl="2"/>
            <a:r>
              <a:rPr lang="en-US" altLang="zh-CN" dirty="0" err="1"/>
              <a:t>Eg.</a:t>
            </a:r>
            <a:r>
              <a:rPr lang="zh-CN" altLang="en-US" dirty="0"/>
              <a:t> 汇编指令数目、</a:t>
            </a:r>
            <a:r>
              <a:rPr lang="en-US" altLang="zh-CN" dirty="0"/>
              <a:t>Load/Store Architecture</a:t>
            </a:r>
            <a:r>
              <a:rPr lang="zh-CN" altLang="en-US" dirty="0"/>
              <a:t>带来的影响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处理器结构差异分析</a:t>
            </a:r>
            <a:endParaRPr lang="en-US" altLang="zh-CN" sz="1600" dirty="0">
              <a:highlight>
                <a:srgbClr val="FFFF00"/>
              </a:highlight>
            </a:endParaRPr>
          </a:p>
          <a:p>
            <a:pPr lvl="2"/>
            <a:r>
              <a:rPr lang="zh-CN" altLang="en-US" dirty="0"/>
              <a:t>不同处理器特性对性能的影响 （</a:t>
            </a:r>
            <a:r>
              <a:rPr lang="en-US" altLang="zh-CN" dirty="0"/>
              <a:t>In order vs </a:t>
            </a:r>
            <a:r>
              <a:rPr lang="en-US" altLang="zh-CN" dirty="0" err="1"/>
              <a:t>OoO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sz="1600" dirty="0"/>
              <a:t>根据小组人数，每人在必做内容上应至少实现一种优化策略，包括软硬件优化。</a:t>
            </a:r>
            <a:endParaRPr lang="en-US" altLang="zh-CN" sz="1600" dirty="0"/>
          </a:p>
          <a:p>
            <a:pPr lvl="1"/>
            <a:r>
              <a:rPr lang="zh-CN" altLang="en-US" sz="1600" dirty="0"/>
              <a:t>按组提交</a:t>
            </a:r>
            <a:r>
              <a:rPr lang="zh-CN" altLang="en-US" sz="1600" dirty="0">
                <a:highlight>
                  <a:srgbClr val="FFFF00"/>
                </a:highlight>
              </a:rPr>
              <a:t>一份</a:t>
            </a:r>
            <a:r>
              <a:rPr lang="zh-CN" altLang="en-US" sz="1600" dirty="0"/>
              <a:t>实验报告，命名为</a:t>
            </a:r>
            <a:r>
              <a:rPr lang="en-US" altLang="zh-CN" sz="1600" dirty="0"/>
              <a:t>CA_gem5_lab_group&lt;</a:t>
            </a:r>
            <a:r>
              <a:rPr lang="zh-CN" altLang="en-US" sz="1600" dirty="0"/>
              <a:t>组号</a:t>
            </a:r>
            <a:r>
              <a:rPr lang="en-US" altLang="zh-CN" sz="1600" dirty="0"/>
              <a:t>&gt;.</a:t>
            </a:r>
            <a:r>
              <a:rPr lang="de-DE" altLang="zh-CN" sz="1600" dirty="0"/>
              <a:t>pdf</a:t>
            </a:r>
            <a:endParaRPr lang="de-DE" altLang="zh-CN" sz="1600" dirty="0"/>
          </a:p>
          <a:p>
            <a:pPr lvl="2"/>
            <a:r>
              <a:rPr lang="en-US" altLang="zh-CN" sz="1400" dirty="0"/>
              <a:t>e.g. </a:t>
            </a:r>
            <a:r>
              <a:rPr lang="zh-CN" altLang="en-US" sz="1400" dirty="0"/>
              <a:t>第一组：</a:t>
            </a:r>
            <a:r>
              <a:rPr lang="en-US" altLang="zh-CN" sz="1400" dirty="0"/>
              <a:t>CA_gem5_lab_group1.</a:t>
            </a:r>
            <a:r>
              <a:rPr lang="de-DE" altLang="zh-CN" sz="1400" dirty="0"/>
              <a:t>pdf</a:t>
            </a:r>
            <a:r>
              <a:rPr lang="zh-CN" altLang="en-US" sz="1400" dirty="0"/>
              <a:t>，</a:t>
            </a:r>
            <a:r>
              <a:rPr lang="zh-CN" altLang="en-US" sz="1400" dirty="0">
                <a:highlight>
                  <a:srgbClr val="FFFF00"/>
                </a:highlight>
              </a:rPr>
              <a:t>报告内明确分工，注明工作量</a:t>
            </a:r>
            <a:endParaRPr lang="de-DE" altLang="zh-CN" sz="1400" dirty="0">
              <a:highlight>
                <a:srgbClr val="FFFF00"/>
              </a:highlight>
            </a:endParaRPr>
          </a:p>
          <a:p>
            <a:pPr lvl="3"/>
            <a:r>
              <a:rPr lang="zh-CN" altLang="en-US" sz="1200" dirty="0"/>
              <a:t>实现的测试程序代码与修改的</a:t>
            </a:r>
            <a:r>
              <a:rPr lang="en-US" altLang="zh-CN" sz="1200" dirty="0"/>
              <a:t>gem5</a:t>
            </a:r>
            <a:r>
              <a:rPr lang="zh-CN" altLang="en-US" sz="1200" dirty="0"/>
              <a:t>代码以压缩包形式上传内容，</a:t>
            </a:r>
            <a:r>
              <a:rPr lang="zh-CN" altLang="en-US" sz="1200" dirty="0">
                <a:highlight>
                  <a:srgbClr val="FFFF00"/>
                </a:highlight>
              </a:rPr>
              <a:t>在报告附录注明各文件作者</a:t>
            </a:r>
            <a:endParaRPr lang="en-US" altLang="zh-CN" sz="1200" dirty="0">
              <a:highlight>
                <a:srgbClr val="FFFF00"/>
              </a:highlight>
            </a:endParaRPr>
          </a:p>
          <a:p>
            <a:pPr lvl="2"/>
            <a:endParaRPr lang="en-US" altLang="zh-CN" sz="1600" b="0" dirty="0"/>
          </a:p>
          <a:p>
            <a:pPr lvl="2"/>
            <a:endParaRPr lang="en-US" altLang="zh-CN" sz="1600" b="0" dirty="0"/>
          </a:p>
          <a:p>
            <a:pPr lvl="2"/>
            <a:endParaRPr lang="en-US" altLang="zh-CN" sz="1600"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架构下的</a:t>
            </a:r>
            <a:r>
              <a:rPr lang="en-US" altLang="zh-CN" dirty="0"/>
              <a:t>GEMM</a:t>
            </a:r>
            <a:r>
              <a:rPr lang="zh-CN" altLang="en-US" dirty="0"/>
              <a:t>软硬件优化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</a:t>
            </a:r>
            <a:r>
              <a:rPr lang="zh-CN" altLang="en-US" dirty="0"/>
              <a:t>课程期末项目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5120640"/>
            <a:ext cx="5820358" cy="468179"/>
          </a:xfrm>
        </p:spPr>
        <p:txBody>
          <a:bodyPr/>
          <a:lstStyle/>
          <a:p>
            <a:r>
              <a:rPr lang="en-US" altLang="zh-CN" sz="3600" b="1" dirty="0"/>
              <a:t>Part 2 </a:t>
            </a:r>
            <a:r>
              <a:rPr lang="en-US" altLang="zh-CN" sz="3600" b="1" dirty="0" err="1"/>
              <a:t>cuda</a:t>
            </a:r>
            <a:endParaRPr lang="zh-CN" altLang="en-US" sz="3600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1610727"/>
            <a:ext cx="8372163" cy="492149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必做内容：</a:t>
            </a:r>
            <a:endParaRPr lang="en-US" altLang="zh-CN" dirty="0"/>
          </a:p>
          <a:p>
            <a:pPr lvl="1"/>
            <a:r>
              <a:rPr lang="zh-CN" altLang="en-US" dirty="0"/>
              <a:t>自行搭建</a:t>
            </a:r>
            <a:r>
              <a:rPr lang="en-US" altLang="zh-CN" dirty="0"/>
              <a:t>CUDA</a:t>
            </a:r>
            <a:r>
              <a:rPr lang="zh-CN" altLang="en-US" dirty="0"/>
              <a:t>环境，熟悉</a:t>
            </a:r>
            <a:r>
              <a:rPr lang="en-US" altLang="zh-CN" dirty="0"/>
              <a:t>CUDA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CUDA</a:t>
            </a:r>
            <a:r>
              <a:rPr lang="zh-CN" altLang="en-US" dirty="0"/>
              <a:t>实现通用矩阵乘法计算（</a:t>
            </a:r>
            <a:r>
              <a:rPr lang="en-US" altLang="zh-CN" dirty="0"/>
              <a:t>GEMM</a:t>
            </a:r>
            <a:r>
              <a:rPr lang="zh-CN" altLang="en-US" dirty="0"/>
              <a:t>）：</a:t>
            </a:r>
            <a:r>
              <a:rPr lang="en-US" altLang="zh-CN" dirty="0"/>
              <a:t>A*B=C</a:t>
            </a:r>
            <a:r>
              <a:rPr lang="zh-CN" altLang="en-US" dirty="0"/>
              <a:t>，测量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上的计算时间与实际算力，进行简单的性能分析和评估后作为</a:t>
            </a:r>
            <a:r>
              <a:rPr lang="en-US" altLang="zh-CN" dirty="0"/>
              <a:t>Baseline</a:t>
            </a:r>
            <a:r>
              <a:rPr lang="zh-CN" altLang="en-US" dirty="0"/>
              <a:t>进行调优。</a:t>
            </a:r>
            <a:endParaRPr lang="en-US" altLang="zh-CN" dirty="0"/>
          </a:p>
          <a:p>
            <a:pPr lvl="2"/>
            <a:r>
              <a:rPr lang="en-US" altLang="zh-CN" dirty="0"/>
              <a:t>GEMM</a:t>
            </a:r>
            <a:r>
              <a:rPr lang="zh-CN" altLang="en-US" dirty="0"/>
              <a:t>参数：</a:t>
            </a:r>
            <a:r>
              <a:rPr lang="en-US" altLang="zh-CN" dirty="0"/>
              <a:t>(M, N, K)=(20480, 4096, 4096)</a:t>
            </a:r>
            <a:r>
              <a:rPr lang="zh-CN" altLang="en-US" dirty="0"/>
              <a:t>，数据类型</a:t>
            </a:r>
            <a:r>
              <a:rPr lang="en-US" altLang="zh-CN" dirty="0"/>
              <a:t>FP32</a:t>
            </a:r>
            <a:endParaRPr lang="en-US" altLang="zh-CN" dirty="0"/>
          </a:p>
          <a:p>
            <a:pPr lvl="1"/>
            <a:r>
              <a:rPr lang="zh-CN" altLang="en-US" dirty="0"/>
              <a:t>查找相关资料，寻找并实现</a:t>
            </a:r>
            <a:r>
              <a:rPr lang="en-US" altLang="zh-CN" dirty="0"/>
              <a:t>CUDA</a:t>
            </a:r>
            <a:r>
              <a:rPr lang="zh-CN" altLang="en-US" dirty="0"/>
              <a:t>的</a:t>
            </a:r>
            <a:r>
              <a:rPr lang="en-US" altLang="zh-CN" dirty="0"/>
              <a:t>GEMM</a:t>
            </a:r>
            <a:r>
              <a:rPr lang="zh-CN" altLang="en-US" dirty="0"/>
              <a:t>调优手段，提高</a:t>
            </a:r>
            <a:r>
              <a:rPr lang="en-US" altLang="zh-CN" dirty="0"/>
              <a:t>GPU</a:t>
            </a:r>
            <a:r>
              <a:rPr lang="zh-CN" altLang="en-US" dirty="0"/>
              <a:t>架构上的</a:t>
            </a:r>
            <a:r>
              <a:rPr lang="en-US" altLang="zh-CN" dirty="0"/>
              <a:t>GEMM</a:t>
            </a:r>
            <a:r>
              <a:rPr lang="zh-CN" altLang="en-US" dirty="0"/>
              <a:t>计算性能。</a:t>
            </a:r>
            <a:r>
              <a:rPr lang="en-US" altLang="zh-CN" dirty="0"/>
              <a:t>e.g. </a:t>
            </a:r>
            <a:r>
              <a:rPr lang="zh-CN" altLang="en-US" dirty="0"/>
              <a:t>引入</a:t>
            </a:r>
            <a:r>
              <a:rPr lang="en-US" altLang="zh-CN" dirty="0"/>
              <a:t>Shared Mem</a:t>
            </a:r>
            <a:r>
              <a:rPr lang="zh-CN" altLang="en-US" dirty="0"/>
              <a:t>、数据流优化、解</a:t>
            </a:r>
            <a:r>
              <a:rPr lang="en-US" altLang="zh-CN" dirty="0"/>
              <a:t>Bank</a:t>
            </a:r>
            <a:r>
              <a:rPr lang="zh-CN" altLang="en-US" dirty="0"/>
              <a:t>冲突等等</a:t>
            </a:r>
            <a:r>
              <a:rPr lang="en-US" altLang="zh-CN" dirty="0"/>
              <a:t>…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[</a:t>
            </a:r>
            <a:r>
              <a:rPr lang="en-US" altLang="zh-CN" b="0" i="0" dirty="0">
                <a:solidFill>
                  <a:srgbClr val="76B900"/>
                </a:solidFill>
                <a:effectLst/>
                <a:latin typeface="NVIDIA"/>
              </a:rPr>
              <a:t>CUDA C++ Programming Guide</a:t>
            </a:r>
            <a:r>
              <a:rPr lang="en-US" altLang="zh-CN" dirty="0"/>
              <a:t>](</a:t>
            </a:r>
            <a:r>
              <a:rPr lang="en-US" altLang="zh-CN" dirty="0">
                <a:hlinkClick r:id="rId1"/>
              </a:rPr>
              <a:t>https://docs.nvidia.com/cuda/cuda-c-programming-guide/index.html</a:t>
            </a:r>
            <a:r>
              <a:rPr lang="en-US" altLang="zh-CN" dirty="0"/>
              <a:t>)</a:t>
            </a:r>
            <a:r>
              <a:rPr lang="zh-CN" altLang="en-US" dirty="0"/>
              <a:t>等资料实现。</a:t>
            </a:r>
            <a:endParaRPr lang="en-US" altLang="zh-CN" dirty="0"/>
          </a:p>
          <a:p>
            <a:pPr lvl="1"/>
            <a:r>
              <a:rPr lang="zh-CN" altLang="en-US" dirty="0"/>
              <a:t>要求进行优化方案的详细介绍、分析与论证，并给出优化前后的加速比。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编程实现的</a:t>
            </a:r>
            <a:r>
              <a:rPr lang="en-US" altLang="zh-CN" dirty="0"/>
              <a:t>GEMM</a:t>
            </a:r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1610727"/>
            <a:ext cx="8372163" cy="4921498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选做内容：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CUDA</a:t>
            </a:r>
            <a:r>
              <a:rPr lang="zh-CN" altLang="en-US" dirty="0"/>
              <a:t>调用</a:t>
            </a:r>
            <a:r>
              <a:rPr lang="en-US" altLang="zh-CN" dirty="0"/>
              <a:t>Tensor Core</a:t>
            </a:r>
            <a:r>
              <a:rPr lang="zh-CN" altLang="en-US" dirty="0"/>
              <a:t>实现</a:t>
            </a:r>
            <a:r>
              <a:rPr lang="en-US" altLang="zh-CN" dirty="0"/>
              <a:t>GEMM</a:t>
            </a:r>
            <a:r>
              <a:rPr lang="zh-CN" altLang="en-US" dirty="0"/>
              <a:t>，要求</a:t>
            </a:r>
            <a:r>
              <a:rPr lang="en-US" altLang="zh-CN" dirty="0"/>
              <a:t>(M,N,K)=(20480, 4096, 4096)</a:t>
            </a:r>
            <a:r>
              <a:rPr lang="zh-CN" altLang="en-US" dirty="0"/>
              <a:t>，数据精度</a:t>
            </a:r>
            <a:r>
              <a:rPr lang="en-US" altLang="zh-CN" dirty="0"/>
              <a:t>Fp16</a:t>
            </a:r>
            <a:r>
              <a:rPr lang="zh-CN" altLang="en-US" dirty="0"/>
              <a:t>，并与</a:t>
            </a:r>
            <a:r>
              <a:rPr lang="en-US" altLang="zh-CN" dirty="0"/>
              <a:t>Cuda Core</a:t>
            </a:r>
            <a:r>
              <a:rPr lang="zh-CN" altLang="en-US" dirty="0"/>
              <a:t>对比性能及精度差异。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ncu</a:t>
            </a:r>
            <a:r>
              <a:rPr lang="zh-CN" altLang="en-US" dirty="0"/>
              <a:t>对实现的</a:t>
            </a:r>
            <a:r>
              <a:rPr lang="en-US" altLang="zh-CN" dirty="0"/>
              <a:t>Kernal</a:t>
            </a:r>
            <a:r>
              <a:rPr lang="zh-CN" altLang="en-US" dirty="0"/>
              <a:t>进行性能分析。</a:t>
            </a:r>
            <a:endParaRPr lang="en-US" altLang="zh-CN" dirty="0"/>
          </a:p>
          <a:p>
            <a:pPr lvl="1"/>
            <a:r>
              <a:rPr lang="zh-CN" altLang="en-US" dirty="0"/>
              <a:t>实现下述算子，并进行</a:t>
            </a:r>
            <a:r>
              <a:rPr lang="en-US" altLang="zh-CN" dirty="0"/>
              <a:t>Kernal Fusion</a:t>
            </a:r>
            <a:r>
              <a:rPr lang="zh-CN" altLang="en-US" dirty="0"/>
              <a:t>，对比与单算子的性能差异。</a:t>
            </a:r>
            <a:endParaRPr lang="en-US" altLang="zh-CN" dirty="0"/>
          </a:p>
          <a:p>
            <a:pPr lvl="2"/>
            <a:r>
              <a:rPr lang="en-US" altLang="zh-CN" sz="1500" dirty="0"/>
              <a:t>GEMM</a:t>
            </a:r>
            <a:r>
              <a:rPr lang="zh-CN" altLang="en-US" sz="1500" dirty="0"/>
              <a:t>：</a:t>
            </a:r>
            <a:r>
              <a:rPr lang="en-US" altLang="zh-CN" sz="1500" dirty="0"/>
              <a:t> (M,N,K)=(4096, 4096, 4096)</a:t>
            </a:r>
            <a:endParaRPr lang="en-US" altLang="zh-CN" sz="1500" dirty="0"/>
          </a:p>
          <a:p>
            <a:pPr lvl="2"/>
            <a:r>
              <a:rPr lang="en-US" altLang="zh-CN" sz="1500" dirty="0"/>
              <a:t>Add Bias </a:t>
            </a:r>
            <a:r>
              <a:rPr lang="zh-CN" altLang="en-US" sz="1500" dirty="0"/>
              <a:t>：</a:t>
            </a:r>
            <a:r>
              <a:rPr lang="en-US" altLang="zh-CN" sz="1500" dirty="0"/>
              <a:t>C[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]=A[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]+B[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</a:t>
            </a:r>
            <a:r>
              <a:rPr lang="zh-CN" altLang="en-US" sz="1500" dirty="0"/>
              <a:t>，其中</a:t>
            </a:r>
            <a:r>
              <a:rPr lang="en-US" altLang="zh-CN" sz="1500" dirty="0"/>
              <a:t>A[4096,4096]</a:t>
            </a:r>
            <a:r>
              <a:rPr lang="zh-CN" altLang="en-US" sz="1500" dirty="0"/>
              <a:t>，</a:t>
            </a:r>
            <a:r>
              <a:rPr lang="en-US" altLang="zh-CN" sz="1500" dirty="0"/>
              <a:t>B[4096,1]</a:t>
            </a:r>
            <a:endParaRPr lang="en-US" altLang="zh-CN" sz="1500" dirty="0"/>
          </a:p>
          <a:p>
            <a:pPr lvl="2"/>
            <a:r>
              <a:rPr lang="en-US" altLang="zh-CN" sz="1500" dirty="0"/>
              <a:t>Row Reduce Sub Mean</a:t>
            </a:r>
            <a:r>
              <a:rPr lang="zh-CN" altLang="en-US" sz="1500" dirty="0"/>
              <a:t>：</a:t>
            </a:r>
            <a:r>
              <a:rPr lang="en-US" altLang="zh-CN" sz="1500" dirty="0"/>
              <a:t>Avg[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]=</a:t>
            </a:r>
            <a:r>
              <a:rPr lang="en-US" altLang="zh-CN" sz="1500" dirty="0" err="1"/>
              <a:t>Σk</a:t>
            </a:r>
            <a:r>
              <a:rPr lang="en-US" altLang="zh-CN" sz="1500" dirty="0"/>
              <a:t>(A[</a:t>
            </a:r>
            <a:r>
              <a:rPr lang="en-US" altLang="zh-CN" sz="1500" dirty="0" err="1"/>
              <a:t>i,k</a:t>
            </a:r>
            <a:r>
              <a:rPr lang="en-US" altLang="zh-CN" sz="1500" dirty="0"/>
              <a:t>])/N</a:t>
            </a:r>
            <a:r>
              <a:rPr lang="zh-CN" altLang="en-US" sz="1500" dirty="0"/>
              <a:t>，</a:t>
            </a:r>
            <a:r>
              <a:rPr lang="en-US" altLang="zh-CN" sz="1500" dirty="0"/>
              <a:t>B[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]=A[</a:t>
            </a:r>
            <a:r>
              <a:rPr lang="en-US" altLang="zh-CN" sz="1500" dirty="0" err="1"/>
              <a:t>i,j</a:t>
            </a:r>
            <a:r>
              <a:rPr lang="en-US" altLang="zh-CN" sz="1500" dirty="0"/>
              <a:t>]-Avg[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</a:t>
            </a:r>
            <a:endParaRPr lang="en-US" altLang="zh-CN" sz="1500" dirty="0"/>
          </a:p>
          <a:p>
            <a:pPr lvl="3"/>
            <a:r>
              <a:rPr lang="zh-CN" altLang="en-US" sz="1500" dirty="0"/>
              <a:t>其中</a:t>
            </a:r>
            <a:r>
              <a:rPr lang="en-US" altLang="zh-CN" sz="1500" dirty="0"/>
              <a:t>A[4096,4096]</a:t>
            </a:r>
            <a:r>
              <a:rPr lang="zh-CN" altLang="en-US" sz="1500" dirty="0"/>
              <a:t>，</a:t>
            </a:r>
            <a:r>
              <a:rPr lang="en-US" altLang="zh-CN" sz="1500" dirty="0"/>
              <a:t>B[4096, 4096]</a:t>
            </a:r>
            <a:endParaRPr lang="en-US" altLang="zh-CN" sz="1500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根据小组人数，每人在必做内容上应至少实现一种优化策略。</a:t>
            </a:r>
            <a:endParaRPr lang="en-US" altLang="zh-CN" dirty="0"/>
          </a:p>
          <a:p>
            <a:pPr lvl="1"/>
            <a:r>
              <a:rPr lang="zh-CN" altLang="en-US" dirty="0"/>
              <a:t>按组提交</a:t>
            </a:r>
            <a:r>
              <a:rPr lang="zh-CN" altLang="en-US" dirty="0">
                <a:highlight>
                  <a:srgbClr val="FFFF00"/>
                </a:highlight>
              </a:rPr>
              <a:t>一份</a:t>
            </a:r>
            <a:r>
              <a:rPr lang="zh-CN" altLang="en-US" dirty="0"/>
              <a:t>实验报告，命名为</a:t>
            </a:r>
            <a:r>
              <a:rPr lang="en-US" altLang="zh-CN" dirty="0" err="1"/>
              <a:t>CA_cuda</a:t>
            </a:r>
            <a:r>
              <a:rPr lang="en-US" altLang="zh-CN" sz="1800" dirty="0"/>
              <a:t> _lab </a:t>
            </a:r>
            <a:r>
              <a:rPr lang="en-US" altLang="zh-CN" dirty="0"/>
              <a:t>_group&lt;</a:t>
            </a:r>
            <a:r>
              <a:rPr lang="zh-CN" altLang="en-US" dirty="0"/>
              <a:t>组号</a:t>
            </a:r>
            <a:r>
              <a:rPr lang="en-US" altLang="zh-CN" dirty="0"/>
              <a:t>&gt;.</a:t>
            </a:r>
            <a:r>
              <a:rPr lang="de-DE" altLang="zh-CN" dirty="0"/>
              <a:t>pdf</a:t>
            </a:r>
            <a:endParaRPr lang="de-DE" altLang="zh-CN" dirty="0"/>
          </a:p>
          <a:p>
            <a:pPr lvl="2"/>
            <a:r>
              <a:rPr lang="en-US" altLang="zh-CN" dirty="0"/>
              <a:t>e.g. </a:t>
            </a:r>
            <a:r>
              <a:rPr lang="zh-CN" altLang="en-US" dirty="0"/>
              <a:t>第一组：</a:t>
            </a:r>
            <a:r>
              <a:rPr lang="en-US" altLang="zh-CN" dirty="0" err="1"/>
              <a:t>CA_cuda</a:t>
            </a:r>
            <a:r>
              <a:rPr lang="en-US" altLang="zh-CN" sz="1600" dirty="0"/>
              <a:t> _lab </a:t>
            </a:r>
            <a:r>
              <a:rPr lang="en-US" altLang="zh-CN" dirty="0"/>
              <a:t>_group1.</a:t>
            </a:r>
            <a:r>
              <a:rPr lang="de-DE" altLang="zh-CN" dirty="0"/>
              <a:t>pdf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报告内明确分工，注明工作量</a:t>
            </a:r>
            <a:endParaRPr lang="de-DE" altLang="zh-CN" dirty="0">
              <a:highlight>
                <a:srgbClr val="FFFF00"/>
              </a:highlight>
            </a:endParaRPr>
          </a:p>
          <a:p>
            <a:pPr lvl="3"/>
            <a:r>
              <a:rPr lang="zh-CN" altLang="en-US" dirty="0"/>
              <a:t>实现的</a:t>
            </a:r>
            <a:r>
              <a:rPr lang="en-US" altLang="zh-CN" dirty="0" err="1"/>
              <a:t>cuda</a:t>
            </a:r>
            <a:r>
              <a:rPr lang="zh-CN" altLang="en-US" dirty="0"/>
              <a:t>代码以压缩包形式上传内容，</a:t>
            </a:r>
            <a:r>
              <a:rPr lang="zh-CN" altLang="en-US" dirty="0">
                <a:highlight>
                  <a:srgbClr val="FFFF00"/>
                </a:highlight>
              </a:rPr>
              <a:t>在报告附录注明各文件作者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编程实现的</a:t>
            </a:r>
            <a:r>
              <a:rPr lang="en-US" altLang="zh-CN" dirty="0"/>
              <a:t>GEMM</a:t>
            </a:r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1877</Words>
  <Application>WPS 演示</Application>
  <PresentationFormat>全屏显示(4:3)</PresentationFormat>
  <Paragraphs>86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NVIDIA</vt:lpstr>
      <vt:lpstr>Segoe Print</vt:lpstr>
      <vt:lpstr>等线 Light</vt:lpstr>
      <vt:lpstr>等线</vt:lpstr>
      <vt:lpstr>Arial Unicode MS</vt:lpstr>
      <vt:lpstr>2016-VI主题</vt:lpstr>
      <vt:lpstr>实验要求</vt:lpstr>
      <vt:lpstr>CA课程期末项目</vt:lpstr>
      <vt:lpstr>CPU架构下的GEMM软硬件优化</vt:lpstr>
      <vt:lpstr>CPU架构下的GEMM软硬件优化</vt:lpstr>
      <vt:lpstr>CA课程期末项目</vt:lpstr>
      <vt:lpstr>CUDA编程实现的GEMM优化</vt:lpstr>
      <vt:lpstr>CUDA编程实现的GEMM优化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i</cp:lastModifiedBy>
  <cp:revision>285</cp:revision>
  <dcterms:created xsi:type="dcterms:W3CDTF">2016-01-21T16:32:00Z</dcterms:created>
  <dcterms:modified xsi:type="dcterms:W3CDTF">2025-01-09T11:13:57Z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06B427CEEE3D4B7A9D82B5EEA3EFC2F9_13</vt:lpwstr>
  </property>
  <property fmtid="{D5CDD505-2E9C-101B-9397-08002B2CF9AE}" pid="3" name="KSOProductBuildVer">
    <vt:lpwstr>2052-12.1.0.19302</vt:lpwstr>
  </property>
</Properties>
</file>