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89" r:id="rId3"/>
    <p:sldId id="304" r:id="rId4"/>
    <p:sldId id="279" r:id="rId6"/>
    <p:sldId id="263" r:id="rId7"/>
    <p:sldId id="290" r:id="rId8"/>
    <p:sldId id="292" r:id="rId9"/>
    <p:sldId id="278" r:id="rId10"/>
    <p:sldId id="294" r:id="rId11"/>
    <p:sldId id="296" r:id="rId12"/>
    <p:sldId id="295" r:id="rId13"/>
    <p:sldId id="266" r:id="rId14"/>
    <p:sldId id="300" r:id="rId15"/>
    <p:sldId id="301" r:id="rId16"/>
    <p:sldId id="25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8926FDE-CB29-4D51-B442-CF7C78A7D5F5}">
          <p14:sldIdLst>
            <p14:sldId id="289"/>
            <p14:sldId id="304"/>
            <p14:sldId id="279"/>
            <p14:sldId id="263"/>
            <p14:sldId id="290"/>
            <p14:sldId id="292"/>
            <p14:sldId id="278"/>
            <p14:sldId id="294"/>
            <p14:sldId id="296"/>
            <p14:sldId id="295"/>
            <p14:sldId id="266"/>
            <p14:sldId id="300"/>
            <p14:sldId id="30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51E"/>
    <a:srgbClr val="FFFFFF"/>
    <a:srgbClr val="BFE2F3"/>
    <a:srgbClr val="C31823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6790" autoAdjust="0"/>
  </p:normalViewPr>
  <p:slideViewPr>
    <p:cSldViewPr snapToGrid="0">
      <p:cViewPr varScale="1">
        <p:scale>
          <a:sx n="102" d="100"/>
          <a:sy n="102" d="100"/>
        </p:scale>
        <p:origin x="23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4" Type="http://schemas.openxmlformats.org/officeDocument/2006/relationships/hyperlink" Target="http://www.m5sim.org/Android_Marshmallow" TargetMode="External"/><Relationship Id="rId3" Type="http://schemas.openxmlformats.org/officeDocument/2006/relationships/hyperlink" Target="http://www.m5sim.org/ARM_Linux_Kerne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GEM5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是一款模块化的离散事件驱动全系统模拟器，它结合了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M5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（多处理器模拟器）和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GEMS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（存储层次模拟器）中最优秀的部分，是一款高度可配置、集成多种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ISA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和多种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模型的体系结构模拟器。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M5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是由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Michigan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大学开发的一款开源的多处理机模拟器，受到了业内的广泛关注，很多高水平论文都采用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M5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作为研究工具。另一方面，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Wisconsin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推出的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GEMS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能够对储存层次进行详细而灵活的模拟，包括对多种不同的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cache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一致性协议和互联模型的支持。目前的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GEM5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M5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GEMS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的一个紧耦合版本。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AtomicSimple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是最简单规模的模型，一个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cycle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完成一条指令的执行，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memory 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模型比较理想化，访存操作为原子性操作。适用于快速功能模拟。</a:t>
            </a:r>
            <a:br>
              <a:rPr lang="zh-CN" altLang="en-US" dirty="0"/>
            </a:br>
            <a:r>
              <a:rPr lang="en-US" altLang="zh-CN" b="0" i="0" dirty="0" err="1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TimingSimple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模拟器也是无流水线的模拟，但是使用了存储器访问时序模型，用以统计存储器访问延迟。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In-Order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模型是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GEM5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模拟的新特性，强调指令时序与仿真精度，流水级为默认五级流水：取值、译码、执行、访存、写回。并且模拟了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cache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部件、执行部件、分支预测部件等。 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O3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模拟器是流水级模拟，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O3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模拟器模拟了乱序执行和超标量执行的指令间依赖，以及运行在多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上的并发执行的多线程。默认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级流水：取值、译码、重命名、发射、执行、写回、提交。模拟了物理寄存器文件、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IO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LSQ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ROB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功能部件池等。主要参数为流水管道间延迟、硬件线程数、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IQ/LSQ/ROB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项数、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FU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延迟、物理寄存器重命名、分支预测、访存依赖预测等。</a:t>
            </a:r>
            <a:endParaRPr lang="en-US" altLang="zh-CN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以上四种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模型之所以被称为“热插拔”是因为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CPUs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共享通用部件和接口。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    参数定义 、共享部件：分支预测器，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TLB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，译码，中断处理、基于时间缓冲的通信机制、外部接口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en-US" altLang="zh-CN" dirty="0"/>
              <a:t>Simple</a:t>
            </a:r>
            <a:r>
              <a:rPr lang="zh-CN" altLang="en-US" dirty="0"/>
              <a:t>网络模型：只对链接，路由延迟和链路带宽，并没有对路由器资源争用和流量控制建模。</a:t>
            </a:r>
            <a:endParaRPr lang="zh-CN" altLang="en-US" dirty="0"/>
          </a:p>
          <a:p>
            <a:pPr lvl="1" algn="just"/>
            <a:r>
              <a:rPr lang="en-US" altLang="zh-CN" dirty="0"/>
              <a:t>Garnet</a:t>
            </a:r>
            <a:r>
              <a:rPr lang="zh-CN" altLang="en-US" dirty="0"/>
              <a:t>网络模型：对路由建立了详细的模型，包括相关的资源竞争和流量控制。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可以将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模型和缓存组合到任意拓扑中，从而创建同构异构的多核系统。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MOESI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侦听缓存一致性协议可保持缓存一致性。</a:t>
            </a:r>
            <a:endParaRPr lang="en-US" altLang="zh-CN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GEM5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已经能够支持多种商用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ISA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，包括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X86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ARM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ALPHA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MIPS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Power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SPARC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等，并且能够在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X86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ARM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ALPHA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上加载操作系统。</a:t>
            </a:r>
            <a:endParaRPr lang="en-US" altLang="zh-CN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gem5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可以对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Realview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平台的多达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个（异构）内核进行建模，并结合有序和无序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来引导</a:t>
            </a:r>
            <a:r>
              <a:rPr lang="zh-CN" altLang="en-US" b="0" i="0" u="none" strike="noStrike" dirty="0">
                <a:solidFill>
                  <a:srgbClr val="5A3696"/>
                </a:solidFill>
                <a:effectLst/>
                <a:latin typeface="Arial" panose="020B0604020202020204" pitchFamily="34" charset="0"/>
                <a:hlinkClick r:id="rId3" tooltip="ARM Linux内核"/>
              </a:rPr>
              <a:t>未修改的</a:t>
            </a:r>
            <a:r>
              <a:rPr lang="en-US" altLang="zh-CN" b="0" i="0" u="none" strike="noStrike" dirty="0">
                <a:solidFill>
                  <a:srgbClr val="5A3696"/>
                </a:solidFill>
                <a:effectLst/>
                <a:latin typeface="Arial" panose="020B0604020202020204" pitchFamily="34" charset="0"/>
                <a:hlinkClick r:id="rId3" tooltip="ARM Linux内核"/>
              </a:rPr>
              <a:t>Linux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u="none" strike="noStrike" dirty="0">
                <a:solidFill>
                  <a:srgbClr val="5A3696"/>
                </a:solidFill>
                <a:effectLst/>
                <a:latin typeface="Arial" panose="020B0604020202020204" pitchFamily="34" charset="0"/>
                <a:hlinkClick r:id="rId4" tooltip="Android棉花糖"/>
              </a:rPr>
              <a:t>Android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实现支持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或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位内核和应用程序。</a:t>
            </a:r>
            <a:endParaRPr lang="zh-CN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x86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gem5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仿真器支持标准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平台</a:t>
            </a:r>
            <a:endParaRPr lang="zh-CN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可以在单个仿真过程中实例化多个系统。结合全系统建模，此功能允许模拟整个客户端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服务器网络。</a:t>
            </a:r>
            <a:endParaRPr lang="zh-CN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The list of target ISAs is shown below.</a:t>
            </a:r>
            <a:endParaRPr lang="en-US" altLang="zh-CN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x86</a:t>
            </a:r>
            <a:endParaRPr lang="en-US" altLang="zh-CN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arm (arm-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linux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-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gnueabihf-gcc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)</a:t>
            </a:r>
            <a:endParaRPr lang="en-US" altLang="zh-CN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thumb (arm-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linux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-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gnueabihf-gcc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)</a:t>
            </a:r>
            <a:endParaRPr lang="en-US" altLang="zh-CN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sparc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 (sparc64-linux-gnu-gcc)</a:t>
            </a:r>
            <a:endParaRPr lang="en-US" altLang="zh-CN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arm64 (aarch64-linux-gnu-gcc)</a:t>
            </a:r>
            <a:endParaRPr lang="en-US" altLang="zh-CN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riscv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 (riscv64-linux-gnu-gcc)</a:t>
            </a:r>
            <a:endParaRPr lang="en-US" altLang="zh-CN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sifive.com/software" TargetMode="External"/><Relationship Id="rId3" Type="http://schemas.openxmlformats.org/officeDocument/2006/relationships/hyperlink" Target="https://github.com/riscv-collab/riscv-gnu-toolchain" TargetMode="External"/><Relationship Id="rId2" Type="http://schemas.openxmlformats.org/officeDocument/2006/relationships/hyperlink" Target="https://developer.arm.com/downloads/-/arm-gnu-toolchain-downloads" TargetMode="External"/><Relationship Id="rId1" Type="http://schemas.openxmlformats.org/officeDocument/2006/relationships/hyperlink" Target="https://askubuntu.com/questions/1427882/syscall-issues-compiling-x86-c-code-for-gem5-using-ubuntu-22-04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gem5.org/documentation/learning_gem5/part1/example_configs/" TargetMode="External"/><Relationship Id="rId3" Type="http://schemas.openxmlformats.org/officeDocument/2006/relationships/hyperlink" Target="https://www.gem5.org/documentation/learning_gem5/part1/gem5_stats/" TargetMode="External"/><Relationship Id="rId2" Type="http://schemas.openxmlformats.org/officeDocument/2006/relationships/hyperlink" Target="https://www.gem5.org/documentation/learning_gem5/part1/cache_config/" TargetMode="External"/><Relationship Id="rId1" Type="http://schemas.openxmlformats.org/officeDocument/2006/relationships/hyperlink" Target="https://www.gem5.org/documentation/learning_gem5/part1/simple_confi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baidu-research/DeepBench.git" TargetMode="External"/><Relationship Id="rId1" Type="http://schemas.openxmlformats.org/officeDocument/2006/relationships/hyperlink" Target="https://github.com/breagen/MachSuit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windows/wsl/install" TargetMode="External"/><Relationship Id="rId3" Type="http://schemas.openxmlformats.org/officeDocument/2006/relationships/hyperlink" Target="https://ubuntu.com/tutorials/install-ubuntu-on-wsl2-on-windows-10#1-overview" TargetMode="External"/><Relationship Id="rId2" Type="http://schemas.openxmlformats.org/officeDocument/2006/relationships/hyperlink" Target="https://www.gem5.org/documentation/learning_gem5/part1/building/" TargetMode="External"/><Relationship Id="rId1" Type="http://schemas.openxmlformats.org/officeDocument/2006/relationships/hyperlink" Target="https://www.gem5.org/documentation/general_docs/building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gem5/gem5" TargetMode="External"/><Relationship Id="rId2" Type="http://schemas.openxmlformats.org/officeDocument/2006/relationships/hyperlink" Target="https://www.gem5.org/documentation/learning_gem5/part1/building/" TargetMode="External"/><Relationship Id="rId1" Type="http://schemas.openxmlformats.org/officeDocument/2006/relationships/hyperlink" Target="https://www.gem5.org/documentation/general_docs/build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</a:t>
            </a:r>
            <a:r>
              <a:rPr lang="zh-CN" altLang="en-US" dirty="0"/>
              <a:t>课程实验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4" y="5120640"/>
            <a:ext cx="5820358" cy="468179"/>
          </a:xfrm>
        </p:spPr>
        <p:txBody>
          <a:bodyPr/>
          <a:lstStyle/>
          <a:p>
            <a:r>
              <a:rPr lang="en-US" altLang="zh-CN" sz="3600" b="1" dirty="0"/>
              <a:t>gem5</a:t>
            </a:r>
            <a:r>
              <a:rPr lang="zh-CN" altLang="en-US" sz="3600" b="1" dirty="0"/>
              <a:t>介绍</a:t>
            </a:r>
            <a:endParaRPr lang="zh-CN" altLang="en-US" sz="3600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根据需要将</a:t>
            </a:r>
            <a:r>
              <a:rPr lang="en-US" altLang="zh-CN" dirty="0"/>
              <a:t>C</a:t>
            </a:r>
            <a:r>
              <a:rPr lang="zh-CN" altLang="en-US" dirty="0"/>
              <a:t>代码编译成不同架构的可执行文件</a:t>
            </a:r>
            <a:endParaRPr lang="en-US" altLang="zh-CN" dirty="0"/>
          </a:p>
          <a:p>
            <a:pPr lvl="1"/>
            <a:r>
              <a:rPr lang="zh-CN" altLang="en-US" dirty="0"/>
              <a:t>编译</a:t>
            </a:r>
            <a:r>
              <a:rPr lang="en-US" altLang="zh-CN" dirty="0"/>
              <a:t>X86</a:t>
            </a:r>
            <a:r>
              <a:rPr lang="zh-CN" altLang="en-US" dirty="0"/>
              <a:t>：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test.c</a:t>
            </a:r>
            <a:r>
              <a:rPr lang="en-US" altLang="zh-CN" dirty="0"/>
              <a:t> -o test -static </a:t>
            </a:r>
            <a:r>
              <a:rPr lang="zh-CN" altLang="en-US" dirty="0"/>
              <a:t>（静态编译）</a:t>
            </a:r>
            <a:endParaRPr lang="en-US" altLang="zh-CN" dirty="0"/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apt install build-essential</a:t>
            </a:r>
            <a:endParaRPr lang="en-US" altLang="zh-CN" dirty="0"/>
          </a:p>
          <a:p>
            <a:pPr lvl="2"/>
            <a:r>
              <a:rPr lang="en-US" altLang="zh-CN" dirty="0">
                <a:hlinkClick r:id="rId1"/>
              </a:rPr>
              <a:t>https://askubuntu.com/questions/1427882/syscall-issues-compiling-x86-c-code-for-gem5-using-ubuntu-22-04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编译</a:t>
            </a:r>
            <a:r>
              <a:rPr lang="en-US" altLang="zh-CN" dirty="0"/>
              <a:t>ARM</a:t>
            </a:r>
            <a:r>
              <a:rPr lang="zh-CN" altLang="en-US" dirty="0"/>
              <a:t>：</a:t>
            </a:r>
            <a:r>
              <a:rPr lang="en-US" altLang="zh-CN" dirty="0"/>
              <a:t>arm/aarch64*-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test.c</a:t>
            </a:r>
            <a:r>
              <a:rPr lang="en-US" altLang="zh-CN" dirty="0"/>
              <a:t> -o test -std=gnu99 –static</a:t>
            </a:r>
            <a:endParaRPr lang="en-US" altLang="zh-CN" dirty="0"/>
          </a:p>
          <a:p>
            <a:pPr lvl="2"/>
            <a:r>
              <a:rPr lang="zh-CN" altLang="en-US" dirty="0"/>
              <a:t>需安装</a:t>
            </a:r>
            <a:r>
              <a:rPr lang="en-US" altLang="zh-CN" dirty="0"/>
              <a:t>ARM</a:t>
            </a:r>
            <a:r>
              <a:rPr lang="zh-CN" altLang="en-US" dirty="0"/>
              <a:t>交叉编译器：</a:t>
            </a:r>
            <a:r>
              <a:rPr lang="en-US" altLang="zh-CN" dirty="0">
                <a:hlinkClick r:id="rId2"/>
              </a:rPr>
              <a:t>https://developer.arm.com/downloads/-/arm-gnu-toolchain-downloads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zh-CN" altLang="en-US" dirty="0"/>
              <a:t>提供预编译版本</a:t>
            </a:r>
            <a:endParaRPr lang="en-US" altLang="zh-CN" dirty="0"/>
          </a:p>
          <a:p>
            <a:pPr lvl="1"/>
            <a:r>
              <a:rPr lang="zh-CN" altLang="en-US" dirty="0"/>
              <a:t>编译</a:t>
            </a:r>
            <a:r>
              <a:rPr lang="en-US" altLang="zh-CN" dirty="0"/>
              <a:t>RISCV</a:t>
            </a:r>
            <a:r>
              <a:rPr lang="zh-CN" altLang="en-US" dirty="0"/>
              <a:t>：</a:t>
            </a:r>
            <a:r>
              <a:rPr lang="en-US" altLang="zh-CN" dirty="0"/>
              <a:t>riscv64-linux-gnu-gcc -o test </a:t>
            </a:r>
            <a:r>
              <a:rPr lang="en-US" altLang="zh-CN" dirty="0" err="1"/>
              <a:t>test.c</a:t>
            </a:r>
            <a:r>
              <a:rPr lang="en-US" altLang="zh-CN" dirty="0"/>
              <a:t> –static</a:t>
            </a:r>
            <a:endParaRPr lang="en-US" altLang="zh-CN" dirty="0"/>
          </a:p>
          <a:p>
            <a:pPr lvl="2"/>
            <a:r>
              <a:rPr lang="zh-CN" altLang="en-US" dirty="0"/>
              <a:t>需安装</a:t>
            </a:r>
            <a:r>
              <a:rPr lang="en-US" altLang="zh-CN" dirty="0"/>
              <a:t>RISCV</a:t>
            </a:r>
            <a:r>
              <a:rPr lang="zh-CN" altLang="en-US" dirty="0"/>
              <a:t>交叉编译器：</a:t>
            </a:r>
            <a:r>
              <a:rPr lang="en-US" altLang="zh-CN" dirty="0">
                <a:hlinkClick r:id="rId3"/>
              </a:rPr>
              <a:t>https://github.com/riscv-collab/riscv-gnu-toolchain</a:t>
            </a:r>
            <a:endParaRPr lang="en-US" altLang="zh-CN" dirty="0"/>
          </a:p>
          <a:p>
            <a:pPr lvl="2"/>
            <a:r>
              <a:rPr lang="zh-CN" altLang="en-US" dirty="0"/>
              <a:t>提供预编译版本：</a:t>
            </a:r>
            <a:r>
              <a:rPr lang="en-US" altLang="zh-CN" dirty="0">
                <a:hlinkClick r:id="rId4"/>
              </a:rPr>
              <a:t>https://www.sifive.com/software</a:t>
            </a:r>
            <a:r>
              <a:rPr lang="en-US" altLang="zh-CN" dirty="0"/>
              <a:t> 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编译可执行文件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按照</a:t>
            </a:r>
            <a:r>
              <a:rPr lang="en-US" altLang="zh-CN" dirty="0"/>
              <a:t>gem5</a:t>
            </a:r>
            <a:r>
              <a:rPr lang="zh-CN" altLang="en-US" dirty="0"/>
              <a:t>官网的教程走一遍流程，理解代码以及输出文件的含义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希望尽早完成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包含内容：</a:t>
            </a:r>
            <a:endParaRPr lang="en-US" altLang="zh-CN" dirty="0"/>
          </a:p>
          <a:p>
            <a:pPr lvl="1"/>
            <a:r>
              <a:rPr lang="en-US" altLang="zh-CN" b="1" i="0" dirty="0">
                <a:solidFill>
                  <a:srgbClr val="425469"/>
                </a:solidFill>
                <a:effectLst/>
                <a:latin typeface="Muli"/>
              </a:rPr>
              <a:t>Creating a simple configuration script </a:t>
            </a:r>
            <a:r>
              <a:rPr lang="zh-CN" altLang="en-US" b="1" i="0" dirty="0">
                <a:solidFill>
                  <a:srgbClr val="425469"/>
                </a:solidFill>
                <a:effectLst/>
                <a:latin typeface="Muli"/>
              </a:rPr>
              <a:t>构建简单的系统架构</a:t>
            </a:r>
            <a:endParaRPr lang="en-US" altLang="zh-CN" b="1" i="0" dirty="0">
              <a:solidFill>
                <a:srgbClr val="425469"/>
              </a:solidFill>
              <a:effectLst/>
              <a:latin typeface="Muli"/>
            </a:endParaRPr>
          </a:p>
          <a:p>
            <a:pPr lvl="2"/>
            <a:r>
              <a:rPr lang="en-US" altLang="zh-CN" dirty="0">
                <a:hlinkClick r:id="rId1"/>
              </a:rPr>
              <a:t>https://www.gem5.org/documentation/learning_gem5/part1/simple_config/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US" altLang="zh-CN" b="1" i="0" dirty="0">
                <a:solidFill>
                  <a:srgbClr val="425469"/>
                </a:solidFill>
                <a:effectLst/>
                <a:latin typeface="Muli"/>
              </a:rPr>
              <a:t>Adding cache to the configuration script </a:t>
            </a:r>
            <a:r>
              <a:rPr lang="zh-CN" altLang="en-US" b="1" i="0" dirty="0">
                <a:solidFill>
                  <a:srgbClr val="425469"/>
                </a:solidFill>
                <a:effectLst/>
                <a:latin typeface="Muli"/>
              </a:rPr>
              <a:t>添加</a:t>
            </a:r>
            <a:r>
              <a:rPr lang="en-US" altLang="zh-CN" b="1" i="0" dirty="0">
                <a:solidFill>
                  <a:srgbClr val="425469"/>
                </a:solidFill>
                <a:effectLst/>
                <a:latin typeface="Muli"/>
              </a:rPr>
              <a:t>Cache</a:t>
            </a:r>
            <a:endParaRPr lang="en-US" altLang="zh-CN" b="1" i="0" dirty="0">
              <a:solidFill>
                <a:srgbClr val="425469"/>
              </a:solidFill>
              <a:effectLst/>
              <a:latin typeface="Muli"/>
            </a:endParaRPr>
          </a:p>
          <a:p>
            <a:pPr lvl="2"/>
            <a:r>
              <a:rPr lang="en-US" altLang="zh-CN" dirty="0">
                <a:hlinkClick r:id="rId2"/>
              </a:rPr>
              <a:t>https://www.gem5.org/documentation/learning_gem5/part1/cache_config/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US" altLang="zh-CN" b="1" i="0" dirty="0">
                <a:solidFill>
                  <a:srgbClr val="425469"/>
                </a:solidFill>
                <a:effectLst/>
                <a:latin typeface="Muli"/>
              </a:rPr>
              <a:t>Understanding gem5 statistics and output </a:t>
            </a:r>
            <a:r>
              <a:rPr lang="zh-CN" altLang="en-US" b="1" i="0" dirty="0">
                <a:solidFill>
                  <a:srgbClr val="425469"/>
                </a:solidFill>
                <a:effectLst/>
                <a:latin typeface="Muli"/>
              </a:rPr>
              <a:t>理解统计信息</a:t>
            </a:r>
            <a:endParaRPr lang="en-US" altLang="zh-CN" b="1" i="0" dirty="0">
              <a:solidFill>
                <a:srgbClr val="425469"/>
              </a:solidFill>
              <a:effectLst/>
              <a:latin typeface="Muli"/>
            </a:endParaRPr>
          </a:p>
          <a:p>
            <a:pPr lvl="2"/>
            <a:r>
              <a:rPr lang="en-US" altLang="zh-CN" dirty="0">
                <a:hlinkClick r:id="rId3"/>
              </a:rPr>
              <a:t>https://www.gem5.org/documentation/learning_gem5/part1/gem5_stats/</a:t>
            </a:r>
            <a:endParaRPr lang="en-US" altLang="zh-CN" dirty="0"/>
          </a:p>
          <a:p>
            <a:pPr lvl="1"/>
            <a:r>
              <a:rPr lang="en-US" altLang="zh-CN" b="1" i="0" dirty="0">
                <a:solidFill>
                  <a:srgbClr val="425469"/>
                </a:solidFill>
                <a:effectLst/>
                <a:latin typeface="Muli"/>
              </a:rPr>
              <a:t>Using the default configuration scripts (</a:t>
            </a:r>
            <a:r>
              <a:rPr lang="zh-CN" altLang="en-US" b="1" i="0" dirty="0">
                <a:solidFill>
                  <a:srgbClr val="425469"/>
                </a:solidFill>
                <a:effectLst/>
                <a:latin typeface="Muli"/>
              </a:rPr>
              <a:t>了解</a:t>
            </a:r>
            <a:r>
              <a:rPr lang="en-US" altLang="zh-CN" b="1" i="0" dirty="0">
                <a:solidFill>
                  <a:srgbClr val="425469"/>
                </a:solidFill>
                <a:effectLst/>
                <a:latin typeface="Muli"/>
              </a:rPr>
              <a:t>) </a:t>
            </a:r>
            <a:r>
              <a:rPr lang="zh-CN" altLang="en-US" b="1" i="0" dirty="0">
                <a:solidFill>
                  <a:srgbClr val="425469"/>
                </a:solidFill>
                <a:effectLst/>
                <a:latin typeface="Muli"/>
              </a:rPr>
              <a:t>命令行参数控制</a:t>
            </a:r>
            <a:endParaRPr lang="en-US" altLang="zh-CN" b="1" i="0" dirty="0">
              <a:solidFill>
                <a:srgbClr val="425469"/>
              </a:solidFill>
              <a:effectLst/>
              <a:latin typeface="Muli"/>
            </a:endParaRPr>
          </a:p>
          <a:p>
            <a:pPr lvl="2"/>
            <a:r>
              <a:rPr lang="en-US" altLang="zh-CN" dirty="0">
                <a:hlinkClick r:id="rId4"/>
              </a:rPr>
              <a:t>https://www.gem5.org/documentation/learning_gem5/part1/example_configs/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gem5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自行编写（</a:t>
            </a:r>
            <a:r>
              <a:rPr lang="en-US" altLang="zh-CN" dirty="0" err="1"/>
              <a:t>eg.</a:t>
            </a:r>
            <a:r>
              <a:rPr lang="zh-CN" altLang="en-US" dirty="0"/>
              <a:t> </a:t>
            </a:r>
            <a:r>
              <a:rPr lang="en-US" altLang="zh-CN" dirty="0"/>
              <a:t>GEMM</a:t>
            </a:r>
            <a:r>
              <a:rPr lang="zh-CN" altLang="en-US" dirty="0"/>
              <a:t>、</a:t>
            </a:r>
            <a:r>
              <a:rPr lang="en-US" altLang="zh-CN" dirty="0"/>
              <a:t>CONV)</a:t>
            </a:r>
            <a:endParaRPr lang="en-US" altLang="zh-CN" dirty="0"/>
          </a:p>
          <a:p>
            <a:r>
              <a:rPr lang="zh-CN" altLang="en-US" dirty="0"/>
              <a:t>现有基准测试集（鼓励自行寻找）</a:t>
            </a:r>
            <a:endParaRPr lang="en-US" altLang="zh-CN" dirty="0"/>
          </a:p>
          <a:p>
            <a:r>
              <a:rPr lang="en-US" altLang="zh-CN" dirty="0" err="1"/>
              <a:t>Eg.</a:t>
            </a:r>
            <a:r>
              <a:rPr lang="en-US" altLang="zh-CN" dirty="0"/>
              <a:t> </a:t>
            </a:r>
            <a:r>
              <a:rPr lang="en-US" altLang="zh-CN" dirty="0" err="1"/>
              <a:t>MachSuite</a:t>
            </a:r>
            <a:r>
              <a:rPr lang="en-US" altLang="zh-CN" dirty="0"/>
              <a:t>: Benchmarks for Accelerator Design and Customized Architectures</a:t>
            </a:r>
            <a:endParaRPr lang="en-US" altLang="zh-CN" dirty="0"/>
          </a:p>
          <a:p>
            <a:pPr lvl="1"/>
            <a:r>
              <a:rPr lang="zh-CN" altLang="en-US" dirty="0"/>
              <a:t>源码下载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hlinkClick r:id="rId1"/>
              </a:rPr>
              <a:t>https://github.com/breagen/MachSuite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Eg.</a:t>
            </a:r>
            <a:r>
              <a:rPr lang="en-US" altLang="zh-CN" dirty="0"/>
              <a:t> </a:t>
            </a:r>
            <a:r>
              <a:rPr lang="en-US" altLang="zh-CN" dirty="0" err="1"/>
              <a:t>DeepBench</a:t>
            </a:r>
            <a:endParaRPr lang="en-US" altLang="zh-CN" dirty="0"/>
          </a:p>
          <a:p>
            <a:pPr lvl="1"/>
            <a:r>
              <a:rPr lang="zh-CN" altLang="en-US" dirty="0"/>
              <a:t>源码下载</a:t>
            </a:r>
            <a:r>
              <a:rPr lang="zh-CN" altLang="en-US" dirty="0">
                <a:sym typeface="Wingdings" panose="05000000000000000000" pitchFamily="2" charset="2"/>
              </a:rPr>
              <a:t>： </a:t>
            </a:r>
            <a:r>
              <a:rPr lang="en-US" altLang="zh-CN" dirty="0">
                <a:hlinkClick r:id="rId2"/>
              </a:rPr>
              <a:t>https://github.com/baidu-research/DeepBench.git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选择一个测试程序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85918" y="805313"/>
            <a:ext cx="8372163" cy="574183"/>
          </a:xfrm>
        </p:spPr>
        <p:txBody>
          <a:bodyPr/>
          <a:lstStyle/>
          <a:p>
            <a:r>
              <a:rPr lang="zh-CN" altLang="en-US" dirty="0"/>
              <a:t>运行程序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stats.txt</a:t>
            </a:r>
            <a:r>
              <a:rPr lang="zh-CN" altLang="en-US" dirty="0"/>
              <a:t>中包含了运行的统计信息</a:t>
            </a:r>
            <a:endParaRPr lang="en-US" altLang="zh-CN" dirty="0"/>
          </a:p>
          <a:p>
            <a:r>
              <a:rPr lang="zh-CN" altLang="en-US" dirty="0"/>
              <a:t>进行详细的性能分析和评估，并对算法进行瓶颈分析。</a:t>
            </a:r>
            <a:endParaRPr lang="en-US" altLang="zh-CN" dirty="0"/>
          </a:p>
          <a:p>
            <a:pPr lvl="1"/>
            <a:r>
              <a:rPr lang="zh-CN" altLang="en-US" dirty="0"/>
              <a:t>总结一些典型的算法，方便大家进行性能分析和评估</a:t>
            </a:r>
            <a:endParaRPr lang="en-US" altLang="zh-CN" dirty="0"/>
          </a:p>
          <a:p>
            <a:pPr lvl="2"/>
            <a:r>
              <a:rPr lang="zh-CN" altLang="en-US" dirty="0"/>
              <a:t>访存密集型算法</a:t>
            </a:r>
            <a:endParaRPr lang="en-US" altLang="zh-CN" dirty="0"/>
          </a:p>
          <a:p>
            <a:pPr lvl="2"/>
            <a:r>
              <a:rPr lang="zh-CN" altLang="en-US" dirty="0"/>
              <a:t>计算密集型算法</a:t>
            </a:r>
            <a:endParaRPr lang="en-US" altLang="zh-CN" dirty="0"/>
          </a:p>
          <a:p>
            <a:pPr lvl="2"/>
            <a:r>
              <a:rPr lang="zh-CN" altLang="en-US" dirty="0"/>
              <a:t>计算</a:t>
            </a:r>
            <a:r>
              <a:rPr lang="en-US" altLang="zh-CN" dirty="0"/>
              <a:t>-</a:t>
            </a:r>
            <a:r>
              <a:rPr lang="zh-CN" altLang="en-US" dirty="0"/>
              <a:t>访存密集型算法</a:t>
            </a:r>
            <a:endParaRPr lang="en-US" altLang="zh-CN" dirty="0"/>
          </a:p>
          <a:p>
            <a:pPr lvl="2"/>
            <a:r>
              <a:rPr lang="zh-CN" altLang="en-US" dirty="0"/>
              <a:t>访存</a:t>
            </a:r>
            <a:r>
              <a:rPr lang="en-US" altLang="zh-CN" dirty="0"/>
              <a:t>-</a:t>
            </a:r>
            <a:r>
              <a:rPr lang="zh-CN" altLang="en-US" dirty="0"/>
              <a:t>控制密集型算法</a:t>
            </a:r>
            <a:endParaRPr lang="en-US" altLang="zh-CN" dirty="0"/>
          </a:p>
          <a:p>
            <a:pPr lvl="2"/>
            <a:r>
              <a:rPr lang="zh-CN" altLang="en-US" dirty="0"/>
              <a:t>计算</a:t>
            </a:r>
            <a:r>
              <a:rPr lang="en-US" altLang="zh-CN" dirty="0"/>
              <a:t>-</a:t>
            </a:r>
            <a:r>
              <a:rPr lang="zh-CN" altLang="en-US" dirty="0"/>
              <a:t>控制密集型算法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X86</a:t>
            </a:r>
            <a:r>
              <a:rPr lang="zh-CN" altLang="en-US" dirty="0"/>
              <a:t>架构下的</a:t>
            </a:r>
            <a:r>
              <a:rPr lang="en-US" altLang="zh-CN" dirty="0"/>
              <a:t>SE</a:t>
            </a:r>
            <a:r>
              <a:rPr lang="zh-CN" altLang="en-US" dirty="0"/>
              <a:t>模型上进行性能评估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评估性能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2" cy="4921498"/>
          </a:xfrm>
        </p:spPr>
        <p:txBody>
          <a:bodyPr/>
          <a:lstStyle/>
          <a:p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熟悉</a:t>
            </a:r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GEM5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模拟器的使用</a:t>
            </a:r>
            <a:endParaRPr lang="en-US" altLang="zh-CN" dirty="0">
              <a:solidFill>
                <a:srgbClr val="362E2B"/>
              </a:solidFill>
              <a:latin typeface="Arial" panose="020B0604020202020204" pitchFamily="34" charset="0"/>
            </a:endParaRPr>
          </a:p>
          <a:p>
            <a:r>
              <a:rPr lang="zh-CN" altLang="en-US" dirty="0"/>
              <a:t>学会编写简单的系统架构并运行</a:t>
            </a:r>
            <a:endParaRPr lang="en-US" altLang="zh-CN" dirty="0"/>
          </a:p>
          <a:p>
            <a:r>
              <a:rPr lang="zh-CN" altLang="en-US" dirty="0"/>
              <a:t>学会阅读</a:t>
            </a:r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GEM5</a:t>
            </a:r>
            <a:r>
              <a:rPr lang="zh-CN" altLang="en-US" dirty="0"/>
              <a:t>结果以及数据分析</a:t>
            </a:r>
            <a:endParaRPr lang="en-US" altLang="zh-CN" dirty="0"/>
          </a:p>
          <a:p>
            <a:r>
              <a:rPr lang="zh-CN" altLang="en-US" dirty="0"/>
              <a:t>学会利用</a:t>
            </a:r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GEM5</a:t>
            </a:r>
            <a:r>
              <a:rPr lang="zh-CN" altLang="en-US" dirty="0"/>
              <a:t>进行仿真模型的性能评估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2" cy="4921498"/>
          </a:xfrm>
        </p:spPr>
        <p:txBody>
          <a:bodyPr/>
          <a:lstStyle/>
          <a:p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GEM5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是一款模块化的事件驱动模拟器，是一款高度可配置、集成多种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ISA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和多种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模型的体系结构模拟器。在</a:t>
            </a:r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M5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GEMS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基础上发展而来。</a:t>
            </a:r>
            <a:endParaRPr lang="en-US" altLang="zh-CN" dirty="0">
              <a:solidFill>
                <a:srgbClr val="362E2B"/>
              </a:solidFill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M5</a:t>
            </a:r>
            <a:endParaRPr lang="en-US" altLang="zh-CN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Michigan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大学开发的一款开源的多处理机模拟器</a:t>
            </a:r>
            <a:endParaRPr lang="en-US" altLang="zh-CN" dirty="0">
              <a:solidFill>
                <a:srgbClr val="362E2B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对多处理器和网络</a:t>
            </a:r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I/O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通讯进行建模</a:t>
            </a:r>
            <a:endParaRPr lang="en-US" altLang="zh-CN" dirty="0">
              <a:solidFill>
                <a:srgbClr val="362E2B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仿真模拟框架</a:t>
            </a:r>
            <a:endParaRPr lang="en-US" altLang="zh-CN" dirty="0">
              <a:solidFill>
                <a:srgbClr val="362E2B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GEMS</a:t>
            </a:r>
            <a:endParaRPr lang="en-US" altLang="zh-CN" dirty="0">
              <a:solidFill>
                <a:srgbClr val="362E2B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GEMS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是</a:t>
            </a:r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Wisconsin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推出的全系统仿真模拟器</a:t>
            </a:r>
            <a:endParaRPr lang="en-US" altLang="zh-CN" dirty="0">
              <a:solidFill>
                <a:srgbClr val="362E2B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对存储系统和微处理器的时序进行建模</a:t>
            </a:r>
            <a:endParaRPr lang="en-US" altLang="zh-CN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62E2B"/>
                </a:solidFill>
                <a:effectLst/>
                <a:latin typeface="Arial" panose="020B0604020202020204" pitchFamily="34" charset="0"/>
              </a:rPr>
              <a:t>内存时序模拟器</a:t>
            </a:r>
            <a:endParaRPr lang="en-US" altLang="zh-CN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gem5</a:t>
            </a:r>
            <a:r>
              <a:rPr lang="zh-CN" altLang="en-US" dirty="0"/>
              <a:t>模拟器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04279" y="1705342"/>
            <a:ext cx="8551652" cy="49214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GEM5</a:t>
            </a:r>
            <a:r>
              <a:rPr lang="zh-CN" altLang="en-US" dirty="0">
                <a:latin typeface="+mj-lt"/>
              </a:rPr>
              <a:t>支持不同的</a:t>
            </a:r>
            <a:r>
              <a:rPr lang="en-US" altLang="zh-CN" dirty="0">
                <a:latin typeface="+mj-lt"/>
              </a:rPr>
              <a:t>CPU</a:t>
            </a:r>
            <a:r>
              <a:rPr lang="zh-CN" altLang="en-US" dirty="0">
                <a:latin typeface="+mj-lt"/>
              </a:rPr>
              <a:t>模型：</a:t>
            </a:r>
            <a:r>
              <a:rPr lang="en-US" altLang="zh-CN" dirty="0" err="1">
                <a:latin typeface="+mj-lt"/>
              </a:rPr>
              <a:t>AtomicSimple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 err="1">
                <a:latin typeface="+mj-lt"/>
              </a:rPr>
              <a:t>TimingSimple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In-Order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Out-Order(O3)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 err="1">
                <a:latin typeface="+mj-lt"/>
              </a:rPr>
              <a:t>KvmCPU</a:t>
            </a:r>
            <a:r>
              <a:rPr lang="en-US" altLang="zh-CN" dirty="0">
                <a:latin typeface="+mj-lt"/>
              </a:rPr>
              <a:t>​</a:t>
            </a:r>
            <a:r>
              <a:rPr lang="zh-CN" altLang="en-US" dirty="0">
                <a:latin typeface="+mj-lt"/>
              </a:rPr>
              <a:t>。不同的</a:t>
            </a:r>
            <a:r>
              <a:rPr lang="en-US" altLang="zh-CN" dirty="0">
                <a:latin typeface="+mj-lt"/>
              </a:rPr>
              <a:t>CPU</a:t>
            </a:r>
            <a:r>
              <a:rPr lang="zh-CN" altLang="en-US" dirty="0">
                <a:latin typeface="+mj-lt"/>
              </a:rPr>
              <a:t>的模拟在速度和精确度之间的权衡不同。</a:t>
            </a:r>
            <a:r>
              <a:rPr lang="en-US" altLang="zh-CN" dirty="0">
                <a:latin typeface="+mj-lt"/>
              </a:rPr>
              <a:t>CPU</a:t>
            </a:r>
            <a:r>
              <a:rPr lang="zh-CN" altLang="en-US" dirty="0">
                <a:latin typeface="+mj-lt"/>
              </a:rPr>
              <a:t>模型可以在模型中任意切换，支持“热插拔”。</a:t>
            </a:r>
            <a:endParaRPr lang="en-US" altLang="zh-CN" dirty="0">
              <a:latin typeface="+mj-lt"/>
            </a:endParaRPr>
          </a:p>
          <a:p>
            <a:r>
              <a:rPr lang="en-US" altLang="zh-CN" dirty="0" err="1">
                <a:latin typeface="+mj-lt"/>
              </a:rPr>
              <a:t>AtomicSimple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非流水线、单</a:t>
            </a:r>
            <a:r>
              <a:rPr lang="en-US" altLang="zh-CN" dirty="0">
                <a:latin typeface="+mj-lt"/>
              </a:rPr>
              <a:t>IPC</a:t>
            </a:r>
            <a:r>
              <a:rPr lang="zh-CN" altLang="en-US" dirty="0">
                <a:latin typeface="+mj-lt"/>
              </a:rPr>
              <a:t>、原子性操作的访存、适用于快速功能模拟</a:t>
            </a:r>
            <a:endParaRPr lang="en-US" altLang="zh-CN" dirty="0">
              <a:latin typeface="+mj-lt"/>
            </a:endParaRPr>
          </a:p>
          <a:p>
            <a:r>
              <a:rPr lang="en-US" altLang="zh-CN" dirty="0" err="1">
                <a:latin typeface="+mj-lt"/>
              </a:rPr>
              <a:t>TimingSimple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非流水线、时序模型的访存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In-Order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流水、模拟了</a:t>
            </a:r>
            <a:r>
              <a:rPr lang="en-US" altLang="zh-CN" dirty="0">
                <a:latin typeface="+mj-lt"/>
              </a:rPr>
              <a:t>cache</a:t>
            </a:r>
            <a:r>
              <a:rPr lang="zh-CN" altLang="en-US" dirty="0">
                <a:latin typeface="+mj-lt"/>
              </a:rPr>
              <a:t>部件、执行部件、分支预测部件等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O3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乱序执行和超标量执行、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j-lt"/>
              </a:rPr>
              <a:t>多线程并发执行、七级流水等</a:t>
            </a:r>
            <a:endParaRPr lang="en-US" altLang="zh-CN" dirty="0">
              <a:solidFill>
                <a:srgbClr val="4D4D4D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04279" y="1705342"/>
            <a:ext cx="8551652" cy="4921498"/>
          </a:xfrm>
        </p:spPr>
        <p:txBody>
          <a:bodyPr>
            <a:normAutofit/>
          </a:bodyPr>
          <a:lstStyle/>
          <a:p>
            <a:r>
              <a:rPr lang="zh-CN" altLang="en-US" dirty="0"/>
              <a:t>支持两种存储系统模型：</a:t>
            </a:r>
            <a:r>
              <a:rPr lang="en-US" altLang="zh-CN" dirty="0"/>
              <a:t>Classic</a:t>
            </a:r>
            <a:r>
              <a:rPr lang="zh-CN" altLang="en-US" dirty="0"/>
              <a:t>和</a:t>
            </a:r>
            <a:r>
              <a:rPr lang="en-US" altLang="zh-CN" dirty="0"/>
              <a:t>Ruby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Classic</a:t>
            </a:r>
            <a:r>
              <a:rPr lang="zh-CN" altLang="en-US" dirty="0"/>
              <a:t>模型（来自</a:t>
            </a:r>
            <a:r>
              <a:rPr lang="en-US" altLang="zh-CN" dirty="0"/>
              <a:t>M5</a:t>
            </a:r>
            <a:r>
              <a:rPr lang="zh-CN" altLang="en-US" dirty="0"/>
              <a:t>）提供了一个快速且易于配置的内存系统</a:t>
            </a:r>
            <a:endParaRPr lang="en-US" altLang="zh-CN" dirty="0"/>
          </a:p>
          <a:p>
            <a:pPr lvl="1"/>
            <a:r>
              <a:rPr lang="en-US" altLang="zh-CN" dirty="0"/>
              <a:t>Ruby</a:t>
            </a:r>
            <a:r>
              <a:rPr lang="zh-CN" altLang="en-US" dirty="0"/>
              <a:t>模型（来自</a:t>
            </a:r>
            <a:r>
              <a:rPr lang="en-US" altLang="zh-CN" dirty="0"/>
              <a:t>GEMS</a:t>
            </a:r>
            <a:r>
              <a:rPr lang="zh-CN" altLang="en-US" dirty="0"/>
              <a:t>）提供了一种灵活且能够精确模拟的内存系统，支持</a:t>
            </a:r>
            <a:r>
              <a:rPr lang="en-US" altLang="zh-CN" dirty="0"/>
              <a:t>cache</a:t>
            </a:r>
            <a:r>
              <a:rPr lang="zh-CN" altLang="en-US" dirty="0"/>
              <a:t>一致性。</a:t>
            </a:r>
            <a:endParaRPr lang="en-US" altLang="zh-CN" dirty="0"/>
          </a:p>
          <a:p>
            <a:r>
              <a:rPr lang="en-US" altLang="zh-CN" dirty="0"/>
              <a:t>Ruby</a:t>
            </a:r>
            <a:r>
              <a:rPr lang="zh-CN" altLang="en-US" dirty="0"/>
              <a:t>内存模型支持大量的互连拓扑结构，同时包括两种不同的网络模型</a:t>
            </a:r>
            <a:endParaRPr lang="en-US" altLang="zh-CN" dirty="0"/>
          </a:p>
          <a:p>
            <a:pPr lvl="1" algn="just"/>
            <a:r>
              <a:rPr lang="en-US" altLang="zh-CN" dirty="0"/>
              <a:t>Simple</a:t>
            </a:r>
            <a:r>
              <a:rPr lang="zh-CN" altLang="en-US" dirty="0"/>
              <a:t>网络模型：只对链接，路由延迟和链路带宽，并没有对路由器资源争用和流量控制建模。</a:t>
            </a:r>
            <a:endParaRPr lang="en-US" altLang="zh-CN" dirty="0"/>
          </a:p>
          <a:p>
            <a:pPr lvl="1" algn="just"/>
            <a:r>
              <a:rPr lang="en-US" altLang="zh-CN" dirty="0"/>
              <a:t>Garnet</a:t>
            </a:r>
            <a:r>
              <a:rPr lang="zh-CN" altLang="en-US" dirty="0"/>
              <a:t>网络模型：对路由建立了详细的模型，包括相关的资源竞争和流量控制。</a:t>
            </a:r>
            <a:endParaRPr lang="zh-CN" altLang="en-US" dirty="0"/>
          </a:p>
          <a:p>
            <a:pPr lvl="1" algn="just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04279" y="1705342"/>
            <a:ext cx="8551652" cy="4921498"/>
          </a:xfrm>
        </p:spPr>
        <p:txBody>
          <a:bodyPr>
            <a:normAutofit/>
          </a:bodyPr>
          <a:lstStyle/>
          <a:p>
            <a:r>
              <a:rPr lang="zh-CN" altLang="en-US" dirty="0"/>
              <a:t>同构或异构、多核</a:t>
            </a:r>
            <a:endParaRPr lang="en-US" altLang="zh-CN" dirty="0"/>
          </a:p>
          <a:p>
            <a:r>
              <a:rPr lang="zh-CN" altLang="en-US" dirty="0"/>
              <a:t>多种</a:t>
            </a:r>
            <a:r>
              <a:rPr lang="en-US" altLang="zh-CN" dirty="0"/>
              <a:t>ISA</a:t>
            </a:r>
            <a:r>
              <a:rPr lang="zh-CN" altLang="en-US" dirty="0"/>
              <a:t>支持</a:t>
            </a:r>
            <a:endParaRPr lang="en-US" altLang="zh-CN" dirty="0"/>
          </a:p>
          <a:p>
            <a:pPr lvl="1"/>
            <a:r>
              <a:rPr lang="en-US" altLang="zh-CN" dirty="0"/>
              <a:t>ARM</a:t>
            </a:r>
            <a:r>
              <a:rPr lang="zh-CN" altLang="en-US" dirty="0"/>
              <a:t>、</a:t>
            </a:r>
            <a:r>
              <a:rPr lang="en-US" altLang="zh-CN" dirty="0"/>
              <a:t>X86</a:t>
            </a:r>
            <a:r>
              <a:rPr lang="zh-CN" altLang="en-US" dirty="0"/>
              <a:t>、</a:t>
            </a:r>
            <a:r>
              <a:rPr lang="en-US" altLang="zh-CN" dirty="0"/>
              <a:t>MIPS</a:t>
            </a:r>
            <a:r>
              <a:rPr lang="zh-CN" altLang="en-US" dirty="0"/>
              <a:t>、</a:t>
            </a:r>
            <a:r>
              <a:rPr lang="en-US" altLang="zh-CN" dirty="0"/>
              <a:t>RISCV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全系统</a:t>
            </a:r>
            <a:r>
              <a:rPr lang="en-US" altLang="zh-CN" dirty="0"/>
              <a:t>&amp;</a:t>
            </a:r>
            <a:r>
              <a:rPr lang="zh-CN" altLang="en-US" dirty="0"/>
              <a:t>多系统仿真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系统模式</a:t>
            </a:r>
            <a:endParaRPr lang="en-US" altLang="zh-CN" dirty="0"/>
          </a:p>
          <a:p>
            <a:pPr lvl="1"/>
            <a:r>
              <a:rPr lang="en-US" altLang="zh-CN" dirty="0"/>
              <a:t>System-call Emulation</a:t>
            </a:r>
            <a:r>
              <a:rPr lang="zh-CN" altLang="en-US" dirty="0"/>
              <a:t>（</a:t>
            </a:r>
            <a:r>
              <a:rPr lang="en-US" altLang="zh-CN" dirty="0"/>
              <a:t>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模拟大部分的系统调用，避免了对外设和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OS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进行建模的需要</a:t>
            </a:r>
            <a:endParaRPr lang="en-US" altLang="zh-CN" dirty="0"/>
          </a:p>
          <a:p>
            <a:pPr lvl="1"/>
            <a:r>
              <a:rPr lang="en-US" altLang="zh-CN" dirty="0"/>
              <a:t>Full-System</a:t>
            </a:r>
            <a:r>
              <a:rPr lang="zh-CN" altLang="en-US" dirty="0"/>
              <a:t>（</a:t>
            </a:r>
            <a:r>
              <a:rPr lang="en-US" altLang="zh-CN" dirty="0"/>
              <a:t>FS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模拟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完整系统，包括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OS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和外设，支持执行用户和内核指令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系统建模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90544"/>
          </a:xfrm>
        </p:spPr>
        <p:txBody>
          <a:bodyPr>
            <a:normAutofit/>
          </a:bodyPr>
          <a:lstStyle/>
          <a:p>
            <a:r>
              <a:rPr lang="zh-CN" altLang="en-US" dirty="0"/>
              <a:t>使用自己熟悉的</a:t>
            </a:r>
            <a:r>
              <a:rPr lang="en-US" altLang="zh-CN" dirty="0"/>
              <a:t>Linux</a:t>
            </a:r>
            <a:r>
              <a:rPr lang="zh-CN" altLang="en-US" dirty="0"/>
              <a:t>环境构建</a:t>
            </a:r>
            <a:r>
              <a:rPr lang="en-US" altLang="zh-CN" dirty="0"/>
              <a:t>gem5</a:t>
            </a:r>
            <a:endParaRPr lang="en-US" altLang="zh-CN" dirty="0"/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apt update</a:t>
            </a:r>
            <a:endParaRPr lang="en-US" altLang="zh-CN" dirty="0"/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apt upgrade</a:t>
            </a:r>
            <a:endParaRPr lang="en-US" altLang="zh-CN" dirty="0"/>
          </a:p>
          <a:p>
            <a:pPr lvl="2"/>
            <a:r>
              <a:rPr lang="zh-CN" altLang="en-US" dirty="0"/>
              <a:t>参考 </a:t>
            </a:r>
            <a:r>
              <a:rPr lang="en-US" altLang="zh-CN" dirty="0">
                <a:hlinkClick r:id="rId1"/>
              </a:rPr>
              <a:t>https://www.gem5.org/documentation/general_docs/building</a:t>
            </a:r>
            <a:endParaRPr lang="en-US" altLang="zh-CN" dirty="0"/>
          </a:p>
          <a:p>
            <a:pPr lvl="2"/>
            <a:r>
              <a:rPr lang="zh-CN" altLang="en-US" dirty="0"/>
              <a:t>或者 </a:t>
            </a:r>
            <a:r>
              <a:rPr lang="en-US" altLang="zh-CN" dirty="0">
                <a:hlinkClick r:id="rId2"/>
              </a:rPr>
              <a:t>https://www.gem5.org/documentation/learning_gem5/part1/building/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b="1" dirty="0"/>
              <a:t>WSL2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</a:t>
            </a:r>
            <a:r>
              <a:rPr lang="en-US" altLang="zh-CN" dirty="0"/>
              <a:t>Linux</a:t>
            </a:r>
            <a:r>
              <a:rPr lang="zh-CN" altLang="en-US" dirty="0"/>
              <a:t>子系统）</a:t>
            </a:r>
            <a:endParaRPr lang="en-US" altLang="zh-CN" dirty="0"/>
          </a:p>
          <a:p>
            <a:pPr lvl="1"/>
            <a:r>
              <a:rPr lang="zh-CN" altLang="en-US" dirty="0"/>
              <a:t>参考 </a:t>
            </a:r>
            <a:r>
              <a:rPr lang="en-US" altLang="zh-CN" dirty="0">
                <a:hlinkClick r:id="rId3"/>
              </a:rPr>
              <a:t>https://ubuntu.com/tutorials/install-ubuntu-on-wsl2-on-windows-10#1-overview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>
                <a:hlinkClick r:id="rId4"/>
              </a:rPr>
              <a:t>https://learn.microsoft.com/en-us/windows/wsl/install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Microsoft Store</a:t>
            </a:r>
            <a:r>
              <a:rPr lang="zh-CN" altLang="en-US" dirty="0"/>
              <a:t>中安装</a:t>
            </a:r>
            <a:r>
              <a:rPr lang="en-US" altLang="zh-CN" dirty="0"/>
              <a:t>Ubuntu (</a:t>
            </a:r>
            <a:r>
              <a:rPr lang="zh-CN" altLang="en-US" dirty="0"/>
              <a:t>推荐</a:t>
            </a:r>
            <a:r>
              <a:rPr lang="en-US" altLang="zh-CN" dirty="0"/>
              <a:t>20.04LTS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Gem5</a:t>
            </a:r>
            <a:r>
              <a:rPr lang="zh-CN" altLang="en-US" dirty="0"/>
              <a:t>构建方式同上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环境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gem5</a:t>
            </a:r>
            <a:r>
              <a:rPr lang="zh-CN" altLang="en-US" dirty="0"/>
              <a:t>环境需要编译，要一定的时间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参考</a:t>
            </a:r>
            <a:r>
              <a:rPr lang="en-US" altLang="zh-CN" dirty="0"/>
              <a:t>gem5</a:t>
            </a:r>
            <a:r>
              <a:rPr lang="zh-CN" altLang="en-US" dirty="0"/>
              <a:t>官网的教程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https://www.gem5.org/documentation/general_docs/building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https://www.gem5.org/documentation/learning_gem5/part1/building/</a:t>
            </a:r>
            <a:endParaRPr lang="en-US" altLang="zh-CN" dirty="0"/>
          </a:p>
          <a:p>
            <a:pPr lvl="1"/>
            <a:r>
              <a:rPr lang="zh-CN" altLang="en-US" dirty="0"/>
              <a:t>英文，</a:t>
            </a:r>
            <a:r>
              <a:rPr lang="zh-CN" altLang="en-US" dirty="0">
                <a:highlight>
                  <a:srgbClr val="FFFF00"/>
                </a:highlight>
              </a:rPr>
              <a:t>建议仔细阅读，防止遗落步骤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包括内容：</a:t>
            </a:r>
            <a:endParaRPr lang="en-US" altLang="zh-CN" dirty="0"/>
          </a:p>
          <a:p>
            <a:pPr lvl="1"/>
            <a:r>
              <a:rPr lang="zh-CN" altLang="en-US" dirty="0"/>
              <a:t>安装依赖项（建议逐个安装）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sudo</a:t>
            </a:r>
            <a:r>
              <a:rPr lang="en-US" altLang="zh-CN" dirty="0"/>
              <a:t> apt install</a:t>
            </a:r>
            <a:r>
              <a:rPr lang="zh-CN" altLang="en-US" dirty="0"/>
              <a:t>安装依赖项时，若有连接错误，先执行</a:t>
            </a:r>
            <a:r>
              <a:rPr lang="en-US" altLang="zh-CN" dirty="0" err="1"/>
              <a:t>sudo</a:t>
            </a:r>
            <a:r>
              <a:rPr lang="en-US" altLang="zh-CN" dirty="0"/>
              <a:t> apt update</a:t>
            </a:r>
            <a:endParaRPr lang="en-US" altLang="zh-CN" dirty="0"/>
          </a:p>
          <a:p>
            <a:pPr lvl="1"/>
            <a:r>
              <a:rPr lang="zh-CN" altLang="en-US" dirty="0"/>
              <a:t>下载源码</a:t>
            </a:r>
            <a:endParaRPr lang="en-US" altLang="zh-CN" dirty="0"/>
          </a:p>
          <a:p>
            <a:pPr lvl="2"/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r>
              <a:rPr lang="en-US" altLang="zh-CN" dirty="0">
                <a:hlinkClick r:id="rId3"/>
              </a:rPr>
              <a:t>https://github.com/gem5/gem5</a:t>
            </a:r>
            <a:endParaRPr lang="en-US" altLang="zh-CN" dirty="0"/>
          </a:p>
          <a:p>
            <a:pPr lvl="2"/>
            <a:r>
              <a:rPr lang="zh-CN" altLang="en-US" dirty="0"/>
              <a:t>提供源码</a:t>
            </a:r>
            <a:r>
              <a:rPr lang="en-US" altLang="zh-CN" dirty="0"/>
              <a:t>gem5-stable</a:t>
            </a:r>
            <a:endParaRPr lang="en-US" altLang="zh-CN" dirty="0"/>
          </a:p>
          <a:p>
            <a:pPr lvl="1"/>
            <a:r>
              <a:rPr lang="zh-CN" altLang="en-US" dirty="0"/>
              <a:t>编译</a:t>
            </a:r>
            <a:r>
              <a:rPr lang="en-US" altLang="zh-CN" dirty="0"/>
              <a:t>gem5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gem5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1" cy="4921498"/>
          </a:xfrm>
        </p:spPr>
        <p:txBody>
          <a:bodyPr>
            <a:normAutofit/>
          </a:bodyPr>
          <a:lstStyle/>
          <a:p>
            <a:r>
              <a:rPr lang="zh-CN" altLang="en-US" dirty="0"/>
              <a:t>构建</a:t>
            </a:r>
            <a:r>
              <a:rPr lang="en-US" altLang="zh-CN" dirty="0"/>
              <a:t>gem5</a:t>
            </a:r>
            <a:r>
              <a:rPr lang="zh-CN" altLang="en-US" dirty="0"/>
              <a:t>之后，使用源码中自带的</a:t>
            </a:r>
            <a:r>
              <a:rPr lang="en-US" altLang="zh-CN" dirty="0" err="1"/>
              <a:t>helloworld</a:t>
            </a:r>
            <a:r>
              <a:rPr lang="zh-CN" altLang="en-US" dirty="0"/>
              <a:t>实例测试一下</a:t>
            </a:r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SFMono-Regular"/>
              </a:rPr>
              <a:t>在</a:t>
            </a:r>
            <a:r>
              <a:rPr lang="en-US" altLang="zh-CN" b="0" i="0" dirty="0">
                <a:effectLst/>
                <a:latin typeface="SFMono-Regular"/>
              </a:rPr>
              <a:t>gem5-stable</a:t>
            </a:r>
            <a:r>
              <a:rPr lang="zh-CN" altLang="en-US" b="0" i="0" dirty="0">
                <a:effectLst/>
                <a:latin typeface="SFMono-Regular"/>
              </a:rPr>
              <a:t>目录下根据所编译的架构执行以下命令</a:t>
            </a:r>
            <a:endParaRPr lang="en-US" altLang="zh-CN" b="0" i="0" dirty="0"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effectLst/>
                <a:latin typeface="SFMono-Regular"/>
              </a:rPr>
              <a:t>build/X86/gem5.opt configs/learning_gem5/part1/simple.py</a:t>
            </a:r>
            <a:endParaRPr lang="en-US" altLang="zh-CN" b="0" i="0" dirty="0"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effectLst/>
                <a:latin typeface="SFMono-Regular"/>
              </a:rPr>
              <a:t>build/ARM/gem5.opt configs/learning_gem5/part1/simple.py</a:t>
            </a:r>
            <a:endParaRPr lang="en-US" altLang="zh-CN" dirty="0">
              <a:highlight>
                <a:srgbClr val="FFFF00"/>
              </a:highlight>
              <a:latin typeface="SFMono-Regular"/>
            </a:endParaRPr>
          </a:p>
          <a:p>
            <a:pPr lvl="2"/>
            <a:r>
              <a:rPr lang="en-US" altLang="zh-CN" b="0" i="0" dirty="0">
                <a:effectLst/>
                <a:latin typeface="SFMono-Regular"/>
              </a:rPr>
              <a:t>build/RISCV/gem5.opt configs/learning_gem5/part1/simple.py</a:t>
            </a:r>
            <a:endParaRPr lang="en-US" altLang="zh-CN" b="0" i="0" dirty="0">
              <a:effectLst/>
              <a:latin typeface="SFMono-Regular"/>
            </a:endParaRPr>
          </a:p>
          <a:p>
            <a:pPr lvl="1"/>
            <a:r>
              <a:rPr lang="zh-CN" altLang="en-US" dirty="0"/>
              <a:t>看到命令窗口中打印了“</a:t>
            </a:r>
            <a:r>
              <a:rPr lang="en-US" altLang="zh-CN" dirty="0"/>
              <a:t>Hello world!</a:t>
            </a:r>
            <a:r>
              <a:rPr lang="zh-CN" altLang="en-US" dirty="0"/>
              <a:t>”并且给出所用周期数，则构建成功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gem5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0</TotalTime>
  <Words>3254</Words>
  <Application>WPS 演示</Application>
  <PresentationFormat>全屏显示(4:3)</PresentationFormat>
  <Paragraphs>155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lato</vt:lpstr>
      <vt:lpstr>Segoe Print</vt:lpstr>
      <vt:lpstr>SFMono-Regular</vt:lpstr>
      <vt:lpstr>Open Sans</vt:lpstr>
      <vt:lpstr>Muli</vt:lpstr>
      <vt:lpstr>等线</vt:lpstr>
      <vt:lpstr>等线 Light</vt:lpstr>
      <vt:lpstr>Arial Unicode MS</vt:lpstr>
      <vt:lpstr>2016-VI主题</vt:lpstr>
      <vt:lpstr>CA课程实验</vt:lpstr>
      <vt:lpstr>实验目的</vt:lpstr>
      <vt:lpstr>gem5模拟器</vt:lpstr>
      <vt:lpstr>CPU模型</vt:lpstr>
      <vt:lpstr>存储模型</vt:lpstr>
      <vt:lpstr>系统建模</vt:lpstr>
      <vt:lpstr>Linux环境</vt:lpstr>
      <vt:lpstr>build gem5</vt:lpstr>
      <vt:lpstr>build gem5</vt:lpstr>
      <vt:lpstr>编译可执行文件</vt:lpstr>
      <vt:lpstr>熟悉gem5</vt:lpstr>
      <vt:lpstr>运行程序</vt:lpstr>
      <vt:lpstr>评估性能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i</cp:lastModifiedBy>
  <cp:revision>278</cp:revision>
  <dcterms:created xsi:type="dcterms:W3CDTF">2016-01-21T16:32:00Z</dcterms:created>
  <dcterms:modified xsi:type="dcterms:W3CDTF">2025-01-09T11:14:02Z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C5EBFAF30C7749DAB7412F9B54F51CDE_13</vt:lpwstr>
  </property>
  <property fmtid="{D5CDD505-2E9C-101B-9397-08002B2CF9AE}" pid="3" name="KSOProductBuildVer">
    <vt:lpwstr>2052-12.1.0.19302</vt:lpwstr>
  </property>
</Properties>
</file>