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257" r:id="rId5"/>
    <p:sldId id="258" r:id="rId7"/>
    <p:sldId id="259" r:id="rId8"/>
    <p:sldId id="261" r:id="rId9"/>
    <p:sldId id="262" r:id="rId10"/>
    <p:sldId id="274" r:id="rId11"/>
    <p:sldId id="263" r:id="rId12"/>
    <p:sldId id="260" r:id="rId13"/>
    <p:sldId id="275" r:id="rId14"/>
    <p:sldId id="276" r:id="rId15"/>
    <p:sldId id="277" r:id="rId16"/>
    <p:sldId id="278" r:id="rId17"/>
    <p:sldId id="287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AC412-06BC-4C60-B203-3899A3F3E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34B4F-BCF2-4F17-A487-5F50732D0E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34B4F-BCF2-4F17-A487-5F50732D0E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0734B4F-BCF2-4F17-A487-5F50732D0E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isux.tencent.com/css3/html/animation/transform-origi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8601"/>
            <a:ext cx="9036496" cy="3272407"/>
          </a:xfrm>
        </p:spPr>
        <p:txBody>
          <a:bodyPr/>
          <a:lstStyle/>
          <a:p>
            <a:pPr algn="ctr"/>
            <a:br>
              <a:rPr lang="en-US" altLang="zh-CN" sz="6000" dirty="0" smtClean="0"/>
            </a:br>
            <a:br>
              <a:rPr lang="en-US" altLang="zh-CN" sz="6000" dirty="0"/>
            </a:br>
            <a:r>
              <a:rPr lang="en-US" altLang="zh-CN" sz="6000" dirty="0" smtClean="0"/>
              <a:t>CSS3</a:t>
            </a:r>
            <a:r>
              <a:rPr lang="zh-CN" altLang="en-US" sz="6000" dirty="0" smtClean="0"/>
              <a:t>动画集</a:t>
            </a:r>
            <a:br>
              <a:rPr lang="en-US" altLang="zh-CN" sz="6000" dirty="0" smtClean="0"/>
            </a:br>
            <a:br>
              <a:rPr lang="en-US" altLang="zh-CN" sz="6000" dirty="0"/>
            </a:br>
            <a:r>
              <a:rPr lang="zh-CN" altLang="en-US" sz="3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让你了解狂拽酷炫吊炸天的动画如何生成</a:t>
            </a:r>
            <a:b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077072"/>
            <a:ext cx="8496944" cy="252028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1" y="365130"/>
            <a:ext cx="6136507" cy="1263670"/>
          </a:xfrm>
        </p:spPr>
        <p:txBody>
          <a:bodyPr>
            <a:normAutofit/>
          </a:bodyPr>
          <a:lstStyle/>
          <a:p>
            <a:br>
              <a:rPr lang="zh-CN" altLang="en-US" sz="2400" dirty="0"/>
            </a:br>
            <a:r>
              <a:rPr lang="zh-CN" altLang="en-US" b="1" dirty="0"/>
              <a:t>理解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空间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7" name="Picture 3" descr="C:\Users\Administrator\Desktop\三月\3Dxyz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96108"/>
            <a:ext cx="6126163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Transition(</a:t>
            </a:r>
            <a:r>
              <a:rPr lang="zh-CN" altLang="en-US" b="1" dirty="0" smtClean="0"/>
              <a:t>过渡</a:t>
            </a:r>
            <a:r>
              <a:rPr lang="en-US" altLang="zh-CN" b="1" dirty="0" smtClean="0"/>
              <a:t>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53650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Transation</a:t>
            </a:r>
            <a:r>
              <a:rPr lang="zh-CN" altLang="en-US" dirty="0"/>
              <a:t>呈现的是一种过渡，通俗点说就是一种动画转换过程，如渐显、渐弱、动画快慢等。</a:t>
            </a:r>
            <a:r>
              <a:rPr lang="en-US" altLang="zh-CN" dirty="0"/>
              <a:t>transition</a:t>
            </a:r>
            <a:r>
              <a:rPr lang="zh-CN" altLang="en-US" dirty="0"/>
              <a:t>和</a:t>
            </a:r>
            <a:r>
              <a:rPr lang="en-US" altLang="zh-CN" dirty="0"/>
              <a:t>transform</a:t>
            </a:r>
            <a:r>
              <a:rPr lang="zh-CN" altLang="en-US" dirty="0"/>
              <a:t>是两种不同的动画模型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transition</a:t>
            </a:r>
            <a:r>
              <a:rPr lang="zh-CN" altLang="en-US" dirty="0"/>
              <a:t>可以和</a:t>
            </a:r>
            <a:r>
              <a:rPr lang="en-US" altLang="zh-CN" dirty="0"/>
              <a:t>Transform</a:t>
            </a:r>
            <a:r>
              <a:rPr lang="zh-CN" altLang="en-US" dirty="0"/>
              <a:t>同时使用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transition</a:t>
            </a:r>
            <a:r>
              <a:rPr lang="zh-CN" altLang="en-US" dirty="0"/>
              <a:t>是一个复合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transition-property  (</a:t>
            </a:r>
            <a:r>
              <a:rPr lang="zh-CN" altLang="en-US" dirty="0" smtClean="0">
                <a:solidFill>
                  <a:srgbClr val="FF0000"/>
                </a:solidFill>
              </a:rPr>
              <a:t>过渡的</a:t>
            </a:r>
            <a:r>
              <a:rPr lang="en-US" altLang="zh-CN" dirty="0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transition-duration   </a:t>
            </a:r>
            <a:r>
              <a:rPr lang="zh-CN" altLang="en-US" dirty="0" smtClean="0">
                <a:solidFill>
                  <a:srgbClr val="FF0000"/>
                </a:solidFill>
              </a:rPr>
              <a:t>（过渡时间）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transition-timing-function  </a:t>
            </a:r>
            <a:r>
              <a:rPr lang="zh-CN" altLang="en-US" dirty="0" smtClean="0">
                <a:solidFill>
                  <a:srgbClr val="FF0000"/>
                </a:solidFill>
              </a:rPr>
              <a:t>（过渡效果）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transition-delay  </a:t>
            </a:r>
            <a:r>
              <a:rPr lang="zh-CN" altLang="en-US" dirty="0" smtClean="0">
                <a:solidFill>
                  <a:srgbClr val="FF0000"/>
                </a:solidFill>
              </a:rPr>
              <a:t>（延迟时间）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032448"/>
          </a:xfrm>
        </p:spPr>
        <p:txBody>
          <a:bodyPr/>
          <a:lstStyle/>
          <a:p>
            <a:r>
              <a:rPr lang="en-US" altLang="zh-CN" dirty="0"/>
              <a:t>transition-property:</a:t>
            </a:r>
            <a:r>
              <a:rPr lang="en-US" altLang="zh-CN" b="0" dirty="0"/>
              <a:t> all | none | &lt;property&gt;[ ,&lt;property&gt; ]*;</a:t>
            </a:r>
            <a:r>
              <a:rPr lang="zh-CN" altLang="en-US" b="0" dirty="0"/>
              <a:t>设置要以动画方式变换的</a:t>
            </a:r>
            <a:r>
              <a:rPr lang="en-US" altLang="zh-CN" b="0" dirty="0"/>
              <a:t>CSS</a:t>
            </a:r>
            <a:r>
              <a:rPr lang="zh-CN" altLang="en-US" b="0" dirty="0"/>
              <a:t>属性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transition-duration</a:t>
            </a:r>
            <a:r>
              <a:rPr lang="zh-CN" altLang="en-US" b="0" dirty="0"/>
              <a:t>可以设置动画过渡的时间</a:t>
            </a:r>
            <a:r>
              <a:rPr lang="en-US" altLang="zh-CN" b="0" dirty="0"/>
              <a:t>[</a:t>
            </a:r>
            <a:r>
              <a:rPr lang="zh-CN" altLang="en-US" b="0" dirty="0"/>
              <a:t>执行时间</a:t>
            </a:r>
            <a:r>
              <a:rPr lang="en-US" altLang="zh-CN" b="0" dirty="0"/>
              <a:t>]</a:t>
            </a:r>
            <a:r>
              <a:rPr lang="zh-CN" altLang="en-US" b="0" dirty="0"/>
              <a:t>，默认值</a:t>
            </a:r>
            <a:r>
              <a:rPr lang="en-US" altLang="zh-CN" b="0" dirty="0"/>
              <a:t>0</a:t>
            </a:r>
            <a:r>
              <a:rPr lang="zh-CN" altLang="en-US" b="0" dirty="0"/>
              <a:t>表示不过渡直接看到执行后的结果。单位是秒，也可以是毫秒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dirty="0" smtClean="0"/>
              <a:t>transition-delay</a:t>
            </a:r>
            <a:r>
              <a:rPr lang="zh-CN" altLang="en-US" b="0" dirty="0"/>
              <a:t>可以设置动画延迟执行的时间，默认值</a:t>
            </a:r>
            <a:r>
              <a:rPr lang="en-US" altLang="zh-CN" b="0" dirty="0"/>
              <a:t>0</a:t>
            </a:r>
            <a:r>
              <a:rPr lang="zh-CN" altLang="en-US" b="0" dirty="0"/>
              <a:t>表示立即执行，时间可以是正数也可以是负数，负数表示截断规定时间内的动画。单位是秒，也可以是毫秒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dirty="0" smtClean="0"/>
              <a:t>transition-timing-function</a:t>
            </a:r>
            <a:r>
              <a:rPr lang="zh-CN" altLang="en-US" dirty="0"/>
              <a:t>可以设置动画的过渡效果，默认值</a:t>
            </a:r>
            <a:r>
              <a:rPr lang="en-US" altLang="zh-CN" dirty="0"/>
              <a:t>ease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altLang="zh-CN" b="1" dirty="0" smtClean="0"/>
              <a:t>Transition(</a:t>
            </a:r>
            <a:r>
              <a:rPr lang="zh-CN" altLang="en-US" b="1" dirty="0" smtClean="0"/>
              <a:t>过渡</a:t>
            </a:r>
            <a:r>
              <a:rPr lang="en-US" altLang="zh-CN" b="1" dirty="0" smtClean="0"/>
              <a:t>2)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5791200" cy="975638"/>
          </a:xfrm>
        </p:spPr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br>
              <a:rPr lang="en-US" altLang="zh-CN" dirty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b="0" dirty="0">
                <a:latin typeface="+mj-ea"/>
              </a:rPr>
              <a:t>检索或设置对象所应用的动画名称，必须与规则</a:t>
            </a:r>
            <a:r>
              <a:rPr lang="en-US" altLang="zh-CN" sz="2400" b="0" dirty="0">
                <a:latin typeface="+mj-ea"/>
              </a:rPr>
              <a:t>@</a:t>
            </a:r>
            <a:r>
              <a:rPr lang="en-US" altLang="zh-CN" sz="2400" b="0" dirty="0" err="1">
                <a:latin typeface="+mj-ea"/>
              </a:rPr>
              <a:t>keyframes</a:t>
            </a:r>
            <a:r>
              <a:rPr lang="zh-CN" altLang="en-US" sz="2400" b="0" dirty="0">
                <a:latin typeface="+mj-ea"/>
              </a:rPr>
              <a:t>配合使用，因为动画名称由</a:t>
            </a:r>
            <a:r>
              <a:rPr lang="en-US" altLang="zh-CN" sz="2400" b="0" dirty="0">
                <a:latin typeface="+mj-ea"/>
              </a:rPr>
              <a:t>@</a:t>
            </a:r>
            <a:r>
              <a:rPr lang="en-US" altLang="zh-CN" sz="2400" b="0" dirty="0" err="1">
                <a:latin typeface="+mj-ea"/>
              </a:rPr>
              <a:t>keyframes</a:t>
            </a:r>
            <a:r>
              <a:rPr lang="zh-CN" altLang="en-US" sz="2400" b="0" dirty="0">
                <a:latin typeface="+mj-ea"/>
              </a:rPr>
              <a:t>定义 如果提供多个属性值，以逗号进行分隔。</a:t>
            </a:r>
            <a:endParaRPr lang="zh-CN" altLang="en-US" sz="2400" b="0" dirty="0">
              <a:latin typeface="+mj-ea"/>
            </a:endParaRPr>
          </a:p>
          <a:p>
            <a:r>
              <a:rPr lang="zh-CN" altLang="en-US" sz="2400" b="0" dirty="0">
                <a:latin typeface="+mj-ea"/>
              </a:rPr>
              <a:t>如何开始进行动画</a:t>
            </a:r>
            <a:endParaRPr lang="zh-CN" altLang="en-US" sz="2400" b="0" dirty="0">
              <a:latin typeface="+mj-ea"/>
            </a:endParaRPr>
          </a:p>
          <a:p>
            <a:r>
              <a:rPr lang="en-US" altLang="zh-CN" sz="2400" b="0" dirty="0">
                <a:latin typeface="+mj-ea"/>
              </a:rPr>
              <a:t>@</a:t>
            </a:r>
            <a:r>
              <a:rPr lang="en-US" altLang="zh-CN" sz="2400" b="0" dirty="0" err="1">
                <a:latin typeface="+mj-ea"/>
              </a:rPr>
              <a:t>keyframes</a:t>
            </a:r>
            <a:r>
              <a:rPr lang="zh-CN" altLang="en-US" sz="2400" b="0" dirty="0">
                <a:latin typeface="+mj-ea"/>
              </a:rPr>
              <a:t>相当于一个命名空间，后面跟一个名词，如果在</a:t>
            </a:r>
            <a:r>
              <a:rPr lang="en-US" altLang="zh-CN" sz="2400" b="0" dirty="0">
                <a:latin typeface="+mj-ea"/>
              </a:rPr>
              <a:t>class</a:t>
            </a:r>
            <a:r>
              <a:rPr lang="zh-CN" altLang="en-US" sz="2400" b="0" dirty="0">
                <a:latin typeface="+mj-ea"/>
              </a:rPr>
              <a:t>中的</a:t>
            </a:r>
            <a:r>
              <a:rPr lang="en-US" altLang="zh-CN" sz="2400" b="0" dirty="0">
                <a:latin typeface="+mj-ea"/>
              </a:rPr>
              <a:t>animation-name</a:t>
            </a:r>
            <a:r>
              <a:rPr lang="zh-CN" altLang="en-US" sz="2400" b="0" dirty="0">
                <a:latin typeface="+mj-ea"/>
              </a:rPr>
              <a:t>定义了与之对应的</a:t>
            </a:r>
            <a:r>
              <a:rPr lang="en-US" altLang="zh-CN" sz="2400" b="0" dirty="0">
                <a:latin typeface="+mj-ea"/>
              </a:rPr>
              <a:t>name</a:t>
            </a:r>
            <a:r>
              <a:rPr lang="zh-CN" altLang="en-US" sz="2400" b="0" dirty="0">
                <a:latin typeface="+mj-ea"/>
              </a:rPr>
              <a:t>，那么就可以执行动画了。定义动画时，简单的动画可以直接使用关键字</a:t>
            </a:r>
            <a:r>
              <a:rPr lang="en-US" altLang="zh-CN" sz="2400" b="0" dirty="0">
                <a:latin typeface="+mj-ea"/>
              </a:rPr>
              <a:t>from</a:t>
            </a:r>
            <a:r>
              <a:rPr lang="zh-CN" altLang="en-US" sz="2400" b="0" dirty="0">
                <a:latin typeface="+mj-ea"/>
              </a:rPr>
              <a:t>和</a:t>
            </a:r>
            <a:r>
              <a:rPr lang="en-US" altLang="zh-CN" sz="2400" b="0" dirty="0">
                <a:latin typeface="+mj-ea"/>
              </a:rPr>
              <a:t>to</a:t>
            </a:r>
            <a:r>
              <a:rPr lang="zh-CN" altLang="en-US" sz="2400" b="0" dirty="0">
                <a:latin typeface="+mj-ea"/>
              </a:rPr>
              <a:t>，即从一种状态过渡到另一种状态：如：</a:t>
            </a:r>
            <a:endParaRPr lang="zh-CN" altLang="en-US" sz="2400" b="0" dirty="0">
              <a:latin typeface="+mj-ea"/>
            </a:endParaRPr>
          </a:p>
          <a:p>
            <a:r>
              <a:rPr lang="en-US" altLang="zh-CN" sz="2400" b="0" dirty="0">
                <a:latin typeface="+mj-ea"/>
              </a:rPr>
              <a:t>@-</a:t>
            </a:r>
            <a:r>
              <a:rPr lang="en-US" altLang="zh-CN" sz="2400" b="0" dirty="0" err="1">
                <a:latin typeface="+mj-ea"/>
              </a:rPr>
              <a:t>webkit-keyframes</a:t>
            </a:r>
            <a:r>
              <a:rPr lang="en-US" altLang="zh-CN" sz="2400" b="0">
                <a:latin typeface="+mj-ea"/>
              </a:rPr>
              <a:t> </a:t>
            </a:r>
            <a:r>
              <a:rPr lang="en-US" altLang="zh-CN" sz="2400" b="0" smtClean="0">
                <a:latin typeface="+mj-ea"/>
              </a:rPr>
              <a:t> demo {</a:t>
            </a:r>
            <a:endParaRPr lang="en-US" altLang="zh-CN" sz="2400" b="0" dirty="0">
              <a:latin typeface="+mj-ea"/>
            </a:endParaRPr>
          </a:p>
          <a:p>
            <a:r>
              <a:rPr lang="en-US" altLang="zh-CN" sz="2400" b="0" dirty="0">
                <a:latin typeface="+mj-ea"/>
              </a:rPr>
              <a:t>    from{left:0;}</a:t>
            </a:r>
            <a:endParaRPr lang="en-US" altLang="zh-CN" sz="2400" b="0" dirty="0">
              <a:latin typeface="+mj-ea"/>
            </a:endParaRPr>
          </a:p>
          <a:p>
            <a:r>
              <a:rPr lang="en-US" altLang="zh-CN" sz="2400" b="0" dirty="0">
                <a:latin typeface="+mj-ea"/>
              </a:rPr>
              <a:t>    to{left:400px;}</a:t>
            </a:r>
            <a:endParaRPr lang="en-US" altLang="zh-CN" sz="2400" b="0" dirty="0">
              <a:latin typeface="+mj-ea"/>
            </a:endParaRPr>
          </a:p>
          <a:p>
            <a:r>
              <a:rPr lang="en-US" altLang="zh-CN" sz="2400" b="0" dirty="0">
                <a:latin typeface="+mj-ea"/>
              </a:rPr>
              <a:t>}</a:t>
            </a:r>
            <a:endParaRPr lang="en-US" altLang="zh-CN" sz="2400" b="0" dirty="0">
              <a:latin typeface="+mj-ea"/>
            </a:endParaRP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webkit-animation:demo</a:t>
            </a:r>
            <a:r>
              <a:rPr lang="en-US" altLang="zh-CN" dirty="0" smtClean="0"/>
              <a:t> </a:t>
            </a:r>
            <a:r>
              <a:rPr lang="en-US" altLang="zh-CN" dirty="0"/>
              <a:t>1s .2s ease both;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animation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动画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13732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animation-name: none | &lt;identifier&gt; [ , none | &lt;identifier&gt; ]*;</a:t>
            </a:r>
            <a:r>
              <a:rPr lang="zh-CN" altLang="en-US" dirty="0"/>
              <a:t>定义一个或多个动画名称。</a:t>
            </a:r>
            <a:endParaRPr lang="en-US" altLang="zh-CN" dirty="0" smtClean="0"/>
          </a:p>
          <a:p>
            <a:r>
              <a:rPr lang="en-US" altLang="zh-CN" dirty="0" smtClean="0"/>
              <a:t>animation-duration</a:t>
            </a:r>
            <a:r>
              <a:rPr lang="en-US" altLang="zh-CN" dirty="0"/>
              <a:t>: &lt;time&gt;[,&lt;time&gt;]*; </a:t>
            </a:r>
            <a:r>
              <a:rPr lang="zh-CN" altLang="en-US" dirty="0"/>
              <a:t>指定对象动画的持续时间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animation-iteration-count: &lt;number&gt;|infinite; </a:t>
            </a:r>
            <a:r>
              <a:rPr lang="zh-CN" altLang="en-US" dirty="0"/>
              <a:t>指定对象动画循环播放的次数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animation-direction: normal | reverse | alternate | alternate-reverse [, normal | reverse | alternate | alternate-reverse ]*; </a:t>
            </a:r>
            <a:r>
              <a:rPr lang="zh-CN" altLang="en-US" dirty="0"/>
              <a:t>指定对象动画运动的方向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animation-fill-mode: none | forwards | backwards | both; </a:t>
            </a:r>
            <a:r>
              <a:rPr lang="zh-CN" altLang="en-US" dirty="0"/>
              <a:t>检索或设置对象动画时间之外的状态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animation-play-state: running | paused </a:t>
            </a:r>
            <a:r>
              <a:rPr lang="zh-CN" altLang="en-US" dirty="0"/>
              <a:t>检索或设置对象动画的状态。</a:t>
            </a:r>
            <a:endParaRPr lang="en-US" altLang="zh-CN" dirty="0" smtClean="0"/>
          </a:p>
        </p:txBody>
      </p:sp>
      <p:sp>
        <p:nvSpPr>
          <p:cNvPr id="5" name="标题 1"/>
          <p:cNvSpPr txBox="1"/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动画属性	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980138"/>
          </a:xfrm>
        </p:spPr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animation-timing-function(</a:t>
            </a:r>
            <a:r>
              <a:rPr lang="zh-CN" altLang="en-US" b="1" dirty="0"/>
              <a:t>效果</a:t>
            </a:r>
            <a:r>
              <a:rPr lang="en-US" altLang="zh-CN" dirty="0" smtClean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7620000" cy="3993307"/>
          </a:xfrm>
        </p:spPr>
        <p:txBody>
          <a:bodyPr/>
          <a:lstStyle/>
          <a:p>
            <a:r>
              <a:rPr lang="en-US" altLang="zh-CN" dirty="0"/>
              <a:t>step-start</a:t>
            </a:r>
            <a:r>
              <a:rPr lang="zh-CN" altLang="en-US" dirty="0"/>
              <a:t>：马上转跳到动画结束状态。</a:t>
            </a:r>
            <a:endParaRPr lang="zh-CN" altLang="en-US" dirty="0"/>
          </a:p>
          <a:p>
            <a:r>
              <a:rPr lang="en-US" altLang="zh-CN" dirty="0"/>
              <a:t>step-end</a:t>
            </a:r>
            <a:r>
              <a:rPr lang="zh-CN" altLang="en-US" dirty="0"/>
              <a:t>：保持动画开始状态，直到动画执行时间结束，马上转跳到动画结束状态。</a:t>
            </a:r>
            <a:endParaRPr lang="zh-CN" altLang="en-US" dirty="0"/>
          </a:p>
          <a:p>
            <a:r>
              <a:rPr lang="en-US" altLang="zh-CN" dirty="0"/>
              <a:t>steps(&lt;number&gt;[, [ start | end ] ]?)</a:t>
            </a:r>
            <a:r>
              <a:rPr lang="zh-CN" altLang="en-US" dirty="0"/>
              <a:t>：第一个参数</a:t>
            </a:r>
            <a:r>
              <a:rPr lang="en-US" altLang="zh-CN" dirty="0"/>
              <a:t>number</a:t>
            </a:r>
            <a:r>
              <a:rPr lang="zh-CN" altLang="en-US" dirty="0"/>
              <a:t>为指定的间隔数，即把动画分为</a:t>
            </a:r>
            <a:r>
              <a:rPr lang="en-US" altLang="zh-CN" dirty="0"/>
              <a:t>n</a:t>
            </a:r>
            <a:r>
              <a:rPr lang="zh-CN" altLang="en-US" dirty="0"/>
              <a:t>步阶段性展示，第二个参数默认为</a:t>
            </a:r>
            <a:r>
              <a:rPr lang="en-US" altLang="zh-CN" dirty="0"/>
              <a:t>end</a:t>
            </a:r>
            <a:r>
              <a:rPr lang="zh-CN" altLang="en-US" dirty="0"/>
              <a:t>，设置最后一步的状态，</a:t>
            </a:r>
            <a:r>
              <a:rPr lang="en-US" altLang="zh-CN" dirty="0"/>
              <a:t>start</a:t>
            </a:r>
            <a:r>
              <a:rPr lang="zh-CN" altLang="en-US" dirty="0"/>
              <a:t>为结束时的状态，</a:t>
            </a:r>
            <a:r>
              <a:rPr lang="en-US" altLang="zh-CN" dirty="0"/>
              <a:t>end</a:t>
            </a:r>
            <a:r>
              <a:rPr lang="zh-CN" altLang="en-US" dirty="0"/>
              <a:t>为开始时的状态，若设置与</a:t>
            </a:r>
            <a:r>
              <a:rPr lang="en-US" altLang="zh-CN" dirty="0"/>
              <a:t>animation-fill-mode</a:t>
            </a:r>
            <a:r>
              <a:rPr lang="zh-CN" altLang="en-US" dirty="0"/>
              <a:t>的效果冲突，而以</a:t>
            </a:r>
            <a:r>
              <a:rPr lang="en-US" altLang="zh-CN" dirty="0"/>
              <a:t>animation-fill-mode</a:t>
            </a:r>
            <a:r>
              <a:rPr lang="zh-CN" altLang="en-US" dirty="0"/>
              <a:t>的设置为动画结束的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Ps:</a:t>
            </a:r>
            <a:r>
              <a:rPr lang="zh-CN" altLang="en-US" dirty="0" smtClean="0"/>
              <a:t>利用背景图  切换，</a:t>
            </a:r>
            <a:r>
              <a:rPr lang="en-US" altLang="zh-CN" dirty="0" err="1" smtClean="0"/>
              <a:t>backbround</a:t>
            </a:r>
            <a:r>
              <a:rPr lang="en-US" altLang="zh-CN" dirty="0" smtClean="0"/>
              <a:t>-position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属性  来制作一帧一帧的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动画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07288" cy="1371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animation-direction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动画方向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b="1" i="0" dirty="0">
              <a:solidFill>
                <a:srgbClr val="C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normal</a:t>
            </a:r>
            <a:r>
              <a:rPr lang="zh-CN" altLang="en-US" b="0" dirty="0">
                <a:latin typeface="+mj-ea"/>
                <a:ea typeface="+mj-ea"/>
              </a:rPr>
              <a:t>：正常方向。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reverse</a:t>
            </a:r>
            <a:r>
              <a:rPr lang="zh-CN" altLang="en-US" b="0" dirty="0">
                <a:latin typeface="+mj-ea"/>
                <a:ea typeface="+mj-ea"/>
              </a:rPr>
              <a:t>：动画反向运行</a:t>
            </a:r>
            <a:r>
              <a:rPr lang="en-US" altLang="zh-CN" b="0" dirty="0">
                <a:latin typeface="+mj-ea"/>
                <a:ea typeface="+mj-ea"/>
              </a:rPr>
              <a:t>,</a:t>
            </a:r>
            <a:r>
              <a:rPr lang="zh-CN" altLang="en-US" b="0" dirty="0">
                <a:latin typeface="+mj-ea"/>
                <a:ea typeface="+mj-ea"/>
              </a:rPr>
              <a:t>方向始终与</a:t>
            </a:r>
            <a:r>
              <a:rPr lang="en-US" altLang="zh-CN" b="0" dirty="0">
                <a:latin typeface="+mj-ea"/>
                <a:ea typeface="+mj-ea"/>
              </a:rPr>
              <a:t>normal</a:t>
            </a:r>
            <a:r>
              <a:rPr lang="zh-CN" altLang="en-US" b="0" dirty="0">
                <a:latin typeface="+mj-ea"/>
                <a:ea typeface="+mj-ea"/>
              </a:rPr>
              <a:t>相反。（</a:t>
            </a:r>
            <a:r>
              <a:rPr lang="en-US" altLang="zh-CN" b="0" dirty="0">
                <a:latin typeface="+mj-ea"/>
                <a:ea typeface="+mj-ea"/>
              </a:rPr>
              <a:t>FF14.0.1</a:t>
            </a:r>
            <a:r>
              <a:rPr lang="zh-CN" altLang="en-US" b="0" dirty="0">
                <a:latin typeface="+mj-ea"/>
                <a:ea typeface="+mj-ea"/>
              </a:rPr>
              <a:t>以下不支持）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alternate</a:t>
            </a:r>
            <a:r>
              <a:rPr lang="zh-CN" altLang="en-US" b="0" dirty="0">
                <a:latin typeface="+mj-ea"/>
                <a:ea typeface="+mj-ea"/>
              </a:rPr>
              <a:t>：动画会循环正反方向交替运动，奇数次（</a:t>
            </a:r>
            <a:r>
              <a:rPr lang="en-US" altLang="zh-CN" b="0" dirty="0">
                <a:latin typeface="+mj-ea"/>
                <a:ea typeface="+mj-ea"/>
              </a:rPr>
              <a:t>1</a:t>
            </a:r>
            <a:r>
              <a:rPr lang="zh-CN" altLang="en-US" b="0" dirty="0">
                <a:latin typeface="+mj-ea"/>
                <a:ea typeface="+mj-ea"/>
              </a:rPr>
              <a:t>、</a:t>
            </a:r>
            <a:r>
              <a:rPr lang="en-US" altLang="zh-CN" b="0" dirty="0">
                <a:latin typeface="+mj-ea"/>
                <a:ea typeface="+mj-ea"/>
              </a:rPr>
              <a:t>3</a:t>
            </a:r>
            <a:r>
              <a:rPr lang="zh-CN" altLang="en-US" b="0" dirty="0">
                <a:latin typeface="+mj-ea"/>
                <a:ea typeface="+mj-ea"/>
              </a:rPr>
              <a:t>、</a:t>
            </a:r>
            <a:r>
              <a:rPr lang="en-US" altLang="zh-CN" b="0" dirty="0">
                <a:latin typeface="+mj-ea"/>
                <a:ea typeface="+mj-ea"/>
              </a:rPr>
              <a:t>5……</a:t>
            </a:r>
            <a:r>
              <a:rPr lang="zh-CN" altLang="en-US" b="0" dirty="0">
                <a:latin typeface="+mj-ea"/>
                <a:ea typeface="+mj-ea"/>
              </a:rPr>
              <a:t>）会正常运动，偶数次（</a:t>
            </a:r>
            <a:r>
              <a:rPr lang="en-US" altLang="zh-CN" b="0" dirty="0">
                <a:latin typeface="+mj-ea"/>
                <a:ea typeface="+mj-ea"/>
              </a:rPr>
              <a:t>2</a:t>
            </a:r>
            <a:r>
              <a:rPr lang="zh-CN" altLang="en-US" b="0" dirty="0">
                <a:latin typeface="+mj-ea"/>
                <a:ea typeface="+mj-ea"/>
              </a:rPr>
              <a:t>、</a:t>
            </a:r>
            <a:r>
              <a:rPr lang="en-US" altLang="zh-CN" b="0" dirty="0">
                <a:latin typeface="+mj-ea"/>
                <a:ea typeface="+mj-ea"/>
              </a:rPr>
              <a:t>4</a:t>
            </a:r>
            <a:r>
              <a:rPr lang="zh-CN" altLang="en-US" b="0" dirty="0">
                <a:latin typeface="+mj-ea"/>
                <a:ea typeface="+mj-ea"/>
              </a:rPr>
              <a:t>、</a:t>
            </a:r>
            <a:r>
              <a:rPr lang="en-US" altLang="zh-CN" b="0" dirty="0">
                <a:latin typeface="+mj-ea"/>
                <a:ea typeface="+mj-ea"/>
              </a:rPr>
              <a:t>6……</a:t>
            </a:r>
            <a:r>
              <a:rPr lang="zh-CN" altLang="en-US" b="0" dirty="0">
                <a:latin typeface="+mj-ea"/>
                <a:ea typeface="+mj-ea"/>
              </a:rPr>
              <a:t>）会反向运动，即所有相关联的值都会反向。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alternate-reverse</a:t>
            </a:r>
            <a:r>
              <a:rPr lang="zh-CN" altLang="en-US" b="0" dirty="0">
                <a:latin typeface="+mj-ea"/>
                <a:ea typeface="+mj-ea"/>
              </a:rPr>
              <a:t>：动画从反向开始，再正反方向交替运动，运动方向始终与</a:t>
            </a:r>
            <a:r>
              <a:rPr lang="en-US" altLang="zh-CN" b="0" dirty="0">
                <a:latin typeface="+mj-ea"/>
                <a:ea typeface="+mj-ea"/>
              </a:rPr>
              <a:t>alternate</a:t>
            </a:r>
            <a:r>
              <a:rPr lang="zh-CN" altLang="en-US" b="0" dirty="0">
                <a:latin typeface="+mj-ea"/>
                <a:ea typeface="+mj-ea"/>
              </a:rPr>
              <a:t>定义的相反。（</a:t>
            </a:r>
            <a:r>
              <a:rPr lang="en-US" altLang="zh-CN" b="0" dirty="0">
                <a:latin typeface="+mj-ea"/>
                <a:ea typeface="+mj-ea"/>
              </a:rPr>
              <a:t>FF14.0.1</a:t>
            </a:r>
            <a:r>
              <a:rPr lang="zh-CN" altLang="en-US" b="0" dirty="0">
                <a:latin typeface="+mj-ea"/>
                <a:ea typeface="+mj-ea"/>
              </a:rPr>
              <a:t>以下不支持）</a:t>
            </a:r>
            <a:endParaRPr lang="zh-CN" altLang="en-US" dirty="0">
              <a:latin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795320" cy="1620098"/>
          </a:xfrm>
        </p:spPr>
        <p:txBody>
          <a:bodyPr/>
          <a:lstStyle/>
          <a:p>
            <a:r>
              <a:rPr lang="en-US" altLang="zh-CN" dirty="0" smtClean="0"/>
              <a:t>animation-fill-mode</a:t>
            </a:r>
            <a:r>
              <a:rPr lang="en-US" altLang="zh-CN" dirty="0"/>
              <a:t>(</a:t>
            </a:r>
            <a:r>
              <a:rPr lang="zh-CN" altLang="en-US" b="1" dirty="0" smtClean="0"/>
              <a:t>动画后状态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7620000" cy="37772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none</a:t>
            </a:r>
            <a:r>
              <a:rPr lang="zh-CN" altLang="en-US" b="0" dirty="0">
                <a:latin typeface="+mj-ea"/>
                <a:ea typeface="+mj-ea"/>
              </a:rPr>
              <a:t>：默认值。不设置对象动画之外的状态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forwards</a:t>
            </a:r>
            <a:r>
              <a:rPr lang="zh-CN" altLang="en-US" b="0" dirty="0">
                <a:latin typeface="+mj-ea"/>
                <a:ea typeface="+mj-ea"/>
              </a:rPr>
              <a:t>：结束后保持动画结束时的状态，但当</a:t>
            </a:r>
            <a:r>
              <a:rPr lang="en-US" altLang="zh-CN" b="0" dirty="0">
                <a:latin typeface="+mj-ea"/>
                <a:ea typeface="+mj-ea"/>
              </a:rPr>
              <a:t>animation-direction</a:t>
            </a:r>
            <a:r>
              <a:rPr lang="zh-CN" altLang="en-US" b="0" dirty="0">
                <a:latin typeface="+mj-ea"/>
                <a:ea typeface="+mj-ea"/>
              </a:rPr>
              <a:t>为</a:t>
            </a:r>
            <a:r>
              <a:rPr lang="en-US" altLang="zh-CN" b="0" dirty="0">
                <a:latin typeface="+mj-ea"/>
                <a:ea typeface="+mj-ea"/>
              </a:rPr>
              <a:t>0</a:t>
            </a:r>
            <a:r>
              <a:rPr lang="zh-CN" altLang="en-US" b="0" dirty="0">
                <a:latin typeface="+mj-ea"/>
                <a:ea typeface="+mj-ea"/>
              </a:rPr>
              <a:t>，则动画不执行，持续保持动画开始时的状态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backwards</a:t>
            </a:r>
            <a:r>
              <a:rPr lang="zh-CN" altLang="en-US" b="0" dirty="0">
                <a:latin typeface="+mj-ea"/>
                <a:ea typeface="+mj-ea"/>
              </a:rPr>
              <a:t>：结束后返回动画开始时的状态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both</a:t>
            </a:r>
            <a:r>
              <a:rPr lang="zh-CN" altLang="en-US" b="0" dirty="0">
                <a:latin typeface="+mj-ea"/>
                <a:ea typeface="+mj-ea"/>
              </a:rPr>
              <a:t>：结束后可遵循</a:t>
            </a:r>
            <a:r>
              <a:rPr lang="en-US" altLang="zh-CN" b="0" dirty="0">
                <a:latin typeface="+mj-ea"/>
                <a:ea typeface="+mj-ea"/>
              </a:rPr>
              <a:t>forwards</a:t>
            </a:r>
            <a:r>
              <a:rPr lang="zh-CN" altLang="en-US" b="0" dirty="0">
                <a:latin typeface="+mj-ea"/>
                <a:ea typeface="+mj-ea"/>
              </a:rPr>
              <a:t>和</a:t>
            </a:r>
            <a:r>
              <a:rPr lang="en-US" altLang="zh-CN" b="0" dirty="0">
                <a:latin typeface="+mj-ea"/>
                <a:ea typeface="+mj-ea"/>
              </a:rPr>
              <a:t>backwards</a:t>
            </a:r>
            <a:r>
              <a:rPr lang="zh-CN" altLang="en-US" b="0" dirty="0">
                <a:latin typeface="+mj-ea"/>
                <a:ea typeface="+mj-ea"/>
              </a:rPr>
              <a:t>两个规则。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908130"/>
          </a:xfrm>
        </p:spPr>
        <p:txBody>
          <a:bodyPr/>
          <a:lstStyle/>
          <a:p>
            <a:r>
              <a:rPr lang="en-US" altLang="zh-CN" dirty="0" smtClean="0"/>
              <a:t>animation-play-state(</a:t>
            </a:r>
            <a:r>
              <a:rPr lang="zh-CN" altLang="en-US" b="1" dirty="0" smtClean="0"/>
              <a:t>动画状态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489251"/>
          </a:xfrm>
        </p:spPr>
        <p:txBody>
          <a:bodyPr/>
          <a:lstStyle/>
          <a:p>
            <a:r>
              <a:rPr lang="en-US" altLang="zh-CN" b="0" dirty="0"/>
              <a:t>running</a:t>
            </a:r>
            <a:r>
              <a:rPr lang="zh-CN" altLang="en-US" b="0" dirty="0"/>
              <a:t>：默认值。运动</a:t>
            </a:r>
            <a:endParaRPr lang="zh-CN" altLang="en-US" b="0" dirty="0"/>
          </a:p>
          <a:p>
            <a:r>
              <a:rPr lang="en-US" altLang="zh-CN" b="0" dirty="0"/>
              <a:t>paused</a:t>
            </a:r>
            <a:r>
              <a:rPr lang="zh-CN" altLang="en-US" b="0" dirty="0"/>
              <a:t>：暂停</a:t>
            </a:r>
            <a:endParaRPr lang="zh-CN" altLang="en-US" b="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692106"/>
          </a:xfrm>
        </p:spPr>
        <p:txBody>
          <a:bodyPr/>
          <a:lstStyle/>
          <a:p>
            <a:r>
              <a:rPr lang="zh-CN" altLang="en-US" b="1" dirty="0"/>
              <a:t>关联属性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489251"/>
          </a:xfrm>
        </p:spPr>
        <p:txBody>
          <a:bodyPr/>
          <a:lstStyle/>
          <a:p>
            <a:r>
              <a:rPr lang="en-US" altLang="zh-CN" b="0" dirty="0" smtClean="0"/>
              <a:t>transform-origin</a:t>
            </a:r>
            <a:r>
              <a:rPr lang="zh-CN" altLang="en-US" b="0" dirty="0" smtClean="0"/>
              <a:t>：变性原点</a:t>
            </a:r>
            <a:endParaRPr lang="en-US" altLang="zh-CN" b="0" dirty="0"/>
          </a:p>
          <a:p>
            <a:r>
              <a:rPr lang="en-US" altLang="zh-CN" b="0" dirty="0" smtClean="0"/>
              <a:t>perspective-origin </a:t>
            </a:r>
            <a:r>
              <a:rPr lang="zh-CN" altLang="en-US" b="0" dirty="0" smtClean="0"/>
              <a:t>： 透视原点</a:t>
            </a:r>
            <a:endParaRPr lang="en-US" altLang="zh-CN" b="0" dirty="0"/>
          </a:p>
          <a:p>
            <a:r>
              <a:rPr lang="en-US" altLang="zh-CN" b="0" dirty="0" err="1" smtClean="0"/>
              <a:t>backface</a:t>
            </a:r>
            <a:r>
              <a:rPr lang="en-US" altLang="zh-CN" b="0" dirty="0" smtClean="0"/>
              <a:t>-visibility</a:t>
            </a:r>
            <a:r>
              <a:rPr lang="zh-CN" altLang="en-US" b="0" dirty="0" smtClean="0"/>
              <a:t>： 隐藏背面内容</a:t>
            </a:r>
            <a:endParaRPr lang="en-US" altLang="zh-CN" b="0" dirty="0"/>
          </a:p>
          <a:p>
            <a:r>
              <a:rPr lang="en-US" altLang="zh-CN" b="0" dirty="0" smtClean="0"/>
              <a:t>transform-style</a:t>
            </a:r>
            <a:r>
              <a:rPr lang="zh-CN" altLang="en-US" b="0" dirty="0" smtClean="0"/>
              <a:t>： 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呈现</a:t>
            </a:r>
            <a:endParaRPr lang="en-US" altLang="zh-CN" b="0" dirty="0"/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了解</a:t>
            </a:r>
            <a:r>
              <a:rPr lang="en-US" altLang="zh-CN"/>
              <a:t>CSS3</a:t>
            </a:r>
            <a:r>
              <a:rPr lang="zh-CN" altLang="en-US"/>
              <a:t>动画的基础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掌握构建</a:t>
            </a:r>
            <a:r>
              <a:rPr lang="en-US" altLang="zh-CN"/>
              <a:t>CSS3</a:t>
            </a:r>
            <a:r>
              <a:rPr lang="zh-CN" altLang="en-US"/>
              <a:t>动画组成的属性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transform  transition  animation 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自己独立完成</a:t>
            </a:r>
            <a:r>
              <a:rPr lang="en-US" altLang="zh-CN"/>
              <a:t>CSS3</a:t>
            </a:r>
            <a:r>
              <a:rPr lang="zh-CN" altLang="en-US"/>
              <a:t>动画开发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764114"/>
          </a:xfrm>
        </p:spPr>
        <p:txBody>
          <a:bodyPr/>
          <a:lstStyle/>
          <a:p>
            <a:r>
              <a:rPr lang="en-US" altLang="zh-CN" b="1" dirty="0" err="1" smtClean="0"/>
              <a:t>Jquery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运动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7787208" cy="3705275"/>
          </a:xfrm>
        </p:spPr>
        <p:txBody>
          <a:bodyPr>
            <a:normAutofit/>
          </a:bodyPr>
          <a:lstStyle/>
          <a:p>
            <a:r>
              <a:rPr lang="zh-CN" altLang="en-US" dirty="0"/>
              <a:t>用于创建自定义动画的函数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这个函数的关键在于指定动画形式及结果样式属性对象。这个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中</a:t>
            </a:r>
            <a:r>
              <a:rPr lang="zh-CN" altLang="en-US" dirty="0"/>
              <a:t>每个属性都表示一个可以变化的样式属性（如“</a:t>
            </a:r>
            <a:r>
              <a:rPr lang="en-US" altLang="zh-CN" dirty="0"/>
              <a:t>height”</a:t>
            </a:r>
            <a:r>
              <a:rPr lang="zh-CN" altLang="en-US" dirty="0"/>
              <a:t>、“</a:t>
            </a:r>
            <a:r>
              <a:rPr lang="en-US" altLang="zh-CN" dirty="0"/>
              <a:t>top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zh-CN" altLang="en-US" dirty="0"/>
              <a:t>“</a:t>
            </a:r>
            <a:r>
              <a:rPr lang="en-US" altLang="zh-CN" dirty="0"/>
              <a:t>opacity”</a:t>
            </a:r>
            <a:r>
              <a:rPr lang="zh-CN" altLang="en-US" dirty="0"/>
              <a:t>）。注意：所有指定的属性必须用骆驼形式，比如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en-US" altLang="zh-CN" dirty="0" err="1" smtClean="0"/>
              <a:t>marginLeft</a:t>
            </a:r>
            <a:r>
              <a:rPr lang="zh-CN" altLang="en-US" dirty="0"/>
              <a:t>代替</a:t>
            </a:r>
            <a:r>
              <a:rPr lang="en-US" altLang="zh-CN" dirty="0"/>
              <a:t>margin-left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Animate </a:t>
            </a:r>
            <a:r>
              <a:rPr lang="zh-CN" altLang="en-US" b="1" dirty="0" smtClean="0"/>
              <a:t>相关属性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params</a:t>
            </a:r>
            <a:r>
              <a:rPr lang="en-US" altLang="zh-CN" dirty="0"/>
              <a:t>:</a:t>
            </a:r>
            <a:r>
              <a:rPr lang="zh-CN" altLang="en-US" dirty="0"/>
              <a:t>一组包含作为动画属性和终值的样式属性和及其值的集合</a:t>
            </a:r>
            <a:endParaRPr lang="zh-CN" altLang="en-US" dirty="0"/>
          </a:p>
          <a:p>
            <a:r>
              <a:rPr lang="en-US" altLang="zh-CN" dirty="0"/>
              <a:t>speed:</a:t>
            </a:r>
            <a:r>
              <a:rPr lang="zh-CN" altLang="en-US" dirty="0"/>
              <a:t>三种预定速度之一的字符串</a:t>
            </a:r>
            <a:r>
              <a:rPr lang="en-US" altLang="zh-CN" dirty="0"/>
              <a:t>("</a:t>
            </a:r>
            <a:r>
              <a:rPr lang="en-US" altLang="zh-CN" dirty="0" err="1"/>
              <a:t>slow","normal</a:t>
            </a:r>
            <a:r>
              <a:rPr lang="en-US" altLang="zh-CN" dirty="0"/>
              <a:t>", or "fast")</a:t>
            </a:r>
            <a:r>
              <a:rPr lang="zh-CN" altLang="en-US" dirty="0"/>
              <a:t>或表示动画时长的毫秒数值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1000)</a:t>
            </a:r>
            <a:endParaRPr lang="en-US" altLang="zh-CN" dirty="0"/>
          </a:p>
          <a:p>
            <a:r>
              <a:rPr lang="en-US" altLang="zh-CN" dirty="0"/>
              <a:t>easing:</a:t>
            </a:r>
            <a:r>
              <a:rPr lang="zh-CN" altLang="en-US" dirty="0"/>
              <a:t>要使用的擦除效果的名称</a:t>
            </a:r>
            <a:r>
              <a:rPr lang="en-US" altLang="zh-CN" dirty="0"/>
              <a:t>(</a:t>
            </a:r>
            <a:r>
              <a:rPr lang="zh-CN" altLang="en-US" dirty="0"/>
              <a:t>需要插件支持</a:t>
            </a:r>
            <a:r>
              <a:rPr lang="en-US" altLang="zh-CN" dirty="0"/>
              <a:t>).</a:t>
            </a:r>
            <a:r>
              <a:rPr lang="zh-CN" altLang="en-US" dirty="0"/>
              <a:t>默认</a:t>
            </a:r>
            <a:r>
              <a:rPr lang="en-US" altLang="zh-CN" dirty="0"/>
              <a:t>jQuery</a:t>
            </a:r>
            <a:r>
              <a:rPr lang="zh-CN" altLang="en-US" dirty="0"/>
              <a:t>提供</a:t>
            </a:r>
            <a:r>
              <a:rPr lang="en-US" altLang="zh-CN" dirty="0"/>
              <a:t>"linear" </a:t>
            </a:r>
            <a:r>
              <a:rPr lang="zh-CN" altLang="en-US" dirty="0"/>
              <a:t>和 </a:t>
            </a:r>
            <a:r>
              <a:rPr lang="en-US" altLang="zh-CN" dirty="0"/>
              <a:t>"swing".</a:t>
            </a:r>
            <a:endParaRPr lang="en-US" altLang="zh-CN" dirty="0"/>
          </a:p>
          <a:p>
            <a:r>
              <a:rPr lang="en-US" altLang="zh-CN" dirty="0" err="1"/>
              <a:t>fn</a:t>
            </a:r>
            <a:r>
              <a:rPr lang="en-US" altLang="zh-CN" dirty="0"/>
              <a:t>:</a:t>
            </a:r>
            <a:r>
              <a:rPr lang="zh-CN" altLang="en-US" dirty="0"/>
              <a:t>在动画完成时执行的函数，每个元素执行一次。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/>
              <a:t>params</a:t>
            </a:r>
            <a:r>
              <a:rPr lang="en-US" altLang="zh-CN" dirty="0"/>
              <a:t>::</a:t>
            </a:r>
            <a:r>
              <a:rPr lang="zh-CN" altLang="en-US" dirty="0"/>
              <a:t>一组包含作为动画属性和终值的样式属性和及其值的集合</a:t>
            </a:r>
            <a:endParaRPr lang="zh-CN" altLang="en-US" dirty="0"/>
          </a:p>
          <a:p>
            <a:r>
              <a:rPr lang="en-US" altLang="zh-CN" dirty="0"/>
              <a:t>options:</a:t>
            </a:r>
            <a:r>
              <a:rPr lang="zh-CN" altLang="en-US" dirty="0"/>
              <a:t>动画的额外选项。如：</a:t>
            </a:r>
            <a:r>
              <a:rPr lang="en-US" altLang="zh-CN" dirty="0"/>
              <a:t>speed - </a:t>
            </a:r>
            <a:r>
              <a:rPr lang="zh-CN" altLang="en-US" dirty="0"/>
              <a:t>设置动画的速度</a:t>
            </a:r>
            <a:r>
              <a:rPr lang="en-US" altLang="zh-CN" dirty="0"/>
              <a:t>,easing - </a:t>
            </a:r>
            <a:r>
              <a:rPr lang="zh-CN" altLang="en-US" dirty="0"/>
              <a:t>规定要使用的 </a:t>
            </a:r>
            <a:r>
              <a:rPr lang="en-US" altLang="zh-CN" dirty="0"/>
              <a:t>easing </a:t>
            </a:r>
            <a:r>
              <a:rPr lang="zh-CN" altLang="en-US" dirty="0"/>
              <a:t>函数</a:t>
            </a:r>
            <a:r>
              <a:rPr lang="en-US" altLang="zh-CN" dirty="0"/>
              <a:t>,callback - </a:t>
            </a:r>
            <a:r>
              <a:rPr lang="zh-CN" altLang="en-US" dirty="0"/>
              <a:t>规定动画完成之后要执行的函数</a:t>
            </a:r>
            <a:r>
              <a:rPr lang="en-US" altLang="zh-CN" dirty="0"/>
              <a:t>,step - </a:t>
            </a:r>
            <a:r>
              <a:rPr lang="zh-CN" altLang="en-US" dirty="0"/>
              <a:t>规定动画的每一步完成之后要执行的函数</a:t>
            </a:r>
            <a:r>
              <a:rPr lang="en-US" altLang="zh-CN" dirty="0"/>
              <a:t>,queue - </a:t>
            </a:r>
            <a:r>
              <a:rPr lang="zh-CN" altLang="en-US" dirty="0"/>
              <a:t>布尔值。指示是否在效果队列中放置动画。如果为 </a:t>
            </a:r>
            <a:r>
              <a:rPr lang="en-US" altLang="zh-CN" dirty="0"/>
              <a:t>false</a:t>
            </a:r>
            <a:r>
              <a:rPr lang="zh-CN" altLang="en-US" dirty="0"/>
              <a:t>，则动画将立即开始</a:t>
            </a:r>
            <a:r>
              <a:rPr lang="en-US" altLang="zh-CN" dirty="0"/>
              <a:t>,</a:t>
            </a:r>
            <a:r>
              <a:rPr lang="en-US" altLang="zh-CN" dirty="0" err="1"/>
              <a:t>specialEasing</a:t>
            </a:r>
            <a:r>
              <a:rPr lang="en-US" altLang="zh-CN" dirty="0"/>
              <a:t> - </a:t>
            </a:r>
            <a:r>
              <a:rPr lang="zh-CN" altLang="en-US" dirty="0"/>
              <a:t>来自 </a:t>
            </a:r>
            <a:r>
              <a:rPr lang="en-US" altLang="zh-CN" dirty="0"/>
              <a:t>styles </a:t>
            </a:r>
            <a:r>
              <a:rPr lang="zh-CN" altLang="en-US" dirty="0"/>
              <a:t>参数的一个或多个 </a:t>
            </a:r>
            <a:r>
              <a:rPr lang="en-US" altLang="zh-CN" dirty="0"/>
              <a:t>CSS </a:t>
            </a:r>
            <a:r>
              <a:rPr lang="zh-CN" altLang="en-US" dirty="0"/>
              <a:t>属性的映射，以及它们的对应 </a:t>
            </a:r>
            <a:r>
              <a:rPr lang="en-US" altLang="zh-CN" dirty="0"/>
              <a:t>easing 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r>
              <a:rPr lang="en-US" altLang="zh-CN" dirty="0" err="1" smtClean="0"/>
              <a:t>Ps:jquery.easing.min.js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JS+canvas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动画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7620000" cy="3993307"/>
          </a:xfrm>
        </p:spPr>
        <p:txBody>
          <a:bodyPr/>
          <a:lstStyle/>
          <a:p>
            <a:r>
              <a:rPr lang="en-US" altLang="zh-CN" dirty="0" err="1" smtClean="0"/>
              <a:t>Ps:three.js</a:t>
            </a:r>
            <a:r>
              <a:rPr lang="zh-CN" altLang="en-US" dirty="0" smtClean="0"/>
              <a:t>，入手比较难，故不深入研究</a:t>
            </a:r>
            <a:endParaRPr lang="en-US" altLang="zh-CN" dirty="0" smtClean="0"/>
          </a:p>
          <a:p>
            <a:r>
              <a:rPr lang="en-US" altLang="zh-CN" dirty="0"/>
              <a:t>three.js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编写的</a:t>
            </a:r>
            <a:r>
              <a:rPr lang="en-US" altLang="zh-CN" dirty="0" err="1"/>
              <a:t>WebGL</a:t>
            </a:r>
            <a:r>
              <a:rPr lang="zh-CN" altLang="en-US" dirty="0"/>
              <a:t>第三方库。提供了非常多的</a:t>
            </a:r>
            <a:r>
              <a:rPr lang="en-US" altLang="zh-CN" dirty="0"/>
              <a:t>3D</a:t>
            </a:r>
            <a:r>
              <a:rPr lang="zh-CN" altLang="en-US" dirty="0"/>
              <a:t>显示功能。</a:t>
            </a:r>
            <a:r>
              <a:rPr lang="en-US" altLang="zh-CN" dirty="0"/>
              <a:t>Three.js </a:t>
            </a:r>
            <a:r>
              <a:rPr lang="zh-CN" altLang="en-US" dirty="0"/>
              <a:t>是一款运行在浏览器中的 </a:t>
            </a:r>
            <a:r>
              <a:rPr lang="en-US" altLang="zh-CN" dirty="0"/>
              <a:t>3D </a:t>
            </a:r>
            <a:r>
              <a:rPr lang="zh-CN" altLang="en-US" dirty="0"/>
              <a:t>引擎，你可以用它创建各种三维场景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3284984"/>
            <a:ext cx="3505200" cy="212109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4800" dirty="0" smtClean="0"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en-US" altLang="zh-CN" sz="4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+mj-ea"/>
                <a:ea typeface="+mj-ea"/>
              </a:rPr>
              <a:t>	CSS3</a:t>
            </a:r>
            <a:r>
              <a:rPr lang="zh-CN" altLang="zh-CN" b="0" dirty="0" smtClean="0">
                <a:latin typeface="+mj-ea"/>
                <a:ea typeface="+mj-ea"/>
              </a:rPr>
              <a:t>动画</a:t>
            </a:r>
            <a:r>
              <a:rPr lang="zh-CN" altLang="en-US" b="0" dirty="0" smtClean="0">
                <a:latin typeface="+mj-ea"/>
                <a:ea typeface="+mj-ea"/>
              </a:rPr>
              <a:t>三个非常重要属性：</a:t>
            </a:r>
            <a:r>
              <a:rPr lang="en-US" altLang="zh-CN" b="0" dirty="0" smtClean="0">
                <a:latin typeface="+mj-ea"/>
                <a:ea typeface="+mj-ea"/>
              </a:rPr>
              <a:t>Transform </a:t>
            </a:r>
            <a:r>
              <a:rPr lang="zh-CN" altLang="en-US" b="0" dirty="0" smtClean="0">
                <a:latin typeface="+mj-ea"/>
                <a:ea typeface="+mj-ea"/>
              </a:rPr>
              <a:t>，</a:t>
            </a:r>
            <a:r>
              <a:rPr lang="en-US" altLang="zh-CN" b="0" dirty="0" smtClean="0">
                <a:latin typeface="+mj-ea"/>
                <a:ea typeface="+mj-ea"/>
              </a:rPr>
              <a:t>Transition</a:t>
            </a:r>
            <a:r>
              <a:rPr lang="zh-CN" altLang="en-US" b="0" dirty="0" smtClean="0">
                <a:latin typeface="+mj-ea"/>
                <a:ea typeface="+mj-ea"/>
              </a:rPr>
              <a:t>，</a:t>
            </a:r>
            <a:r>
              <a:rPr lang="en-US" altLang="zh-CN" b="0" dirty="0" smtClean="0">
                <a:latin typeface="+mj-ea"/>
                <a:ea typeface="+mj-ea"/>
              </a:rPr>
              <a:t>Animation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zh-CN" altLang="en-US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+mj-ea"/>
                <a:ea typeface="+mj-ea"/>
              </a:rPr>
              <a:t>	</a:t>
            </a:r>
            <a:r>
              <a:rPr lang="en-US" altLang="zh-CN" b="0" dirty="0">
                <a:latin typeface="+mj-ea"/>
              </a:rPr>
              <a:t> Transform </a:t>
            </a:r>
            <a:r>
              <a:rPr lang="zh-CN" altLang="en-US" b="0" dirty="0" smtClean="0">
                <a:latin typeface="+mj-ea"/>
              </a:rPr>
              <a:t>简单来说就是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</a:rPr>
              <a:t>变形基础</a:t>
            </a:r>
            <a:endParaRPr lang="zh-CN" altLang="en-US" b="0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+mj-ea"/>
              </a:rPr>
              <a:t>            </a:t>
            </a:r>
            <a:r>
              <a:rPr lang="en-US" altLang="zh-CN" b="0" dirty="0">
                <a:latin typeface="+mj-ea"/>
              </a:rPr>
              <a:t> </a:t>
            </a:r>
            <a:r>
              <a:rPr lang="en-US" altLang="zh-CN" b="0" dirty="0" smtClean="0">
                <a:latin typeface="+mj-ea"/>
              </a:rPr>
              <a:t>Transition</a:t>
            </a:r>
            <a:r>
              <a:rPr lang="zh-CN" altLang="en-US" b="0" dirty="0" smtClean="0">
                <a:latin typeface="+mj-ea"/>
              </a:rPr>
              <a:t>则就是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</a:rPr>
              <a:t>动画过渡</a:t>
            </a:r>
            <a:endParaRPr lang="zh-CN" altLang="en-US" b="0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+mj-ea"/>
              </a:rPr>
              <a:t>             </a:t>
            </a:r>
            <a:r>
              <a:rPr lang="en-US" altLang="zh-CN" b="0" dirty="0">
                <a:latin typeface="+mj-ea"/>
              </a:rPr>
              <a:t> </a:t>
            </a:r>
            <a:r>
              <a:rPr lang="en-US" altLang="zh-CN" b="0" dirty="0" smtClean="0">
                <a:latin typeface="+mj-ea"/>
              </a:rPr>
              <a:t>Animation</a:t>
            </a:r>
            <a:r>
              <a:rPr lang="zh-CN" altLang="en-US" b="0" dirty="0" smtClean="0">
                <a:latin typeface="+mj-ea"/>
              </a:rPr>
              <a:t>就是把 变形和过渡 合成 为 一个 吸引眼球的</a:t>
            </a:r>
            <a:r>
              <a:rPr lang="zh-CN" altLang="en-US" b="0" dirty="0" smtClean="0">
                <a:solidFill>
                  <a:srgbClr val="FF0000"/>
                </a:solidFill>
                <a:latin typeface="+mj-ea"/>
              </a:rPr>
              <a:t>动画。</a:t>
            </a:r>
            <a:endParaRPr lang="en-US" altLang="zh-CN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Transform</a:t>
            </a:r>
            <a:r>
              <a:rPr lang="zh-CN" altLang="en-US" b="1" dirty="0" smtClean="0">
                <a:latin typeface="+mj-ea"/>
              </a:rPr>
              <a:t>（变形）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+mj-ea"/>
                <a:ea typeface="+mj-ea"/>
              </a:rPr>
              <a:t>         </a:t>
            </a:r>
            <a:r>
              <a:rPr lang="en-US" altLang="zh-CN" b="0" dirty="0" smtClean="0"/>
              <a:t>transform</a:t>
            </a:r>
            <a:r>
              <a:rPr lang="zh-CN" altLang="en-US" b="0" dirty="0"/>
              <a:t>属性能对元素对象进行变形操作，主要包括以下几种：旋转</a:t>
            </a:r>
            <a:r>
              <a:rPr lang="en-US" altLang="zh-CN" b="0" dirty="0"/>
              <a:t>rotate</a:t>
            </a:r>
            <a:r>
              <a:rPr lang="zh-CN" altLang="en-US" b="0" dirty="0"/>
              <a:t>、缩放</a:t>
            </a:r>
            <a:r>
              <a:rPr lang="en-US" altLang="zh-CN" b="0" dirty="0"/>
              <a:t>scale</a:t>
            </a:r>
            <a:r>
              <a:rPr lang="zh-CN" altLang="en-US" b="0" dirty="0"/>
              <a:t>、移动</a:t>
            </a:r>
            <a:r>
              <a:rPr lang="en-US" altLang="zh-CN" b="0" dirty="0"/>
              <a:t>translate</a:t>
            </a:r>
            <a:r>
              <a:rPr lang="zh-CN" altLang="en-US" b="0" dirty="0"/>
              <a:t>、倾斜</a:t>
            </a:r>
            <a:r>
              <a:rPr lang="en-US" altLang="zh-CN" b="0" dirty="0"/>
              <a:t>skew</a:t>
            </a:r>
            <a:r>
              <a:rPr lang="zh-CN" altLang="en-US" b="0" dirty="0"/>
              <a:t>以及矩阵变形</a:t>
            </a:r>
            <a:r>
              <a:rPr lang="en-US" altLang="zh-CN" b="0" dirty="0" smtClean="0"/>
              <a:t>matrix</a:t>
            </a:r>
            <a:r>
              <a:rPr lang="zh-CN" altLang="en-US" b="0" dirty="0" smtClean="0"/>
              <a:t>、</a:t>
            </a:r>
            <a:r>
              <a:rPr lang="en-US" altLang="zh-CN" b="0" dirty="0"/>
              <a:t> perspective </a:t>
            </a:r>
            <a:r>
              <a:rPr lang="zh-CN" altLang="en-US" b="0" dirty="0" smtClean="0"/>
              <a:t>透视。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r>
              <a:rPr lang="en-US" altLang="zh-CN" b="0" dirty="0"/>
              <a:t>1.rotate(&lt;angle&gt;):</a:t>
            </a:r>
            <a:r>
              <a:rPr lang="zh-CN" altLang="en-US" dirty="0"/>
              <a:t>旋转元素</a:t>
            </a:r>
            <a:endParaRPr lang="zh-CN" altLang="en-US" b="0" dirty="0"/>
          </a:p>
          <a:p>
            <a:r>
              <a:rPr lang="en-US" altLang="zh-CN" b="0" dirty="0"/>
              <a:t>2.scale(&lt;number&gt;[, &lt;number&gt;]):</a:t>
            </a:r>
            <a:r>
              <a:rPr lang="zh-CN" altLang="en-US" dirty="0"/>
              <a:t>缩放元素</a:t>
            </a:r>
            <a:endParaRPr lang="zh-CN" altLang="en-US" b="0" dirty="0"/>
          </a:p>
          <a:p>
            <a:r>
              <a:rPr lang="en-US" altLang="zh-CN" b="0" dirty="0"/>
              <a:t>3.translate(&lt;translation-value&gt;[, &lt;translation-value&gt;]):</a:t>
            </a:r>
            <a:r>
              <a:rPr lang="zh-CN" altLang="en-US" dirty="0"/>
              <a:t>移动元素</a:t>
            </a:r>
            <a:endParaRPr lang="zh-CN" altLang="en-US" b="0" dirty="0"/>
          </a:p>
          <a:p>
            <a:r>
              <a:rPr lang="en-US" altLang="zh-CN" b="0" dirty="0"/>
              <a:t>4.skew(&lt;angle&gt; [,&lt;angle&gt;]):</a:t>
            </a:r>
            <a:r>
              <a:rPr lang="zh-CN" altLang="en-US" dirty="0"/>
              <a:t>倾斜元素</a:t>
            </a:r>
            <a:endParaRPr lang="zh-CN" altLang="en-US" b="0" dirty="0"/>
          </a:p>
          <a:p>
            <a:r>
              <a:rPr lang="en-US" altLang="zh-CN" b="0" dirty="0"/>
              <a:t>5.perspective(length):</a:t>
            </a:r>
            <a:r>
              <a:rPr lang="zh-CN" altLang="en-US" dirty="0"/>
              <a:t>透视</a:t>
            </a:r>
            <a:endParaRPr lang="zh-CN" altLang="en-US" b="0" dirty="0"/>
          </a:p>
          <a:p>
            <a:pPr>
              <a:lnSpc>
                <a:spcPct val="150000"/>
              </a:lnSpc>
            </a:pPr>
            <a:endParaRPr lang="en-US" altLang="zh-CN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rotate </a:t>
            </a:r>
            <a:r>
              <a:rPr lang="zh-CN" altLang="en-US" b="1" dirty="0" smtClean="0"/>
              <a:t>（旋转）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513840"/>
            <a:ext cx="7620000" cy="4560570"/>
          </a:xfrm>
        </p:spPr>
        <p:txBody>
          <a:bodyPr>
            <a:normAutofit fontScale="82500"/>
          </a:bodyPr>
          <a:lstStyle/>
          <a:p>
            <a:r>
              <a:rPr lang="zh-CN" altLang="en-US" b="0" dirty="0" smtClean="0"/>
              <a:t>语法格式 </a:t>
            </a:r>
            <a:r>
              <a:rPr lang="en-US" altLang="zh-CN" b="0" dirty="0" smtClean="0"/>
              <a:t> transform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rotate(30deg);</a:t>
            </a:r>
            <a:endParaRPr lang="en-US" altLang="zh-CN" b="0" dirty="0" smtClean="0"/>
          </a:p>
          <a:p>
            <a:r>
              <a:rPr lang="en-US" altLang="zh-CN" b="0" dirty="0" smtClean="0"/>
              <a:t>(</a:t>
            </a:r>
            <a:r>
              <a:rPr lang="zh-CN" altLang="zh-CN" b="0" dirty="0" smtClean="0"/>
              <a:t>旋转木马  转盘抽奖</a:t>
            </a:r>
            <a:r>
              <a:rPr lang="en-US" altLang="zh-CN" b="0" dirty="0" smtClean="0"/>
              <a:t>)</a:t>
            </a:r>
            <a:endParaRPr lang="en-US" altLang="zh-CN" b="0" dirty="0" smtClean="0"/>
          </a:p>
          <a:p>
            <a:r>
              <a:rPr lang="en-US" altLang="zh-CN" b="0" dirty="0" smtClean="0"/>
              <a:t>rotate</a:t>
            </a:r>
            <a:r>
              <a:rPr lang="en-US" altLang="zh-CN" b="0" dirty="0"/>
              <a:t>()</a:t>
            </a:r>
            <a:r>
              <a:rPr lang="zh-CN" altLang="en-US" b="0" dirty="0"/>
              <a:t>函数能够旋转元素，它主要是在二维空间内进行操作，通过一个角度参数值，来设定旋转的幅度。</a:t>
            </a:r>
            <a:endParaRPr lang="zh-CN" altLang="en-US" b="0" dirty="0"/>
          </a:p>
          <a:p>
            <a:r>
              <a:rPr lang="zh-CN" altLang="en-US" b="0" dirty="0"/>
              <a:t>如果对元素本身或者元素设置了</a:t>
            </a:r>
            <a:r>
              <a:rPr lang="en-US" altLang="zh-CN" b="0" dirty="0"/>
              <a:t>perspective</a:t>
            </a:r>
            <a:r>
              <a:rPr lang="zh-CN" altLang="en-US" b="0" dirty="0"/>
              <a:t>值，那么</a:t>
            </a:r>
            <a:r>
              <a:rPr lang="en-US" altLang="zh-CN" b="0" dirty="0"/>
              <a:t>rotate3d()</a:t>
            </a:r>
            <a:r>
              <a:rPr lang="zh-CN" altLang="en-US" b="0" dirty="0"/>
              <a:t>函数可以实现一个</a:t>
            </a:r>
            <a:r>
              <a:rPr lang="en-US" altLang="zh-CN" b="0" dirty="0"/>
              <a:t>3</a:t>
            </a:r>
            <a:r>
              <a:rPr lang="zh-CN" altLang="en-US" b="0" dirty="0"/>
              <a:t>维空间内的旋转。</a:t>
            </a:r>
            <a:endParaRPr lang="zh-CN" altLang="en-US" b="0" dirty="0"/>
          </a:p>
          <a:p>
            <a:r>
              <a:rPr lang="zh-CN" altLang="en-US" b="0" dirty="0"/>
              <a:t>关联属性：</a:t>
            </a:r>
            <a:r>
              <a:rPr lang="en-US" altLang="zh-CN" b="0" dirty="0">
                <a:hlinkClick r:id="rId1"/>
              </a:rPr>
              <a:t>transform-origin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r>
              <a:rPr lang="en-US" altLang="zh-CN" dirty="0"/>
              <a:t>rotate(&lt;angle&gt;);</a:t>
            </a:r>
            <a:r>
              <a:rPr lang="en-US" altLang="zh-CN" b="0" dirty="0"/>
              <a:t>&lt;angle&gt;</a:t>
            </a:r>
            <a:r>
              <a:rPr lang="zh-CN" altLang="en-US" b="0" dirty="0"/>
              <a:t>为一个角度值，单位</a:t>
            </a:r>
            <a:r>
              <a:rPr lang="en-US" altLang="zh-CN" b="0" dirty="0" err="1"/>
              <a:t>deg</a:t>
            </a:r>
            <a:r>
              <a:rPr lang="zh-CN" altLang="en-US" b="0" dirty="0"/>
              <a:t>，可以为正数或者负数，正数是顺时针旋转，负数是逆时针旋转。</a:t>
            </a:r>
            <a:endParaRPr lang="zh-CN" altLang="en-US" b="0" dirty="0"/>
          </a:p>
          <a:p>
            <a:r>
              <a:rPr lang="en-US" altLang="zh-CN" dirty="0" err="1"/>
              <a:t>rotateX</a:t>
            </a:r>
            <a:r>
              <a:rPr lang="en-US" altLang="zh-CN" dirty="0"/>
              <a:t>(</a:t>
            </a:r>
            <a:r>
              <a:rPr lang="en-US" altLang="zh-CN" dirty="0" err="1"/>
              <a:t>angele</a:t>
            </a:r>
            <a:r>
              <a:rPr lang="en-US" altLang="zh-CN" dirty="0"/>
              <a:t>)</a:t>
            </a:r>
            <a:r>
              <a:rPr lang="en-US" altLang="zh-CN" b="0" dirty="0"/>
              <a:t>,</a:t>
            </a:r>
            <a:r>
              <a:rPr lang="zh-CN" altLang="en-US" b="0" dirty="0"/>
              <a:t>相当于</a:t>
            </a:r>
            <a:r>
              <a:rPr lang="en-US" altLang="zh-CN" dirty="0"/>
              <a:t>rotate3d(1,0,0,angle)</a:t>
            </a:r>
            <a:r>
              <a:rPr lang="zh-CN" altLang="en-US" b="0" dirty="0"/>
              <a:t>指定在</a:t>
            </a:r>
            <a:r>
              <a:rPr lang="en-US" altLang="zh-CN" b="0" dirty="0"/>
              <a:t>3</a:t>
            </a:r>
            <a:r>
              <a:rPr lang="zh-CN" altLang="en-US" b="0" dirty="0"/>
              <a:t>维空间内的</a:t>
            </a:r>
            <a:r>
              <a:rPr lang="en-US" altLang="zh-CN" b="0" dirty="0"/>
              <a:t>X</a:t>
            </a:r>
            <a:r>
              <a:rPr lang="zh-CN" altLang="en-US" b="0" dirty="0"/>
              <a:t>轴旋转</a:t>
            </a:r>
            <a:endParaRPr lang="zh-CN" altLang="en-US" b="0" dirty="0"/>
          </a:p>
          <a:p>
            <a:r>
              <a:rPr lang="en-US" altLang="zh-CN" dirty="0" err="1"/>
              <a:t>rotateY</a:t>
            </a:r>
            <a:r>
              <a:rPr lang="en-US" altLang="zh-CN" dirty="0"/>
              <a:t>(</a:t>
            </a:r>
            <a:r>
              <a:rPr lang="en-US" altLang="zh-CN" dirty="0" err="1"/>
              <a:t>angele</a:t>
            </a:r>
            <a:r>
              <a:rPr lang="en-US" altLang="zh-CN" dirty="0"/>
              <a:t>)</a:t>
            </a:r>
            <a:r>
              <a:rPr lang="en-US" altLang="zh-CN" b="0" dirty="0"/>
              <a:t>,</a:t>
            </a:r>
            <a:r>
              <a:rPr lang="zh-CN" altLang="en-US" b="0" dirty="0"/>
              <a:t>相当于</a:t>
            </a:r>
            <a:r>
              <a:rPr lang="en-US" altLang="zh-CN" dirty="0"/>
              <a:t>rotate3d(0,1,0,angle)</a:t>
            </a:r>
            <a:r>
              <a:rPr lang="zh-CN" altLang="en-US" b="0" dirty="0"/>
              <a:t>指定在</a:t>
            </a:r>
            <a:r>
              <a:rPr lang="en-US" altLang="zh-CN" b="0" dirty="0"/>
              <a:t>3</a:t>
            </a:r>
            <a:r>
              <a:rPr lang="zh-CN" altLang="en-US" b="0" dirty="0"/>
              <a:t>维空间内的</a:t>
            </a:r>
            <a:r>
              <a:rPr lang="en-US" altLang="zh-CN" b="0" dirty="0"/>
              <a:t>Y</a:t>
            </a:r>
            <a:r>
              <a:rPr lang="zh-CN" altLang="en-US" b="0" dirty="0"/>
              <a:t>轴旋转</a:t>
            </a:r>
            <a:endParaRPr lang="zh-CN" altLang="en-US" b="0" dirty="0"/>
          </a:p>
          <a:p>
            <a:r>
              <a:rPr lang="en-US" altLang="zh-CN" dirty="0" err="1"/>
              <a:t>rotateZ</a:t>
            </a:r>
            <a:r>
              <a:rPr lang="en-US" altLang="zh-CN" dirty="0"/>
              <a:t>(</a:t>
            </a:r>
            <a:r>
              <a:rPr lang="en-US" altLang="zh-CN" dirty="0" err="1"/>
              <a:t>angele</a:t>
            </a:r>
            <a:r>
              <a:rPr lang="en-US" altLang="zh-CN" dirty="0"/>
              <a:t>)</a:t>
            </a:r>
            <a:r>
              <a:rPr lang="en-US" altLang="zh-CN" b="0" dirty="0"/>
              <a:t>,</a:t>
            </a:r>
            <a:r>
              <a:rPr lang="zh-CN" altLang="en-US" b="0" dirty="0"/>
              <a:t>相当于</a:t>
            </a:r>
            <a:r>
              <a:rPr lang="en-US" altLang="zh-CN" dirty="0"/>
              <a:t>rotate3d(0,0,1,angle)</a:t>
            </a:r>
            <a:r>
              <a:rPr lang="zh-CN" altLang="en-US" b="0" dirty="0"/>
              <a:t>指定在</a:t>
            </a:r>
            <a:r>
              <a:rPr lang="en-US" altLang="zh-CN" b="0" dirty="0"/>
              <a:t>3</a:t>
            </a:r>
            <a:r>
              <a:rPr lang="zh-CN" altLang="en-US" b="0" dirty="0"/>
              <a:t>维空间内的</a:t>
            </a:r>
            <a:r>
              <a:rPr lang="en-US" altLang="zh-CN" b="0" dirty="0"/>
              <a:t>Z</a:t>
            </a:r>
            <a:r>
              <a:rPr lang="zh-CN" altLang="en-US" b="0" dirty="0"/>
              <a:t>轴旋转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7"/>
            <a:ext cx="4150804" cy="1249684"/>
          </a:xfrm>
        </p:spPr>
        <p:txBody>
          <a:bodyPr>
            <a:normAutofit fontScale="77500" lnSpcReduction="20000"/>
          </a:bodyPr>
          <a:lstStyle/>
          <a:p>
            <a:endParaRPr lang="en-US" altLang="zh-CN" sz="3600" b="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58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sz="4600" dirty="0" smtClean="0">
                <a:solidFill>
                  <a:srgbClr val="C00000"/>
                </a:solidFill>
                <a:latin typeface="+mj-ea"/>
                <a:ea typeface="+mj-ea"/>
              </a:rPr>
              <a:t>Scale(</a:t>
            </a:r>
            <a:r>
              <a:rPr lang="zh-CN" altLang="en-US" sz="4600" dirty="0" smtClean="0">
                <a:solidFill>
                  <a:srgbClr val="C00000"/>
                </a:solidFill>
                <a:latin typeface="+mj-ea"/>
                <a:ea typeface="+mj-ea"/>
              </a:rPr>
              <a:t>缩放</a:t>
            </a:r>
            <a:r>
              <a:rPr lang="en-US" altLang="zh-CN" sz="4600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zh-CN" altLang="en-US" sz="4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582341"/>
            <a:ext cx="7992888" cy="3962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语法格式 </a:t>
            </a:r>
            <a:r>
              <a:rPr lang="en-US" altLang="zh-CN" b="1" dirty="0" smtClean="0"/>
              <a:t>transform:scale(1.5);</a:t>
            </a:r>
            <a:endParaRPr lang="en-US" altLang="zh-CN" b="1" dirty="0" smtClean="0"/>
          </a:p>
          <a:p>
            <a:r>
              <a:rPr lang="en-US" altLang="zh-CN" b="1" dirty="0" smtClean="0"/>
              <a:t>scale</a:t>
            </a:r>
            <a:r>
              <a:rPr lang="en-US" altLang="zh-CN" b="1" dirty="0"/>
              <a:t>(&lt;number&gt;[, &lt;number&gt;]);</a:t>
            </a:r>
            <a:r>
              <a:rPr lang="zh-CN" altLang="en-US" dirty="0"/>
              <a:t>表示使元素在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轴同时缩放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number&gt;</a:t>
            </a:r>
            <a:r>
              <a:rPr lang="zh-CN" altLang="en-US" dirty="0"/>
              <a:t>表示缩放倍数，可以是正数，负数和小数。负数是先翻转元素然后再缩放。包含两个参数，如果 缺少第二个参数，那么第二个参数的值等于第一个参数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 err="1"/>
              <a:t>scaleX</a:t>
            </a:r>
            <a:r>
              <a:rPr lang="en-US" altLang="zh-CN" b="1" dirty="0"/>
              <a:t>(&lt;number&gt;):</a:t>
            </a:r>
            <a:r>
              <a:rPr lang="zh-CN" altLang="en-US" dirty="0"/>
              <a:t>表示只在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水平方向</a:t>
            </a:r>
            <a:r>
              <a:rPr lang="en-US" altLang="zh-CN" dirty="0"/>
              <a:t>)</a:t>
            </a:r>
            <a:r>
              <a:rPr lang="zh-CN" altLang="en-US" dirty="0"/>
              <a:t>缩放元素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err="1"/>
              <a:t>scaleY</a:t>
            </a:r>
            <a:r>
              <a:rPr lang="en-US" altLang="zh-CN" b="1" dirty="0"/>
              <a:t>(&lt;number&gt;):</a:t>
            </a:r>
            <a:r>
              <a:rPr lang="zh-CN" altLang="en-US" dirty="0"/>
              <a:t>表示只在</a:t>
            </a:r>
            <a:r>
              <a:rPr lang="en-US" altLang="zh-CN" dirty="0"/>
              <a:t>Y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垂直方向</a:t>
            </a:r>
            <a:r>
              <a:rPr lang="en-US" altLang="zh-CN" dirty="0"/>
              <a:t>)</a:t>
            </a:r>
            <a:r>
              <a:rPr lang="zh-CN" altLang="en-US" dirty="0"/>
              <a:t>缩放元素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360" y="1484630"/>
            <a:ext cx="7620000" cy="463931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语法格式  </a:t>
            </a:r>
            <a:r>
              <a:rPr lang="en-US" altLang="zh-CN" dirty="0" smtClean="0"/>
              <a:t>transform:translate(100px);</a:t>
            </a:r>
            <a:endParaRPr lang="en-US" altLang="zh-CN" dirty="0" smtClean="0"/>
          </a:p>
          <a:p>
            <a:r>
              <a:rPr lang="en-US" altLang="zh-CN" dirty="0" smtClean="0"/>
              <a:t>translate</a:t>
            </a:r>
            <a:r>
              <a:rPr lang="en-US" altLang="zh-CN" dirty="0"/>
              <a:t>(&lt;translation-value&gt;[, &lt;translation-value&gt;]);</a:t>
            </a:r>
            <a:r>
              <a:rPr lang="zh-CN" altLang="en-US" b="0" dirty="0"/>
              <a:t>表示使元素在</a:t>
            </a:r>
            <a:r>
              <a:rPr lang="en-US" altLang="zh-CN" b="0" dirty="0"/>
              <a:t>X</a:t>
            </a:r>
            <a:r>
              <a:rPr lang="zh-CN" altLang="en-US" b="0" dirty="0"/>
              <a:t>轴和</a:t>
            </a:r>
            <a:r>
              <a:rPr lang="en-US" altLang="zh-CN" b="0" dirty="0"/>
              <a:t>Y</a:t>
            </a:r>
            <a:r>
              <a:rPr lang="zh-CN" altLang="en-US" b="0" dirty="0"/>
              <a:t>轴同时移动，</a:t>
            </a:r>
            <a:r>
              <a:rPr lang="en-US" altLang="zh-CN" b="0" dirty="0"/>
              <a:t>&lt;translation-value&gt;</a:t>
            </a:r>
            <a:r>
              <a:rPr lang="zh-CN" altLang="en-US" b="0" dirty="0"/>
              <a:t>表示位移量。包含两个参数，如果省略了第二个参数则第二个参数为</a:t>
            </a:r>
            <a:r>
              <a:rPr lang="en-US" altLang="zh-CN" b="0" dirty="0"/>
              <a:t>0</a:t>
            </a:r>
            <a:r>
              <a:rPr lang="zh-CN" altLang="en-US" b="0" dirty="0"/>
              <a:t>；如果参数为负，则表示往相反的方向移动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r>
              <a:rPr lang="en-US" altLang="zh-CN" dirty="0" err="1"/>
              <a:t>translateX</a:t>
            </a:r>
            <a:r>
              <a:rPr lang="en-US" altLang="zh-CN" dirty="0"/>
              <a:t>(&lt;translation-value&gt;);</a:t>
            </a:r>
            <a:r>
              <a:rPr lang="zh-CN" altLang="en-US" b="0" dirty="0"/>
              <a:t>表示只在</a:t>
            </a:r>
            <a:r>
              <a:rPr lang="en-US" altLang="zh-CN" b="0" dirty="0"/>
              <a:t>X</a:t>
            </a:r>
            <a:r>
              <a:rPr lang="zh-CN" altLang="en-US" b="0" dirty="0"/>
              <a:t>轴</a:t>
            </a:r>
            <a:r>
              <a:rPr lang="en-US" altLang="zh-CN" b="0" dirty="0"/>
              <a:t>(</a:t>
            </a:r>
            <a:r>
              <a:rPr lang="zh-CN" altLang="en-US" b="0" dirty="0"/>
              <a:t>水平方向</a:t>
            </a:r>
            <a:r>
              <a:rPr lang="en-US" altLang="zh-CN" b="0" dirty="0"/>
              <a:t>)</a:t>
            </a:r>
            <a:r>
              <a:rPr lang="zh-CN" altLang="en-US" b="0" dirty="0"/>
              <a:t>移动元素。</a:t>
            </a:r>
            <a:endParaRPr lang="zh-CN" altLang="en-US" b="0" dirty="0"/>
          </a:p>
          <a:p>
            <a:r>
              <a:rPr lang="en-US" altLang="zh-CN" dirty="0" err="1"/>
              <a:t>translateY</a:t>
            </a:r>
            <a:r>
              <a:rPr lang="en-US" altLang="zh-CN" dirty="0"/>
              <a:t>(&lt;translation-value&gt;);</a:t>
            </a:r>
            <a:r>
              <a:rPr lang="zh-CN" altLang="en-US" b="0" dirty="0"/>
              <a:t>表示只在</a:t>
            </a:r>
            <a:r>
              <a:rPr lang="en-US" altLang="zh-CN" b="0" dirty="0"/>
              <a:t>Y</a:t>
            </a:r>
            <a:r>
              <a:rPr lang="zh-CN" altLang="en-US" b="0" dirty="0"/>
              <a:t>轴</a:t>
            </a:r>
            <a:r>
              <a:rPr lang="en-US" altLang="zh-CN" b="0" dirty="0"/>
              <a:t>(</a:t>
            </a:r>
            <a:r>
              <a:rPr lang="zh-CN" altLang="en-US" b="0" dirty="0"/>
              <a:t>垂直方向</a:t>
            </a:r>
            <a:r>
              <a:rPr lang="en-US" altLang="zh-CN" b="0" dirty="0"/>
              <a:t>)</a:t>
            </a:r>
            <a:r>
              <a:rPr lang="zh-CN" altLang="en-US" b="0" dirty="0"/>
              <a:t>移动元素。</a:t>
            </a:r>
            <a:endParaRPr lang="zh-CN" altLang="en-US" b="0" dirty="0"/>
          </a:p>
          <a:p>
            <a:r>
              <a:rPr lang="en-US" altLang="zh-CN" dirty="0" err="1"/>
              <a:t>translateZ</a:t>
            </a:r>
            <a:r>
              <a:rPr lang="en-US" altLang="zh-CN" dirty="0"/>
              <a:t>(&lt;translation-value&gt;);</a:t>
            </a:r>
            <a:r>
              <a:rPr lang="zh-CN" altLang="en-US" b="0" dirty="0"/>
              <a:t>表示只在</a:t>
            </a:r>
            <a:r>
              <a:rPr lang="en-US" altLang="zh-CN" b="0" dirty="0"/>
              <a:t>Z</a:t>
            </a:r>
            <a:r>
              <a:rPr lang="zh-CN" altLang="en-US" b="0" dirty="0"/>
              <a:t>轴移动元素，前提是元素本身或者元素的父元素设定了透视值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332657"/>
            <a:ext cx="4150804" cy="124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600" b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translate</a:t>
            </a:r>
            <a:r>
              <a:rPr lang="zh-CN" altLang="en-US" b="1" dirty="0" smtClean="0"/>
              <a:t>（</a:t>
            </a:r>
            <a:r>
              <a:rPr lang="zh-CN" altLang="en-US" b="1" dirty="0"/>
              <a:t>位移）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1371600"/>
          </a:xfrm>
        </p:spPr>
        <p:txBody>
          <a:bodyPr/>
          <a:lstStyle/>
          <a:p>
            <a:r>
              <a:rPr lang="en-US" altLang="zh-CN" b="1" dirty="0" smtClean="0"/>
              <a:t>Skew</a:t>
            </a:r>
            <a:r>
              <a:rPr lang="zh-CN" altLang="en-US" b="1" dirty="0" smtClean="0"/>
              <a:t>（</a:t>
            </a:r>
            <a:r>
              <a:rPr lang="zh-CN" altLang="en-US" b="1" dirty="0"/>
              <a:t>倾斜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925"/>
            <a:ext cx="7620000" cy="4566920"/>
          </a:xfrm>
        </p:spPr>
        <p:txBody>
          <a:bodyPr>
            <a:normAutofit/>
          </a:bodyPr>
          <a:lstStyle/>
          <a:p>
            <a:r>
              <a:rPr lang="zh-CN" altLang="zh-CN" dirty="0"/>
              <a:t>语法格式 </a:t>
            </a:r>
            <a:r>
              <a:rPr lang="en-US" altLang="zh-CN" dirty="0"/>
              <a:t>transform : skew(30deg)</a:t>
            </a:r>
            <a:endParaRPr lang="zh-CN" altLang="en-US" dirty="0"/>
          </a:p>
          <a:p>
            <a:r>
              <a:rPr lang="en-US" altLang="zh-CN" dirty="0"/>
              <a:t>skew(&lt;angle&gt; [, &lt;angle&gt;]);</a:t>
            </a:r>
            <a:r>
              <a:rPr lang="zh-CN" altLang="en-US" b="0" dirty="0"/>
              <a:t>包含两个参数值，分别表示</a:t>
            </a:r>
            <a:r>
              <a:rPr lang="en-US" altLang="zh-CN" b="0" dirty="0"/>
              <a:t>X</a:t>
            </a:r>
            <a:r>
              <a:rPr lang="zh-CN" altLang="en-US" b="0" dirty="0"/>
              <a:t>轴和</a:t>
            </a:r>
            <a:r>
              <a:rPr lang="en-US" altLang="zh-CN" b="0" dirty="0"/>
              <a:t>Y</a:t>
            </a:r>
            <a:r>
              <a:rPr lang="zh-CN" altLang="en-US" b="0" dirty="0" smtClean="0"/>
              <a:t>轴</a:t>
            </a:r>
            <a:endParaRPr lang="en-US" altLang="zh-CN" b="0" dirty="0" smtClean="0"/>
          </a:p>
          <a:p>
            <a:r>
              <a:rPr lang="zh-CN" altLang="en-US" b="0" dirty="0" smtClean="0"/>
              <a:t>倾斜</a:t>
            </a:r>
            <a:r>
              <a:rPr lang="zh-CN" altLang="en-US" b="0" dirty="0"/>
              <a:t>的角度，如果第二个参数为空，则默认为</a:t>
            </a:r>
            <a:r>
              <a:rPr lang="en-US" altLang="zh-CN" b="0" dirty="0"/>
              <a:t>0</a:t>
            </a:r>
            <a:r>
              <a:rPr lang="zh-CN" altLang="en-US" b="0" dirty="0"/>
              <a:t>，参数为负表示</a:t>
            </a:r>
            <a:r>
              <a:rPr lang="zh-CN" altLang="en-US" b="0" dirty="0" smtClean="0"/>
              <a:t>向</a:t>
            </a:r>
            <a:endParaRPr lang="en-US" altLang="zh-CN" b="0" dirty="0" smtClean="0"/>
          </a:p>
          <a:p>
            <a:r>
              <a:rPr lang="zh-CN" altLang="en-US" b="0" dirty="0" smtClean="0"/>
              <a:t>相反</a:t>
            </a:r>
            <a:r>
              <a:rPr lang="zh-CN" altLang="en-US" b="0" dirty="0"/>
              <a:t>方向倾斜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zh-CN" altLang="en-US" b="0" dirty="0"/>
          </a:p>
          <a:p>
            <a:r>
              <a:rPr lang="en-US" altLang="zh-CN" dirty="0" err="1"/>
              <a:t>skewX</a:t>
            </a:r>
            <a:r>
              <a:rPr lang="en-US" altLang="zh-CN" dirty="0"/>
              <a:t>(&lt;angle&gt;);</a:t>
            </a:r>
            <a:r>
              <a:rPr lang="zh-CN" altLang="en-US" b="0" dirty="0"/>
              <a:t>表示只在</a:t>
            </a:r>
            <a:r>
              <a:rPr lang="en-US" altLang="zh-CN" b="0" dirty="0"/>
              <a:t>X</a:t>
            </a:r>
            <a:r>
              <a:rPr lang="zh-CN" altLang="en-US" b="0" dirty="0"/>
              <a:t>轴</a:t>
            </a:r>
            <a:r>
              <a:rPr lang="en-US" altLang="zh-CN" b="0" dirty="0"/>
              <a:t>(</a:t>
            </a:r>
            <a:r>
              <a:rPr lang="zh-CN" altLang="en-US" b="0" dirty="0"/>
              <a:t>水平方向</a:t>
            </a:r>
            <a:r>
              <a:rPr lang="en-US" altLang="zh-CN" b="0" dirty="0"/>
              <a:t>)</a:t>
            </a:r>
            <a:r>
              <a:rPr lang="zh-CN" altLang="en-US" b="0" dirty="0"/>
              <a:t>倾斜。</a:t>
            </a:r>
            <a:endParaRPr lang="zh-CN" altLang="en-US" b="0" dirty="0"/>
          </a:p>
          <a:p>
            <a:r>
              <a:rPr lang="en-US" altLang="zh-CN" dirty="0" err="1"/>
              <a:t>skewY</a:t>
            </a:r>
            <a:r>
              <a:rPr lang="en-US" altLang="zh-CN" dirty="0"/>
              <a:t>(&lt;angle&gt;);</a:t>
            </a:r>
            <a:r>
              <a:rPr lang="zh-CN" altLang="en-US" b="0" dirty="0"/>
              <a:t>表示只在</a:t>
            </a:r>
            <a:r>
              <a:rPr lang="en-US" altLang="zh-CN" b="0" dirty="0"/>
              <a:t>Y</a:t>
            </a:r>
            <a:r>
              <a:rPr lang="zh-CN" altLang="en-US" b="0" dirty="0"/>
              <a:t>轴</a:t>
            </a:r>
            <a:r>
              <a:rPr lang="en-US" altLang="zh-CN" b="0" dirty="0"/>
              <a:t>(</a:t>
            </a:r>
            <a:r>
              <a:rPr lang="zh-CN" altLang="en-US" b="0" dirty="0"/>
              <a:t>垂直方向</a:t>
            </a:r>
            <a:r>
              <a:rPr lang="en-US" altLang="zh-CN" b="0" dirty="0"/>
              <a:t>)</a:t>
            </a:r>
            <a:r>
              <a:rPr lang="zh-CN" altLang="en-US" b="0" dirty="0"/>
              <a:t>倾斜。</a:t>
            </a:r>
            <a:endParaRPr lang="zh-CN" altLang="en-US" b="0" dirty="0"/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 smtClean="0">
              <a:latin typeface="+mj-ea"/>
              <a:ea typeface="+mj-ea"/>
            </a:endParaRPr>
          </a:p>
          <a:p>
            <a:endParaRPr lang="en-US" altLang="zh-CN" b="0" dirty="0">
              <a:latin typeface="+mj-ea"/>
              <a:ea typeface="+mj-ea"/>
            </a:endParaRPr>
          </a:p>
          <a:p>
            <a:endParaRPr lang="en-US" altLang="zh-CN" b="0" dirty="0" smtClean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p:pic>
        <p:nvPicPr>
          <p:cNvPr id="4" name="图片 3" descr="skew-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4868545"/>
            <a:ext cx="2190750" cy="1238250"/>
          </a:xfrm>
          <a:prstGeom prst="rect">
            <a:avLst/>
          </a:prstGeom>
        </p:spPr>
      </p:pic>
      <p:pic>
        <p:nvPicPr>
          <p:cNvPr id="5" name="图片 4" descr="skew-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4796790"/>
            <a:ext cx="21907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2395"/>
            <a:ext cx="7620000" cy="547560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语法格式 </a:t>
            </a:r>
            <a:r>
              <a:rPr lang="en-US" altLang="zh-CN" dirty="0" smtClean="0"/>
              <a:t>transform:prespective(100px);</a:t>
            </a:r>
            <a:endParaRPr lang="zh-CN" altLang="en-US" dirty="0" smtClean="0"/>
          </a:p>
          <a:p>
            <a:r>
              <a:rPr lang="en-US" altLang="zh-CN" dirty="0" smtClean="0"/>
              <a:t>perspective </a:t>
            </a:r>
            <a:r>
              <a:rPr lang="zh-CN" altLang="en-US" dirty="0"/>
              <a:t>变换函数对于 </a:t>
            </a:r>
            <a:r>
              <a:rPr lang="en-US" altLang="zh-CN" dirty="0"/>
              <a:t>3D </a:t>
            </a:r>
            <a:r>
              <a:rPr lang="zh-CN" altLang="en-US" dirty="0"/>
              <a:t>变换来说至关重要。该函数会设置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zh-CN" altLang="en-US" dirty="0"/>
              <a:t>者的位置，并将可视内容映射到一个视锥上，继而投影到一个 </a:t>
            </a:r>
            <a:r>
              <a:rPr lang="en-US" altLang="zh-CN" dirty="0"/>
              <a:t>2D </a:t>
            </a:r>
            <a:endParaRPr lang="en-US" altLang="zh-CN" dirty="0" smtClean="0"/>
          </a:p>
          <a:p>
            <a:r>
              <a:rPr lang="zh-CN" altLang="en-US" dirty="0" smtClean="0"/>
              <a:t>视平面</a:t>
            </a:r>
            <a:r>
              <a:rPr lang="zh-CN" altLang="en-US" dirty="0"/>
              <a:t>上。如果不指定透视，则 </a:t>
            </a:r>
            <a:r>
              <a:rPr lang="en-US" altLang="zh-CN" dirty="0"/>
              <a:t>Z </a:t>
            </a:r>
            <a:r>
              <a:rPr lang="zh-CN" altLang="en-US" dirty="0"/>
              <a:t>空间中的所有点将平铺到同一个 </a:t>
            </a:r>
            <a:endParaRPr lang="en-US" altLang="zh-CN" dirty="0" smtClean="0"/>
          </a:p>
          <a:p>
            <a:r>
              <a:rPr lang="en-US" altLang="zh-CN" dirty="0" smtClean="0"/>
              <a:t>2D </a:t>
            </a:r>
            <a:r>
              <a:rPr lang="zh-CN" altLang="en-US" dirty="0"/>
              <a:t>视平面中，并且变换结果中将不存透视深概念。作用于元素的子元素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perspective</a:t>
            </a:r>
            <a:r>
              <a:rPr lang="zh-CN" altLang="en-US" dirty="0"/>
              <a:t>有两种写法，一种是设置所有的子元素有一个共同的透视值，</a:t>
            </a:r>
            <a:r>
              <a:rPr lang="en-US" altLang="zh-CN" dirty="0"/>
              <a:t>perspective</a:t>
            </a:r>
            <a:r>
              <a:rPr lang="zh-CN" altLang="en-US" dirty="0"/>
              <a:t>作为一个属性值来写；一种是直接作用于元素本身，</a:t>
            </a:r>
            <a:r>
              <a:rPr lang="en-US" altLang="zh-CN" dirty="0"/>
              <a:t>perspective</a:t>
            </a:r>
            <a:r>
              <a:rPr lang="zh-CN" altLang="en-US" dirty="0"/>
              <a:t>作为</a:t>
            </a:r>
            <a:r>
              <a:rPr lang="en-US" altLang="zh-CN" dirty="0"/>
              <a:t>transform</a:t>
            </a:r>
            <a:r>
              <a:rPr lang="zh-CN" altLang="en-US" dirty="0"/>
              <a:t>的一个函数来写如：</a:t>
            </a:r>
            <a:endParaRPr lang="zh-CN" altLang="en-US" dirty="0"/>
          </a:p>
          <a:p>
            <a:r>
              <a:rPr lang="en-US" altLang="zh-CN" dirty="0"/>
              <a:t>.wrap{-webkit-perspective:1000px;}</a:t>
            </a:r>
            <a:endParaRPr lang="en-US" altLang="zh-CN" dirty="0"/>
          </a:p>
          <a:p>
            <a:r>
              <a:rPr lang="en-US" altLang="zh-CN" dirty="0"/>
              <a:t>.wrap .child{-</a:t>
            </a:r>
            <a:r>
              <a:rPr lang="en-US" altLang="zh-CN" dirty="0" err="1"/>
              <a:t>webkit-transform:perspective</a:t>
            </a:r>
            <a:r>
              <a:rPr lang="en-US" altLang="zh-CN" dirty="0"/>
              <a:t>(1000px);}</a:t>
            </a:r>
            <a:endParaRPr lang="en-US" altLang="zh-CN" dirty="0"/>
          </a:p>
          <a:p>
            <a:r>
              <a:rPr lang="zh-CN" altLang="en-US" dirty="0"/>
              <a:t>关联属性：</a:t>
            </a:r>
            <a:r>
              <a:rPr lang="en-US" altLang="zh-CN" dirty="0"/>
              <a:t>perspective-origin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Perspective(</a:t>
            </a:r>
            <a:r>
              <a:rPr lang="zh-CN" altLang="en-US" b="1" dirty="0" smtClean="0"/>
              <a:t>透视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5075</Words>
  <Application>WPS 演示</Application>
  <PresentationFormat>全屏显示(4:3)</PresentationFormat>
  <Paragraphs>228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Arial Black</vt:lpstr>
      <vt:lpstr>微软雅黑</vt:lpstr>
      <vt:lpstr>黑体</vt:lpstr>
      <vt:lpstr>Calibri</vt:lpstr>
      <vt:lpstr>基本</vt:lpstr>
      <vt:lpstr>  CSS3动画集  让你了解狂拽酷炫吊炸天的动画如何生成 </vt:lpstr>
      <vt:lpstr>教学目标</vt:lpstr>
      <vt:lpstr>概述</vt:lpstr>
      <vt:lpstr>Transform（变形）</vt:lpstr>
      <vt:lpstr>rotate （旋转）</vt:lpstr>
      <vt:lpstr>PowerPoint 演示文稿</vt:lpstr>
      <vt:lpstr>translate（位移）</vt:lpstr>
      <vt:lpstr>Skew（倾斜）</vt:lpstr>
      <vt:lpstr>Perspective(透视)</vt:lpstr>
      <vt:lpstr> 理解3D空间</vt:lpstr>
      <vt:lpstr>Transition(过渡1)</vt:lpstr>
      <vt:lpstr>Transition(过渡2)</vt:lpstr>
      <vt:lpstr>       </vt:lpstr>
      <vt:lpstr>PowerPoint 演示文稿</vt:lpstr>
      <vt:lpstr>  animation-timing-function(效果) </vt:lpstr>
      <vt:lpstr>animation-direction(动画方向)</vt:lpstr>
      <vt:lpstr>animation-fill-mode(动画后状态)</vt:lpstr>
      <vt:lpstr>animation-play-state(动画状态)</vt:lpstr>
      <vt:lpstr>关联属性</vt:lpstr>
      <vt:lpstr>Jquery 的animate运动</vt:lpstr>
      <vt:lpstr>Animate 相关属性</vt:lpstr>
      <vt:lpstr>JS+canvas 动画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291</cp:revision>
  <dcterms:created xsi:type="dcterms:W3CDTF">2016-02-18T07:43:00Z</dcterms:created>
  <dcterms:modified xsi:type="dcterms:W3CDTF">2017-05-25T01:54:01Z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