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4895723"/>
            <a:ext cx="12192001" cy="1975365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4"/>
            <a:ext cx="12192000" cy="1445191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731918"/>
            <a:ext cx="12192000" cy="113333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9058963" y="426699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0800000">
            <a:off x="1204405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0800000">
            <a:off x="1913518" y="3380302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0800000">
            <a:off x="2547645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716176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78054" y="3380303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506741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88343" y="2678966"/>
            <a:ext cx="6415314" cy="830997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8343" y="3573010"/>
            <a:ext cx="6415314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1281392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0800000">
            <a:off x="2484831" y="3362190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650376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573550" y="3362190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560528" y="3420693"/>
            <a:ext cx="44045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1" y="4882636"/>
            <a:ext cx="12191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-2" y="5412809"/>
            <a:ext cx="12192001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5724661"/>
            <a:ext cx="12192001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8862054" y="44767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60528" y="2566153"/>
            <a:ext cx="4815701" cy="83099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0528" y="3482194"/>
            <a:ext cx="4815701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661847" y="815909"/>
            <a:ext cx="1743908" cy="267237"/>
            <a:chOff x="8626149" y="409857"/>
            <a:chExt cx="1743908" cy="267237"/>
          </a:xfrm>
        </p:grpSpPr>
        <p:sp>
          <p:nvSpPr>
            <p:cNvPr id="11" name="椭圆 10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784013" y="803288"/>
            <a:ext cx="1743908" cy="267237"/>
            <a:chOff x="8626149" y="409857"/>
            <a:chExt cx="1743908" cy="267237"/>
          </a:xfrm>
        </p:grpSpPr>
        <p:sp>
          <p:nvSpPr>
            <p:cNvPr id="15" name="椭圆 14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21" y="288925"/>
            <a:ext cx="713392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1204405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913518" y="3380302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0800000">
            <a:off x="2547645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716176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078054" y="3380303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506741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-1" y="4895723"/>
            <a:ext cx="12192001" cy="1975365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0" y="5420884"/>
            <a:ext cx="12192000" cy="1445191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0" y="5731918"/>
            <a:ext cx="12192000" cy="113333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56250" y="3065322"/>
            <a:ext cx="6679500" cy="83099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5461137" y="1538364"/>
            <a:ext cx="1269722" cy="877899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75900" y="365125"/>
            <a:ext cx="977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88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661847" y="894287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84013" y="881666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27921" y="365125"/>
            <a:ext cx="71339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15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ass-lang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ubyinstalle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552575" y="765175"/>
            <a:ext cx="8601075" cy="151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600" dirty="0"/>
              <a:t>移动端样式</a:t>
            </a:r>
            <a:endParaRPr lang="zh-CN" altLang="en-US" sz="96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888343" y="2678966"/>
            <a:ext cx="6415314" cy="830997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一单元、</a:t>
            </a:r>
            <a:r>
              <a:rPr lang="en-US" altLang="zh-CN" smtClean="0"/>
              <a:t>Sass</a:t>
            </a:r>
            <a:endParaRPr lang="en-US" altLang="zh-CN" smtClean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888343" y="3573010"/>
            <a:ext cx="6415314" cy="461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3.2 GUI</a:t>
            </a:r>
            <a:r>
              <a:rPr lang="zh-CN" altLang="en-US"/>
              <a:t>界面编译</a:t>
            </a:r>
            <a:endParaRPr lang="zh-CN" altLang="en-US"/>
          </a:p>
          <a:p>
            <a:r>
              <a:rPr lang="en-US" altLang="zh-CN"/>
              <a:t>GUI</a:t>
            </a:r>
            <a:r>
              <a:rPr lang="zh-CN" altLang="en-US"/>
              <a:t>界面编译工具目前较为流行的有：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）Koala (http://koala-app.com/)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）Compass.app（http://compass.kkbox.com/）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）Scout（http://mhs.github.io/scout-app/）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）CodeKit（https://incident57.com/codekit/index.html）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）Prepros（https://prepros.io/）</a:t>
            </a:r>
            <a:endParaRPr lang="zh-CN" altLang="en-US"/>
          </a:p>
          <a:p>
            <a:r>
              <a:rPr lang="zh-CN" altLang="en-US"/>
              <a:t>不做过多介绍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3.3 </a:t>
            </a:r>
            <a:r>
              <a:rPr lang="zh-CN" altLang="en-US"/>
              <a:t>自动化编译</a:t>
            </a:r>
            <a:endParaRPr lang="zh-CN" altLang="en-US"/>
          </a:p>
          <a:p>
            <a:r>
              <a:rPr lang="zh-CN" altLang="en-US"/>
              <a:t>我们也可以通过自动化工具编译</a:t>
            </a:r>
            <a:r>
              <a:rPr lang="en-US" altLang="zh-CN"/>
              <a:t>Sass</a:t>
            </a:r>
            <a:r>
              <a:rPr lang="zh-CN" altLang="en-US"/>
              <a:t>，如</a:t>
            </a:r>
            <a:r>
              <a:rPr lang="en-US" altLang="zh-CN"/>
              <a:t>gulp</a:t>
            </a:r>
            <a:r>
              <a:rPr lang="zh-CN" altLang="en-US"/>
              <a:t>，</a:t>
            </a:r>
            <a:r>
              <a:rPr lang="en-US" altLang="zh-CN"/>
              <a:t>grunt</a:t>
            </a:r>
            <a:r>
              <a:rPr lang="zh-CN" altLang="en-US"/>
              <a:t>等。属于</a:t>
            </a:r>
            <a:r>
              <a:rPr lang="en-US" altLang="zh-CN"/>
              <a:t>nodeJs</a:t>
            </a:r>
            <a:r>
              <a:rPr lang="zh-CN" altLang="en-US"/>
              <a:t>课程，不做过多介绍</a:t>
            </a:r>
            <a:endParaRPr lang="zh-CN" altLang="en-US"/>
          </a:p>
          <a:p>
            <a:r>
              <a:rPr lang="en-US" altLang="zh-CN"/>
              <a:t>3.3.1 grunt</a:t>
            </a:r>
            <a:r>
              <a:rPr lang="zh-CN" altLang="en-US"/>
              <a:t>配置</a:t>
            </a:r>
            <a:r>
              <a:rPr lang="en-US" altLang="zh-CN"/>
              <a:t>Sass</a:t>
            </a:r>
            <a:r>
              <a:rPr lang="zh-CN" altLang="en-US"/>
              <a:t>的编译代码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4490"/>
            <a:ext cx="10515600" cy="5812790"/>
          </a:xfrm>
        </p:spPr>
        <p:txBody>
          <a:bodyPr>
            <a:normAutofit lnSpcReduction="20000"/>
          </a:bodyPr>
          <a:p>
            <a:r>
              <a:rPr lang="zh-CN" altLang="en-US" sz="1000"/>
              <a:t>module.exports = function(grunt) {</a:t>
            </a:r>
            <a:endParaRPr lang="zh-CN" altLang="en-US" sz="1000"/>
          </a:p>
          <a:p>
            <a:r>
              <a:rPr lang="zh-CN" altLang="en-US" sz="1000"/>
              <a:t>    grunt.initConfig({</a:t>
            </a:r>
            <a:endParaRPr lang="zh-CN" altLang="en-US" sz="1000"/>
          </a:p>
          <a:p>
            <a:r>
              <a:rPr lang="zh-CN" altLang="en-US" sz="1000"/>
              <a:t>        pkg: grunt.file.readJSON('package.json'),</a:t>
            </a:r>
            <a:endParaRPr lang="zh-CN" altLang="en-US" sz="1000"/>
          </a:p>
          <a:p>
            <a:r>
              <a:rPr lang="zh-CN" altLang="en-US" sz="1000"/>
              <a:t>        sass: {</a:t>
            </a:r>
            <a:endParaRPr lang="zh-CN" altLang="en-US" sz="1000"/>
          </a:p>
          <a:p>
            <a:r>
              <a:rPr lang="zh-CN" altLang="en-US" sz="1000"/>
              <a:t>            dist: {</a:t>
            </a:r>
            <a:endParaRPr lang="zh-CN" altLang="en-US" sz="1000"/>
          </a:p>
          <a:p>
            <a:r>
              <a:rPr lang="zh-CN" altLang="en-US" sz="1000"/>
              <a:t>                files: {</a:t>
            </a:r>
            <a:endParaRPr lang="zh-CN" altLang="en-US" sz="1000"/>
          </a:p>
          <a:p>
            <a:r>
              <a:rPr lang="zh-CN" altLang="en-US" sz="1000"/>
              <a:t>                    'style/style.css' : 'sass/style.scss'</a:t>
            </a:r>
            <a:endParaRPr lang="zh-CN" altLang="en-US" sz="1000"/>
          </a:p>
          <a:p>
            <a:r>
              <a:rPr lang="zh-CN" altLang="en-US" sz="1000"/>
              <a:t>                }</a:t>
            </a:r>
            <a:endParaRPr lang="zh-CN" altLang="en-US" sz="1000"/>
          </a:p>
          <a:p>
            <a:r>
              <a:rPr lang="zh-CN" altLang="en-US" sz="1000"/>
              <a:t>            }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watch: {</a:t>
            </a:r>
            <a:endParaRPr lang="zh-CN" altLang="en-US" sz="1000"/>
          </a:p>
          <a:p>
            <a:r>
              <a:rPr lang="zh-CN" altLang="en-US" sz="1000"/>
              <a:t>            css: {</a:t>
            </a:r>
            <a:endParaRPr lang="zh-CN" altLang="en-US" sz="1000"/>
          </a:p>
          <a:p>
            <a:r>
              <a:rPr lang="zh-CN" altLang="en-US" sz="1000"/>
              <a:t>                files: '**/*.scss',</a:t>
            </a:r>
            <a:endParaRPr lang="zh-CN" altLang="en-US" sz="1000"/>
          </a:p>
          <a:p>
            <a:r>
              <a:rPr lang="zh-CN" altLang="en-US" sz="1000"/>
              <a:t>                tasks: ['sass']</a:t>
            </a:r>
            <a:endParaRPr lang="zh-CN" altLang="en-US" sz="1000"/>
          </a:p>
          <a:p>
            <a:r>
              <a:rPr lang="zh-CN" altLang="en-US" sz="1000"/>
              <a:t>            }</a:t>
            </a:r>
            <a:endParaRPr lang="zh-CN" altLang="en-US" sz="1000"/>
          </a:p>
          <a:p>
            <a:r>
              <a:rPr lang="zh-CN" altLang="en-US" sz="1000"/>
              <a:t>        }</a:t>
            </a:r>
            <a:endParaRPr lang="zh-CN" altLang="en-US" sz="1000"/>
          </a:p>
          <a:p>
            <a:r>
              <a:rPr lang="zh-CN" altLang="en-US" sz="1000"/>
              <a:t>    });</a:t>
            </a:r>
            <a:endParaRPr lang="zh-CN" altLang="en-US" sz="1000"/>
          </a:p>
          <a:p>
            <a:r>
              <a:rPr lang="zh-CN" altLang="en-US" sz="1000"/>
              <a:t>    grunt.loadNpmTasks('grunt-contrib-sass');</a:t>
            </a:r>
            <a:endParaRPr lang="zh-CN" altLang="en-US" sz="1000"/>
          </a:p>
          <a:p>
            <a:r>
              <a:rPr lang="zh-CN" altLang="en-US" sz="1000"/>
              <a:t>    grunt.loadNpmTasks('grunt-contrib-watch');</a:t>
            </a:r>
            <a:endParaRPr lang="zh-CN" altLang="en-US" sz="1000"/>
          </a:p>
          <a:p>
            <a:r>
              <a:rPr lang="zh-CN" altLang="en-US" sz="1000"/>
              <a:t>    grunt.registerTask('default',['watch']);</a:t>
            </a:r>
            <a:endParaRPr lang="zh-CN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641215"/>
          </a:xfrm>
        </p:spPr>
        <p:txBody>
          <a:bodyPr>
            <a:normAutofit/>
          </a:bodyPr>
          <a:p>
            <a:r>
              <a:rPr lang="en-US" altLang="zh-CN" sz="1600"/>
              <a:t>3.3.2 gulp</a:t>
            </a:r>
            <a:r>
              <a:rPr lang="zh-CN" altLang="en-US" sz="1600"/>
              <a:t>配置</a:t>
            </a:r>
            <a:r>
              <a:rPr lang="en-US" altLang="zh-CN" sz="1600"/>
              <a:t>Sass</a:t>
            </a:r>
            <a:r>
              <a:rPr lang="zh-CN" altLang="en-US" sz="1600"/>
              <a:t>的编译示例代码</a:t>
            </a:r>
            <a:endParaRPr lang="zh-CN" altLang="en-US" sz="1600"/>
          </a:p>
          <a:p>
            <a:r>
              <a:rPr lang="zh-CN" altLang="en-US" sz="1400"/>
              <a:t>var gulp = require('gulp');</a:t>
            </a:r>
            <a:endParaRPr lang="zh-CN" altLang="en-US" sz="1400"/>
          </a:p>
          <a:p>
            <a:r>
              <a:rPr lang="zh-CN" altLang="en-US" sz="1400"/>
              <a:t>var sass = require('gulp-sass');</a:t>
            </a:r>
            <a:endParaRPr lang="zh-CN" altLang="en-US" sz="1400"/>
          </a:p>
          <a:p>
            <a:r>
              <a:rPr lang="zh-CN" altLang="en-US" sz="1400"/>
              <a:t>gulp.task('sass', function () {</a:t>
            </a:r>
            <a:endParaRPr lang="zh-CN" altLang="en-US" sz="1400"/>
          </a:p>
          <a:p>
            <a:r>
              <a:rPr lang="zh-CN" altLang="en-US" sz="1400"/>
              <a:t>    gulp.src('./scss/*.scss')</a:t>
            </a:r>
            <a:endParaRPr lang="zh-CN" altLang="en-US" sz="1400"/>
          </a:p>
          <a:p>
            <a:r>
              <a:rPr lang="zh-CN" altLang="en-US" sz="1400"/>
              <a:t>        .pipe(sass())</a:t>
            </a:r>
            <a:endParaRPr lang="zh-CN" altLang="en-US" sz="1400"/>
          </a:p>
          <a:p>
            <a:r>
              <a:rPr lang="zh-CN" altLang="en-US" sz="1400"/>
              <a:t>        .pipe(gulp.dest('./css'));</a:t>
            </a:r>
            <a:endParaRPr lang="zh-CN" altLang="en-US" sz="1400"/>
          </a:p>
          <a:p>
            <a:r>
              <a:rPr lang="zh-CN" altLang="en-US" sz="1400"/>
              <a:t>});</a:t>
            </a:r>
            <a:endParaRPr lang="zh-CN" altLang="en-US" sz="1400"/>
          </a:p>
          <a:p>
            <a:r>
              <a:rPr lang="zh-CN" altLang="en-US" sz="1400"/>
              <a:t>gulp.task('watch', function() {</a:t>
            </a:r>
            <a:endParaRPr lang="zh-CN" altLang="en-US" sz="1400"/>
          </a:p>
          <a:p>
            <a:r>
              <a:rPr lang="zh-CN" altLang="en-US" sz="1400"/>
              <a:t>    gulp.watch('scss/*.scss', ['sass']);</a:t>
            </a:r>
            <a:endParaRPr lang="zh-CN" altLang="en-US" sz="1400"/>
          </a:p>
          <a:p>
            <a:r>
              <a:rPr lang="zh-CN" altLang="en-US" sz="1400"/>
              <a:t>});</a:t>
            </a:r>
            <a:endParaRPr lang="zh-CN" altLang="en-US" sz="1400"/>
          </a:p>
          <a:p>
            <a:r>
              <a:rPr lang="zh-CN" altLang="en-US" sz="1400"/>
              <a:t>gulp.task('default', ['sass','watch']);</a:t>
            </a:r>
            <a:endParaRPr lang="zh-CN" altLang="en-US" sz="14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3.4 </a:t>
            </a:r>
            <a:r>
              <a:rPr lang="zh-CN" altLang="en-US"/>
              <a:t>不同样式风格的输出方法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）嵌套输出方式：</a:t>
            </a:r>
            <a:r>
              <a:rPr lang="en-US" altLang="zh-CN"/>
              <a:t>nested</a:t>
            </a:r>
            <a:endParaRPr lang="en-US" altLang="zh-CN"/>
          </a:p>
          <a:p>
            <a:r>
              <a:rPr lang="zh-CN" altLang="en-US"/>
              <a:t>命令：编译命令后面加 </a:t>
            </a:r>
            <a:r>
              <a:rPr lang="en-US" altLang="zh-CN"/>
              <a:t>--style nested</a:t>
            </a:r>
            <a:r>
              <a:rPr lang="zh-CN" altLang="en-US"/>
              <a:t>参数</a:t>
            </a:r>
            <a:endParaRPr lang="zh-CN" altLang="en-US"/>
          </a:p>
          <a:p>
            <a:r>
              <a:rPr lang="zh-CN" altLang="en-US"/>
              <a:t>例：</a:t>
            </a:r>
            <a:r>
              <a:rPr lang="en-US" altLang="zh-CN"/>
              <a:t>sass --watch sass sass:css --style nested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）展开输出方式：</a:t>
            </a:r>
            <a:r>
              <a:rPr lang="en-US" altLang="zh-CN"/>
              <a:t>expanded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）紧凑输出方式：</a:t>
            </a:r>
            <a:r>
              <a:rPr lang="en-US" altLang="zh-CN"/>
              <a:t>compact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）压缩输出方式：</a:t>
            </a:r>
            <a:r>
              <a:rPr lang="en-US" altLang="zh-CN"/>
              <a:t>compressed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</a:t>
            </a:r>
            <a:r>
              <a:rPr lang="en-US" altLang="zh-CN"/>
              <a:t>Sass</a:t>
            </a:r>
            <a:r>
              <a:rPr lang="zh-CN" altLang="en-US"/>
              <a:t>的基本特性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4.1 </a:t>
            </a:r>
            <a:r>
              <a:rPr lang="zh-CN" altLang="en-US"/>
              <a:t>变量</a:t>
            </a:r>
            <a:endParaRPr lang="zh-CN" altLang="en-US"/>
          </a:p>
          <a:p>
            <a:r>
              <a:rPr lang="en-US" altLang="zh-CN"/>
              <a:t>4.1.1 </a:t>
            </a:r>
            <a:r>
              <a:rPr lang="zh-CN" altLang="en-US"/>
              <a:t>变量声明</a:t>
            </a:r>
            <a:endParaRPr lang="zh-CN" altLang="en-US"/>
          </a:p>
          <a:p>
            <a:r>
              <a:rPr lang="en-US" altLang="zh-CN"/>
              <a:t>$width: 200px</a:t>
            </a:r>
            <a:endParaRPr lang="en-US" altLang="zh-CN"/>
          </a:p>
          <a:p>
            <a:r>
              <a:rPr lang="en-US" altLang="zh-CN"/>
              <a:t>$:</a:t>
            </a:r>
            <a:r>
              <a:rPr lang="zh-CN" altLang="en-US"/>
              <a:t>变量声明符；    </a:t>
            </a:r>
            <a:r>
              <a:rPr lang="en-US" altLang="zh-CN"/>
              <a:t>width</a:t>
            </a:r>
            <a:r>
              <a:rPr lang="zh-CN" altLang="en-US"/>
              <a:t>：变量名称；      </a:t>
            </a:r>
            <a:r>
              <a:rPr lang="en-US" altLang="zh-CN"/>
              <a:t>200px</a:t>
            </a:r>
            <a:r>
              <a:rPr lang="zh-CN" altLang="en-US"/>
              <a:t>：变量值</a:t>
            </a:r>
            <a:endParaRPr lang="zh-CN" altLang="en-US"/>
          </a:p>
          <a:p>
            <a:r>
              <a:rPr lang="en-US" altLang="zh-CN"/>
              <a:t>4.1.2 </a:t>
            </a:r>
            <a:r>
              <a:rPr lang="zh-CN" altLang="en-US"/>
              <a:t>普通变量与默认变量</a:t>
            </a:r>
            <a:endParaRPr lang="zh-CN" altLang="en-US"/>
          </a:p>
          <a:p>
            <a:r>
              <a:rPr lang="zh-CN" altLang="en-US"/>
              <a:t>普通变量：定义之后可以在全局范围内使用的变量；</a:t>
            </a:r>
            <a:r>
              <a:rPr lang="en-US" altLang="zh-CN"/>
              <a:t>$width: 200px;</a:t>
            </a:r>
            <a:endParaRPr lang="en-US" altLang="zh-CN"/>
          </a:p>
          <a:p>
            <a:r>
              <a:rPr lang="zh-CN" altLang="en-US"/>
              <a:t>默认变量：</a:t>
            </a:r>
            <a:r>
              <a:rPr lang="en-US" altLang="zh-CN"/>
              <a:t>Sass</a:t>
            </a:r>
            <a:r>
              <a:rPr lang="zh-CN" altLang="en-US"/>
              <a:t>的默认变量只需要在值后面加上 </a:t>
            </a:r>
            <a:r>
              <a:rPr lang="en-US" altLang="zh-CN"/>
              <a:t>!default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$width: 200px !default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基本特性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默认变量：</a:t>
            </a:r>
            <a:endParaRPr lang="zh-CN" altLang="en-US"/>
          </a:p>
          <a:p>
            <a:r>
              <a:rPr lang="zh-CN" altLang="en-US"/>
              <a:t>sass 的默认变量一般是用来设置默认值，然后根据需求来覆盖的，覆盖的方式也很简单，只需要在默认变量之前重新声明下变量即可。</a:t>
            </a:r>
            <a:endParaRPr lang="zh-CN" altLang="en-US"/>
          </a:p>
          <a:p>
            <a:r>
              <a:rPr lang="en-US" altLang="zh-CN"/>
              <a:t>$width: 400px</a:t>
            </a:r>
            <a:endParaRPr lang="en-US" altLang="zh-CN"/>
          </a:p>
          <a:p>
            <a:r>
              <a:rPr lang="en-US" altLang="zh-CN"/>
              <a:t>$width: 200px !default</a:t>
            </a:r>
            <a:endParaRPr lang="en-US" altLang="zh-CN"/>
          </a:p>
          <a:p>
            <a:r>
              <a:rPr lang="en-US" altLang="zh-CN"/>
              <a:t>div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width: $width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编译后：</a:t>
            </a:r>
            <a:r>
              <a:rPr lang="en-US" altLang="zh-CN"/>
              <a:t>div {width: 400px;}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默认变量一般在进行组件化开发时会很有用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基本特性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4.1.3 </a:t>
            </a:r>
            <a:r>
              <a:rPr lang="zh-CN" altLang="en-US"/>
              <a:t>全局变量与局部变量</a:t>
            </a:r>
            <a:endParaRPr lang="zh-CN" altLang="en-US"/>
          </a:p>
          <a:p>
            <a:r>
              <a:rPr lang="zh-CN" altLang="en-US"/>
              <a:t>全局变量：在选择器、函数、混合宏...的外面定义的变量为全局变量。简单理解为，全局变量就是定义在元素外面的变量。</a:t>
            </a:r>
            <a:endParaRPr lang="zh-CN" altLang="en-US"/>
          </a:p>
          <a:p>
            <a:r>
              <a:rPr lang="zh-CN" altLang="en-US"/>
              <a:t>局部变量：定义在元素内部的变量。</a:t>
            </a:r>
            <a:endParaRPr lang="zh-CN" altLang="en-US"/>
          </a:p>
          <a:p>
            <a:r>
              <a:rPr lang="en-US" altLang="zh-CN"/>
              <a:t>$width: 200px</a:t>
            </a:r>
            <a:endParaRPr lang="en-US" altLang="zh-CN"/>
          </a:p>
          <a:p>
            <a:r>
              <a:rPr lang="en-US" altLang="zh-CN"/>
              <a:t>div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$width: 400px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span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width: $width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编译后： </a:t>
            </a:r>
            <a:r>
              <a:rPr lang="en-US" altLang="zh-CN"/>
              <a:t>div span {width: 400px;}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基本特性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什么时候使用变量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）该值至少重复出现了两次；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）该值至少可能会被更新一次；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）该值所有的表现都与变量有关（非巧合）；</a:t>
            </a:r>
            <a:endParaRPr lang="zh-CN" altLang="en-US"/>
          </a:p>
          <a:p>
            <a:r>
              <a:rPr lang="en-US" altLang="zh-CN"/>
              <a:t>基本上，没有理由声明一个永远不需要更新或者只在单一地方使用变量。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基本特性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4.2 [Sass]</a:t>
            </a:r>
            <a:r>
              <a:rPr lang="zh-CN" altLang="en-US"/>
              <a:t>嵌套</a:t>
            </a:r>
            <a:endParaRPr lang="zh-CN" altLang="en-US"/>
          </a:p>
          <a:p>
            <a:r>
              <a:rPr lang="en-US" altLang="zh-CN"/>
              <a:t>4.2.1 </a:t>
            </a:r>
            <a:r>
              <a:rPr lang="zh-CN" altLang="en-US"/>
              <a:t>选择器嵌套</a:t>
            </a:r>
            <a:endParaRPr lang="zh-CN" altLang="en-US"/>
          </a:p>
          <a:p>
            <a:r>
              <a:rPr lang="zh-CN" altLang="en-US"/>
              <a:t>假设我们有这样一段结构代码</a:t>
            </a:r>
            <a:endParaRPr lang="zh-CN" altLang="en-US"/>
          </a:p>
          <a:p>
            <a:r>
              <a:rPr lang="zh-CN" altLang="en-US" sz="1800"/>
              <a:t>&lt;header&gt;</a:t>
            </a:r>
            <a:endParaRPr lang="zh-CN" altLang="en-US" sz="1800"/>
          </a:p>
          <a:p>
            <a:pPr lvl="1"/>
            <a:r>
              <a:rPr lang="zh-CN" altLang="en-US" sz="1800"/>
              <a:t>&lt;nav&gt;</a:t>
            </a:r>
            <a:endParaRPr lang="zh-CN" altLang="en-US" sz="1800"/>
          </a:p>
          <a:p>
            <a:pPr lvl="1"/>
            <a:r>
              <a:rPr lang="zh-CN" altLang="en-US" sz="1800"/>
              <a:t>    &lt;a href=“##”&gt;Home&lt;/a&gt;</a:t>
            </a:r>
            <a:endParaRPr lang="zh-CN" altLang="en-US" sz="1800"/>
          </a:p>
          <a:p>
            <a:pPr lvl="1"/>
            <a:r>
              <a:rPr lang="zh-CN" altLang="en-US" sz="1800"/>
              <a:t>    &lt;a href=“##”&gt;About&lt;/a&gt;</a:t>
            </a:r>
            <a:endParaRPr lang="zh-CN" altLang="en-US" sz="1800"/>
          </a:p>
          <a:p>
            <a:pPr lvl="1"/>
            <a:r>
              <a:rPr lang="zh-CN" altLang="en-US" sz="1800"/>
              <a:t>    &lt;a href=“##”&gt;Blog&lt;/a&gt;</a:t>
            </a:r>
            <a:endParaRPr lang="zh-CN" altLang="en-US" sz="1800"/>
          </a:p>
          <a:p>
            <a:pPr lvl="1"/>
            <a:r>
              <a:rPr lang="zh-CN" altLang="en-US" sz="1800"/>
              <a:t>&lt;/nav&gt;</a:t>
            </a:r>
            <a:endParaRPr lang="zh-CN" altLang="en-US" sz="1800"/>
          </a:p>
          <a:p>
            <a:r>
              <a:rPr lang="zh-CN" altLang="en-US" sz="1800"/>
              <a:t>&lt;header&gt;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en-US" altLang="zh-CN"/>
              <a:t>Sass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1-1</a:t>
            </a:r>
            <a:r>
              <a:rPr lang="zh-CN" altLang="en-US"/>
              <a:t>、什么是</a:t>
            </a:r>
            <a:r>
              <a:rPr lang="en-US" altLang="zh-CN"/>
              <a:t>css</a:t>
            </a:r>
            <a:r>
              <a:rPr lang="zh-CN" altLang="en-US"/>
              <a:t>预处理器</a:t>
            </a:r>
            <a:endParaRPr lang="zh-CN" altLang="en-US"/>
          </a:p>
          <a:p>
            <a:r>
              <a:rPr lang="en-US" altLang="zh-CN"/>
              <a:t>CSS 预处理器定义了一种新的语言，其基本思想是，用一种专门的编程语言，为 CSS 增加了一些编程的特性，将 CSS 作为目标生成文件，然后开发者就只要使用这种语言进行编码工作。</a:t>
            </a:r>
            <a:endParaRPr lang="zh-CN" altLang="en-US"/>
          </a:p>
          <a:p>
            <a:r>
              <a:rPr lang="en-US" altLang="zh-CN"/>
              <a:t>1-2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预处理器的作用</a:t>
            </a:r>
            <a:endParaRPr lang="zh-CN" altLang="en-US"/>
          </a:p>
          <a:p>
            <a:r>
              <a:rPr lang="zh-CN" altLang="en-US"/>
              <a:t>使你的</a:t>
            </a:r>
            <a:r>
              <a:rPr lang="en-US" altLang="zh-CN"/>
              <a:t>css</a:t>
            </a:r>
            <a:r>
              <a:rPr lang="zh-CN" altLang="en-US"/>
              <a:t>看起来更加的简洁、适用性更强、可读性更高、更易于维护</a:t>
            </a:r>
            <a:endParaRPr lang="zh-CN" altLang="en-US"/>
          </a:p>
          <a:p>
            <a:r>
              <a:rPr lang="en-US" altLang="zh-CN"/>
              <a:t>1-3</a:t>
            </a:r>
            <a:r>
              <a:rPr lang="zh-CN" altLang="en-US"/>
              <a:t>、常用的</a:t>
            </a:r>
            <a:r>
              <a:rPr lang="en-US" altLang="zh-CN"/>
              <a:t>css</a:t>
            </a:r>
            <a:r>
              <a:rPr lang="zh-CN" altLang="en-US"/>
              <a:t>预处理器语言</a:t>
            </a:r>
            <a:endParaRPr lang="zh-CN" altLang="en-US"/>
          </a:p>
          <a:p>
            <a:r>
              <a:rPr lang="en-US" altLang="zh-CN"/>
              <a:t>Sass</a:t>
            </a:r>
            <a:r>
              <a:rPr lang="zh-CN" altLang="en-US"/>
              <a:t>、</a:t>
            </a:r>
            <a:r>
              <a:rPr lang="en-US" altLang="zh-CN"/>
              <a:t>less</a:t>
            </a:r>
            <a:r>
              <a:rPr lang="zh-CN" altLang="en-US"/>
              <a:t>、</a:t>
            </a:r>
            <a:r>
              <a:rPr lang="en-US" altLang="zh-CN"/>
              <a:t>stylus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基本特性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想选中 header 中的 a 标签，在写 CSS 会这样写：</a:t>
            </a:r>
            <a:endParaRPr lang="zh-CN" altLang="en-US"/>
          </a:p>
          <a:p>
            <a:r>
              <a:rPr lang="zh-CN" altLang="en-US"/>
              <a:t>nav a {</a:t>
            </a:r>
            <a:endParaRPr lang="zh-CN" altLang="en-US"/>
          </a:p>
          <a:p>
            <a:r>
              <a:rPr lang="zh-CN" altLang="en-US"/>
              <a:t>  color:red;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header nav a {</a:t>
            </a:r>
            <a:endParaRPr lang="zh-CN" altLang="en-US"/>
          </a:p>
          <a:p>
            <a:r>
              <a:rPr lang="zh-CN" altLang="en-US"/>
              <a:t>  color:green;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基本特性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那么在 Sass 中，就可以使用选择器的嵌套来实现：</a:t>
            </a:r>
            <a:endParaRPr lang="zh-CN" altLang="en-US"/>
          </a:p>
          <a:p>
            <a:r>
              <a:rPr lang="en-US" altLang="zh-CN"/>
              <a:t>nav</a:t>
            </a:r>
            <a:endParaRPr lang="en-US" altLang="zh-CN"/>
          </a:p>
          <a:p>
            <a:r>
              <a:rPr lang="en-US" altLang="zh-CN"/>
              <a:t>  a</a:t>
            </a:r>
            <a:endParaRPr lang="en-US" altLang="zh-CN"/>
          </a:p>
          <a:p>
            <a:r>
              <a:rPr lang="en-US" altLang="zh-CN"/>
              <a:t>    color: #f00</a:t>
            </a:r>
            <a:endParaRPr lang="en-US" altLang="zh-CN"/>
          </a:p>
          <a:p>
            <a:r>
              <a:rPr lang="en-US" altLang="zh-CN"/>
              <a:t>    header &amp;</a:t>
            </a:r>
            <a:endParaRPr lang="en-US" altLang="zh-CN"/>
          </a:p>
          <a:p>
            <a:r>
              <a:rPr lang="en-US" altLang="zh-CN"/>
              <a:t>      color: #00f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基本特性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4.2.2 </a:t>
            </a:r>
            <a:r>
              <a:rPr lang="zh-CN" altLang="en-US"/>
              <a:t>属性嵌套</a:t>
            </a:r>
            <a:endParaRPr lang="zh-CN" altLang="en-US"/>
          </a:p>
          <a:p>
            <a:r>
              <a:rPr lang="zh-CN" altLang="en-US"/>
              <a:t>假设我们的</a:t>
            </a:r>
            <a:r>
              <a:rPr lang="en-US" altLang="zh-CN"/>
              <a:t>css</a:t>
            </a:r>
            <a:r>
              <a:rPr lang="zh-CN" altLang="en-US"/>
              <a:t>样式是这样的：</a:t>
            </a:r>
            <a:endParaRPr lang="zh-CN" altLang="en-US"/>
          </a:p>
          <a:p>
            <a:r>
              <a:rPr lang="en-US" altLang="zh-CN"/>
              <a:t>div {</a:t>
            </a:r>
            <a:endParaRPr lang="en-US" altLang="zh-CN"/>
          </a:p>
          <a:p>
            <a:r>
              <a:rPr lang="en-US" altLang="zh-CN"/>
              <a:t>   font-size</a:t>
            </a:r>
            <a:r>
              <a:rPr lang="zh-CN" altLang="en-US"/>
              <a:t>：</a:t>
            </a:r>
            <a:r>
              <a:rPr lang="en-US" altLang="zh-CN"/>
              <a:t>16px;</a:t>
            </a:r>
            <a:endParaRPr lang="en-US" altLang="zh-CN"/>
          </a:p>
          <a:p>
            <a:r>
              <a:rPr lang="en-US" altLang="zh-CN"/>
              <a:t>   font-weight: bold;</a:t>
            </a:r>
            <a:endParaRPr lang="en-US" altLang="zh-CN"/>
          </a:p>
          <a:p>
            <a:r>
              <a:rPr lang="en-US" altLang="zh-CN"/>
              <a:t>   font-family: Arial;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写法：</a:t>
            </a:r>
            <a:endParaRPr lang="zh-CN" altLang="en-US"/>
          </a:p>
          <a:p>
            <a:r>
              <a:rPr lang="zh-CN" altLang="en-US"/>
              <a:t>div</a:t>
            </a:r>
            <a:endParaRPr lang="zh-CN" altLang="en-US"/>
          </a:p>
          <a:p>
            <a:r>
              <a:rPr lang="zh-CN" altLang="en-US"/>
              <a:t>  font:</a:t>
            </a:r>
            <a:endParaRPr lang="zh-CN" altLang="en-US"/>
          </a:p>
          <a:p>
            <a:r>
              <a:rPr lang="zh-CN" altLang="en-US"/>
              <a:t>    size: 16px</a:t>
            </a:r>
            <a:endParaRPr lang="zh-CN" altLang="en-US"/>
          </a:p>
          <a:p>
            <a:r>
              <a:rPr lang="zh-CN" altLang="en-US"/>
              <a:t>    weight: bold</a:t>
            </a:r>
            <a:endParaRPr lang="zh-CN" altLang="en-US"/>
          </a:p>
          <a:p>
            <a:r>
              <a:rPr lang="zh-CN" altLang="en-US"/>
              <a:t>    family: Airal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4.2.3 </a:t>
            </a:r>
            <a:r>
              <a:rPr lang="zh-CN" altLang="en-US"/>
              <a:t>伪类嵌套</a:t>
            </a:r>
            <a:endParaRPr lang="zh-CN" altLang="en-US"/>
          </a:p>
          <a:p>
            <a:r>
              <a:rPr lang="en-US" altLang="zh-CN"/>
              <a:t>.clearfix</a:t>
            </a:r>
            <a:endParaRPr lang="en-US" altLang="zh-CN"/>
          </a:p>
          <a:p>
            <a:r>
              <a:rPr lang="en-US" altLang="zh-CN"/>
              <a:t>  &amp;:before,</a:t>
            </a:r>
            <a:endParaRPr lang="en-US" altLang="zh-CN"/>
          </a:p>
          <a:p>
            <a:r>
              <a:rPr lang="en-US" altLang="zh-CN"/>
              <a:t>  &amp;:after</a:t>
            </a:r>
            <a:endParaRPr lang="en-US" altLang="zh-CN"/>
          </a:p>
          <a:p>
            <a:r>
              <a:rPr lang="en-US" altLang="zh-CN"/>
              <a:t>    content: " "</a:t>
            </a:r>
            <a:endParaRPr lang="en-US" altLang="zh-CN"/>
          </a:p>
          <a:p>
            <a:r>
              <a:rPr lang="en-US" altLang="zh-CN"/>
              <a:t>    display: table</a:t>
            </a:r>
            <a:endParaRPr lang="en-US" altLang="zh-CN"/>
          </a:p>
          <a:p>
            <a:r>
              <a:rPr lang="en-US" altLang="zh-CN"/>
              <a:t>  &amp;:after</a:t>
            </a:r>
            <a:endParaRPr lang="en-US" altLang="zh-CN"/>
          </a:p>
          <a:p>
            <a:r>
              <a:rPr lang="en-US" altLang="zh-CN"/>
              <a:t>    clear: both</a:t>
            </a:r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/>
              <a:t>&amp;</a:t>
            </a:r>
            <a:r>
              <a:rPr lang="zh-CN" altLang="en-US"/>
              <a:t>符号代表父选择器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35" y="365125"/>
            <a:ext cx="7134225" cy="1141730"/>
          </a:xfrm>
        </p:spPr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855"/>
            <a:ext cx="10515600" cy="4670425"/>
          </a:xfrm>
        </p:spPr>
        <p:txBody>
          <a:bodyPr/>
          <a:p>
            <a:r>
              <a:rPr lang="zh-CN" altLang="en-US"/>
              <a:t>编译为</a:t>
            </a:r>
            <a:r>
              <a:rPr lang="en-US" altLang="zh-CN"/>
              <a:t>css</a:t>
            </a:r>
            <a:r>
              <a:rPr lang="zh-CN" altLang="en-US"/>
              <a:t>为：</a:t>
            </a:r>
            <a:endParaRPr lang="zh-CN" altLang="en-US"/>
          </a:p>
          <a:p>
            <a:r>
              <a:rPr lang="zh-CN" altLang="en-US"/>
              <a:t>.clearfix:before, .clearfix:after {</a:t>
            </a:r>
            <a:endParaRPr lang="zh-CN" altLang="en-US"/>
          </a:p>
          <a:p>
            <a:r>
              <a:rPr lang="zh-CN" altLang="en-US"/>
              <a:t>  content: " ";</a:t>
            </a:r>
            <a:endParaRPr lang="zh-CN" altLang="en-US"/>
          </a:p>
          <a:p>
            <a:r>
              <a:rPr lang="zh-CN" altLang="en-US"/>
              <a:t>  display: table;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.clearfix:after {</a:t>
            </a:r>
            <a:endParaRPr lang="zh-CN" altLang="en-US"/>
          </a:p>
          <a:p>
            <a:r>
              <a:rPr lang="zh-CN" altLang="en-US"/>
              <a:t>  clear: both;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4.3 </a:t>
            </a:r>
            <a:r>
              <a:rPr lang="zh-CN" altLang="en-US"/>
              <a:t>混合宏</a:t>
            </a:r>
            <a:endParaRPr lang="zh-CN" altLang="en-US"/>
          </a:p>
          <a:p>
            <a:r>
              <a:rPr lang="zh-CN" altLang="en-US"/>
              <a:t>如果你的整个网站中有几处小样式类似，比如颜色，字体等，在 Sass 可以使用变量来统一处理，那么这种选择还是不错的。但当你的样式变得越来越复杂，需要重复使用大段的样式时，使用变量就无法达到我们目了。这个时候 Sass 中的混合宏就会变得非常有意义。</a:t>
            </a:r>
            <a:endParaRPr lang="zh-CN" altLang="en-US"/>
          </a:p>
          <a:p>
            <a:r>
              <a:rPr lang="en-US" altLang="zh-CN"/>
              <a:t>4.3.1 </a:t>
            </a:r>
            <a:r>
              <a:rPr lang="zh-CN" altLang="en-US"/>
              <a:t>声明混合宏</a:t>
            </a:r>
            <a:endParaRPr lang="zh-CN" altLang="en-US"/>
          </a:p>
          <a:p>
            <a:r>
              <a:rPr lang="zh-CN" altLang="en-US"/>
              <a:t>我们可以用</a:t>
            </a:r>
            <a:r>
              <a:rPr lang="en-US" altLang="zh-CN"/>
              <a:t>“@mixin”</a:t>
            </a:r>
            <a:r>
              <a:rPr lang="zh-CN" altLang="en-US"/>
              <a:t>关键词来声明一个混合宏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声明不带参数的混合宏：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@mixin border-radius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-webkit-border-radius: 5px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border-radius: 5px</a:t>
            </a:r>
            <a:endParaRPr lang="zh-CN" altLang="en-US"/>
          </a:p>
          <a:p>
            <a:r>
              <a:rPr lang="zh-CN" altLang="en-US"/>
              <a:t>声明带参数的混合宏</a:t>
            </a:r>
            <a:endParaRPr lang="zh-CN" altLang="en-US"/>
          </a:p>
          <a:p>
            <a:r>
              <a:rPr lang="zh-CN" altLang="en-US"/>
              <a:t>@mixin border-radius($border-radius: 10px)</a:t>
            </a:r>
            <a:endParaRPr lang="zh-CN" altLang="en-US"/>
          </a:p>
          <a:p>
            <a:r>
              <a:rPr lang="zh-CN" altLang="en-US"/>
              <a:t>  -webkit-border-radius: $border-radius</a:t>
            </a:r>
            <a:endParaRPr lang="zh-CN" altLang="en-US"/>
          </a:p>
          <a:p>
            <a:r>
              <a:rPr lang="zh-CN" altLang="en-US"/>
              <a:t>  border-radius: $border-radius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4.3.2 </a:t>
            </a:r>
            <a:r>
              <a:rPr lang="zh-CN" altLang="en-US"/>
              <a:t>调用混合宏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Sass</a:t>
            </a:r>
            <a:r>
              <a:rPr lang="zh-CN" altLang="en-US"/>
              <a:t>中我们可以通过</a:t>
            </a:r>
            <a:r>
              <a:rPr lang="en-US" altLang="zh-CN"/>
              <a:t>“@include”</a:t>
            </a:r>
            <a:r>
              <a:rPr lang="zh-CN" altLang="en-US"/>
              <a:t>来调用用</a:t>
            </a:r>
            <a:r>
              <a:rPr lang="en-US" altLang="zh-CN"/>
              <a:t>@mixin</a:t>
            </a:r>
            <a:r>
              <a:rPr lang="zh-CN" altLang="en-US"/>
              <a:t>声明的混合宏</a:t>
            </a:r>
            <a:endParaRPr lang="zh-CN" altLang="en-US"/>
          </a:p>
          <a:p>
            <a:r>
              <a:rPr lang="zh-CN" altLang="en-US"/>
              <a:t>@mixin border-radius($border-radius: 10px)  </a:t>
            </a:r>
            <a:r>
              <a:rPr lang="en-US" altLang="zh-CN"/>
              <a:t>//</a:t>
            </a:r>
            <a:r>
              <a:rPr lang="zh-CN" altLang="en-US"/>
              <a:t>声明混合宏</a:t>
            </a:r>
            <a:endParaRPr lang="zh-CN" altLang="en-US"/>
          </a:p>
          <a:p>
            <a:r>
              <a:rPr lang="zh-CN" altLang="en-US"/>
              <a:t>  -webkit-border-radius: $border-radius</a:t>
            </a:r>
            <a:endParaRPr lang="zh-CN" altLang="en-US"/>
          </a:p>
          <a:p>
            <a:r>
              <a:rPr lang="zh-CN" altLang="en-US"/>
              <a:t>  border-radius: $border-radius</a:t>
            </a:r>
            <a:endParaRPr lang="zh-CN" altLang="en-US"/>
          </a:p>
          <a:p>
            <a:r>
              <a:rPr lang="zh-CN" altLang="en-US"/>
              <a:t>调用混合宏</a:t>
            </a:r>
            <a:endParaRPr lang="zh-CN" altLang="en-US"/>
          </a:p>
          <a:p>
            <a:r>
              <a:rPr lang="zh-CN" altLang="en-US"/>
              <a:t>.border </a:t>
            </a:r>
            <a:endParaRPr lang="zh-CN" altLang="en-US"/>
          </a:p>
          <a:p>
            <a:r>
              <a:rPr lang="zh-CN" altLang="en-US"/>
              <a:t>  @include border-radius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4.3.3 </a:t>
            </a:r>
            <a:r>
              <a:rPr lang="zh-CN" altLang="en-US"/>
              <a:t>混合宏的参数</a:t>
            </a:r>
            <a:endParaRPr lang="zh-CN" altLang="en-US"/>
          </a:p>
          <a:p>
            <a:r>
              <a:rPr lang="zh-CN" altLang="en-US"/>
              <a:t>传一个不带值的参数</a:t>
            </a:r>
            <a:endParaRPr lang="zh-CN" altLang="en-US"/>
          </a:p>
          <a:p>
            <a:r>
              <a:rPr lang="zh-CN" altLang="en-US"/>
              <a:t>@mixin border-radius($border-radius)</a:t>
            </a:r>
            <a:endParaRPr lang="zh-CN" altLang="en-US"/>
          </a:p>
          <a:p>
            <a:r>
              <a:rPr lang="zh-CN" altLang="en-US"/>
              <a:t>  -webkit-border-radius: $border-radius</a:t>
            </a:r>
            <a:endParaRPr lang="zh-CN" altLang="en-US"/>
          </a:p>
          <a:p>
            <a:r>
              <a:rPr lang="zh-CN" altLang="en-US"/>
              <a:t>  border-radius: $border-radius</a:t>
            </a:r>
            <a:endParaRPr lang="zh-CN" altLang="en-US"/>
          </a:p>
          <a:p>
            <a:r>
              <a:rPr lang="zh-CN" altLang="en-US"/>
              <a:t>调用的时候传入参数</a:t>
            </a:r>
            <a:endParaRPr lang="zh-CN" altLang="en-US"/>
          </a:p>
          <a:p>
            <a:r>
              <a:rPr lang="zh-CN" altLang="en-US"/>
              <a:t>.border </a:t>
            </a:r>
            <a:endParaRPr lang="zh-CN" altLang="en-US"/>
          </a:p>
          <a:p>
            <a:r>
              <a:rPr lang="zh-CN" altLang="en-US"/>
              <a:t>  @include border-radius</a:t>
            </a:r>
            <a:r>
              <a:rPr lang="en-US" altLang="zh-CN"/>
              <a:t>(3px)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1-4</a:t>
            </a:r>
            <a:r>
              <a:rPr lang="zh-CN" altLang="en-US"/>
              <a:t>、什么是</a:t>
            </a:r>
            <a:r>
              <a:rPr lang="en-US" altLang="zh-CN"/>
              <a:t>Sass</a:t>
            </a:r>
            <a:endParaRPr lang="en-US" altLang="zh-CN"/>
          </a:p>
          <a:p>
            <a:r>
              <a:rPr lang="en-US" altLang="zh-CN"/>
              <a:t>Sass</a:t>
            </a:r>
            <a:r>
              <a:rPr lang="zh-CN" altLang="en-US"/>
              <a:t>官网的描述：</a:t>
            </a:r>
            <a:r>
              <a:rPr lang="en-US" altLang="zh-CN"/>
              <a:t>Sass</a:t>
            </a:r>
            <a:r>
              <a:rPr lang="zh-CN" altLang="en-US"/>
              <a:t>是世界上最成熟 、最稳定、最强大的专业级</a:t>
            </a:r>
            <a:r>
              <a:rPr lang="en-US" altLang="zh-CN"/>
              <a:t>css</a:t>
            </a:r>
            <a:r>
              <a:rPr lang="zh-CN" altLang="en-US"/>
              <a:t>扩展语言</a:t>
            </a:r>
            <a:endParaRPr lang="zh-CN" altLang="en-US"/>
          </a:p>
          <a:p>
            <a:r>
              <a:rPr lang="en-US" altLang="zh-CN"/>
              <a:t>Sass</a:t>
            </a:r>
            <a:r>
              <a:rPr lang="zh-CN" altLang="en-US"/>
              <a:t>是采用</a:t>
            </a:r>
            <a:r>
              <a:rPr lang="en-US" altLang="zh-CN"/>
              <a:t>Ruby</a:t>
            </a:r>
            <a:r>
              <a:rPr lang="zh-CN" altLang="en-US"/>
              <a:t>语言编写的一款</a:t>
            </a:r>
            <a:r>
              <a:rPr lang="en-US" altLang="zh-CN"/>
              <a:t>css</a:t>
            </a:r>
            <a:r>
              <a:rPr lang="zh-CN" altLang="en-US"/>
              <a:t>预处理语言，它诞生于</a:t>
            </a:r>
            <a:r>
              <a:rPr lang="en-US" altLang="zh-CN"/>
              <a:t>2007</a:t>
            </a:r>
            <a:r>
              <a:rPr lang="zh-CN" altLang="en-US"/>
              <a:t>年，是最大最成熟的</a:t>
            </a:r>
            <a:r>
              <a:rPr lang="en-US" altLang="zh-CN"/>
              <a:t>css</a:t>
            </a:r>
            <a:r>
              <a:rPr lang="zh-CN" altLang="en-US"/>
              <a:t>预处理语言。也是最早的</a:t>
            </a:r>
            <a:r>
              <a:rPr lang="en-US" altLang="zh-CN"/>
              <a:t>css</a:t>
            </a:r>
            <a:r>
              <a:rPr lang="zh-CN" altLang="en-US"/>
              <a:t>预处理语言，但由于其一开始的缩进式的语法，使其并不为大众所接受。</a:t>
            </a:r>
            <a:endParaRPr lang="zh-CN" altLang="en-US"/>
          </a:p>
          <a:p>
            <a:r>
              <a:rPr lang="en-US" altLang="zh-CN"/>
              <a:t>Sass</a:t>
            </a:r>
            <a:r>
              <a:rPr lang="zh-CN" altLang="en-US"/>
              <a:t>官网地址：</a:t>
            </a:r>
            <a:r>
              <a:rPr lang="zh-CN" altLang="en-US">
                <a:hlinkClick r:id="rId1" action="ppaction://hlinkfile"/>
              </a:rPr>
              <a:t>https://www.sass-lang.com/</a:t>
            </a:r>
            <a:endParaRPr lang="zh-CN" altLang="en-US">
              <a:hlinkClick r:id="rId1" action="ppaction://hlinkfile"/>
            </a:endParaRPr>
          </a:p>
          <a:p>
            <a:pPr marL="0" indent="0">
              <a:buNone/>
            </a:pPr>
            <a:endParaRPr lang="en-US" altLang="zh-CN">
              <a:hlinkClick r:id="rId1" action="ppaction://hlinkfile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传一个带值得参数</a:t>
            </a:r>
            <a:endParaRPr lang="zh-CN" altLang="en-US"/>
          </a:p>
          <a:p>
            <a:r>
              <a:rPr lang="zh-CN" altLang="en-US"/>
              <a:t>@mixin border-radius($border-radius: 10px)</a:t>
            </a:r>
            <a:endParaRPr lang="zh-CN" altLang="en-US"/>
          </a:p>
          <a:p>
            <a:r>
              <a:rPr lang="zh-CN" altLang="en-US"/>
              <a:t>  -webkit-border-radius: $border-radius</a:t>
            </a:r>
            <a:endParaRPr lang="zh-CN" altLang="en-US"/>
          </a:p>
          <a:p>
            <a:r>
              <a:rPr lang="zh-CN" altLang="en-US"/>
              <a:t>  border-radius: $border-radius</a:t>
            </a:r>
            <a:endParaRPr lang="zh-CN" altLang="en-US"/>
          </a:p>
          <a:p>
            <a:r>
              <a:rPr lang="zh-CN" altLang="en-US"/>
              <a:t>调用</a:t>
            </a:r>
            <a:endParaRPr lang="zh-CN" altLang="en-US"/>
          </a:p>
          <a:p>
            <a:r>
              <a:rPr lang="zh-CN" altLang="en-US"/>
              <a:t>.border </a:t>
            </a:r>
            <a:endParaRPr lang="zh-CN" altLang="en-US"/>
          </a:p>
          <a:p>
            <a:r>
              <a:rPr lang="zh-CN" altLang="en-US"/>
              <a:t>  @include border-radius</a:t>
            </a:r>
            <a:endParaRPr lang="zh-CN" altLang="en-US"/>
          </a:p>
          <a:p>
            <a:r>
              <a:rPr lang="zh-CN" altLang="en-US"/>
              <a:t>但有的时候，页面中有些元素的圆角值不一样，那么可以随机给混合宏传值，如：</a:t>
            </a:r>
            <a:endParaRPr lang="zh-CN" altLang="en-US"/>
          </a:p>
          <a:p>
            <a:r>
              <a:rPr lang="zh-CN" altLang="en-US">
                <a:sym typeface="+mn-ea"/>
              </a:rPr>
              <a:t>.border </a:t>
            </a:r>
            <a:endParaRPr lang="zh-CN" altLang="en-US"/>
          </a:p>
          <a:p>
            <a:r>
              <a:rPr lang="zh-CN" altLang="en-US">
                <a:sym typeface="+mn-ea"/>
              </a:rPr>
              <a:t>  @include border-radius</a:t>
            </a:r>
            <a:r>
              <a:rPr lang="en-US" altLang="zh-CN"/>
              <a:t>(50%)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传多个参数</a:t>
            </a:r>
            <a:endParaRPr lang="zh-CN" altLang="en-US"/>
          </a:p>
          <a:p>
            <a:r>
              <a:rPr lang="zh-CN" altLang="en-US"/>
              <a:t>混合宏不仅可以传一个参数，还可以传多个参数。用法和一个参数相同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在传参数的时候有一个特别的参数就是</a:t>
            </a:r>
            <a:r>
              <a:rPr lang="en-US" altLang="zh-CN"/>
              <a:t>‘...’</a:t>
            </a:r>
            <a:r>
              <a:rPr lang="zh-CN" altLang="en-US"/>
              <a:t>，当混合宏的参数过多时，可以传入</a:t>
            </a:r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例：</a:t>
            </a:r>
            <a:endParaRPr lang="zh-CN" altLang="en-US"/>
          </a:p>
          <a:p>
            <a:r>
              <a:rPr lang="en-US" altLang="zh-CN"/>
              <a:t>@mixin box-shadow($shadows...)   //</a:t>
            </a:r>
            <a:r>
              <a:rPr lang="zh-CN" altLang="en-US"/>
              <a:t>定义</a:t>
            </a:r>
            <a:endParaRPr lang="zh-CN" altLang="en-US"/>
          </a:p>
          <a:p>
            <a:r>
              <a:rPr lang="en-US" altLang="zh-CN"/>
              <a:t>  box-shadow: $shadows</a:t>
            </a:r>
            <a:endParaRPr lang="en-US" altLang="zh-CN"/>
          </a:p>
          <a:p>
            <a:r>
              <a:rPr lang="en-US" altLang="zh-CN"/>
              <a:t>  div</a:t>
            </a:r>
            <a:endParaRPr lang="en-US" altLang="zh-CN"/>
          </a:p>
          <a:p>
            <a:r>
              <a:rPr lang="en-US" altLang="zh-CN"/>
              <a:t>  @include box-shadow(0 0 1px rgba(255, 255, 255, .5))  //</a:t>
            </a:r>
            <a:r>
              <a:rPr lang="zh-CN" altLang="en-US"/>
              <a:t>调用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混合宏的不足</a:t>
            </a:r>
            <a:endParaRPr lang="zh-CN" altLang="en-US"/>
          </a:p>
          <a:p>
            <a:r>
              <a:rPr lang="zh-CN" altLang="en-US"/>
              <a:t>混合宏最大的不足之处在于会生成冗余的代码块。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ass 在调用相同的混合宏时，并不能智能的将相同的样式代码块合并在一起。这也是 Sass 的混合宏最不足之处。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4.4 [Sass]</a:t>
            </a:r>
            <a:r>
              <a:rPr lang="zh-CN" altLang="en-US"/>
              <a:t>继承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Sass</a:t>
            </a:r>
            <a:r>
              <a:rPr lang="zh-CN" altLang="en-US"/>
              <a:t>中是通过</a:t>
            </a:r>
            <a:r>
              <a:rPr lang="en-US" altLang="zh-CN"/>
              <a:t>“</a:t>
            </a:r>
            <a:r>
              <a:rPr lang="en-US" altLang="zh-CN">
                <a:solidFill>
                  <a:srgbClr val="FF0000"/>
                </a:solidFill>
              </a:rPr>
              <a:t>@extend</a:t>
            </a:r>
            <a:r>
              <a:rPr lang="en-US" altLang="zh-CN"/>
              <a:t>”</a:t>
            </a:r>
            <a:r>
              <a:rPr lang="zh-CN" altLang="en-US"/>
              <a:t>关键词来继承已存在的样式类块，从而实现代码的继承</a:t>
            </a:r>
            <a:endParaRPr lang="zh-CN" altLang="en-US"/>
          </a:p>
          <a:p>
            <a:r>
              <a:rPr lang="zh-CN" altLang="en-US"/>
              <a:t>例：</a:t>
            </a:r>
            <a:endParaRPr lang="zh-CN" altLang="en-US"/>
          </a:p>
          <a:p>
            <a:r>
              <a:rPr lang="zh-CN" altLang="en-US"/>
              <a:t>div</a:t>
            </a:r>
            <a:endParaRPr lang="zh-CN" altLang="en-US"/>
          </a:p>
          <a:p>
            <a:r>
              <a:rPr lang="zh-CN" altLang="en-US"/>
              <a:t>  width: 100px</a:t>
            </a:r>
            <a:endParaRPr lang="zh-CN" altLang="en-US"/>
          </a:p>
          <a:p>
            <a:r>
              <a:rPr lang="zh-CN" altLang="en-US"/>
              <a:t>  height: 100px</a:t>
            </a:r>
            <a:endParaRPr lang="zh-CN" altLang="en-US"/>
          </a:p>
          <a:p>
            <a:r>
              <a:rPr lang="zh-CN" altLang="en-US"/>
              <a:t>.div1</a:t>
            </a:r>
            <a:endParaRPr lang="zh-CN" altLang="en-US"/>
          </a:p>
          <a:p>
            <a:r>
              <a:rPr lang="zh-CN" altLang="en-US"/>
              <a:t>  background: #f00</a:t>
            </a:r>
            <a:endParaRPr lang="zh-CN" altLang="en-US"/>
          </a:p>
          <a:p>
            <a:r>
              <a:rPr lang="zh-CN" altLang="en-US"/>
              <a:t>  @extend div</a:t>
            </a:r>
            <a:endParaRPr lang="zh-CN" altLang="en-US"/>
          </a:p>
          <a:p>
            <a:r>
              <a:rPr lang="zh-CN" altLang="en-US"/>
              <a:t>.div2</a:t>
            </a:r>
            <a:endParaRPr lang="zh-CN" altLang="en-US"/>
          </a:p>
          <a:p>
            <a:r>
              <a:rPr lang="zh-CN" altLang="en-US"/>
              <a:t>  background: #00f</a:t>
            </a:r>
            <a:endParaRPr lang="zh-CN" altLang="en-US"/>
          </a:p>
          <a:p>
            <a:r>
              <a:rPr lang="zh-CN" altLang="en-US"/>
              <a:t>  @extend div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35" y="365125"/>
            <a:ext cx="7134225" cy="1089660"/>
          </a:xfrm>
        </p:spPr>
        <p:txBody>
          <a:bodyPr/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370"/>
            <a:ext cx="10515600" cy="4613910"/>
          </a:xfrm>
        </p:spPr>
        <p:txBody>
          <a:bodyPr>
            <a:normAutofit fontScale="60000"/>
          </a:bodyPr>
          <a:p>
            <a:r>
              <a:rPr lang="zh-CN" altLang="en-US"/>
              <a:t>编译成</a:t>
            </a:r>
            <a:r>
              <a:rPr lang="en-US" altLang="zh-CN"/>
              <a:t>css</a:t>
            </a:r>
            <a:r>
              <a:rPr lang="zh-CN" altLang="en-US"/>
              <a:t>后为：</a:t>
            </a:r>
            <a:endParaRPr lang="zh-CN" altLang="en-US"/>
          </a:p>
          <a:p>
            <a:r>
              <a:rPr lang="zh-CN" altLang="en-US"/>
              <a:t>div, .div1, .div2 {</a:t>
            </a:r>
            <a:endParaRPr lang="zh-CN" altLang="en-US"/>
          </a:p>
          <a:p>
            <a:r>
              <a:rPr lang="zh-CN" altLang="en-US"/>
              <a:t>  width: 100px;</a:t>
            </a:r>
            <a:endParaRPr lang="zh-CN" altLang="en-US"/>
          </a:p>
          <a:p>
            <a:r>
              <a:rPr lang="zh-CN" altLang="en-US"/>
              <a:t>  height: 100px;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.div1 {</a:t>
            </a:r>
            <a:endParaRPr lang="zh-CN" altLang="en-US"/>
          </a:p>
          <a:p>
            <a:r>
              <a:rPr lang="zh-CN" altLang="en-US"/>
              <a:t>  background: #f00;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.div2 {</a:t>
            </a:r>
            <a:endParaRPr lang="zh-CN" altLang="en-US"/>
          </a:p>
          <a:p>
            <a:r>
              <a:rPr lang="zh-CN" altLang="en-US"/>
              <a:t>  background: #00f;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35" y="365125"/>
            <a:ext cx="7134225" cy="751840"/>
          </a:xfrm>
        </p:spPr>
        <p:txBody>
          <a:bodyPr>
            <a:normAutofit fontScale="90000"/>
          </a:bodyPr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95" y="1365885"/>
            <a:ext cx="10923270" cy="4837430"/>
          </a:xfrm>
        </p:spPr>
        <p:txBody>
          <a:bodyPr>
            <a:normAutofit/>
          </a:bodyPr>
          <a:p>
            <a:r>
              <a:rPr lang="en-US" altLang="zh-CN" sz="1600"/>
              <a:t>4.5 </a:t>
            </a:r>
            <a:r>
              <a:rPr lang="zh-CN" altLang="en-US" sz="1600"/>
              <a:t>占位符 </a:t>
            </a:r>
            <a:r>
              <a:rPr lang="en-US" altLang="zh-CN" sz="1600"/>
              <a:t>%placeholder</a:t>
            </a:r>
            <a:endParaRPr lang="en-US" altLang="zh-CN" sz="1600"/>
          </a:p>
          <a:p>
            <a:r>
              <a:rPr lang="zh-CN" altLang="en-US" sz="1600"/>
              <a:t>功能：</a:t>
            </a:r>
            <a:r>
              <a:rPr lang="en-US" altLang="zh-CN" sz="1600"/>
              <a:t>%placeholder</a:t>
            </a:r>
            <a:r>
              <a:rPr lang="zh-CN" altLang="en-US" sz="1600"/>
              <a:t>声明的代码，如果不被</a:t>
            </a:r>
            <a:r>
              <a:rPr lang="en-US" altLang="zh-CN" sz="1600"/>
              <a:t>@extend</a:t>
            </a:r>
            <a:r>
              <a:rPr lang="zh-CN" altLang="en-US" sz="1600"/>
              <a:t>调用的话，不会产生任何代码。只会静静的躺在</a:t>
            </a:r>
            <a:r>
              <a:rPr lang="en-US" altLang="zh-CN" sz="1600"/>
              <a:t>sass</a:t>
            </a:r>
            <a:r>
              <a:rPr lang="zh-CN" altLang="en-US" sz="1600"/>
              <a:t>文件中</a:t>
            </a:r>
            <a:endParaRPr lang="zh-CN" altLang="en-US" sz="1600"/>
          </a:p>
          <a:p>
            <a:r>
              <a:rPr lang="zh-CN" altLang="en-US" sz="1600"/>
              <a:t>例：%mt</a:t>
            </a:r>
            <a:endParaRPr lang="zh-CN" altLang="en-US" sz="1600"/>
          </a:p>
          <a:p>
            <a:pPr lvl="1"/>
            <a:r>
              <a:rPr lang="en-US" altLang="zh-CN" sz="1330"/>
              <a:t> </a:t>
            </a:r>
            <a:r>
              <a:rPr lang="en-US" altLang="zh-CN" sz="1600">
                <a:latin typeface="+mn-ea"/>
              </a:rPr>
              <a:t> margin-top: 5px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%pt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  padding-top: 5px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.div3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  @extend %mt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  @extend %pt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.div4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  @extend %mt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  span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    @extend %pt</a:t>
            </a:r>
            <a:endParaRPr lang="en-US" altLang="zh-CN" sz="1600"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35" y="365125"/>
            <a:ext cx="7134225" cy="852170"/>
          </a:xfrm>
        </p:spPr>
        <p:txBody>
          <a:bodyPr>
            <a:normAutofit fontScale="90000"/>
          </a:bodyPr>
          <a:p>
            <a:r>
              <a:rPr lang="en-US" altLang="zh-CN"/>
              <a:t>Sass</a:t>
            </a:r>
            <a:r>
              <a:rPr lang="zh-CN" altLang="en-US"/>
              <a:t>基本特征</a:t>
            </a:r>
            <a:r>
              <a:rPr lang="en-US" altLang="zh-CN"/>
              <a:t>-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180965"/>
          </a:xfrm>
        </p:spPr>
        <p:txBody>
          <a:bodyPr/>
          <a:p>
            <a:r>
              <a:rPr lang="zh-CN" altLang="en-US"/>
              <a:t>编译成</a:t>
            </a:r>
            <a:r>
              <a:rPr lang="en-US" altLang="zh-CN"/>
              <a:t>css</a:t>
            </a:r>
            <a:r>
              <a:rPr lang="zh-CN" altLang="en-US"/>
              <a:t>后：</a:t>
            </a:r>
            <a:endParaRPr lang="zh-CN" altLang="en-US"/>
          </a:p>
          <a:p>
            <a:r>
              <a:rPr lang="zh-CN" altLang="en-US"/>
              <a:t>.div3, .div4 {</a:t>
            </a:r>
            <a:endParaRPr lang="zh-CN" altLang="en-US"/>
          </a:p>
          <a:p>
            <a:r>
              <a:rPr lang="zh-CN" altLang="en-US"/>
              <a:t>  margin-top: 5px;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.div3, .div4 span {</a:t>
            </a:r>
            <a:endParaRPr lang="zh-CN" altLang="en-US"/>
          </a:p>
          <a:p>
            <a:r>
              <a:rPr lang="zh-CN" altLang="en-US"/>
              <a:t>  padding-top: 5px;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1-5</a:t>
            </a:r>
            <a:r>
              <a:rPr lang="zh-CN" altLang="en-US"/>
              <a:t>、</a:t>
            </a:r>
            <a:r>
              <a:rPr lang="en-US" altLang="zh-CN"/>
              <a:t>Sass</a:t>
            </a:r>
            <a:r>
              <a:rPr lang="zh-CN" altLang="en-US"/>
              <a:t>和</a:t>
            </a:r>
            <a:r>
              <a:rPr lang="en-US" altLang="zh-CN"/>
              <a:t>SCss</a:t>
            </a:r>
            <a:r>
              <a:rPr lang="zh-CN" altLang="en-US"/>
              <a:t>的区别</a:t>
            </a:r>
            <a:endParaRPr lang="zh-CN" altLang="en-US"/>
          </a:p>
          <a:p>
            <a:r>
              <a:rPr lang="zh-CN" altLang="en-US"/>
              <a:t>Sass 和 SCSS 其实是同一种东西，我们平时都称之为 Sass，两者之间不同之处有以下两点：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）文件扩展名不同，Sass 是以“.sass”后缀为扩展名，而 SCSS 是以</a:t>
            </a:r>
            <a:r>
              <a:rPr lang="zh-CN" altLang="en-US">
                <a:sym typeface="+mn-ea"/>
              </a:rPr>
              <a:t>“.s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ss”为扩展名</a:t>
            </a:r>
            <a:endParaRPr lang="zh-CN" altLang="en-US">
              <a:sym typeface="+mn-ea"/>
            </a:endParaRPr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语法书写方式不同，Sass 是以严格的缩进式语法规则来书写，不带大</a:t>
            </a:r>
            <a:r>
              <a:rPr lang="zh-CN" altLang="en-US"/>
              <a:t>括</a:t>
            </a:r>
            <a:r>
              <a:rPr lang="en-US" altLang="zh-CN"/>
              <a:t>号({})和分号(;)，而 SCSS 的语法书写和我们的 CSS 语法书写方式非常类似。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sass</a:t>
            </a:r>
            <a:r>
              <a:rPr lang="zh-CN" altLang="en-US"/>
              <a:t>和</a:t>
            </a:r>
            <a:r>
              <a:rPr lang="en-US" altLang="zh-CN"/>
              <a:t>scss</a:t>
            </a:r>
            <a:r>
              <a:rPr lang="zh-CN" altLang="en-US"/>
              <a:t>之间的版本切换</a:t>
            </a:r>
            <a:endParaRPr lang="zh-CN" altLang="en-US"/>
          </a:p>
          <a:p>
            <a:r>
              <a:rPr lang="en-US" altLang="zh-CN"/>
              <a:t>sass -convert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语法示例：                                                </a:t>
            </a:r>
            <a:endParaRPr lang="en-US" altLang="zh-CN">
              <a:sym typeface="+mn-ea"/>
            </a:endParaRPr>
          </a:p>
          <a:p>
            <a:r>
              <a:rPr lang="en-US" altLang="zh-CN"/>
              <a:t>$color: #333   //</a:t>
            </a:r>
            <a:r>
              <a:rPr lang="zh-CN" altLang="en-US"/>
              <a:t>定义变量                                       </a:t>
            </a:r>
            <a:endParaRPr lang="en-US" altLang="zh-CN"/>
          </a:p>
          <a:p>
            <a:r>
              <a:rPr lang="en-US" altLang="zh-CN"/>
              <a:t>$font-family: Airal, Helvetica                                  </a:t>
            </a:r>
            <a:endParaRPr lang="en-US" altLang="zh-CN"/>
          </a:p>
          <a:p>
            <a:r>
              <a:rPr lang="en-US" altLang="zh-CN"/>
              <a:t>body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font-family: $font-family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color: $color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SCSS</a:t>
            </a:r>
            <a:r>
              <a:rPr lang="zh-CN" altLang="en-US"/>
              <a:t>语法示例</a:t>
            </a:r>
            <a:endParaRPr lang="zh-CN" altLang="en-US"/>
          </a:p>
          <a:p>
            <a:r>
              <a:rPr lang="en-US" altLang="zh-CN">
                <a:sym typeface="+mn-ea"/>
              </a:rPr>
              <a:t>$color: #333;  //</a:t>
            </a:r>
            <a:r>
              <a:rPr lang="zh-CN" altLang="en-US">
                <a:sym typeface="+mn-ea"/>
              </a:rPr>
              <a:t>定义变量                                       </a:t>
            </a:r>
            <a:endParaRPr lang="en-US" altLang="zh-CN"/>
          </a:p>
          <a:p>
            <a:r>
              <a:rPr lang="en-US" altLang="zh-CN">
                <a:sym typeface="+mn-ea"/>
              </a:rPr>
              <a:t>$font-family: Airal, Helvetica;</a:t>
            </a:r>
            <a:endParaRPr lang="en-US" altLang="zh-CN">
              <a:sym typeface="+mn-ea"/>
            </a:endParaRPr>
          </a:p>
          <a:p>
            <a:r>
              <a:rPr lang="en-US" altLang="zh-CN"/>
              <a:t>body 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font-family: $font-falmily;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color:  $color;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en-US" altLang="zh-CN"/>
              <a:t>Sass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Sass</a:t>
            </a:r>
            <a:r>
              <a:rPr lang="zh-CN" altLang="en-US">
                <a:sym typeface="+mn-ea"/>
              </a:rPr>
              <a:t>是基于</a:t>
            </a:r>
            <a:r>
              <a:rPr lang="en-US" altLang="zh-CN">
                <a:sym typeface="+mn-ea"/>
              </a:rPr>
              <a:t>Ruby</a:t>
            </a:r>
            <a:r>
              <a:rPr lang="zh-CN" altLang="en-US">
                <a:sym typeface="+mn-ea"/>
              </a:rPr>
              <a:t>语言编写的，因此在安装</a:t>
            </a:r>
            <a:r>
              <a:rPr lang="en-US" altLang="zh-CN">
                <a:sym typeface="+mn-ea"/>
              </a:rPr>
              <a:t>Sass</a:t>
            </a:r>
            <a:r>
              <a:rPr lang="zh-CN" altLang="en-US">
                <a:sym typeface="+mn-ea"/>
              </a:rPr>
              <a:t>之前需要先安装</a:t>
            </a:r>
            <a:r>
              <a:rPr lang="en-US" altLang="zh-CN">
                <a:sym typeface="+mn-ea"/>
              </a:rPr>
              <a:t>Ruby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/>
              <a:t>2-1</a:t>
            </a:r>
            <a:r>
              <a:rPr lang="zh-CN" altLang="en-US"/>
              <a:t>、</a:t>
            </a:r>
            <a:r>
              <a:rPr lang="en-US" altLang="zh-CN"/>
              <a:t>Mac</a:t>
            </a:r>
            <a:r>
              <a:rPr lang="zh-CN" altLang="en-US"/>
              <a:t>系统上安装</a:t>
            </a:r>
            <a:r>
              <a:rPr lang="en-US" altLang="zh-CN"/>
              <a:t>Sass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Mac</a:t>
            </a:r>
            <a:r>
              <a:rPr lang="zh-CN" altLang="en-US"/>
              <a:t>系统上自带</a:t>
            </a:r>
            <a:r>
              <a:rPr lang="en-US" altLang="zh-CN"/>
              <a:t>Ruby</a:t>
            </a:r>
            <a:r>
              <a:rPr lang="zh-CN" altLang="en-US"/>
              <a:t>，因此不需要安装</a:t>
            </a:r>
            <a:r>
              <a:rPr lang="en-US" altLang="zh-CN"/>
              <a:t>Ruby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）安装</a:t>
            </a:r>
            <a:r>
              <a:rPr lang="en-US" altLang="zh-CN"/>
              <a:t>Sass</a:t>
            </a:r>
            <a:r>
              <a:rPr lang="zh-CN" altLang="en-US"/>
              <a:t>：终端输入：</a:t>
            </a:r>
            <a:r>
              <a:rPr lang="en-US" altLang="zh-CN"/>
              <a:t>sudo gem install sass</a:t>
            </a:r>
            <a:endParaRPr lang="en-US" altLang="zh-CN"/>
          </a:p>
          <a:p>
            <a:r>
              <a:rPr lang="en-US" altLang="zh-CN"/>
              <a:t>2-2</a:t>
            </a:r>
            <a:r>
              <a:rPr lang="zh-CN" altLang="en-US"/>
              <a:t>、</a:t>
            </a:r>
            <a:r>
              <a:rPr lang="en-US" altLang="zh-CN"/>
              <a:t>window</a:t>
            </a:r>
            <a:r>
              <a:rPr lang="zh-CN" altLang="en-US"/>
              <a:t>系统上安装</a:t>
            </a:r>
            <a:r>
              <a:rPr lang="en-US" altLang="zh-CN"/>
              <a:t>Sass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）安装</a:t>
            </a:r>
            <a:r>
              <a:rPr lang="en-US" altLang="zh-CN"/>
              <a:t>Ruby</a:t>
            </a:r>
            <a:r>
              <a:rPr lang="zh-CN" altLang="en-US"/>
              <a:t>：</a:t>
            </a:r>
            <a:r>
              <a:rPr lang="zh-CN" altLang="en-US">
                <a:hlinkClick r:id="rId1" action="ppaction://hlinkfile"/>
              </a:rPr>
              <a:t>https://rubyinstaller.org/</a:t>
            </a:r>
            <a:endParaRPr lang="zh-CN" altLang="en-US">
              <a:hlinkClick r:id="rId1" action="ppaction://hlinkfile"/>
            </a:endParaRPr>
          </a:p>
          <a:p>
            <a:r>
              <a:rPr lang="en-US" altLang="zh-CN"/>
              <a:t>2</a:t>
            </a:r>
            <a:r>
              <a:rPr lang="zh-CN" altLang="en-US"/>
              <a:t>）安装</a:t>
            </a:r>
            <a:r>
              <a:rPr lang="en-US" altLang="zh-CN"/>
              <a:t>Sass</a:t>
            </a:r>
            <a:r>
              <a:rPr lang="zh-CN" altLang="en-US"/>
              <a:t>：命令行输入：</a:t>
            </a:r>
            <a:r>
              <a:rPr lang="en-US" altLang="zh-CN"/>
              <a:t>gem install sass</a:t>
            </a:r>
            <a:endParaRPr lang="en-US" altLang="zh-CN"/>
          </a:p>
          <a:p>
            <a:r>
              <a:rPr lang="zh-CN" altLang="en-US"/>
              <a:t>由于网络原因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）移除</a:t>
            </a:r>
            <a:r>
              <a:rPr lang="en-US" altLang="zh-CN"/>
              <a:t>rubygems.org</a:t>
            </a:r>
            <a:r>
              <a:rPr lang="zh-CN" altLang="en-US"/>
              <a:t>源：</a:t>
            </a:r>
            <a:r>
              <a:rPr lang="en-US" altLang="zh-CN"/>
              <a:t>gem resources --remove https://rubygems.org/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）安装淘宝源：</a:t>
            </a:r>
            <a:r>
              <a:rPr lang="en-US" altLang="zh-CN"/>
              <a:t>gem resources -a https://ruby.taobao.org/</a:t>
            </a:r>
            <a:endParaRPr lang="en-US" altLang="zh-CN"/>
          </a:p>
          <a:p>
            <a:r>
              <a:rPr lang="zh-CN" altLang="en-US" b="1"/>
              <a:t>注：</a:t>
            </a:r>
            <a:r>
              <a:rPr lang="en-US" altLang="zh-CN" b="1"/>
              <a:t>Ruby</a:t>
            </a:r>
            <a:r>
              <a:rPr lang="zh-CN" altLang="en-US" b="1"/>
              <a:t>版本应选择在：</a:t>
            </a:r>
            <a:r>
              <a:rPr lang="en-US" altLang="zh-CN" b="1"/>
              <a:t>2.2.0</a:t>
            </a:r>
            <a:r>
              <a:rPr lang="zh-CN" altLang="en-US" b="1"/>
              <a:t>至</a:t>
            </a:r>
            <a:r>
              <a:rPr lang="en-US" altLang="zh-CN" b="1"/>
              <a:t>2.5.0</a:t>
            </a:r>
            <a:r>
              <a:rPr lang="zh-CN" altLang="en-US" b="1"/>
              <a:t>之间的版本，否则</a:t>
            </a:r>
            <a:r>
              <a:rPr lang="en-US" altLang="zh-CN" b="1"/>
              <a:t>sass</a:t>
            </a:r>
            <a:r>
              <a:rPr lang="zh-CN" altLang="en-US" b="1"/>
              <a:t>安装不上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Sass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只是</a:t>
            </a:r>
            <a:r>
              <a:rPr lang="en-US" altLang="zh-CN"/>
              <a:t>css</a:t>
            </a:r>
            <a:r>
              <a:rPr lang="zh-CN" altLang="en-US"/>
              <a:t>预处理器，因此并不能通过</a:t>
            </a:r>
            <a:r>
              <a:rPr lang="en-US" altLang="zh-CN"/>
              <a:t>link</a:t>
            </a:r>
            <a:r>
              <a:rPr lang="zh-CN" altLang="en-US"/>
              <a:t>标签直接引入</a:t>
            </a:r>
            <a:r>
              <a:rPr lang="en-US" altLang="zh-CN"/>
              <a:t>Sass</a:t>
            </a:r>
            <a:r>
              <a:rPr lang="zh-CN" altLang="en-US"/>
              <a:t>文件，我们在页面上引入的还是</a:t>
            </a:r>
            <a:r>
              <a:rPr lang="en-US" altLang="zh-CN"/>
              <a:t>css</a:t>
            </a:r>
            <a:r>
              <a:rPr lang="zh-CN" altLang="en-US"/>
              <a:t>文件。把我们用</a:t>
            </a:r>
            <a:r>
              <a:rPr lang="en-US" altLang="zh-CN"/>
              <a:t>Sass</a:t>
            </a:r>
            <a:r>
              <a:rPr lang="zh-CN" altLang="en-US"/>
              <a:t>写好的东西转化为</a:t>
            </a:r>
            <a:r>
              <a:rPr lang="en-US" altLang="zh-CN"/>
              <a:t>css</a:t>
            </a:r>
            <a:r>
              <a:rPr lang="zh-CN" altLang="en-US"/>
              <a:t>文件的过程称为</a:t>
            </a:r>
            <a:r>
              <a:rPr lang="en-US" altLang="zh-CN"/>
              <a:t>Sass</a:t>
            </a:r>
            <a:r>
              <a:rPr lang="zh-CN" altLang="en-US"/>
              <a:t>编译。</a:t>
            </a:r>
            <a:endParaRPr lang="zh-CN" altLang="en-US"/>
          </a:p>
          <a:p>
            <a:r>
              <a:rPr lang="zh-CN" altLang="en-US"/>
              <a:t>编译</a:t>
            </a:r>
            <a:r>
              <a:rPr lang="en-US" altLang="zh-CN"/>
              <a:t>Sass</a:t>
            </a:r>
            <a:r>
              <a:rPr lang="zh-CN" altLang="en-US"/>
              <a:t>有多种方式：如</a:t>
            </a:r>
            <a:endParaRPr lang="zh-CN" altLang="en-US"/>
          </a:p>
          <a:p>
            <a:r>
              <a:rPr lang="zh-CN" altLang="en-US"/>
              <a:t>命令编译</a:t>
            </a:r>
            <a:endParaRPr lang="zh-CN" altLang="en-US"/>
          </a:p>
          <a:p>
            <a:r>
              <a:rPr lang="en-US" altLang="zh-CN"/>
              <a:t>GUI</a:t>
            </a:r>
            <a:r>
              <a:rPr lang="zh-CN" altLang="en-US"/>
              <a:t>工具编译</a:t>
            </a:r>
            <a:endParaRPr lang="zh-CN" altLang="en-US"/>
          </a:p>
          <a:p>
            <a:r>
              <a:rPr lang="zh-CN" altLang="en-US"/>
              <a:t>自动化编译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3.1 Sass</a:t>
            </a:r>
            <a:r>
              <a:rPr lang="zh-CN" altLang="en-US"/>
              <a:t>命令编译</a:t>
            </a:r>
            <a:endParaRPr lang="zh-CN" altLang="en-US"/>
          </a:p>
          <a:p>
            <a:r>
              <a:rPr lang="zh-CN" altLang="en-US"/>
              <a:t>一旦安装了</a:t>
            </a:r>
            <a:r>
              <a:rPr lang="en-US" altLang="zh-CN"/>
              <a:t>Sass</a:t>
            </a:r>
            <a:r>
              <a:rPr lang="zh-CN" altLang="en-US"/>
              <a:t>，您可以使用</a:t>
            </a:r>
            <a:r>
              <a:rPr lang="en-US" altLang="zh-CN"/>
              <a:t>sass</a:t>
            </a:r>
            <a:r>
              <a:rPr lang="zh-CN" altLang="en-US"/>
              <a:t>命令将</a:t>
            </a:r>
            <a:r>
              <a:rPr lang="en-US" altLang="zh-CN"/>
              <a:t>Sass</a:t>
            </a:r>
            <a:r>
              <a:rPr lang="zh-CN" altLang="en-US"/>
              <a:t>文件编译为</a:t>
            </a:r>
            <a:r>
              <a:rPr lang="en-US" altLang="zh-CN"/>
              <a:t>css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3.1.1 </a:t>
            </a:r>
            <a:r>
              <a:rPr lang="zh-CN" altLang="en-US"/>
              <a:t>单文件编译</a:t>
            </a:r>
            <a:endParaRPr lang="zh-CN" altLang="en-US"/>
          </a:p>
          <a:p>
            <a:r>
              <a:rPr lang="zh-CN" altLang="en-US"/>
              <a:t>命令：</a:t>
            </a:r>
            <a:r>
              <a:rPr lang="en-US" altLang="zh-CN"/>
              <a:t>sass &lt;</a:t>
            </a:r>
            <a:r>
              <a:rPr lang="zh-CN" altLang="en-US"/>
              <a:t>要编译的文件路径</a:t>
            </a:r>
            <a:r>
              <a:rPr lang="en-US" altLang="zh-CN"/>
              <a:t>&gt;.sass|scss &lt;</a:t>
            </a:r>
            <a:r>
              <a:rPr lang="zh-CN" altLang="en-US"/>
              <a:t>要输出的文件路径</a:t>
            </a:r>
            <a:r>
              <a:rPr lang="en-US" altLang="zh-CN"/>
              <a:t>&gt;.css</a:t>
            </a:r>
            <a:endParaRPr lang="en-US" altLang="zh-CN"/>
          </a:p>
          <a:p>
            <a:r>
              <a:rPr lang="en-US" altLang="zh-CN"/>
              <a:t>3.1.2 </a:t>
            </a:r>
            <a:r>
              <a:rPr lang="zh-CN" altLang="en-US"/>
              <a:t>多文件编译</a:t>
            </a:r>
            <a:endParaRPr lang="zh-CN" altLang="en-US"/>
          </a:p>
          <a:p>
            <a:r>
              <a:rPr lang="zh-CN" altLang="en-US"/>
              <a:t>命令：</a:t>
            </a:r>
            <a:r>
              <a:rPr lang="en-US" altLang="zh-CN"/>
              <a:t>sass --watch &lt;</a:t>
            </a:r>
            <a:r>
              <a:rPr lang="zh-CN" altLang="en-US"/>
              <a:t>要编译的文件路径</a:t>
            </a:r>
            <a:r>
              <a:rPr lang="en-US" altLang="zh-CN"/>
              <a:t>&gt;:&lt;</a:t>
            </a:r>
            <a:r>
              <a:rPr lang="zh-CN" altLang="en-US"/>
              <a:t>要输出的文件路径</a:t>
            </a:r>
            <a:r>
              <a:rPr lang="en-US" altLang="zh-CN"/>
              <a:t>&gt;</a:t>
            </a:r>
            <a:endParaRPr lang="en-US" altLang="zh-CN"/>
          </a:p>
          <a:p>
            <a:r>
              <a:rPr lang="en-US" altLang="zh-CN"/>
              <a:t>watch</a:t>
            </a:r>
            <a:r>
              <a:rPr lang="zh-CN" altLang="en-US"/>
              <a:t>参数作用：告诉Sass观察你的源文件的变化，每次保存Sass时重新编译CSS。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77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774"/>
</p:tagLst>
</file>

<file path=ppt/tags/tag3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TEMPLATE_THUMBS_INDEX" val="1、9、12、16、19、22、23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74_1*i*2"/>
  <p:tag name="KSO_WM_TEMPLATE_CATEGORY" val="custom"/>
  <p:tag name="KSO_WM_TEMPLATE_INDEX" val="20182774"/>
  <p:tag name="KSO_WM_UNIT_INDEX" val="2"/>
</p:tagLst>
</file>

<file path=ppt/tags/tag5.xml><?xml version="1.0" encoding="utf-8"?>
<p:tagLst xmlns:p="http://schemas.openxmlformats.org/presentationml/2006/main">
  <p:tag name="KSO_WM_TEMPLATE_CATEGORY" val="custom"/>
  <p:tag name="KSO_WM_TEMPLATE_INDEX" val="20182774"/>
  <p:tag name="KSO_WM_UNIT_TYPE" val="a"/>
  <p:tag name="KSO_WM_UNIT_INDEX" val="1"/>
  <p:tag name="KSO_WM_UNIT_ID" val="custom20182774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BUSINESS 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2774"/>
  <p:tag name="KSO_WM_UNIT_TYPE" val="b"/>
  <p:tag name="KSO_WM_UNIT_INDEX" val="1"/>
  <p:tag name="KSO_WM_UNIT_ID" val="custom20182774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SLIDE_ID" val="custom20182774_1"/>
  <p:tag name="KSO_WM_SLIDE_INDEX" val="1"/>
  <p:tag name="KSO_WM_SLIDE_ITEM_CNT" val="3"/>
  <p:tag name="KSO_WM_SLIDE_LAYOUT" val="a_b"/>
  <p:tag name="KSO_WM_SLIDE_LAYOUT_CNT" val="1_1"/>
  <p:tag name="KSO_WM_SLIDE_TYPE" val="title"/>
  <p:tag name="KSO_WM_TEMPLATE_THUMBS_INDEX" val="1、9、12、16、19、22、23、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6405</Words>
  <Application>WPS 演示</Application>
  <PresentationFormat>宽屏</PresentationFormat>
  <Paragraphs>397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PowerPoint 演示文稿</vt:lpstr>
      <vt:lpstr>一、Sass简介</vt:lpstr>
      <vt:lpstr>Sass简介</vt:lpstr>
      <vt:lpstr>Sass简介</vt:lpstr>
      <vt:lpstr>Sass简介</vt:lpstr>
      <vt:lpstr>Sass简介</vt:lpstr>
      <vt:lpstr>二、Sass安装</vt:lpstr>
      <vt:lpstr>三、Sass编译</vt:lpstr>
      <vt:lpstr>Sass编译</vt:lpstr>
      <vt:lpstr>Sass编译</vt:lpstr>
      <vt:lpstr>Sass编译</vt:lpstr>
      <vt:lpstr>PowerPoint 演示文稿</vt:lpstr>
      <vt:lpstr>Sass编译</vt:lpstr>
      <vt:lpstr>Sass编译</vt:lpstr>
      <vt:lpstr>四、Sass的基本特性-基础</vt:lpstr>
      <vt:lpstr>Sass基本特性-基础</vt:lpstr>
      <vt:lpstr>Sass基本特性-基础</vt:lpstr>
      <vt:lpstr>Sass基本特性-基础</vt:lpstr>
      <vt:lpstr>Sass基本特性-基础</vt:lpstr>
      <vt:lpstr>Sass基本特性-基础</vt:lpstr>
      <vt:lpstr>Sass基本特性-基础</vt:lpstr>
      <vt:lpstr>Sass基本特性-基础</vt:lpstr>
      <vt:lpstr>Sass基本特征-基础</vt:lpstr>
      <vt:lpstr>Sass基本特征-基础</vt:lpstr>
      <vt:lpstr>Sass基本特征-基础</vt:lpstr>
      <vt:lpstr>Sass基本特征-基础</vt:lpstr>
      <vt:lpstr>Sass基本特征-基础</vt:lpstr>
      <vt:lpstr>Sass基本特征-基础</vt:lpstr>
      <vt:lpstr>Sass基本特征-基础</vt:lpstr>
      <vt:lpstr>Sass基本特征-基础</vt:lpstr>
      <vt:lpstr>Sass基本特征-基础</vt:lpstr>
      <vt:lpstr>Sass基本特征-基础</vt:lpstr>
      <vt:lpstr>Sass基本特征-基础</vt:lpstr>
      <vt:lpstr>Sass基本特征-基础</vt:lpstr>
      <vt:lpstr>Sass基本特征-基础</vt:lpstr>
      <vt:lpstr>Sass基本特征-基础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笑傲人生</cp:lastModifiedBy>
  <cp:revision>29</cp:revision>
  <dcterms:created xsi:type="dcterms:W3CDTF">2018-02-01T02:14:00Z</dcterms:created>
  <dcterms:modified xsi:type="dcterms:W3CDTF">2018-02-20T14:31:35Z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