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media/image10.svg" ContentType="image/svg+xml"/>
  <Override PartName="/ppt/media/image1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8288000" cy="10287000"/>
  <p:notesSz cx="6858000" cy="9144000"/>
  <p:embeddedFontLst>
    <p:embeddedFont>
      <p:font typeface="胡晓波男神体" panose="02010600030101010101" charset="-122"/>
      <p:regular r:id="rId27"/>
    </p:embeddedFont>
    <p:embeddedFont>
      <p:font typeface="Calibri" panose="020F0502020204030204" charset="0"/>
      <p:regular r:id="rId28"/>
      <p:bold r:id="rId29"/>
      <p:italic r:id="rId30"/>
      <p:boldItalic r:id="rId31"/>
    </p:embeddedFont>
  </p:embeddedFontLst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1.xml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.svg"/><Relationship Id="rId11" Type="http://schemas.openxmlformats.org/officeDocument/2006/relationships/image" Target="../media/image11.png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679447" y="7679924"/>
            <a:ext cx="4000870" cy="857569"/>
            <a:chOff x="0" y="0"/>
            <a:chExt cx="927202" cy="19874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27202" cy="198742"/>
            </a:xfrm>
            <a:custGeom>
              <a:avLst/>
              <a:gdLst/>
              <a:ahLst/>
              <a:cxnLst/>
              <a:rect l="l" t="t" r="r" b="b"/>
              <a:pathLst>
                <a:path w="927202" h="198742">
                  <a:moveTo>
                    <a:pt x="98688" y="0"/>
                  </a:moveTo>
                  <a:lnTo>
                    <a:pt x="828514" y="0"/>
                  </a:lnTo>
                  <a:cubicBezTo>
                    <a:pt x="883018" y="0"/>
                    <a:pt x="927202" y="44184"/>
                    <a:pt x="927202" y="98688"/>
                  </a:cubicBezTo>
                  <a:lnTo>
                    <a:pt x="927202" y="100054"/>
                  </a:lnTo>
                  <a:cubicBezTo>
                    <a:pt x="927202" y="154558"/>
                    <a:pt x="883018" y="198742"/>
                    <a:pt x="828514" y="198742"/>
                  </a:cubicBezTo>
                  <a:lnTo>
                    <a:pt x="98688" y="198742"/>
                  </a:lnTo>
                  <a:cubicBezTo>
                    <a:pt x="72514" y="198742"/>
                    <a:pt x="47413" y="188344"/>
                    <a:pt x="28905" y="169837"/>
                  </a:cubicBezTo>
                  <a:cubicBezTo>
                    <a:pt x="10397" y="151329"/>
                    <a:pt x="0" y="126227"/>
                    <a:pt x="0" y="100054"/>
                  </a:cubicBezTo>
                  <a:lnTo>
                    <a:pt x="0" y="98688"/>
                  </a:lnTo>
                  <a:cubicBezTo>
                    <a:pt x="0" y="44184"/>
                    <a:pt x="44184" y="0"/>
                    <a:pt x="986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8D7964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927202" cy="2368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id="6" name="Freeform 6"/>
          <p:cNvSpPr/>
          <p:nvPr/>
        </p:nvSpPr>
        <p:spPr>
          <a:xfrm rot="-10800000" flipH="1" flipV="1">
            <a:off x="7066278" y="4840584"/>
            <a:ext cx="11221722" cy="5446416"/>
          </a:xfrm>
          <a:custGeom>
            <a:avLst/>
            <a:gdLst/>
            <a:ahLst/>
            <a:cxnLst/>
            <a:rect l="l" t="t" r="r" b="b"/>
            <a:pathLst>
              <a:path w="11221722" h="5446416">
                <a:moveTo>
                  <a:pt x="11221722" y="5446416"/>
                </a:moveTo>
                <a:lnTo>
                  <a:pt x="0" y="5446416"/>
                </a:lnTo>
                <a:lnTo>
                  <a:pt x="0" y="0"/>
                </a:lnTo>
                <a:lnTo>
                  <a:pt x="11221722" y="0"/>
                </a:lnTo>
                <a:lnTo>
                  <a:pt x="11221722" y="5446416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9875116">
            <a:off x="13402688" y="5267447"/>
            <a:ext cx="8720383" cy="11399193"/>
          </a:xfrm>
          <a:custGeom>
            <a:avLst/>
            <a:gdLst/>
            <a:ahLst/>
            <a:cxnLst/>
            <a:rect l="l" t="t" r="r" b="b"/>
            <a:pathLst>
              <a:path w="8720383" h="11399193">
                <a:moveTo>
                  <a:pt x="0" y="0"/>
                </a:moveTo>
                <a:lnTo>
                  <a:pt x="8720383" y="0"/>
                </a:lnTo>
                <a:lnTo>
                  <a:pt x="8720383" y="11399193"/>
                </a:lnTo>
                <a:lnTo>
                  <a:pt x="0" y="113991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8321623">
            <a:off x="15747099" y="4227224"/>
            <a:ext cx="7608240" cy="9945412"/>
          </a:xfrm>
          <a:custGeom>
            <a:avLst/>
            <a:gdLst/>
            <a:ahLst/>
            <a:cxnLst/>
            <a:rect l="l" t="t" r="r" b="b"/>
            <a:pathLst>
              <a:path w="7608240" h="9945412">
                <a:moveTo>
                  <a:pt x="0" y="0"/>
                </a:moveTo>
                <a:lnTo>
                  <a:pt x="7608241" y="0"/>
                </a:lnTo>
                <a:lnTo>
                  <a:pt x="7608241" y="9945412"/>
                </a:lnTo>
                <a:lnTo>
                  <a:pt x="0" y="99454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651432" y="6316374"/>
            <a:ext cx="2630106" cy="2630106"/>
          </a:xfrm>
          <a:custGeom>
            <a:avLst/>
            <a:gdLst/>
            <a:ahLst/>
            <a:cxnLst/>
            <a:rect l="l" t="t" r="r" b="b"/>
            <a:pathLst>
              <a:path w="2630106" h="2630106">
                <a:moveTo>
                  <a:pt x="0" y="0"/>
                </a:moveTo>
                <a:lnTo>
                  <a:pt x="2630106" y="0"/>
                </a:lnTo>
                <a:lnTo>
                  <a:pt x="2630106" y="2630106"/>
                </a:lnTo>
                <a:lnTo>
                  <a:pt x="0" y="26301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17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679447" y="2277555"/>
            <a:ext cx="14971984" cy="5163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270"/>
              </a:lnSpc>
            </a:pPr>
            <a:r>
              <a:rPr lang="en-US" sz="12335" spc="2393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实验三</a:t>
            </a:r>
            <a:endParaRPr lang="en-US" sz="12335" spc="2393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  <a:p>
            <a:pPr algn="l">
              <a:lnSpc>
                <a:spcPts val="6720"/>
              </a:lnSpc>
            </a:pPr>
            <a:r>
              <a:rPr lang="en-US" sz="4800" spc="931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基于 MySQL 的 Spring 应用的读写效率 </a:t>
            </a:r>
            <a:endParaRPr lang="en-US" sz="4800" spc="931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  <a:p>
            <a:pPr algn="l">
              <a:lnSpc>
                <a:spcPts val="17270"/>
              </a:lnSpc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1679447" y="7791967"/>
            <a:ext cx="4000870" cy="596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0"/>
              </a:lnSpc>
            </a:pPr>
            <a:r>
              <a:rPr lang="en-US" sz="3325" spc="425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2-4</a:t>
            </a:r>
            <a:endParaRPr lang="en-US" sz="3325" spc="425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15336379" y="8649542"/>
            <a:ext cx="2630106" cy="2630106"/>
          </a:xfrm>
          <a:custGeom>
            <a:avLst/>
            <a:gdLst/>
            <a:ahLst/>
            <a:cxnLst/>
            <a:rect l="l" t="t" r="r" b="b"/>
            <a:pathLst>
              <a:path w="2630106" h="2630106">
                <a:moveTo>
                  <a:pt x="0" y="0"/>
                </a:moveTo>
                <a:lnTo>
                  <a:pt x="2630106" y="0"/>
                </a:lnTo>
                <a:lnTo>
                  <a:pt x="2630106" y="2630107"/>
                </a:lnTo>
                <a:lnTo>
                  <a:pt x="0" y="26301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17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8321623">
            <a:off x="16376890" y="5815145"/>
            <a:ext cx="6348659" cy="8298901"/>
          </a:xfrm>
          <a:custGeom>
            <a:avLst/>
            <a:gdLst/>
            <a:ahLst/>
            <a:cxnLst/>
            <a:rect l="l" t="t" r="r" b="b"/>
            <a:pathLst>
              <a:path w="6348659" h="8298901">
                <a:moveTo>
                  <a:pt x="0" y="0"/>
                </a:moveTo>
                <a:lnTo>
                  <a:pt x="6348659" y="0"/>
                </a:lnTo>
                <a:lnTo>
                  <a:pt x="6348659" y="8298901"/>
                </a:lnTo>
                <a:lnTo>
                  <a:pt x="0" y="82989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 flipV="1">
            <a:off x="0" y="111590"/>
            <a:ext cx="3358895" cy="1630226"/>
          </a:xfrm>
          <a:custGeom>
            <a:avLst/>
            <a:gdLst/>
            <a:ahLst/>
            <a:cxnLst/>
            <a:rect l="l" t="t" r="r" b="b"/>
            <a:pathLst>
              <a:path w="3358895" h="1630226">
                <a:moveTo>
                  <a:pt x="3358895" y="1630226"/>
                </a:moveTo>
                <a:lnTo>
                  <a:pt x="0" y="1630226"/>
                </a:lnTo>
                <a:lnTo>
                  <a:pt x="0" y="0"/>
                </a:lnTo>
                <a:lnTo>
                  <a:pt x="3358895" y="0"/>
                </a:lnTo>
                <a:lnTo>
                  <a:pt x="3358895" y="1630226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flipH="1" flipV="1">
            <a:off x="0" y="-92404"/>
            <a:ext cx="3358895" cy="1630226"/>
          </a:xfrm>
          <a:custGeom>
            <a:avLst/>
            <a:gdLst/>
            <a:ahLst/>
            <a:cxnLst/>
            <a:rect l="l" t="t" r="r" b="b"/>
            <a:pathLst>
              <a:path w="3358895" h="1630226">
                <a:moveTo>
                  <a:pt x="3358895" y="1630226"/>
                </a:moveTo>
                <a:lnTo>
                  <a:pt x="0" y="1630226"/>
                </a:lnTo>
                <a:lnTo>
                  <a:pt x="0" y="0"/>
                </a:lnTo>
                <a:lnTo>
                  <a:pt x="3358895" y="0"/>
                </a:lnTo>
                <a:lnTo>
                  <a:pt x="3358895" y="1630226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445206" y="-180920"/>
            <a:ext cx="1311617" cy="1311617"/>
          </a:xfrm>
          <a:custGeom>
            <a:avLst/>
            <a:gdLst/>
            <a:ahLst/>
            <a:cxnLst/>
            <a:rect l="l" t="t" r="r" b="b"/>
            <a:pathLst>
              <a:path w="1311617" h="1311617">
                <a:moveTo>
                  <a:pt x="0" y="0"/>
                </a:moveTo>
                <a:lnTo>
                  <a:pt x="1311617" y="0"/>
                </a:lnTo>
                <a:lnTo>
                  <a:pt x="1311617" y="1311617"/>
                </a:lnTo>
                <a:lnTo>
                  <a:pt x="0" y="131161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17000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13029175" y="7734651"/>
            <a:ext cx="5258825" cy="2552349"/>
          </a:xfrm>
          <a:custGeom>
            <a:avLst/>
            <a:gdLst/>
            <a:ahLst/>
            <a:cxnLst/>
            <a:rect l="l" t="t" r="r" b="b"/>
            <a:pathLst>
              <a:path w="5258825" h="2552349">
                <a:moveTo>
                  <a:pt x="5258825" y="2552349"/>
                </a:moveTo>
                <a:lnTo>
                  <a:pt x="0" y="2552349"/>
                </a:lnTo>
                <a:lnTo>
                  <a:pt x="0" y="0"/>
                </a:lnTo>
                <a:lnTo>
                  <a:pt x="5258825" y="0"/>
                </a:lnTo>
                <a:lnTo>
                  <a:pt x="5258825" y="255234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0" y="248144"/>
            <a:ext cx="2536644" cy="1525843"/>
          </a:xfrm>
          <a:custGeom>
            <a:avLst/>
            <a:gdLst/>
            <a:ahLst/>
            <a:cxnLst/>
            <a:rect l="l" t="t" r="r" b="b"/>
            <a:pathLst>
              <a:path w="2536644" h="1525843">
                <a:moveTo>
                  <a:pt x="2536644" y="1525843"/>
                </a:moveTo>
                <a:lnTo>
                  <a:pt x="0" y="1525843"/>
                </a:lnTo>
                <a:lnTo>
                  <a:pt x="0" y="0"/>
                </a:lnTo>
                <a:lnTo>
                  <a:pt x="2536644" y="0"/>
                </a:lnTo>
                <a:lnTo>
                  <a:pt x="2536644" y="1525843"/>
                </a:lnTo>
                <a:close/>
              </a:path>
            </a:pathLst>
          </a:custGeom>
          <a:blipFill>
            <a:blip r:embed="rId2"/>
            <a:stretch>
              <a:fillRect l="-2037" r="-21899"/>
            </a:stretch>
          </a:blipFill>
        </p:spPr>
      </p:sp>
      <p:sp>
        <p:nvSpPr>
          <p:cNvPr id="5" name="Freeform 5"/>
          <p:cNvSpPr/>
          <p:nvPr/>
        </p:nvSpPr>
        <p:spPr>
          <a:xfrm rot="10298047">
            <a:off x="15719182" y="8268225"/>
            <a:ext cx="3763963" cy="3589449"/>
          </a:xfrm>
          <a:custGeom>
            <a:avLst/>
            <a:gdLst/>
            <a:ahLst/>
            <a:cxnLst/>
            <a:rect l="l" t="t" r="r" b="b"/>
            <a:pathLst>
              <a:path w="3763963" h="3589449">
                <a:moveTo>
                  <a:pt x="0" y="0"/>
                </a:moveTo>
                <a:lnTo>
                  <a:pt x="3763964" y="0"/>
                </a:lnTo>
                <a:lnTo>
                  <a:pt x="3763964" y="3589449"/>
                </a:lnTo>
                <a:lnTo>
                  <a:pt x="0" y="3589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8000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249294">
            <a:off x="-1420526" y="-2333553"/>
            <a:ext cx="2041172" cy="3260842"/>
          </a:xfrm>
          <a:custGeom>
            <a:avLst/>
            <a:gdLst/>
            <a:ahLst/>
            <a:cxnLst/>
            <a:rect l="l" t="t" r="r" b="b"/>
            <a:pathLst>
              <a:path w="2041172" h="3260842">
                <a:moveTo>
                  <a:pt x="0" y="0"/>
                </a:moveTo>
                <a:lnTo>
                  <a:pt x="2041172" y="0"/>
                </a:lnTo>
                <a:lnTo>
                  <a:pt x="2041172" y="3260842"/>
                </a:lnTo>
                <a:lnTo>
                  <a:pt x="0" y="3260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607342"/>
            <a:ext cx="365659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527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Read</a:t>
            </a:r>
            <a:endParaRPr lang="en-US" sz="6000" spc="527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4643" y="925340"/>
            <a:ext cx="4609382" cy="706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0"/>
              </a:lnSpc>
              <a:spcBef>
                <a:spcPct val="0"/>
              </a:spcBef>
            </a:pPr>
            <a:r>
              <a:rPr lang="en-US" sz="4080" spc="791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小结</a:t>
            </a:r>
            <a:endParaRPr lang="en-US" sz="4080" spc="791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9313295"/>
            <a:ext cx="3092243" cy="548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35"/>
              </a:lnSpc>
              <a:spcBef>
                <a:spcPct val="0"/>
              </a:spcBef>
            </a:pPr>
            <a:r>
              <a:rPr lang="en-US" sz="3165" spc="630">
                <a:solidFill>
                  <a:srgbClr val="8D7964">
                    <a:alpha val="16863"/>
                  </a:srgbClr>
                </a:solidFill>
                <a:latin typeface="210 썸타임" panose="02020503020101020101" charset="-127"/>
                <a:ea typeface="210 썸타임" panose="02020503020101020101" charset="-127"/>
                <a:cs typeface="210 썸타임" panose="02020503020101020101" charset="-127"/>
                <a:sym typeface="210 썸타임" panose="02020503020101020101" charset="-127"/>
              </a:rPr>
              <a:t>PART ONE</a:t>
            </a:r>
            <a:endParaRPr lang="en-US" sz="3165" spc="630">
              <a:solidFill>
                <a:srgbClr val="8D7964">
                  <a:alpha val="16863"/>
                </a:srgbClr>
              </a:solidFill>
              <a:latin typeface="210 썸타임" panose="02020503020101020101" charset="-127"/>
              <a:ea typeface="210 썸타임" panose="02020503020101020101" charset="-127"/>
              <a:cs typeface="210 썸타임" panose="02020503020101020101" charset="-127"/>
              <a:sym typeface="210 썸타임" panose="02020503020101020101" charset="-127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86362" y="1997251"/>
            <a:ext cx="13695326" cy="701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0" lvl="1" indent="-431800" algn="l">
              <a:lnSpc>
                <a:spcPts val="56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4000" spc="351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性能瓶颈：随着线程数的增加，</a:t>
            </a:r>
            <a:r>
              <a:rPr lang="en-US" sz="4000" spc="351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系统性能逐渐下降，尤其在2000线程的8和12循环中，系统性能已有显著下降。</a:t>
            </a:r>
            <a:endParaRPr lang="en-US" sz="4000" spc="351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marL="863600" lvl="1" indent="-431800" algn="l">
              <a:lnSpc>
                <a:spcPts val="56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4000" spc="351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最大线程数：根据测试结果，系统在1000线程下表现最佳，2000线程下仍可接受，但超过2000线程后性能急剧下降。</a:t>
            </a:r>
            <a:endParaRPr lang="en-US" sz="4000" spc="351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marL="863600" lvl="1" indent="-431800" algn="l">
              <a:lnSpc>
                <a:spcPts val="56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4000" spc="351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最大负载：由于多次测试后数据库性能不稳定，跑崩需要的请求频率难以测出，测试能够无错误运行的最大负载：成功请求2400次/秒</a:t>
            </a:r>
            <a:endParaRPr lang="en-US" sz="4000" spc="351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ctr">
              <a:lnSpc>
                <a:spcPts val="56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13029175" y="7734651"/>
            <a:ext cx="5258825" cy="2552349"/>
          </a:xfrm>
          <a:custGeom>
            <a:avLst/>
            <a:gdLst/>
            <a:ahLst/>
            <a:cxnLst/>
            <a:rect l="l" t="t" r="r" b="b"/>
            <a:pathLst>
              <a:path w="5258825" h="2552349">
                <a:moveTo>
                  <a:pt x="5258825" y="2552349"/>
                </a:moveTo>
                <a:lnTo>
                  <a:pt x="0" y="2552349"/>
                </a:lnTo>
                <a:lnTo>
                  <a:pt x="0" y="0"/>
                </a:lnTo>
                <a:lnTo>
                  <a:pt x="5258825" y="0"/>
                </a:lnTo>
                <a:lnTo>
                  <a:pt x="5258825" y="255234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0" y="248144"/>
            <a:ext cx="2536644" cy="1525843"/>
          </a:xfrm>
          <a:custGeom>
            <a:avLst/>
            <a:gdLst/>
            <a:ahLst/>
            <a:cxnLst/>
            <a:rect l="l" t="t" r="r" b="b"/>
            <a:pathLst>
              <a:path w="2536644" h="1525843">
                <a:moveTo>
                  <a:pt x="2536644" y="1525843"/>
                </a:moveTo>
                <a:lnTo>
                  <a:pt x="0" y="1525843"/>
                </a:lnTo>
                <a:lnTo>
                  <a:pt x="0" y="0"/>
                </a:lnTo>
                <a:lnTo>
                  <a:pt x="2536644" y="0"/>
                </a:lnTo>
                <a:lnTo>
                  <a:pt x="2536644" y="1525843"/>
                </a:lnTo>
                <a:close/>
              </a:path>
            </a:pathLst>
          </a:custGeom>
          <a:blipFill>
            <a:blip r:embed="rId2"/>
            <a:stretch>
              <a:fillRect l="-2037" r="-21899"/>
            </a:stretch>
          </a:blipFill>
        </p:spPr>
      </p:sp>
      <p:sp>
        <p:nvSpPr>
          <p:cNvPr id="5" name="Freeform 5"/>
          <p:cNvSpPr/>
          <p:nvPr/>
        </p:nvSpPr>
        <p:spPr>
          <a:xfrm rot="10298047">
            <a:off x="15719182" y="8268225"/>
            <a:ext cx="3763963" cy="3589449"/>
          </a:xfrm>
          <a:custGeom>
            <a:avLst/>
            <a:gdLst/>
            <a:ahLst/>
            <a:cxnLst/>
            <a:rect l="l" t="t" r="r" b="b"/>
            <a:pathLst>
              <a:path w="3763963" h="3589449">
                <a:moveTo>
                  <a:pt x="0" y="0"/>
                </a:moveTo>
                <a:lnTo>
                  <a:pt x="3763964" y="0"/>
                </a:lnTo>
                <a:lnTo>
                  <a:pt x="3763964" y="3589449"/>
                </a:lnTo>
                <a:lnTo>
                  <a:pt x="0" y="3589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8000"/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607342"/>
            <a:ext cx="14449387" cy="107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527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二：写入状态下的最大</a:t>
            </a:r>
            <a:r>
              <a:rPr lang="zh-CN" altLang="en-US" sz="6000" spc="527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负载</a:t>
            </a:r>
            <a:endParaRPr lang="zh-CN" altLang="en-US" sz="6000" spc="527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7" name="Freeform 7"/>
          <p:cNvSpPr/>
          <p:nvPr/>
        </p:nvSpPr>
        <p:spPr>
          <a:xfrm rot="8249294">
            <a:off x="-1420526" y="-2333553"/>
            <a:ext cx="2041172" cy="3260842"/>
          </a:xfrm>
          <a:custGeom>
            <a:avLst/>
            <a:gdLst/>
            <a:ahLst/>
            <a:cxnLst/>
            <a:rect l="l" t="t" r="r" b="b"/>
            <a:pathLst>
              <a:path w="2041172" h="3260842">
                <a:moveTo>
                  <a:pt x="0" y="0"/>
                </a:moveTo>
                <a:lnTo>
                  <a:pt x="2041172" y="0"/>
                </a:lnTo>
                <a:lnTo>
                  <a:pt x="2041172" y="3260842"/>
                </a:lnTo>
                <a:lnTo>
                  <a:pt x="0" y="3260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9313295"/>
            <a:ext cx="3696477" cy="548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35"/>
              </a:lnSpc>
              <a:spcBef>
                <a:spcPct val="0"/>
              </a:spcBef>
            </a:pPr>
            <a:r>
              <a:rPr lang="en-US" sz="3165" spc="630">
                <a:solidFill>
                  <a:srgbClr val="8D7964">
                    <a:alpha val="16863"/>
                  </a:srgbClr>
                </a:solidFill>
                <a:latin typeface="210 썸타임" panose="02020503020101020101" charset="-127"/>
                <a:ea typeface="210 썸타임" panose="02020503020101020101" charset="-127"/>
                <a:cs typeface="210 썸타임" panose="02020503020101020101" charset="-127"/>
                <a:sym typeface="210 썸타임" panose="02020503020101020101" charset="-127"/>
              </a:rPr>
              <a:t>PART TWO</a:t>
            </a:r>
            <a:endParaRPr lang="en-US" sz="3165" spc="630">
              <a:solidFill>
                <a:srgbClr val="8D7964">
                  <a:alpha val="16863"/>
                </a:srgbClr>
              </a:solidFill>
              <a:latin typeface="210 썸타임" panose="02020503020101020101" charset="-127"/>
              <a:ea typeface="210 썸타임" panose="02020503020101020101" charset="-127"/>
              <a:cs typeface="210 썸타임" panose="02020503020101020101" charset="-127"/>
              <a:sym typeface="210 썸타임" panose="02020503020101020101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26151" y="1954534"/>
            <a:ext cx="14751936" cy="679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2800" lvl="1" indent="-406400" algn="l">
              <a:lnSpc>
                <a:spcPts val="6780"/>
              </a:lnSpc>
              <a:buFont typeface="Arial" panose="020B0604020202020204"/>
              <a:buChar char="•"/>
            </a:pPr>
            <a:r>
              <a:rPr lang="en-US" sz="3765">
                <a:solidFill>
                  <a:srgbClr val="737373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测试条件：固定时间10秒，</a:t>
            </a:r>
            <a:r>
              <a:rPr lang="en-US" sz="3765">
                <a:solidFill>
                  <a:srgbClr val="737373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优先</a:t>
            </a:r>
            <a:r>
              <a:rPr lang="en-US" sz="3765">
                <a:solidFill>
                  <a:srgbClr val="737373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逐级增加线程数，其次为循环次数递增。</a:t>
            </a:r>
            <a:endParaRPr lang="en-US" sz="3765">
              <a:solidFill>
                <a:srgbClr val="737373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marL="812800" lvl="1" indent="-406400" algn="l">
              <a:lnSpc>
                <a:spcPts val="6780"/>
              </a:lnSpc>
              <a:buFont typeface="Arial" panose="020B0604020202020204"/>
              <a:buChar char="•"/>
            </a:pPr>
            <a:r>
              <a:rPr lang="en-US" sz="3765">
                <a:solidFill>
                  <a:srgbClr val="737373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测试指</a:t>
            </a:r>
            <a:r>
              <a:rPr lang="en-US" sz="3765">
                <a:solidFill>
                  <a:srgbClr val="737373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标：Response Times、Active Threads Over Times、Response Time Percentiles。</a:t>
            </a:r>
            <a:endParaRPr lang="en-US" sz="3765">
              <a:solidFill>
                <a:srgbClr val="737373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marL="812800" lvl="1" indent="-406400" algn="l">
              <a:lnSpc>
                <a:spcPts val="6780"/>
              </a:lnSpc>
              <a:buFont typeface="Arial" panose="020B0604020202020204"/>
              <a:buChar char="•"/>
            </a:pPr>
            <a:r>
              <a:rPr lang="en-US" sz="3765">
                <a:solidFill>
                  <a:srgbClr val="737373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关键指标：Active Threads Over Times，用于判断系统在不同线程数下的处理能力</a:t>
            </a:r>
            <a:endParaRPr lang="en-US" sz="3765">
              <a:solidFill>
                <a:srgbClr val="737373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6780"/>
              </a:lnSpc>
            </a:pPr>
          </a:p>
          <a:p>
            <a:pPr algn="l">
              <a:lnSpc>
                <a:spcPts val="696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13029175" y="7734651"/>
            <a:ext cx="5258825" cy="2552349"/>
          </a:xfrm>
          <a:custGeom>
            <a:avLst/>
            <a:gdLst/>
            <a:ahLst/>
            <a:cxnLst/>
            <a:rect l="l" t="t" r="r" b="b"/>
            <a:pathLst>
              <a:path w="5258825" h="2552349">
                <a:moveTo>
                  <a:pt x="5258825" y="2552349"/>
                </a:moveTo>
                <a:lnTo>
                  <a:pt x="0" y="2552349"/>
                </a:lnTo>
                <a:lnTo>
                  <a:pt x="0" y="0"/>
                </a:lnTo>
                <a:lnTo>
                  <a:pt x="5258825" y="0"/>
                </a:lnTo>
                <a:lnTo>
                  <a:pt x="5258825" y="255234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0" y="248144"/>
            <a:ext cx="2536644" cy="1525843"/>
          </a:xfrm>
          <a:custGeom>
            <a:avLst/>
            <a:gdLst/>
            <a:ahLst/>
            <a:cxnLst/>
            <a:rect l="l" t="t" r="r" b="b"/>
            <a:pathLst>
              <a:path w="2536644" h="1525843">
                <a:moveTo>
                  <a:pt x="2536644" y="1525843"/>
                </a:moveTo>
                <a:lnTo>
                  <a:pt x="0" y="1525843"/>
                </a:lnTo>
                <a:lnTo>
                  <a:pt x="0" y="0"/>
                </a:lnTo>
                <a:lnTo>
                  <a:pt x="2536644" y="0"/>
                </a:lnTo>
                <a:lnTo>
                  <a:pt x="2536644" y="1525843"/>
                </a:lnTo>
                <a:close/>
              </a:path>
            </a:pathLst>
          </a:custGeom>
          <a:blipFill>
            <a:blip r:embed="rId2"/>
            <a:stretch>
              <a:fillRect l="-2037" r="-21899"/>
            </a:stretch>
          </a:blipFill>
        </p:spPr>
      </p:sp>
      <p:sp>
        <p:nvSpPr>
          <p:cNvPr id="5" name="Freeform 5"/>
          <p:cNvSpPr/>
          <p:nvPr/>
        </p:nvSpPr>
        <p:spPr>
          <a:xfrm rot="10298047">
            <a:off x="15719182" y="8268225"/>
            <a:ext cx="3763963" cy="3589449"/>
          </a:xfrm>
          <a:custGeom>
            <a:avLst/>
            <a:gdLst/>
            <a:ahLst/>
            <a:cxnLst/>
            <a:rect l="l" t="t" r="r" b="b"/>
            <a:pathLst>
              <a:path w="3763963" h="3589449">
                <a:moveTo>
                  <a:pt x="0" y="0"/>
                </a:moveTo>
                <a:lnTo>
                  <a:pt x="3763964" y="0"/>
                </a:lnTo>
                <a:lnTo>
                  <a:pt x="3763964" y="3589449"/>
                </a:lnTo>
                <a:lnTo>
                  <a:pt x="0" y="3589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8000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249294">
            <a:off x="-1420526" y="-2333553"/>
            <a:ext cx="2041172" cy="3260842"/>
          </a:xfrm>
          <a:custGeom>
            <a:avLst/>
            <a:gdLst/>
            <a:ahLst/>
            <a:cxnLst/>
            <a:rect l="l" t="t" r="r" b="b"/>
            <a:pathLst>
              <a:path w="2041172" h="3260842">
                <a:moveTo>
                  <a:pt x="0" y="0"/>
                </a:moveTo>
                <a:lnTo>
                  <a:pt x="2041172" y="0"/>
                </a:lnTo>
                <a:lnTo>
                  <a:pt x="2041172" y="3260842"/>
                </a:lnTo>
                <a:lnTo>
                  <a:pt x="0" y="3260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66975" y="2940379"/>
            <a:ext cx="17754051" cy="5925414"/>
          </a:xfrm>
          <a:custGeom>
            <a:avLst/>
            <a:gdLst/>
            <a:ahLst/>
            <a:cxnLst/>
            <a:rect l="l" t="t" r="r" b="b"/>
            <a:pathLst>
              <a:path w="17754051" h="5925414">
                <a:moveTo>
                  <a:pt x="0" y="0"/>
                </a:moveTo>
                <a:lnTo>
                  <a:pt x="17754050" y="0"/>
                </a:lnTo>
                <a:lnTo>
                  <a:pt x="17754050" y="5925415"/>
                </a:lnTo>
                <a:lnTo>
                  <a:pt x="0" y="59254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14350" y="1842659"/>
            <a:ext cx="17259300" cy="6601682"/>
          </a:xfrm>
          <a:custGeom>
            <a:avLst/>
            <a:gdLst/>
            <a:ahLst/>
            <a:cxnLst/>
            <a:rect l="l" t="t" r="r" b="b"/>
            <a:pathLst>
              <a:path w="17259300" h="6601682">
                <a:moveTo>
                  <a:pt x="0" y="0"/>
                </a:moveTo>
                <a:lnTo>
                  <a:pt x="17259300" y="0"/>
                </a:lnTo>
                <a:lnTo>
                  <a:pt x="17259300" y="6601682"/>
                </a:lnTo>
                <a:lnTo>
                  <a:pt x="0" y="66016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4764" y="3919579"/>
            <a:ext cx="17896261" cy="2729180"/>
          </a:xfrm>
          <a:custGeom>
            <a:avLst/>
            <a:gdLst/>
            <a:ahLst/>
            <a:cxnLst/>
            <a:rect l="l" t="t" r="r" b="b"/>
            <a:pathLst>
              <a:path w="17896261" h="2729180">
                <a:moveTo>
                  <a:pt x="0" y="0"/>
                </a:moveTo>
                <a:lnTo>
                  <a:pt x="17896261" y="0"/>
                </a:lnTo>
                <a:lnTo>
                  <a:pt x="17896261" y="2729179"/>
                </a:lnTo>
                <a:lnTo>
                  <a:pt x="0" y="27291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607342"/>
            <a:ext cx="365659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527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Write</a:t>
            </a:r>
            <a:endParaRPr lang="en-US" sz="6000" spc="527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4643" y="925340"/>
            <a:ext cx="4609382" cy="706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0"/>
              </a:lnSpc>
              <a:spcBef>
                <a:spcPct val="0"/>
              </a:spcBef>
            </a:pPr>
            <a:r>
              <a:rPr lang="en-US" sz="4080" spc="791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1000-10-1</a:t>
            </a:r>
            <a:endParaRPr lang="en-US" sz="4080" spc="791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0" y="9313295"/>
            <a:ext cx="3877747" cy="548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35"/>
              </a:lnSpc>
              <a:spcBef>
                <a:spcPct val="0"/>
              </a:spcBef>
            </a:pPr>
            <a:r>
              <a:rPr lang="en-US" sz="3165" spc="630">
                <a:solidFill>
                  <a:srgbClr val="8D7964">
                    <a:alpha val="16863"/>
                  </a:srgbClr>
                </a:solidFill>
                <a:latin typeface="210 썸타임" panose="02020503020101020101" charset="-127"/>
                <a:ea typeface="210 썸타임" panose="02020503020101020101" charset="-127"/>
                <a:cs typeface="210 썸타임" panose="02020503020101020101" charset="-127"/>
                <a:sym typeface="210 썸타임" panose="02020503020101020101" charset="-127"/>
              </a:rPr>
              <a:t>PART TWO</a:t>
            </a:r>
            <a:endParaRPr lang="en-US" sz="3165" spc="630">
              <a:solidFill>
                <a:srgbClr val="8D7964">
                  <a:alpha val="16863"/>
                </a:srgbClr>
              </a:solidFill>
              <a:latin typeface="210 썸타임" panose="02020503020101020101" charset="-127"/>
              <a:ea typeface="210 썸타임" panose="02020503020101020101" charset="-127"/>
              <a:cs typeface="210 썸타임" panose="02020503020101020101" charset="-127"/>
              <a:sym typeface="210 썸타임" panose="02020503020101020101" charset="-127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536644" y="7481494"/>
            <a:ext cx="13029175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 spc="352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Active Threads Over Times显示系统负载较低但是略有波动。，响应时间较为稳定。</a:t>
            </a:r>
            <a:endParaRPr lang="en-US" sz="4000" spc="352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13029175" y="7734651"/>
            <a:ext cx="5258825" cy="2552349"/>
          </a:xfrm>
          <a:custGeom>
            <a:avLst/>
            <a:gdLst/>
            <a:ahLst/>
            <a:cxnLst/>
            <a:rect l="l" t="t" r="r" b="b"/>
            <a:pathLst>
              <a:path w="5258825" h="2552349">
                <a:moveTo>
                  <a:pt x="5258825" y="2552349"/>
                </a:moveTo>
                <a:lnTo>
                  <a:pt x="0" y="2552349"/>
                </a:lnTo>
                <a:lnTo>
                  <a:pt x="0" y="0"/>
                </a:lnTo>
                <a:lnTo>
                  <a:pt x="5258825" y="0"/>
                </a:lnTo>
                <a:lnTo>
                  <a:pt x="5258825" y="255234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0" y="248144"/>
            <a:ext cx="2536644" cy="1525843"/>
          </a:xfrm>
          <a:custGeom>
            <a:avLst/>
            <a:gdLst/>
            <a:ahLst/>
            <a:cxnLst/>
            <a:rect l="l" t="t" r="r" b="b"/>
            <a:pathLst>
              <a:path w="2536644" h="1525843">
                <a:moveTo>
                  <a:pt x="2536644" y="1525843"/>
                </a:moveTo>
                <a:lnTo>
                  <a:pt x="0" y="1525843"/>
                </a:lnTo>
                <a:lnTo>
                  <a:pt x="0" y="0"/>
                </a:lnTo>
                <a:lnTo>
                  <a:pt x="2536644" y="0"/>
                </a:lnTo>
                <a:lnTo>
                  <a:pt x="2536644" y="1525843"/>
                </a:lnTo>
                <a:close/>
              </a:path>
            </a:pathLst>
          </a:custGeom>
          <a:blipFill>
            <a:blip r:embed="rId2"/>
            <a:stretch>
              <a:fillRect l="-2037" r="-21899"/>
            </a:stretch>
          </a:blipFill>
        </p:spPr>
      </p:sp>
      <p:sp>
        <p:nvSpPr>
          <p:cNvPr id="5" name="Freeform 5"/>
          <p:cNvSpPr/>
          <p:nvPr/>
        </p:nvSpPr>
        <p:spPr>
          <a:xfrm rot="10298047">
            <a:off x="15719182" y="8268225"/>
            <a:ext cx="3763963" cy="3589449"/>
          </a:xfrm>
          <a:custGeom>
            <a:avLst/>
            <a:gdLst/>
            <a:ahLst/>
            <a:cxnLst/>
            <a:rect l="l" t="t" r="r" b="b"/>
            <a:pathLst>
              <a:path w="3763963" h="3589449">
                <a:moveTo>
                  <a:pt x="0" y="0"/>
                </a:moveTo>
                <a:lnTo>
                  <a:pt x="3763964" y="0"/>
                </a:lnTo>
                <a:lnTo>
                  <a:pt x="3763964" y="3589449"/>
                </a:lnTo>
                <a:lnTo>
                  <a:pt x="0" y="3589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8000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249294">
            <a:off x="-1420526" y="-2333553"/>
            <a:ext cx="2041172" cy="3260842"/>
          </a:xfrm>
          <a:custGeom>
            <a:avLst/>
            <a:gdLst/>
            <a:ahLst/>
            <a:cxnLst/>
            <a:rect l="l" t="t" r="r" b="b"/>
            <a:pathLst>
              <a:path w="2041172" h="3260842">
                <a:moveTo>
                  <a:pt x="0" y="0"/>
                </a:moveTo>
                <a:lnTo>
                  <a:pt x="2041172" y="0"/>
                </a:lnTo>
                <a:lnTo>
                  <a:pt x="2041172" y="3260842"/>
                </a:lnTo>
                <a:lnTo>
                  <a:pt x="0" y="3260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5171" y="2272162"/>
            <a:ext cx="17803725" cy="6609633"/>
          </a:xfrm>
          <a:custGeom>
            <a:avLst/>
            <a:gdLst/>
            <a:ahLst/>
            <a:cxnLst/>
            <a:rect l="l" t="t" r="r" b="b"/>
            <a:pathLst>
              <a:path w="17803725" h="6609633">
                <a:moveTo>
                  <a:pt x="0" y="0"/>
                </a:moveTo>
                <a:lnTo>
                  <a:pt x="17803725" y="0"/>
                </a:lnTo>
                <a:lnTo>
                  <a:pt x="17803725" y="6609633"/>
                </a:lnTo>
                <a:lnTo>
                  <a:pt x="0" y="66096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67847" y="1853838"/>
            <a:ext cx="16733317" cy="6860660"/>
          </a:xfrm>
          <a:custGeom>
            <a:avLst/>
            <a:gdLst/>
            <a:ahLst/>
            <a:cxnLst/>
            <a:rect l="l" t="t" r="r" b="b"/>
            <a:pathLst>
              <a:path w="16733317" h="6860660">
                <a:moveTo>
                  <a:pt x="0" y="0"/>
                </a:moveTo>
                <a:lnTo>
                  <a:pt x="16733317" y="0"/>
                </a:lnTo>
                <a:lnTo>
                  <a:pt x="16733317" y="6860660"/>
                </a:lnTo>
                <a:lnTo>
                  <a:pt x="0" y="68606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0" y="3165780"/>
            <a:ext cx="17601164" cy="3080204"/>
          </a:xfrm>
          <a:custGeom>
            <a:avLst/>
            <a:gdLst/>
            <a:ahLst/>
            <a:cxnLst/>
            <a:rect l="l" t="t" r="r" b="b"/>
            <a:pathLst>
              <a:path w="17601164" h="3080204">
                <a:moveTo>
                  <a:pt x="0" y="0"/>
                </a:moveTo>
                <a:lnTo>
                  <a:pt x="17601164" y="0"/>
                </a:lnTo>
                <a:lnTo>
                  <a:pt x="17601164" y="3080203"/>
                </a:lnTo>
                <a:lnTo>
                  <a:pt x="0" y="308020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607342"/>
            <a:ext cx="365659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527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Write</a:t>
            </a:r>
            <a:endParaRPr lang="en-US" sz="6000" spc="527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4643" y="925340"/>
            <a:ext cx="4609382" cy="706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0"/>
              </a:lnSpc>
              <a:spcBef>
                <a:spcPct val="0"/>
              </a:spcBef>
            </a:pPr>
            <a:r>
              <a:rPr lang="en-US" sz="4080" spc="791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2000-10-1</a:t>
            </a:r>
            <a:endParaRPr lang="en-US" sz="4080" spc="791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0" y="9313295"/>
            <a:ext cx="3877747" cy="548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35"/>
              </a:lnSpc>
              <a:spcBef>
                <a:spcPct val="0"/>
              </a:spcBef>
            </a:pPr>
            <a:r>
              <a:rPr lang="en-US" sz="3165" spc="630">
                <a:solidFill>
                  <a:srgbClr val="8D7964">
                    <a:alpha val="16863"/>
                  </a:srgbClr>
                </a:solidFill>
                <a:latin typeface="210 썸타임" panose="02020503020101020101" charset="-127"/>
                <a:ea typeface="210 썸타임" panose="02020503020101020101" charset="-127"/>
                <a:cs typeface="210 썸타임" panose="02020503020101020101" charset="-127"/>
                <a:sym typeface="210 썸타임" panose="02020503020101020101" charset="-127"/>
              </a:rPr>
              <a:t>PART TWO</a:t>
            </a:r>
            <a:endParaRPr lang="en-US" sz="3165" spc="630">
              <a:solidFill>
                <a:srgbClr val="8D7964">
                  <a:alpha val="16863"/>
                </a:srgbClr>
              </a:solidFill>
              <a:latin typeface="210 썸타임" panose="02020503020101020101" charset="-127"/>
              <a:ea typeface="210 썸타임" panose="02020503020101020101" charset="-127"/>
              <a:cs typeface="210 썸타임" panose="02020503020101020101" charset="-127"/>
              <a:sym typeface="210 썸타임" panose="02020503020101020101" charset="-127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81400" y="6925945"/>
            <a:ext cx="9902190" cy="808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 spc="351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系统负载有</a:t>
            </a:r>
            <a:r>
              <a:rPr lang="zh-CN" altLang="en-US" sz="4000" spc="351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所</a:t>
            </a:r>
            <a:r>
              <a:rPr lang="en-US" sz="4000" spc="351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增加，响应时间开始上升</a:t>
            </a:r>
            <a:endParaRPr lang="en-US" sz="4000" spc="351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13029175" y="7734651"/>
            <a:ext cx="5258825" cy="2552349"/>
          </a:xfrm>
          <a:custGeom>
            <a:avLst/>
            <a:gdLst/>
            <a:ahLst/>
            <a:cxnLst/>
            <a:rect l="l" t="t" r="r" b="b"/>
            <a:pathLst>
              <a:path w="5258825" h="2552349">
                <a:moveTo>
                  <a:pt x="5258825" y="2552349"/>
                </a:moveTo>
                <a:lnTo>
                  <a:pt x="0" y="2552349"/>
                </a:lnTo>
                <a:lnTo>
                  <a:pt x="0" y="0"/>
                </a:lnTo>
                <a:lnTo>
                  <a:pt x="5258825" y="0"/>
                </a:lnTo>
                <a:lnTo>
                  <a:pt x="5258825" y="255234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0" y="248144"/>
            <a:ext cx="2536644" cy="1525843"/>
          </a:xfrm>
          <a:custGeom>
            <a:avLst/>
            <a:gdLst/>
            <a:ahLst/>
            <a:cxnLst/>
            <a:rect l="l" t="t" r="r" b="b"/>
            <a:pathLst>
              <a:path w="2536644" h="1525843">
                <a:moveTo>
                  <a:pt x="2536644" y="1525843"/>
                </a:moveTo>
                <a:lnTo>
                  <a:pt x="0" y="1525843"/>
                </a:lnTo>
                <a:lnTo>
                  <a:pt x="0" y="0"/>
                </a:lnTo>
                <a:lnTo>
                  <a:pt x="2536644" y="0"/>
                </a:lnTo>
                <a:lnTo>
                  <a:pt x="2536644" y="1525843"/>
                </a:lnTo>
                <a:close/>
              </a:path>
            </a:pathLst>
          </a:custGeom>
          <a:blipFill>
            <a:blip r:embed="rId2"/>
            <a:stretch>
              <a:fillRect l="-2037" r="-21899"/>
            </a:stretch>
          </a:blipFill>
        </p:spPr>
      </p:sp>
      <p:sp>
        <p:nvSpPr>
          <p:cNvPr id="5" name="Freeform 5"/>
          <p:cNvSpPr/>
          <p:nvPr/>
        </p:nvSpPr>
        <p:spPr>
          <a:xfrm rot="10298047">
            <a:off x="15719182" y="8268225"/>
            <a:ext cx="3763963" cy="3589449"/>
          </a:xfrm>
          <a:custGeom>
            <a:avLst/>
            <a:gdLst/>
            <a:ahLst/>
            <a:cxnLst/>
            <a:rect l="l" t="t" r="r" b="b"/>
            <a:pathLst>
              <a:path w="3763963" h="3589449">
                <a:moveTo>
                  <a:pt x="0" y="0"/>
                </a:moveTo>
                <a:lnTo>
                  <a:pt x="3763964" y="0"/>
                </a:lnTo>
                <a:lnTo>
                  <a:pt x="3763964" y="3589449"/>
                </a:lnTo>
                <a:lnTo>
                  <a:pt x="0" y="3589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8000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249294">
            <a:off x="-1420526" y="-2333553"/>
            <a:ext cx="2041172" cy="3260842"/>
          </a:xfrm>
          <a:custGeom>
            <a:avLst/>
            <a:gdLst/>
            <a:ahLst/>
            <a:cxnLst/>
            <a:rect l="l" t="t" r="r" b="b"/>
            <a:pathLst>
              <a:path w="2041172" h="3260842">
                <a:moveTo>
                  <a:pt x="0" y="0"/>
                </a:moveTo>
                <a:lnTo>
                  <a:pt x="2041172" y="0"/>
                </a:lnTo>
                <a:lnTo>
                  <a:pt x="2041172" y="3260842"/>
                </a:lnTo>
                <a:lnTo>
                  <a:pt x="0" y="3260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607342"/>
            <a:ext cx="365659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527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Write</a:t>
            </a:r>
            <a:endParaRPr lang="en-US" sz="6000" spc="527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4643" y="925340"/>
            <a:ext cx="4609382" cy="706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0"/>
              </a:lnSpc>
              <a:spcBef>
                <a:spcPct val="0"/>
              </a:spcBef>
            </a:pPr>
            <a:r>
              <a:rPr lang="en-US" sz="4080" spc="791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3000-10-1</a:t>
            </a:r>
            <a:endParaRPr lang="en-US" sz="4080" spc="791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9313295"/>
            <a:ext cx="3877747" cy="548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35"/>
              </a:lnSpc>
              <a:spcBef>
                <a:spcPct val="0"/>
              </a:spcBef>
            </a:pPr>
            <a:r>
              <a:rPr lang="en-US" sz="3165" spc="630">
                <a:solidFill>
                  <a:srgbClr val="8D7964">
                    <a:alpha val="16863"/>
                  </a:srgbClr>
                </a:solidFill>
                <a:latin typeface="210 썸타임" panose="02020503020101020101" charset="-127"/>
                <a:ea typeface="210 썸타임" panose="02020503020101020101" charset="-127"/>
                <a:cs typeface="210 썸타임" panose="02020503020101020101" charset="-127"/>
                <a:sym typeface="210 썸타임" panose="02020503020101020101" charset="-127"/>
              </a:rPr>
              <a:t>PART TWO</a:t>
            </a:r>
            <a:endParaRPr lang="en-US" sz="3165" spc="630">
              <a:solidFill>
                <a:srgbClr val="8D7964">
                  <a:alpha val="16863"/>
                </a:srgbClr>
              </a:solidFill>
              <a:latin typeface="210 썸타임" panose="02020503020101020101" charset="-127"/>
              <a:ea typeface="210 썸타임" panose="02020503020101020101" charset="-127"/>
              <a:cs typeface="210 썸타임" panose="02020503020101020101" charset="-127"/>
              <a:sym typeface="210 썸타임" panose="02020503020101020101" charset="-127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860464" y="2287919"/>
            <a:ext cx="15722073" cy="4932800"/>
          </a:xfrm>
          <a:custGeom>
            <a:avLst/>
            <a:gdLst/>
            <a:ahLst/>
            <a:cxnLst/>
            <a:rect l="l" t="t" r="r" b="b"/>
            <a:pathLst>
              <a:path w="15722073" h="4932800">
                <a:moveTo>
                  <a:pt x="0" y="0"/>
                </a:moveTo>
                <a:lnTo>
                  <a:pt x="15722073" y="0"/>
                </a:lnTo>
                <a:lnTo>
                  <a:pt x="15722073" y="4932800"/>
                </a:lnTo>
                <a:lnTo>
                  <a:pt x="0" y="49328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296337" y="7946980"/>
            <a:ext cx="1369532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 spc="351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系统无法分出3000个线程</a:t>
            </a:r>
            <a:endParaRPr lang="en-US" sz="4000" spc="351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13029175" y="7734651"/>
            <a:ext cx="5258825" cy="2552349"/>
          </a:xfrm>
          <a:custGeom>
            <a:avLst/>
            <a:gdLst/>
            <a:ahLst/>
            <a:cxnLst/>
            <a:rect l="l" t="t" r="r" b="b"/>
            <a:pathLst>
              <a:path w="5258825" h="2552349">
                <a:moveTo>
                  <a:pt x="5258825" y="2552349"/>
                </a:moveTo>
                <a:lnTo>
                  <a:pt x="0" y="2552349"/>
                </a:lnTo>
                <a:lnTo>
                  <a:pt x="0" y="0"/>
                </a:lnTo>
                <a:lnTo>
                  <a:pt x="5258825" y="0"/>
                </a:lnTo>
                <a:lnTo>
                  <a:pt x="5258825" y="255234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0" y="248144"/>
            <a:ext cx="2536644" cy="1525843"/>
          </a:xfrm>
          <a:custGeom>
            <a:avLst/>
            <a:gdLst/>
            <a:ahLst/>
            <a:cxnLst/>
            <a:rect l="l" t="t" r="r" b="b"/>
            <a:pathLst>
              <a:path w="2536644" h="1525843">
                <a:moveTo>
                  <a:pt x="2536644" y="1525843"/>
                </a:moveTo>
                <a:lnTo>
                  <a:pt x="0" y="1525843"/>
                </a:lnTo>
                <a:lnTo>
                  <a:pt x="0" y="0"/>
                </a:lnTo>
                <a:lnTo>
                  <a:pt x="2536644" y="0"/>
                </a:lnTo>
                <a:lnTo>
                  <a:pt x="2536644" y="1525843"/>
                </a:lnTo>
                <a:close/>
              </a:path>
            </a:pathLst>
          </a:custGeom>
          <a:blipFill>
            <a:blip r:embed="rId2"/>
            <a:stretch>
              <a:fillRect l="-2037" r="-21899"/>
            </a:stretch>
          </a:blipFill>
        </p:spPr>
      </p:sp>
      <p:sp>
        <p:nvSpPr>
          <p:cNvPr id="5" name="Freeform 5"/>
          <p:cNvSpPr/>
          <p:nvPr/>
        </p:nvSpPr>
        <p:spPr>
          <a:xfrm rot="10298047">
            <a:off x="15719182" y="8268225"/>
            <a:ext cx="3763963" cy="3589449"/>
          </a:xfrm>
          <a:custGeom>
            <a:avLst/>
            <a:gdLst/>
            <a:ahLst/>
            <a:cxnLst/>
            <a:rect l="l" t="t" r="r" b="b"/>
            <a:pathLst>
              <a:path w="3763963" h="3589449">
                <a:moveTo>
                  <a:pt x="0" y="0"/>
                </a:moveTo>
                <a:lnTo>
                  <a:pt x="3763964" y="0"/>
                </a:lnTo>
                <a:lnTo>
                  <a:pt x="3763964" y="3589449"/>
                </a:lnTo>
                <a:lnTo>
                  <a:pt x="0" y="3589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8000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249294">
            <a:off x="-1420526" y="-2333553"/>
            <a:ext cx="2041172" cy="3260842"/>
          </a:xfrm>
          <a:custGeom>
            <a:avLst/>
            <a:gdLst/>
            <a:ahLst/>
            <a:cxnLst/>
            <a:rect l="l" t="t" r="r" b="b"/>
            <a:pathLst>
              <a:path w="2041172" h="3260842">
                <a:moveTo>
                  <a:pt x="0" y="0"/>
                </a:moveTo>
                <a:lnTo>
                  <a:pt x="2041172" y="0"/>
                </a:lnTo>
                <a:lnTo>
                  <a:pt x="2041172" y="3260842"/>
                </a:lnTo>
                <a:lnTo>
                  <a:pt x="0" y="3260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03379" y="1890452"/>
            <a:ext cx="17684621" cy="7582281"/>
          </a:xfrm>
          <a:custGeom>
            <a:avLst/>
            <a:gdLst/>
            <a:ahLst/>
            <a:cxnLst/>
            <a:rect l="l" t="t" r="r" b="b"/>
            <a:pathLst>
              <a:path w="17684621" h="7582281">
                <a:moveTo>
                  <a:pt x="0" y="0"/>
                </a:moveTo>
                <a:lnTo>
                  <a:pt x="17684621" y="0"/>
                </a:lnTo>
                <a:lnTo>
                  <a:pt x="17684621" y="7582281"/>
                </a:lnTo>
                <a:lnTo>
                  <a:pt x="0" y="75822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98392" y="1615046"/>
            <a:ext cx="16902772" cy="7056907"/>
          </a:xfrm>
          <a:custGeom>
            <a:avLst/>
            <a:gdLst/>
            <a:ahLst/>
            <a:cxnLst/>
            <a:rect l="l" t="t" r="r" b="b"/>
            <a:pathLst>
              <a:path w="16902772" h="7056907">
                <a:moveTo>
                  <a:pt x="0" y="0"/>
                </a:moveTo>
                <a:lnTo>
                  <a:pt x="16902772" y="0"/>
                </a:lnTo>
                <a:lnTo>
                  <a:pt x="16902772" y="7056908"/>
                </a:lnTo>
                <a:lnTo>
                  <a:pt x="0" y="70569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99574" y="4070413"/>
            <a:ext cx="17700408" cy="2146174"/>
          </a:xfrm>
          <a:custGeom>
            <a:avLst/>
            <a:gdLst/>
            <a:ahLst/>
            <a:cxnLst/>
            <a:rect l="l" t="t" r="r" b="b"/>
            <a:pathLst>
              <a:path w="17700408" h="2146174">
                <a:moveTo>
                  <a:pt x="0" y="0"/>
                </a:moveTo>
                <a:lnTo>
                  <a:pt x="17700408" y="0"/>
                </a:lnTo>
                <a:lnTo>
                  <a:pt x="17700408" y="2146174"/>
                </a:lnTo>
                <a:lnTo>
                  <a:pt x="0" y="21461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607342"/>
            <a:ext cx="365659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527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Write</a:t>
            </a:r>
            <a:endParaRPr lang="en-US" sz="6000" spc="527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4643" y="925340"/>
            <a:ext cx="4609382" cy="706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0"/>
              </a:lnSpc>
              <a:spcBef>
                <a:spcPct val="0"/>
              </a:spcBef>
            </a:pPr>
            <a:r>
              <a:rPr lang="en-US" sz="4080" spc="791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2000-10-5</a:t>
            </a:r>
            <a:endParaRPr lang="en-US" sz="4080" spc="791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0" y="9313295"/>
            <a:ext cx="3877747" cy="548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35"/>
              </a:lnSpc>
              <a:spcBef>
                <a:spcPct val="0"/>
              </a:spcBef>
            </a:pPr>
            <a:r>
              <a:rPr lang="en-US" sz="3165" spc="630">
                <a:solidFill>
                  <a:srgbClr val="8D7964">
                    <a:alpha val="16863"/>
                  </a:srgbClr>
                </a:solidFill>
                <a:latin typeface="210 썸타임" panose="02020503020101020101" charset="-127"/>
                <a:ea typeface="210 썸타임" panose="02020503020101020101" charset="-127"/>
                <a:cs typeface="210 썸타임" panose="02020503020101020101" charset="-127"/>
                <a:sym typeface="210 썸타임" panose="02020503020101020101" charset="-127"/>
              </a:rPr>
              <a:t>PART TWO</a:t>
            </a:r>
            <a:endParaRPr lang="en-US" sz="3165" spc="630">
              <a:solidFill>
                <a:srgbClr val="8D7964">
                  <a:alpha val="16863"/>
                </a:srgbClr>
              </a:solidFill>
              <a:latin typeface="210 썸타임" panose="02020503020101020101" charset="-127"/>
              <a:ea typeface="210 썸타임" panose="02020503020101020101" charset="-127"/>
              <a:cs typeface="210 썸타임" panose="02020503020101020101" charset="-127"/>
              <a:sym typeface="210 썸타임" panose="02020503020101020101" charset="-127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963262" y="9313295"/>
            <a:ext cx="1369532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 spc="351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系统在高并发写入下开始出现瓶颈</a:t>
            </a:r>
            <a:endParaRPr lang="en-US" sz="4000" spc="351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13029175" y="7734651"/>
            <a:ext cx="5258825" cy="2552349"/>
          </a:xfrm>
          <a:custGeom>
            <a:avLst/>
            <a:gdLst/>
            <a:ahLst/>
            <a:cxnLst/>
            <a:rect l="l" t="t" r="r" b="b"/>
            <a:pathLst>
              <a:path w="5258825" h="2552349">
                <a:moveTo>
                  <a:pt x="5258825" y="2552349"/>
                </a:moveTo>
                <a:lnTo>
                  <a:pt x="0" y="2552349"/>
                </a:lnTo>
                <a:lnTo>
                  <a:pt x="0" y="0"/>
                </a:lnTo>
                <a:lnTo>
                  <a:pt x="5258825" y="0"/>
                </a:lnTo>
                <a:lnTo>
                  <a:pt x="5258825" y="255234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0" y="248144"/>
            <a:ext cx="2536644" cy="1525843"/>
          </a:xfrm>
          <a:custGeom>
            <a:avLst/>
            <a:gdLst/>
            <a:ahLst/>
            <a:cxnLst/>
            <a:rect l="l" t="t" r="r" b="b"/>
            <a:pathLst>
              <a:path w="2536644" h="1525843">
                <a:moveTo>
                  <a:pt x="2536644" y="1525843"/>
                </a:moveTo>
                <a:lnTo>
                  <a:pt x="0" y="1525843"/>
                </a:lnTo>
                <a:lnTo>
                  <a:pt x="0" y="0"/>
                </a:lnTo>
                <a:lnTo>
                  <a:pt x="2536644" y="0"/>
                </a:lnTo>
                <a:lnTo>
                  <a:pt x="2536644" y="1525843"/>
                </a:lnTo>
                <a:close/>
              </a:path>
            </a:pathLst>
          </a:custGeom>
          <a:blipFill>
            <a:blip r:embed="rId2"/>
            <a:stretch>
              <a:fillRect l="-2037" r="-21899"/>
            </a:stretch>
          </a:blipFill>
        </p:spPr>
      </p:sp>
      <p:sp>
        <p:nvSpPr>
          <p:cNvPr id="5" name="Freeform 5"/>
          <p:cNvSpPr/>
          <p:nvPr/>
        </p:nvSpPr>
        <p:spPr>
          <a:xfrm rot="10298047">
            <a:off x="15719182" y="8268225"/>
            <a:ext cx="3763963" cy="3589449"/>
          </a:xfrm>
          <a:custGeom>
            <a:avLst/>
            <a:gdLst/>
            <a:ahLst/>
            <a:cxnLst/>
            <a:rect l="l" t="t" r="r" b="b"/>
            <a:pathLst>
              <a:path w="3763963" h="3589449">
                <a:moveTo>
                  <a:pt x="0" y="0"/>
                </a:moveTo>
                <a:lnTo>
                  <a:pt x="3763964" y="0"/>
                </a:lnTo>
                <a:lnTo>
                  <a:pt x="3763964" y="3589449"/>
                </a:lnTo>
                <a:lnTo>
                  <a:pt x="0" y="3589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8000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249294">
            <a:off x="-1420526" y="-2333553"/>
            <a:ext cx="2041172" cy="3260842"/>
          </a:xfrm>
          <a:custGeom>
            <a:avLst/>
            <a:gdLst/>
            <a:ahLst/>
            <a:cxnLst/>
            <a:rect l="l" t="t" r="r" b="b"/>
            <a:pathLst>
              <a:path w="2041172" h="3260842">
                <a:moveTo>
                  <a:pt x="0" y="0"/>
                </a:moveTo>
                <a:lnTo>
                  <a:pt x="2041172" y="0"/>
                </a:lnTo>
                <a:lnTo>
                  <a:pt x="2041172" y="3260842"/>
                </a:lnTo>
                <a:lnTo>
                  <a:pt x="0" y="3260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24834" y="1645979"/>
            <a:ext cx="16957677" cy="6995042"/>
          </a:xfrm>
          <a:custGeom>
            <a:avLst/>
            <a:gdLst/>
            <a:ahLst/>
            <a:cxnLst/>
            <a:rect l="l" t="t" r="r" b="b"/>
            <a:pathLst>
              <a:path w="16957677" h="6995042">
                <a:moveTo>
                  <a:pt x="0" y="0"/>
                </a:moveTo>
                <a:lnTo>
                  <a:pt x="16957677" y="0"/>
                </a:lnTo>
                <a:lnTo>
                  <a:pt x="16957677" y="6995042"/>
                </a:lnTo>
                <a:lnTo>
                  <a:pt x="0" y="69950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28289" y="2019043"/>
            <a:ext cx="18001104" cy="7920486"/>
          </a:xfrm>
          <a:custGeom>
            <a:avLst/>
            <a:gdLst/>
            <a:ahLst/>
            <a:cxnLst/>
            <a:rect l="l" t="t" r="r" b="b"/>
            <a:pathLst>
              <a:path w="18001104" h="7920486">
                <a:moveTo>
                  <a:pt x="0" y="0"/>
                </a:moveTo>
                <a:lnTo>
                  <a:pt x="18001105" y="0"/>
                </a:lnTo>
                <a:lnTo>
                  <a:pt x="18001105" y="7920486"/>
                </a:lnTo>
                <a:lnTo>
                  <a:pt x="0" y="79204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92608" y="3776771"/>
            <a:ext cx="18229950" cy="3600415"/>
          </a:xfrm>
          <a:custGeom>
            <a:avLst/>
            <a:gdLst/>
            <a:ahLst/>
            <a:cxnLst/>
            <a:rect l="l" t="t" r="r" b="b"/>
            <a:pathLst>
              <a:path w="18229950" h="3600415">
                <a:moveTo>
                  <a:pt x="0" y="0"/>
                </a:moveTo>
                <a:lnTo>
                  <a:pt x="18229951" y="0"/>
                </a:lnTo>
                <a:lnTo>
                  <a:pt x="18229951" y="3600415"/>
                </a:lnTo>
                <a:lnTo>
                  <a:pt x="0" y="360041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607342"/>
            <a:ext cx="365659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527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Write</a:t>
            </a:r>
            <a:endParaRPr lang="en-US" sz="6000" spc="527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4643" y="925340"/>
            <a:ext cx="4609382" cy="706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0"/>
              </a:lnSpc>
              <a:spcBef>
                <a:spcPct val="0"/>
              </a:spcBef>
            </a:pPr>
            <a:r>
              <a:rPr lang="en-US" sz="4080" spc="791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2000-10-8</a:t>
            </a:r>
            <a:endParaRPr lang="en-US" sz="4080" spc="791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0" y="9313295"/>
            <a:ext cx="3877747" cy="548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35"/>
              </a:lnSpc>
              <a:spcBef>
                <a:spcPct val="0"/>
              </a:spcBef>
            </a:pPr>
            <a:r>
              <a:rPr lang="en-US" sz="3165" spc="630">
                <a:solidFill>
                  <a:srgbClr val="8D7964">
                    <a:alpha val="16863"/>
                  </a:srgbClr>
                </a:solidFill>
                <a:latin typeface="210 썸타임" panose="02020503020101020101" charset="-127"/>
                <a:ea typeface="210 썸타임" panose="02020503020101020101" charset="-127"/>
                <a:cs typeface="210 썸타임" panose="02020503020101020101" charset="-127"/>
                <a:sym typeface="210 썸타임" panose="02020503020101020101" charset="-127"/>
              </a:rPr>
              <a:t>PART TWO</a:t>
            </a:r>
            <a:endParaRPr lang="en-US" sz="3165" spc="630">
              <a:solidFill>
                <a:srgbClr val="8D7964">
                  <a:alpha val="16863"/>
                </a:srgbClr>
              </a:solidFill>
              <a:latin typeface="210 썸타임" panose="02020503020101020101" charset="-127"/>
              <a:ea typeface="210 썸타임" panose="02020503020101020101" charset="-127"/>
              <a:cs typeface="210 썸타임" panose="02020503020101020101" charset="-127"/>
              <a:sym typeface="210 썸타임" panose="02020503020101020101" charset="-127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296337" y="7667976"/>
            <a:ext cx="1369532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 spc="351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性能进一步下降</a:t>
            </a:r>
            <a:endParaRPr lang="en-US" sz="4000" spc="351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13029175" y="7734651"/>
            <a:ext cx="5258825" cy="2552349"/>
          </a:xfrm>
          <a:custGeom>
            <a:avLst/>
            <a:gdLst/>
            <a:ahLst/>
            <a:cxnLst/>
            <a:rect l="l" t="t" r="r" b="b"/>
            <a:pathLst>
              <a:path w="5258825" h="2552349">
                <a:moveTo>
                  <a:pt x="5258825" y="2552349"/>
                </a:moveTo>
                <a:lnTo>
                  <a:pt x="0" y="2552349"/>
                </a:lnTo>
                <a:lnTo>
                  <a:pt x="0" y="0"/>
                </a:lnTo>
                <a:lnTo>
                  <a:pt x="5258825" y="0"/>
                </a:lnTo>
                <a:lnTo>
                  <a:pt x="5258825" y="255234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0" y="248144"/>
            <a:ext cx="2536644" cy="1525843"/>
          </a:xfrm>
          <a:custGeom>
            <a:avLst/>
            <a:gdLst/>
            <a:ahLst/>
            <a:cxnLst/>
            <a:rect l="l" t="t" r="r" b="b"/>
            <a:pathLst>
              <a:path w="2536644" h="1525843">
                <a:moveTo>
                  <a:pt x="2536644" y="1525843"/>
                </a:moveTo>
                <a:lnTo>
                  <a:pt x="0" y="1525843"/>
                </a:lnTo>
                <a:lnTo>
                  <a:pt x="0" y="0"/>
                </a:lnTo>
                <a:lnTo>
                  <a:pt x="2536644" y="0"/>
                </a:lnTo>
                <a:lnTo>
                  <a:pt x="2536644" y="1525843"/>
                </a:lnTo>
                <a:close/>
              </a:path>
            </a:pathLst>
          </a:custGeom>
          <a:blipFill>
            <a:blip r:embed="rId2"/>
            <a:stretch>
              <a:fillRect l="-2037" r="-21899"/>
            </a:stretch>
          </a:blipFill>
        </p:spPr>
      </p:sp>
      <p:sp>
        <p:nvSpPr>
          <p:cNvPr id="5" name="Freeform 5"/>
          <p:cNvSpPr/>
          <p:nvPr/>
        </p:nvSpPr>
        <p:spPr>
          <a:xfrm rot="10298047">
            <a:off x="15719182" y="8268225"/>
            <a:ext cx="3763963" cy="3589449"/>
          </a:xfrm>
          <a:custGeom>
            <a:avLst/>
            <a:gdLst/>
            <a:ahLst/>
            <a:cxnLst/>
            <a:rect l="l" t="t" r="r" b="b"/>
            <a:pathLst>
              <a:path w="3763963" h="3589449">
                <a:moveTo>
                  <a:pt x="0" y="0"/>
                </a:moveTo>
                <a:lnTo>
                  <a:pt x="3763964" y="0"/>
                </a:lnTo>
                <a:lnTo>
                  <a:pt x="3763964" y="3589449"/>
                </a:lnTo>
                <a:lnTo>
                  <a:pt x="0" y="3589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8000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249294">
            <a:off x="-1420526" y="-2333553"/>
            <a:ext cx="2041172" cy="3260842"/>
          </a:xfrm>
          <a:custGeom>
            <a:avLst/>
            <a:gdLst/>
            <a:ahLst/>
            <a:cxnLst/>
            <a:rect l="l" t="t" r="r" b="b"/>
            <a:pathLst>
              <a:path w="2041172" h="3260842">
                <a:moveTo>
                  <a:pt x="0" y="0"/>
                </a:moveTo>
                <a:lnTo>
                  <a:pt x="2041172" y="0"/>
                </a:lnTo>
                <a:lnTo>
                  <a:pt x="2041172" y="3260842"/>
                </a:lnTo>
                <a:lnTo>
                  <a:pt x="0" y="3260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10088" y="2122228"/>
            <a:ext cx="16864013" cy="5712684"/>
          </a:xfrm>
          <a:custGeom>
            <a:avLst/>
            <a:gdLst/>
            <a:ahLst/>
            <a:cxnLst/>
            <a:rect l="l" t="t" r="r" b="b"/>
            <a:pathLst>
              <a:path w="16864013" h="5712684">
                <a:moveTo>
                  <a:pt x="0" y="0"/>
                </a:moveTo>
                <a:lnTo>
                  <a:pt x="16864013" y="0"/>
                </a:lnTo>
                <a:lnTo>
                  <a:pt x="16864013" y="5712685"/>
                </a:lnTo>
                <a:lnTo>
                  <a:pt x="0" y="57126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607342"/>
            <a:ext cx="365659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527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Write</a:t>
            </a:r>
            <a:endParaRPr lang="en-US" sz="6000" spc="527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4643" y="925340"/>
            <a:ext cx="4609382" cy="706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0"/>
              </a:lnSpc>
              <a:spcBef>
                <a:spcPct val="0"/>
              </a:spcBef>
            </a:pPr>
            <a:r>
              <a:rPr lang="en-US" sz="4080" spc="791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2000-10-9</a:t>
            </a:r>
            <a:endParaRPr lang="en-US" sz="4080" spc="791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9313295"/>
            <a:ext cx="3877747" cy="548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35"/>
              </a:lnSpc>
              <a:spcBef>
                <a:spcPct val="0"/>
              </a:spcBef>
            </a:pPr>
            <a:r>
              <a:rPr lang="en-US" sz="3165" spc="630">
                <a:solidFill>
                  <a:srgbClr val="8D7964">
                    <a:alpha val="16863"/>
                  </a:srgbClr>
                </a:solidFill>
                <a:latin typeface="210 썸타임" panose="02020503020101020101" charset="-127"/>
                <a:ea typeface="210 썸타임" panose="02020503020101020101" charset="-127"/>
                <a:cs typeface="210 썸타임" panose="02020503020101020101" charset="-127"/>
                <a:sym typeface="210 썸타임" panose="02020503020101020101" charset="-127"/>
              </a:rPr>
              <a:t>PART TWO</a:t>
            </a:r>
            <a:endParaRPr lang="en-US" sz="3165" spc="630">
              <a:solidFill>
                <a:srgbClr val="8D7964">
                  <a:alpha val="16863"/>
                </a:srgbClr>
              </a:solidFill>
              <a:latin typeface="210 썸타임" panose="02020503020101020101" charset="-127"/>
              <a:ea typeface="210 썸타임" panose="02020503020101020101" charset="-127"/>
              <a:cs typeface="210 썸타임" panose="02020503020101020101" charset="-127"/>
              <a:sym typeface="210 썸타임" panose="02020503020101020101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296337" y="7946980"/>
            <a:ext cx="1369532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 spc="351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WARNING</a:t>
            </a:r>
            <a:endParaRPr lang="en-US" sz="4000" spc="351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13029175" y="7734651"/>
            <a:ext cx="5258825" cy="2552349"/>
          </a:xfrm>
          <a:custGeom>
            <a:avLst/>
            <a:gdLst/>
            <a:ahLst/>
            <a:cxnLst/>
            <a:rect l="l" t="t" r="r" b="b"/>
            <a:pathLst>
              <a:path w="5258825" h="2552349">
                <a:moveTo>
                  <a:pt x="5258825" y="2552349"/>
                </a:moveTo>
                <a:lnTo>
                  <a:pt x="0" y="2552349"/>
                </a:lnTo>
                <a:lnTo>
                  <a:pt x="0" y="0"/>
                </a:lnTo>
                <a:lnTo>
                  <a:pt x="5258825" y="0"/>
                </a:lnTo>
                <a:lnTo>
                  <a:pt x="5258825" y="255234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0" y="248144"/>
            <a:ext cx="2536644" cy="1525843"/>
          </a:xfrm>
          <a:custGeom>
            <a:avLst/>
            <a:gdLst/>
            <a:ahLst/>
            <a:cxnLst/>
            <a:rect l="l" t="t" r="r" b="b"/>
            <a:pathLst>
              <a:path w="2536644" h="1525843">
                <a:moveTo>
                  <a:pt x="2536644" y="1525843"/>
                </a:moveTo>
                <a:lnTo>
                  <a:pt x="0" y="1525843"/>
                </a:lnTo>
                <a:lnTo>
                  <a:pt x="0" y="0"/>
                </a:lnTo>
                <a:lnTo>
                  <a:pt x="2536644" y="0"/>
                </a:lnTo>
                <a:lnTo>
                  <a:pt x="2536644" y="1525843"/>
                </a:lnTo>
                <a:close/>
              </a:path>
            </a:pathLst>
          </a:custGeom>
          <a:blipFill>
            <a:blip r:embed="rId2"/>
            <a:stretch>
              <a:fillRect l="-2037" r="-21899"/>
            </a:stretch>
          </a:blipFill>
        </p:spPr>
      </p:sp>
      <p:sp>
        <p:nvSpPr>
          <p:cNvPr id="5" name="Freeform 5"/>
          <p:cNvSpPr/>
          <p:nvPr/>
        </p:nvSpPr>
        <p:spPr>
          <a:xfrm rot="10298047">
            <a:off x="15719182" y="8268225"/>
            <a:ext cx="3763963" cy="3589449"/>
          </a:xfrm>
          <a:custGeom>
            <a:avLst/>
            <a:gdLst/>
            <a:ahLst/>
            <a:cxnLst/>
            <a:rect l="l" t="t" r="r" b="b"/>
            <a:pathLst>
              <a:path w="3763963" h="3589449">
                <a:moveTo>
                  <a:pt x="0" y="0"/>
                </a:moveTo>
                <a:lnTo>
                  <a:pt x="3763964" y="0"/>
                </a:lnTo>
                <a:lnTo>
                  <a:pt x="3763964" y="3589449"/>
                </a:lnTo>
                <a:lnTo>
                  <a:pt x="0" y="3589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8000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249294">
            <a:off x="-1420526" y="-2333553"/>
            <a:ext cx="2041172" cy="3260842"/>
          </a:xfrm>
          <a:custGeom>
            <a:avLst/>
            <a:gdLst/>
            <a:ahLst/>
            <a:cxnLst/>
            <a:rect l="l" t="t" r="r" b="b"/>
            <a:pathLst>
              <a:path w="2041172" h="3260842">
                <a:moveTo>
                  <a:pt x="0" y="0"/>
                </a:moveTo>
                <a:lnTo>
                  <a:pt x="2041172" y="0"/>
                </a:lnTo>
                <a:lnTo>
                  <a:pt x="2041172" y="3260842"/>
                </a:lnTo>
                <a:lnTo>
                  <a:pt x="0" y="3260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607342"/>
            <a:ext cx="365659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527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Write</a:t>
            </a:r>
            <a:endParaRPr lang="en-US" sz="6000" spc="527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4643" y="925340"/>
            <a:ext cx="4609382" cy="706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0"/>
              </a:lnSpc>
              <a:spcBef>
                <a:spcPct val="0"/>
              </a:spcBef>
            </a:pPr>
            <a:r>
              <a:rPr lang="en-US" sz="4080" spc="791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2000-10-10</a:t>
            </a:r>
            <a:endParaRPr lang="en-US" sz="4080" spc="791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9313295"/>
            <a:ext cx="3877747" cy="548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35"/>
              </a:lnSpc>
              <a:spcBef>
                <a:spcPct val="0"/>
              </a:spcBef>
            </a:pPr>
            <a:r>
              <a:rPr lang="en-US" sz="3165" spc="630">
                <a:solidFill>
                  <a:srgbClr val="8D7964">
                    <a:alpha val="16863"/>
                  </a:srgbClr>
                </a:solidFill>
                <a:latin typeface="210 썸타임" panose="02020503020101020101" charset="-127"/>
                <a:ea typeface="210 썸타임" panose="02020503020101020101" charset="-127"/>
                <a:cs typeface="210 썸타임" panose="02020503020101020101" charset="-127"/>
                <a:sym typeface="210 썸타임" panose="02020503020101020101" charset="-127"/>
              </a:rPr>
              <a:t>PART TWO</a:t>
            </a:r>
            <a:endParaRPr lang="en-US" sz="3165" spc="630">
              <a:solidFill>
                <a:srgbClr val="8D7964">
                  <a:alpha val="16863"/>
                </a:srgbClr>
              </a:solidFill>
              <a:latin typeface="210 썸타임" panose="02020503020101020101" charset="-127"/>
              <a:ea typeface="210 썸타임" panose="02020503020101020101" charset="-127"/>
              <a:cs typeface="210 썸타임" panose="02020503020101020101" charset="-127"/>
              <a:sym typeface="210 썸타임" panose="02020503020101020101" charset="-127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296337" y="7946980"/>
            <a:ext cx="1369532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 spc="351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kill</a:t>
            </a:r>
            <a:endParaRPr lang="en-US" sz="4000" spc="351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393712" y="2107357"/>
            <a:ext cx="17500576" cy="5293924"/>
          </a:xfrm>
          <a:custGeom>
            <a:avLst/>
            <a:gdLst/>
            <a:ahLst/>
            <a:cxnLst/>
            <a:rect l="l" t="t" r="r" b="b"/>
            <a:pathLst>
              <a:path w="17500576" h="5293924">
                <a:moveTo>
                  <a:pt x="0" y="0"/>
                </a:moveTo>
                <a:lnTo>
                  <a:pt x="17500576" y="0"/>
                </a:lnTo>
                <a:lnTo>
                  <a:pt x="17500576" y="5293924"/>
                </a:lnTo>
                <a:lnTo>
                  <a:pt x="0" y="52939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13029175" y="7734651"/>
            <a:ext cx="5258825" cy="2552349"/>
          </a:xfrm>
          <a:custGeom>
            <a:avLst/>
            <a:gdLst/>
            <a:ahLst/>
            <a:cxnLst/>
            <a:rect l="l" t="t" r="r" b="b"/>
            <a:pathLst>
              <a:path w="5258825" h="2552349">
                <a:moveTo>
                  <a:pt x="5258825" y="2552349"/>
                </a:moveTo>
                <a:lnTo>
                  <a:pt x="0" y="2552349"/>
                </a:lnTo>
                <a:lnTo>
                  <a:pt x="0" y="0"/>
                </a:lnTo>
                <a:lnTo>
                  <a:pt x="5258825" y="0"/>
                </a:lnTo>
                <a:lnTo>
                  <a:pt x="5258825" y="255234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0" y="248144"/>
            <a:ext cx="2536644" cy="1525843"/>
          </a:xfrm>
          <a:custGeom>
            <a:avLst/>
            <a:gdLst/>
            <a:ahLst/>
            <a:cxnLst/>
            <a:rect l="l" t="t" r="r" b="b"/>
            <a:pathLst>
              <a:path w="2536644" h="1525843">
                <a:moveTo>
                  <a:pt x="2536644" y="1525843"/>
                </a:moveTo>
                <a:lnTo>
                  <a:pt x="0" y="1525843"/>
                </a:lnTo>
                <a:lnTo>
                  <a:pt x="0" y="0"/>
                </a:lnTo>
                <a:lnTo>
                  <a:pt x="2536644" y="0"/>
                </a:lnTo>
                <a:lnTo>
                  <a:pt x="2536644" y="1525843"/>
                </a:lnTo>
                <a:close/>
              </a:path>
            </a:pathLst>
          </a:custGeom>
          <a:blipFill>
            <a:blip r:embed="rId2"/>
            <a:stretch>
              <a:fillRect l="-2037" r="-21899"/>
            </a:stretch>
          </a:blipFill>
        </p:spPr>
      </p:sp>
      <p:sp>
        <p:nvSpPr>
          <p:cNvPr id="5" name="Freeform 5"/>
          <p:cNvSpPr/>
          <p:nvPr/>
        </p:nvSpPr>
        <p:spPr>
          <a:xfrm rot="10298047">
            <a:off x="15719182" y="8268225"/>
            <a:ext cx="3763963" cy="3589449"/>
          </a:xfrm>
          <a:custGeom>
            <a:avLst/>
            <a:gdLst/>
            <a:ahLst/>
            <a:cxnLst/>
            <a:rect l="l" t="t" r="r" b="b"/>
            <a:pathLst>
              <a:path w="3763963" h="3589449">
                <a:moveTo>
                  <a:pt x="0" y="0"/>
                </a:moveTo>
                <a:lnTo>
                  <a:pt x="3763964" y="0"/>
                </a:lnTo>
                <a:lnTo>
                  <a:pt x="3763964" y="3589449"/>
                </a:lnTo>
                <a:lnTo>
                  <a:pt x="0" y="3589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8000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249294">
            <a:off x="-1420526" y="-2333553"/>
            <a:ext cx="2041172" cy="3260842"/>
          </a:xfrm>
          <a:custGeom>
            <a:avLst/>
            <a:gdLst/>
            <a:ahLst/>
            <a:cxnLst/>
            <a:rect l="l" t="t" r="r" b="b"/>
            <a:pathLst>
              <a:path w="2041172" h="3260842">
                <a:moveTo>
                  <a:pt x="0" y="0"/>
                </a:moveTo>
                <a:lnTo>
                  <a:pt x="2041172" y="0"/>
                </a:lnTo>
                <a:lnTo>
                  <a:pt x="2041172" y="3260842"/>
                </a:lnTo>
                <a:lnTo>
                  <a:pt x="0" y="3260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607342"/>
            <a:ext cx="365659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527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Write</a:t>
            </a:r>
            <a:endParaRPr lang="en-US" sz="6000" spc="527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4643" y="925340"/>
            <a:ext cx="4609382" cy="706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0"/>
              </a:lnSpc>
              <a:spcBef>
                <a:spcPct val="0"/>
              </a:spcBef>
            </a:pPr>
            <a:r>
              <a:rPr lang="en-US" sz="4080" spc="791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小结</a:t>
            </a:r>
            <a:endParaRPr lang="en-US" sz="4080" spc="791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9313295"/>
            <a:ext cx="3430530" cy="548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35"/>
              </a:lnSpc>
              <a:spcBef>
                <a:spcPct val="0"/>
              </a:spcBef>
            </a:pPr>
            <a:r>
              <a:rPr lang="en-US" sz="3165" spc="630">
                <a:solidFill>
                  <a:srgbClr val="8D7964">
                    <a:alpha val="16863"/>
                  </a:srgbClr>
                </a:solidFill>
                <a:latin typeface="210 썸타임" panose="02020503020101020101" charset="-127"/>
                <a:ea typeface="210 썸타임" panose="02020503020101020101" charset="-127"/>
                <a:cs typeface="210 썸타임" panose="02020503020101020101" charset="-127"/>
                <a:sym typeface="210 썸타임" panose="02020503020101020101" charset="-127"/>
              </a:rPr>
              <a:t>PART TWO</a:t>
            </a:r>
            <a:endParaRPr lang="en-US" sz="3165" spc="630">
              <a:solidFill>
                <a:srgbClr val="8D7964">
                  <a:alpha val="16863"/>
                </a:srgbClr>
              </a:solidFill>
              <a:latin typeface="210 썸타임" panose="02020503020101020101" charset="-127"/>
              <a:ea typeface="210 썸타임" panose="02020503020101020101" charset="-127"/>
              <a:cs typeface="210 썸타임" panose="02020503020101020101" charset="-127"/>
              <a:sym typeface="210 썸타임" panose="02020503020101020101" charset="-127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82762" y="1707312"/>
            <a:ext cx="13695326" cy="912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0" lvl="1" indent="-431800" algn="l">
              <a:lnSpc>
                <a:spcPts val="5600"/>
              </a:lnSpc>
              <a:buFont typeface="Arial" panose="020B0604020202020204"/>
              <a:buChar char="•"/>
            </a:pPr>
            <a:r>
              <a:rPr lang="en-US" sz="4000" spc="351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性能瓶颈：随着线程数的增加，尤其是在2000线程的高循环次数下，系统性能急剧下降，无法有效处理请求。</a:t>
            </a:r>
            <a:endParaRPr lang="en-US" sz="4000" spc="351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marL="863600" lvl="1" indent="-431800" algn="l">
              <a:lnSpc>
                <a:spcPts val="5600"/>
              </a:lnSpc>
              <a:buFont typeface="Arial" panose="020B0604020202020204"/>
              <a:buChar char="•"/>
            </a:pPr>
            <a:r>
              <a:rPr lang="en-US" sz="4000" spc="351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最大线程数：系统在1000线程下表现最佳，2000线程下开始出现性能问题，超过2000线程后系统稳定性受到严重影响。</a:t>
            </a:r>
            <a:endParaRPr lang="en-US" sz="4000" spc="351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marL="863600" lvl="1" indent="-431800" algn="l">
              <a:lnSpc>
                <a:spcPts val="5600"/>
              </a:lnSpc>
              <a:buFont typeface="Arial" panose="020B0604020202020204"/>
              <a:buChar char="•"/>
            </a:pPr>
            <a:r>
              <a:rPr lang="en-US" sz="4000" spc="351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系统稳定性：在高并发写入下，系统稳定性受到影响。</a:t>
            </a:r>
            <a:endParaRPr lang="en-US" sz="4000" spc="351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marL="863600" lvl="1" indent="-431800" algn="l">
              <a:lnSpc>
                <a:spcPts val="5600"/>
              </a:lnSpc>
              <a:buFont typeface="Arial" panose="020B0604020202020204"/>
              <a:buChar char="•"/>
            </a:pPr>
            <a:r>
              <a:rPr lang="en-US" sz="4000" spc="351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最大负载：由于多次测试后数据库性能不稳定，跑崩需要的请求频率难以测出，测试能够无错误运行的最大负载：成功请求1600次/秒</a:t>
            </a:r>
            <a:endParaRPr lang="en-US" sz="4000" spc="351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5600"/>
              </a:lnSpc>
            </a:pPr>
          </a:p>
          <a:p>
            <a:pPr algn="l">
              <a:lnSpc>
                <a:spcPts val="56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13029175" y="7734651"/>
            <a:ext cx="5258825" cy="2552349"/>
          </a:xfrm>
          <a:custGeom>
            <a:avLst/>
            <a:gdLst/>
            <a:ahLst/>
            <a:cxnLst/>
            <a:rect l="l" t="t" r="r" b="b"/>
            <a:pathLst>
              <a:path w="5258825" h="2552349">
                <a:moveTo>
                  <a:pt x="5258825" y="2552349"/>
                </a:moveTo>
                <a:lnTo>
                  <a:pt x="0" y="2552349"/>
                </a:lnTo>
                <a:lnTo>
                  <a:pt x="0" y="0"/>
                </a:lnTo>
                <a:lnTo>
                  <a:pt x="5258825" y="0"/>
                </a:lnTo>
                <a:lnTo>
                  <a:pt x="5258825" y="255234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0" y="248144"/>
            <a:ext cx="2536644" cy="1525843"/>
          </a:xfrm>
          <a:custGeom>
            <a:avLst/>
            <a:gdLst/>
            <a:ahLst/>
            <a:cxnLst/>
            <a:rect l="l" t="t" r="r" b="b"/>
            <a:pathLst>
              <a:path w="2536644" h="1525843">
                <a:moveTo>
                  <a:pt x="2536644" y="1525843"/>
                </a:moveTo>
                <a:lnTo>
                  <a:pt x="0" y="1525843"/>
                </a:lnTo>
                <a:lnTo>
                  <a:pt x="0" y="0"/>
                </a:lnTo>
                <a:lnTo>
                  <a:pt x="2536644" y="0"/>
                </a:lnTo>
                <a:lnTo>
                  <a:pt x="2536644" y="1525843"/>
                </a:lnTo>
                <a:close/>
              </a:path>
            </a:pathLst>
          </a:custGeom>
          <a:blipFill>
            <a:blip r:embed="rId2"/>
            <a:stretch>
              <a:fillRect l="-2037" r="-21899"/>
            </a:stretch>
          </a:blipFill>
        </p:spPr>
      </p:sp>
      <p:sp>
        <p:nvSpPr>
          <p:cNvPr id="5" name="Freeform 5"/>
          <p:cNvSpPr/>
          <p:nvPr/>
        </p:nvSpPr>
        <p:spPr>
          <a:xfrm rot="10298047">
            <a:off x="15719182" y="8268225"/>
            <a:ext cx="3763963" cy="3589449"/>
          </a:xfrm>
          <a:custGeom>
            <a:avLst/>
            <a:gdLst/>
            <a:ahLst/>
            <a:cxnLst/>
            <a:rect l="l" t="t" r="r" b="b"/>
            <a:pathLst>
              <a:path w="3763963" h="3589449">
                <a:moveTo>
                  <a:pt x="0" y="0"/>
                </a:moveTo>
                <a:lnTo>
                  <a:pt x="3763964" y="0"/>
                </a:lnTo>
                <a:lnTo>
                  <a:pt x="3763964" y="3589449"/>
                </a:lnTo>
                <a:lnTo>
                  <a:pt x="0" y="3589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8000"/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607342"/>
            <a:ext cx="14449387" cy="107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527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一：读取状态下的最大</a:t>
            </a:r>
            <a:r>
              <a:rPr lang="zh-CN" altLang="en-US" sz="6000" spc="527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负载</a:t>
            </a:r>
            <a:endParaRPr lang="zh-CN" altLang="en-US" sz="6000" spc="527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7" name="Freeform 7"/>
          <p:cNvSpPr/>
          <p:nvPr/>
        </p:nvSpPr>
        <p:spPr>
          <a:xfrm rot="8249294">
            <a:off x="-1420526" y="-2333553"/>
            <a:ext cx="2041172" cy="3260842"/>
          </a:xfrm>
          <a:custGeom>
            <a:avLst/>
            <a:gdLst/>
            <a:ahLst/>
            <a:cxnLst/>
            <a:rect l="l" t="t" r="r" b="b"/>
            <a:pathLst>
              <a:path w="2041172" h="3260842">
                <a:moveTo>
                  <a:pt x="0" y="0"/>
                </a:moveTo>
                <a:lnTo>
                  <a:pt x="2041172" y="0"/>
                </a:lnTo>
                <a:lnTo>
                  <a:pt x="2041172" y="3260842"/>
                </a:lnTo>
                <a:lnTo>
                  <a:pt x="0" y="3260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9313295"/>
            <a:ext cx="3092243" cy="548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35"/>
              </a:lnSpc>
              <a:spcBef>
                <a:spcPct val="0"/>
              </a:spcBef>
            </a:pPr>
            <a:r>
              <a:rPr lang="en-US" sz="3165" spc="630">
                <a:solidFill>
                  <a:srgbClr val="8D7964">
                    <a:alpha val="16863"/>
                  </a:srgbClr>
                </a:solidFill>
                <a:latin typeface="210 썸타임" panose="02020503020101020101" charset="-127"/>
                <a:ea typeface="210 썸타임" panose="02020503020101020101" charset="-127"/>
                <a:cs typeface="210 썸타임" panose="02020503020101020101" charset="-127"/>
                <a:sym typeface="210 썸타임" panose="02020503020101020101" charset="-127"/>
              </a:rPr>
              <a:t>PART ONE</a:t>
            </a:r>
            <a:endParaRPr lang="en-US" sz="3165" spc="630">
              <a:solidFill>
                <a:srgbClr val="8D7964">
                  <a:alpha val="16863"/>
                </a:srgbClr>
              </a:solidFill>
              <a:latin typeface="210 썸타임" panose="02020503020101020101" charset="-127"/>
              <a:ea typeface="210 썸타임" panose="02020503020101020101" charset="-127"/>
              <a:cs typeface="210 썸타임" panose="02020503020101020101" charset="-127"/>
              <a:sym typeface="210 썸타임" panose="02020503020101020101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26151" y="1954534"/>
            <a:ext cx="14751936" cy="679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2800" lvl="1" indent="-406400" algn="l">
              <a:lnSpc>
                <a:spcPts val="6780"/>
              </a:lnSpc>
              <a:buFont typeface="Arial" panose="020B0604020202020204"/>
              <a:buChar char="•"/>
            </a:pPr>
            <a:r>
              <a:rPr lang="en-US" sz="3765">
                <a:solidFill>
                  <a:srgbClr val="737373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测试条件：固定时间10秒，</a:t>
            </a:r>
            <a:r>
              <a:rPr lang="en-US" sz="3765">
                <a:solidFill>
                  <a:srgbClr val="737373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优先</a:t>
            </a:r>
            <a:r>
              <a:rPr lang="en-US" sz="3765">
                <a:solidFill>
                  <a:srgbClr val="737373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逐级增加线程数，其次为循环次数递增。</a:t>
            </a:r>
            <a:endParaRPr lang="en-US" sz="3765">
              <a:solidFill>
                <a:srgbClr val="737373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marL="812800" lvl="1" indent="-406400" algn="l">
              <a:lnSpc>
                <a:spcPts val="6780"/>
              </a:lnSpc>
              <a:buFont typeface="Arial" panose="020B0604020202020204"/>
              <a:buChar char="•"/>
            </a:pPr>
            <a:r>
              <a:rPr lang="en-US" sz="3765">
                <a:solidFill>
                  <a:srgbClr val="737373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测试指</a:t>
            </a:r>
            <a:r>
              <a:rPr lang="en-US" sz="3765">
                <a:solidFill>
                  <a:srgbClr val="737373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标：Response Times Over Times、Active Threads Over Times、Response Time Percentiles。</a:t>
            </a:r>
            <a:endParaRPr lang="en-US" sz="3765">
              <a:solidFill>
                <a:srgbClr val="737373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marL="812800" lvl="1" indent="-406400" algn="l">
              <a:lnSpc>
                <a:spcPts val="6780"/>
              </a:lnSpc>
              <a:buFont typeface="Arial" panose="020B0604020202020204"/>
              <a:buChar char="•"/>
            </a:pPr>
            <a:r>
              <a:rPr lang="en-US" sz="3765">
                <a:solidFill>
                  <a:srgbClr val="737373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关键指标：Active Threads Over Times，用于判断系统在不同线程数下的处理能力</a:t>
            </a:r>
            <a:endParaRPr lang="en-US" sz="3765">
              <a:solidFill>
                <a:srgbClr val="737373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6780"/>
              </a:lnSpc>
            </a:pPr>
          </a:p>
          <a:p>
            <a:pPr algn="l">
              <a:lnSpc>
                <a:spcPts val="6960"/>
              </a:lnSpc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13029175" y="7734651"/>
            <a:ext cx="5258825" cy="2552349"/>
          </a:xfrm>
          <a:custGeom>
            <a:avLst/>
            <a:gdLst/>
            <a:ahLst/>
            <a:cxnLst/>
            <a:rect l="l" t="t" r="r" b="b"/>
            <a:pathLst>
              <a:path w="5258825" h="2552349">
                <a:moveTo>
                  <a:pt x="5258825" y="2552349"/>
                </a:moveTo>
                <a:lnTo>
                  <a:pt x="0" y="2552349"/>
                </a:lnTo>
                <a:lnTo>
                  <a:pt x="0" y="0"/>
                </a:lnTo>
                <a:lnTo>
                  <a:pt x="5258825" y="0"/>
                </a:lnTo>
                <a:lnTo>
                  <a:pt x="5258825" y="255234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0" y="248144"/>
            <a:ext cx="2536644" cy="1525843"/>
          </a:xfrm>
          <a:custGeom>
            <a:avLst/>
            <a:gdLst/>
            <a:ahLst/>
            <a:cxnLst/>
            <a:rect l="l" t="t" r="r" b="b"/>
            <a:pathLst>
              <a:path w="2536644" h="1525843">
                <a:moveTo>
                  <a:pt x="2536644" y="1525843"/>
                </a:moveTo>
                <a:lnTo>
                  <a:pt x="0" y="1525843"/>
                </a:lnTo>
                <a:lnTo>
                  <a:pt x="0" y="0"/>
                </a:lnTo>
                <a:lnTo>
                  <a:pt x="2536644" y="0"/>
                </a:lnTo>
                <a:lnTo>
                  <a:pt x="2536644" y="1525843"/>
                </a:lnTo>
                <a:close/>
              </a:path>
            </a:pathLst>
          </a:custGeom>
          <a:blipFill>
            <a:blip r:embed="rId2"/>
            <a:stretch>
              <a:fillRect l="-2037" r="-21899"/>
            </a:stretch>
          </a:blipFill>
        </p:spPr>
      </p:sp>
      <p:sp>
        <p:nvSpPr>
          <p:cNvPr id="5" name="Freeform 5"/>
          <p:cNvSpPr/>
          <p:nvPr/>
        </p:nvSpPr>
        <p:spPr>
          <a:xfrm rot="10298047">
            <a:off x="15719182" y="8268225"/>
            <a:ext cx="3763963" cy="3589449"/>
          </a:xfrm>
          <a:custGeom>
            <a:avLst/>
            <a:gdLst/>
            <a:ahLst/>
            <a:cxnLst/>
            <a:rect l="l" t="t" r="r" b="b"/>
            <a:pathLst>
              <a:path w="3763963" h="3589449">
                <a:moveTo>
                  <a:pt x="0" y="0"/>
                </a:moveTo>
                <a:lnTo>
                  <a:pt x="3763964" y="0"/>
                </a:lnTo>
                <a:lnTo>
                  <a:pt x="3763964" y="3589449"/>
                </a:lnTo>
                <a:lnTo>
                  <a:pt x="0" y="3589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8000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249294">
            <a:off x="-1420526" y="-2333553"/>
            <a:ext cx="2041172" cy="3260842"/>
          </a:xfrm>
          <a:custGeom>
            <a:avLst/>
            <a:gdLst/>
            <a:ahLst/>
            <a:cxnLst/>
            <a:rect l="l" t="t" r="r" b="b"/>
            <a:pathLst>
              <a:path w="2041172" h="3260842">
                <a:moveTo>
                  <a:pt x="0" y="0"/>
                </a:moveTo>
                <a:lnTo>
                  <a:pt x="2041172" y="0"/>
                </a:lnTo>
                <a:lnTo>
                  <a:pt x="2041172" y="3260842"/>
                </a:lnTo>
                <a:lnTo>
                  <a:pt x="0" y="3260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14350" y="150142"/>
            <a:ext cx="1321119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527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三、读操作与写操作的性能差异：</a:t>
            </a:r>
            <a:endParaRPr lang="en-US" sz="6000" spc="527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9313295"/>
            <a:ext cx="3877747" cy="548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35"/>
              </a:lnSpc>
              <a:spcBef>
                <a:spcPct val="0"/>
              </a:spcBef>
            </a:pPr>
            <a:r>
              <a:rPr lang="en-US" sz="3165" spc="630">
                <a:solidFill>
                  <a:srgbClr val="8D7964">
                    <a:alpha val="16863"/>
                  </a:srgbClr>
                </a:solidFill>
                <a:latin typeface="210 썸타임" panose="02020503020101020101" charset="-127"/>
                <a:ea typeface="210 썸타임" panose="02020503020101020101" charset="-127"/>
                <a:cs typeface="210 썸타임" panose="02020503020101020101" charset="-127"/>
                <a:sym typeface="210 썸타임" panose="02020503020101020101" charset="-127"/>
              </a:rPr>
              <a:t>PART THREE</a:t>
            </a:r>
            <a:endParaRPr lang="en-US" sz="3165" spc="630">
              <a:solidFill>
                <a:srgbClr val="8D7964">
                  <a:alpha val="16863"/>
                </a:srgbClr>
              </a:solidFill>
              <a:latin typeface="210 썸타임" panose="02020503020101020101" charset="-127"/>
              <a:ea typeface="210 썸타임" panose="02020503020101020101" charset="-127"/>
              <a:cs typeface="210 썸타임" panose="02020503020101020101" charset="-127"/>
              <a:sym typeface="210 썸타임" panose="02020503020101020101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14350" y="1235958"/>
            <a:ext cx="17259300" cy="8524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264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读操作与写操作的性能差异：</a:t>
            </a:r>
            <a:endParaRPr lang="en-US" sz="3000" spc="264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264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通常，数据库的读操作比写操作要快，因为读操作只需访问数据，而写操作则涉及数据的写入、锁定和可能的索引更新。测试结果往往会显示 GET 请求的响应时间明显低于 POST 请求。</a:t>
            </a:r>
            <a:endParaRPr lang="en-US" sz="3000" spc="264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264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并发性能：</a:t>
            </a:r>
            <a:endParaRPr lang="en-US" sz="3000" spc="264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264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在高并发环境下，读操作的响应时间可能更稳定，因为它们通常不涉及数据修改的复杂性。写操作在并发情况下可能会出现较高的响应时间，特别是当多个请求尝试更新同一条记录时，可能导致锁竞争。</a:t>
            </a:r>
            <a:endParaRPr lang="en-US" sz="3000" spc="264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264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数据库负载的影响：</a:t>
            </a:r>
            <a:endParaRPr lang="en-US" sz="3000" spc="264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264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随着并发用户数的增加，写操作的性能可能会迅速下降，尤其是在大数据量和复杂事务的情况下。读操作可能保持相对稳定，但在极高负载下，也可能受到影响，导致响应时间增加。</a:t>
            </a:r>
            <a:endParaRPr lang="en-US" sz="3000" spc="264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264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根据读写速率的对比，可以为应用选择合适的架构。例如，如果读操作远远超过写操作，可以考虑使用缓存（如 Redis）来减少数据库压力。</a:t>
            </a:r>
            <a:endParaRPr lang="en-US" sz="3000" spc="264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264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稳定性和可靠性：</a:t>
            </a:r>
            <a:endParaRPr lang="en-US" sz="3000" spc="264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264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如果写操作的错误率较高（例如超时或失败），这可能表明数据库在处理写请求时的稳定性不足，需要进行进一步的调优。</a:t>
            </a:r>
            <a:endParaRPr lang="en-US" sz="3000" spc="264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7066278" y="4840584"/>
            <a:ext cx="11221722" cy="5446416"/>
          </a:xfrm>
          <a:custGeom>
            <a:avLst/>
            <a:gdLst/>
            <a:ahLst/>
            <a:cxnLst/>
            <a:rect l="l" t="t" r="r" b="b"/>
            <a:pathLst>
              <a:path w="11221722" h="5446416">
                <a:moveTo>
                  <a:pt x="11221722" y="5446416"/>
                </a:moveTo>
                <a:lnTo>
                  <a:pt x="0" y="5446416"/>
                </a:lnTo>
                <a:lnTo>
                  <a:pt x="0" y="0"/>
                </a:lnTo>
                <a:lnTo>
                  <a:pt x="11221722" y="0"/>
                </a:lnTo>
                <a:lnTo>
                  <a:pt x="11221722" y="5446416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9875116">
            <a:off x="13402688" y="5267447"/>
            <a:ext cx="8720383" cy="11399193"/>
          </a:xfrm>
          <a:custGeom>
            <a:avLst/>
            <a:gdLst/>
            <a:ahLst/>
            <a:cxnLst/>
            <a:rect l="l" t="t" r="r" b="b"/>
            <a:pathLst>
              <a:path w="8720383" h="11399193">
                <a:moveTo>
                  <a:pt x="0" y="0"/>
                </a:moveTo>
                <a:lnTo>
                  <a:pt x="8720383" y="0"/>
                </a:lnTo>
                <a:lnTo>
                  <a:pt x="8720383" y="11399193"/>
                </a:lnTo>
                <a:lnTo>
                  <a:pt x="0" y="113991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8321623">
            <a:off x="15747099" y="4227224"/>
            <a:ext cx="7608240" cy="9945412"/>
          </a:xfrm>
          <a:custGeom>
            <a:avLst/>
            <a:gdLst/>
            <a:ahLst/>
            <a:cxnLst/>
            <a:rect l="l" t="t" r="r" b="b"/>
            <a:pathLst>
              <a:path w="7608240" h="9945412">
                <a:moveTo>
                  <a:pt x="0" y="0"/>
                </a:moveTo>
                <a:lnTo>
                  <a:pt x="7608241" y="0"/>
                </a:lnTo>
                <a:lnTo>
                  <a:pt x="7608241" y="9945412"/>
                </a:lnTo>
                <a:lnTo>
                  <a:pt x="0" y="99454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651432" y="6316374"/>
            <a:ext cx="2630106" cy="2630106"/>
          </a:xfrm>
          <a:custGeom>
            <a:avLst/>
            <a:gdLst/>
            <a:ahLst/>
            <a:cxnLst/>
            <a:rect l="l" t="t" r="r" b="b"/>
            <a:pathLst>
              <a:path w="2630106" h="2630106">
                <a:moveTo>
                  <a:pt x="0" y="0"/>
                </a:moveTo>
                <a:lnTo>
                  <a:pt x="2630106" y="0"/>
                </a:lnTo>
                <a:lnTo>
                  <a:pt x="2630106" y="2630106"/>
                </a:lnTo>
                <a:lnTo>
                  <a:pt x="0" y="26301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7000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740449" y="3285643"/>
            <a:ext cx="11595930" cy="1857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200"/>
              </a:lnSpc>
            </a:pPr>
            <a:r>
              <a:rPr lang="en-US" sz="10855" spc="3864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THANKS</a:t>
            </a:r>
            <a:endParaRPr lang="en-US" sz="10855" spc="3864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5336379" y="8649542"/>
            <a:ext cx="2630106" cy="2630106"/>
          </a:xfrm>
          <a:custGeom>
            <a:avLst/>
            <a:gdLst/>
            <a:ahLst/>
            <a:cxnLst/>
            <a:rect l="l" t="t" r="r" b="b"/>
            <a:pathLst>
              <a:path w="2630106" h="2630106">
                <a:moveTo>
                  <a:pt x="0" y="0"/>
                </a:moveTo>
                <a:lnTo>
                  <a:pt x="2630106" y="0"/>
                </a:lnTo>
                <a:lnTo>
                  <a:pt x="2630106" y="2630107"/>
                </a:lnTo>
                <a:lnTo>
                  <a:pt x="0" y="26301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7000"/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8321623">
            <a:off x="16376890" y="5815145"/>
            <a:ext cx="6348659" cy="8298901"/>
          </a:xfrm>
          <a:custGeom>
            <a:avLst/>
            <a:gdLst/>
            <a:ahLst/>
            <a:cxnLst/>
            <a:rect l="l" t="t" r="r" b="b"/>
            <a:pathLst>
              <a:path w="6348659" h="8298901">
                <a:moveTo>
                  <a:pt x="0" y="0"/>
                </a:moveTo>
                <a:lnTo>
                  <a:pt x="6348659" y="0"/>
                </a:lnTo>
                <a:lnTo>
                  <a:pt x="6348659" y="8298901"/>
                </a:lnTo>
                <a:lnTo>
                  <a:pt x="0" y="82989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13029175" y="7734651"/>
            <a:ext cx="5258825" cy="2552349"/>
          </a:xfrm>
          <a:custGeom>
            <a:avLst/>
            <a:gdLst/>
            <a:ahLst/>
            <a:cxnLst/>
            <a:rect l="l" t="t" r="r" b="b"/>
            <a:pathLst>
              <a:path w="5258825" h="2552349">
                <a:moveTo>
                  <a:pt x="5258825" y="2552349"/>
                </a:moveTo>
                <a:lnTo>
                  <a:pt x="0" y="2552349"/>
                </a:lnTo>
                <a:lnTo>
                  <a:pt x="0" y="0"/>
                </a:lnTo>
                <a:lnTo>
                  <a:pt x="5258825" y="0"/>
                </a:lnTo>
                <a:lnTo>
                  <a:pt x="5258825" y="255234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0" y="248144"/>
            <a:ext cx="2536644" cy="1525843"/>
          </a:xfrm>
          <a:custGeom>
            <a:avLst/>
            <a:gdLst/>
            <a:ahLst/>
            <a:cxnLst/>
            <a:rect l="l" t="t" r="r" b="b"/>
            <a:pathLst>
              <a:path w="2536644" h="1525843">
                <a:moveTo>
                  <a:pt x="2536644" y="1525843"/>
                </a:moveTo>
                <a:lnTo>
                  <a:pt x="0" y="1525843"/>
                </a:lnTo>
                <a:lnTo>
                  <a:pt x="0" y="0"/>
                </a:lnTo>
                <a:lnTo>
                  <a:pt x="2536644" y="0"/>
                </a:lnTo>
                <a:lnTo>
                  <a:pt x="2536644" y="1525843"/>
                </a:lnTo>
                <a:close/>
              </a:path>
            </a:pathLst>
          </a:custGeom>
          <a:blipFill>
            <a:blip r:embed="rId2"/>
            <a:stretch>
              <a:fillRect l="-2037" r="-21899"/>
            </a:stretch>
          </a:blipFill>
        </p:spPr>
      </p:sp>
      <p:sp>
        <p:nvSpPr>
          <p:cNvPr id="5" name="Freeform 5"/>
          <p:cNvSpPr/>
          <p:nvPr/>
        </p:nvSpPr>
        <p:spPr>
          <a:xfrm rot="10298047">
            <a:off x="15719182" y="8268225"/>
            <a:ext cx="3763963" cy="3589449"/>
          </a:xfrm>
          <a:custGeom>
            <a:avLst/>
            <a:gdLst/>
            <a:ahLst/>
            <a:cxnLst/>
            <a:rect l="l" t="t" r="r" b="b"/>
            <a:pathLst>
              <a:path w="3763963" h="3589449">
                <a:moveTo>
                  <a:pt x="0" y="0"/>
                </a:moveTo>
                <a:lnTo>
                  <a:pt x="3763964" y="0"/>
                </a:lnTo>
                <a:lnTo>
                  <a:pt x="3763964" y="3589449"/>
                </a:lnTo>
                <a:lnTo>
                  <a:pt x="0" y="3589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8000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249294">
            <a:off x="-1420526" y="-2333553"/>
            <a:ext cx="2041172" cy="3260842"/>
          </a:xfrm>
          <a:custGeom>
            <a:avLst/>
            <a:gdLst/>
            <a:ahLst/>
            <a:cxnLst/>
            <a:rect l="l" t="t" r="r" b="b"/>
            <a:pathLst>
              <a:path w="2041172" h="3260842">
                <a:moveTo>
                  <a:pt x="0" y="0"/>
                </a:moveTo>
                <a:lnTo>
                  <a:pt x="2041172" y="0"/>
                </a:lnTo>
                <a:lnTo>
                  <a:pt x="2041172" y="3260842"/>
                </a:lnTo>
                <a:lnTo>
                  <a:pt x="0" y="3260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607342"/>
            <a:ext cx="365659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527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Read</a:t>
            </a:r>
            <a:endParaRPr lang="en-US" sz="6000" spc="527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24643" y="925340"/>
            <a:ext cx="4246842" cy="706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0"/>
              </a:lnSpc>
              <a:spcBef>
                <a:spcPct val="0"/>
              </a:spcBef>
            </a:pPr>
            <a:r>
              <a:rPr lang="en-US" sz="4080" spc="791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1000-10-1</a:t>
            </a:r>
            <a:endParaRPr lang="en-US" sz="4080" spc="791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028700" y="2401176"/>
            <a:ext cx="16778284" cy="6103101"/>
          </a:xfrm>
          <a:custGeom>
            <a:avLst/>
            <a:gdLst/>
            <a:ahLst/>
            <a:cxnLst/>
            <a:rect l="l" t="t" r="r" b="b"/>
            <a:pathLst>
              <a:path w="16778284" h="6103101">
                <a:moveTo>
                  <a:pt x="0" y="0"/>
                </a:moveTo>
                <a:lnTo>
                  <a:pt x="16778284" y="0"/>
                </a:lnTo>
                <a:lnTo>
                  <a:pt x="16778284" y="6103101"/>
                </a:lnTo>
                <a:lnTo>
                  <a:pt x="0" y="61031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23077" y="3202855"/>
            <a:ext cx="16751500" cy="6177115"/>
          </a:xfrm>
          <a:custGeom>
            <a:avLst/>
            <a:gdLst/>
            <a:ahLst/>
            <a:cxnLst/>
            <a:rect l="l" t="t" r="r" b="b"/>
            <a:pathLst>
              <a:path w="16751500" h="6177115">
                <a:moveTo>
                  <a:pt x="0" y="0"/>
                </a:moveTo>
                <a:lnTo>
                  <a:pt x="16751499" y="0"/>
                </a:lnTo>
                <a:lnTo>
                  <a:pt x="16751499" y="6177115"/>
                </a:lnTo>
                <a:lnTo>
                  <a:pt x="0" y="61771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211947" y="3667732"/>
            <a:ext cx="18411791" cy="2623680"/>
          </a:xfrm>
          <a:custGeom>
            <a:avLst/>
            <a:gdLst/>
            <a:ahLst/>
            <a:cxnLst/>
            <a:rect l="l" t="t" r="r" b="b"/>
            <a:pathLst>
              <a:path w="18411791" h="2623680">
                <a:moveTo>
                  <a:pt x="0" y="0"/>
                </a:moveTo>
                <a:lnTo>
                  <a:pt x="18411791" y="0"/>
                </a:lnTo>
                <a:lnTo>
                  <a:pt x="18411791" y="2623680"/>
                </a:lnTo>
                <a:lnTo>
                  <a:pt x="0" y="26236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9313295"/>
            <a:ext cx="3092243" cy="548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35"/>
              </a:lnSpc>
              <a:spcBef>
                <a:spcPct val="0"/>
              </a:spcBef>
            </a:pPr>
            <a:r>
              <a:rPr lang="en-US" sz="3165" spc="630">
                <a:solidFill>
                  <a:srgbClr val="8D7964">
                    <a:alpha val="16863"/>
                  </a:srgbClr>
                </a:solidFill>
                <a:latin typeface="210 썸타임" panose="02020503020101020101" charset="-127"/>
                <a:ea typeface="210 썸타임" panose="02020503020101020101" charset="-127"/>
                <a:cs typeface="210 썸타임" panose="02020503020101020101" charset="-127"/>
                <a:sym typeface="210 썸타임" panose="02020503020101020101" charset="-127"/>
              </a:rPr>
              <a:t>PART ONE</a:t>
            </a:r>
            <a:endParaRPr lang="en-US" sz="3165" spc="630">
              <a:solidFill>
                <a:srgbClr val="8D7964">
                  <a:alpha val="16863"/>
                </a:srgbClr>
              </a:solidFill>
              <a:latin typeface="210 썸타임" panose="02020503020101020101" charset="-127"/>
              <a:ea typeface="210 썸타임" panose="02020503020101020101" charset="-127"/>
              <a:cs typeface="210 썸타임" panose="02020503020101020101" charset="-127"/>
              <a:sym typeface="210 썸타임" panose="02020503020101020101" charset="-127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903255" y="6443580"/>
            <a:ext cx="13029175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 spc="352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系统能够稳定处理请求，Active Threads Over Times显示系统负载较低，响应时间稳定。</a:t>
            </a:r>
            <a:endParaRPr lang="en-US" sz="4000" spc="352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13029175" y="7734651"/>
            <a:ext cx="5258825" cy="2552349"/>
          </a:xfrm>
          <a:custGeom>
            <a:avLst/>
            <a:gdLst/>
            <a:ahLst/>
            <a:cxnLst/>
            <a:rect l="l" t="t" r="r" b="b"/>
            <a:pathLst>
              <a:path w="5258825" h="2552349">
                <a:moveTo>
                  <a:pt x="5258825" y="2552349"/>
                </a:moveTo>
                <a:lnTo>
                  <a:pt x="0" y="2552349"/>
                </a:lnTo>
                <a:lnTo>
                  <a:pt x="0" y="0"/>
                </a:lnTo>
                <a:lnTo>
                  <a:pt x="5258825" y="0"/>
                </a:lnTo>
                <a:lnTo>
                  <a:pt x="5258825" y="255234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0" y="248144"/>
            <a:ext cx="2536644" cy="1525843"/>
          </a:xfrm>
          <a:custGeom>
            <a:avLst/>
            <a:gdLst/>
            <a:ahLst/>
            <a:cxnLst/>
            <a:rect l="l" t="t" r="r" b="b"/>
            <a:pathLst>
              <a:path w="2536644" h="1525843">
                <a:moveTo>
                  <a:pt x="2536644" y="1525843"/>
                </a:moveTo>
                <a:lnTo>
                  <a:pt x="0" y="1525843"/>
                </a:lnTo>
                <a:lnTo>
                  <a:pt x="0" y="0"/>
                </a:lnTo>
                <a:lnTo>
                  <a:pt x="2536644" y="0"/>
                </a:lnTo>
                <a:lnTo>
                  <a:pt x="2536644" y="1525843"/>
                </a:lnTo>
                <a:close/>
              </a:path>
            </a:pathLst>
          </a:custGeom>
          <a:blipFill>
            <a:blip r:embed="rId2"/>
            <a:stretch>
              <a:fillRect l="-2037" r="-21899"/>
            </a:stretch>
          </a:blipFill>
        </p:spPr>
      </p:sp>
      <p:sp>
        <p:nvSpPr>
          <p:cNvPr id="5" name="Freeform 5"/>
          <p:cNvSpPr/>
          <p:nvPr/>
        </p:nvSpPr>
        <p:spPr>
          <a:xfrm rot="10298047">
            <a:off x="15719182" y="8268225"/>
            <a:ext cx="3763963" cy="3589449"/>
          </a:xfrm>
          <a:custGeom>
            <a:avLst/>
            <a:gdLst/>
            <a:ahLst/>
            <a:cxnLst/>
            <a:rect l="l" t="t" r="r" b="b"/>
            <a:pathLst>
              <a:path w="3763963" h="3589449">
                <a:moveTo>
                  <a:pt x="0" y="0"/>
                </a:moveTo>
                <a:lnTo>
                  <a:pt x="3763964" y="0"/>
                </a:lnTo>
                <a:lnTo>
                  <a:pt x="3763964" y="3589449"/>
                </a:lnTo>
                <a:lnTo>
                  <a:pt x="0" y="3589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8000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249294">
            <a:off x="-1420526" y="-2333553"/>
            <a:ext cx="2041172" cy="3260842"/>
          </a:xfrm>
          <a:custGeom>
            <a:avLst/>
            <a:gdLst/>
            <a:ahLst/>
            <a:cxnLst/>
            <a:rect l="l" t="t" r="r" b="b"/>
            <a:pathLst>
              <a:path w="2041172" h="3260842">
                <a:moveTo>
                  <a:pt x="0" y="0"/>
                </a:moveTo>
                <a:lnTo>
                  <a:pt x="2041172" y="0"/>
                </a:lnTo>
                <a:lnTo>
                  <a:pt x="2041172" y="3260842"/>
                </a:lnTo>
                <a:lnTo>
                  <a:pt x="0" y="3260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57904" y="2474520"/>
            <a:ext cx="17295939" cy="6204918"/>
          </a:xfrm>
          <a:custGeom>
            <a:avLst/>
            <a:gdLst/>
            <a:ahLst/>
            <a:cxnLst/>
            <a:rect l="l" t="t" r="r" b="b"/>
            <a:pathLst>
              <a:path w="17295939" h="6204918">
                <a:moveTo>
                  <a:pt x="0" y="0"/>
                </a:moveTo>
                <a:lnTo>
                  <a:pt x="17295939" y="0"/>
                </a:lnTo>
                <a:lnTo>
                  <a:pt x="17295939" y="6204917"/>
                </a:lnTo>
                <a:lnTo>
                  <a:pt x="0" y="62049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228293" y="2206691"/>
            <a:ext cx="17393628" cy="6674805"/>
          </a:xfrm>
          <a:custGeom>
            <a:avLst/>
            <a:gdLst/>
            <a:ahLst/>
            <a:cxnLst/>
            <a:rect l="l" t="t" r="r" b="b"/>
            <a:pathLst>
              <a:path w="17393628" h="6674805">
                <a:moveTo>
                  <a:pt x="0" y="0"/>
                </a:moveTo>
                <a:lnTo>
                  <a:pt x="17393628" y="0"/>
                </a:lnTo>
                <a:lnTo>
                  <a:pt x="17393628" y="6674804"/>
                </a:lnTo>
                <a:lnTo>
                  <a:pt x="0" y="66748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07" y="4838665"/>
            <a:ext cx="17230096" cy="2950654"/>
          </a:xfrm>
          <a:custGeom>
            <a:avLst/>
            <a:gdLst/>
            <a:ahLst/>
            <a:cxnLst/>
            <a:rect l="l" t="t" r="r" b="b"/>
            <a:pathLst>
              <a:path w="17230096" h="2950654">
                <a:moveTo>
                  <a:pt x="0" y="0"/>
                </a:moveTo>
                <a:lnTo>
                  <a:pt x="17230096" y="0"/>
                </a:lnTo>
                <a:lnTo>
                  <a:pt x="17230096" y="2950653"/>
                </a:lnTo>
                <a:lnTo>
                  <a:pt x="0" y="29506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607342"/>
            <a:ext cx="365659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527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Read</a:t>
            </a:r>
            <a:endParaRPr lang="en-US" sz="6000" spc="527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4643" y="925340"/>
            <a:ext cx="4246842" cy="706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0"/>
              </a:lnSpc>
              <a:spcBef>
                <a:spcPct val="0"/>
              </a:spcBef>
            </a:pPr>
            <a:r>
              <a:rPr lang="en-US" sz="4080" spc="791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2000-10-1</a:t>
            </a:r>
            <a:endParaRPr lang="en-US" sz="4080" spc="791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0" y="9313295"/>
            <a:ext cx="3092243" cy="548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35"/>
              </a:lnSpc>
              <a:spcBef>
                <a:spcPct val="0"/>
              </a:spcBef>
            </a:pPr>
            <a:r>
              <a:rPr lang="en-US" sz="3165" spc="630">
                <a:solidFill>
                  <a:srgbClr val="8D7964">
                    <a:alpha val="16863"/>
                  </a:srgbClr>
                </a:solidFill>
                <a:latin typeface="210 썸타임" panose="02020503020101020101" charset="-127"/>
                <a:ea typeface="210 썸타임" panose="02020503020101020101" charset="-127"/>
                <a:cs typeface="210 썸타임" panose="02020503020101020101" charset="-127"/>
                <a:sym typeface="210 썸타임" panose="02020503020101020101" charset="-127"/>
              </a:rPr>
              <a:t>PART ONE</a:t>
            </a:r>
            <a:endParaRPr lang="en-US" sz="3165" spc="630">
              <a:solidFill>
                <a:srgbClr val="8D7964">
                  <a:alpha val="16863"/>
                </a:srgbClr>
              </a:solidFill>
              <a:latin typeface="210 썸타임" panose="02020503020101020101" charset="-127"/>
              <a:ea typeface="210 썸타임" panose="02020503020101020101" charset="-127"/>
              <a:cs typeface="210 썸타임" panose="02020503020101020101" charset="-127"/>
              <a:sym typeface="210 썸타임" panose="02020503020101020101" charset="-127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285896" y="8953354"/>
            <a:ext cx="1369532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 spc="351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系统负载略有增加增加。</a:t>
            </a:r>
            <a:endParaRPr lang="en-US" sz="4000" spc="351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13029175" y="7734651"/>
            <a:ext cx="5258825" cy="2552349"/>
          </a:xfrm>
          <a:custGeom>
            <a:avLst/>
            <a:gdLst/>
            <a:ahLst/>
            <a:cxnLst/>
            <a:rect l="l" t="t" r="r" b="b"/>
            <a:pathLst>
              <a:path w="5258825" h="2552349">
                <a:moveTo>
                  <a:pt x="5258825" y="2552349"/>
                </a:moveTo>
                <a:lnTo>
                  <a:pt x="0" y="2552349"/>
                </a:lnTo>
                <a:lnTo>
                  <a:pt x="0" y="0"/>
                </a:lnTo>
                <a:lnTo>
                  <a:pt x="5258825" y="0"/>
                </a:lnTo>
                <a:lnTo>
                  <a:pt x="5258825" y="255234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0" y="248144"/>
            <a:ext cx="2536644" cy="1525843"/>
          </a:xfrm>
          <a:custGeom>
            <a:avLst/>
            <a:gdLst/>
            <a:ahLst/>
            <a:cxnLst/>
            <a:rect l="l" t="t" r="r" b="b"/>
            <a:pathLst>
              <a:path w="2536644" h="1525843">
                <a:moveTo>
                  <a:pt x="2536644" y="1525843"/>
                </a:moveTo>
                <a:lnTo>
                  <a:pt x="0" y="1525843"/>
                </a:lnTo>
                <a:lnTo>
                  <a:pt x="0" y="0"/>
                </a:lnTo>
                <a:lnTo>
                  <a:pt x="2536644" y="0"/>
                </a:lnTo>
                <a:lnTo>
                  <a:pt x="2536644" y="1525843"/>
                </a:lnTo>
                <a:close/>
              </a:path>
            </a:pathLst>
          </a:custGeom>
          <a:blipFill>
            <a:blip r:embed="rId2"/>
            <a:stretch>
              <a:fillRect l="-2037" r="-21899"/>
            </a:stretch>
          </a:blipFill>
        </p:spPr>
      </p:sp>
      <p:sp>
        <p:nvSpPr>
          <p:cNvPr id="5" name="Freeform 5"/>
          <p:cNvSpPr/>
          <p:nvPr/>
        </p:nvSpPr>
        <p:spPr>
          <a:xfrm rot="10298047">
            <a:off x="15719182" y="8268225"/>
            <a:ext cx="3763963" cy="3589449"/>
          </a:xfrm>
          <a:custGeom>
            <a:avLst/>
            <a:gdLst/>
            <a:ahLst/>
            <a:cxnLst/>
            <a:rect l="l" t="t" r="r" b="b"/>
            <a:pathLst>
              <a:path w="3763963" h="3589449">
                <a:moveTo>
                  <a:pt x="0" y="0"/>
                </a:moveTo>
                <a:lnTo>
                  <a:pt x="3763964" y="0"/>
                </a:lnTo>
                <a:lnTo>
                  <a:pt x="3763964" y="3589449"/>
                </a:lnTo>
                <a:lnTo>
                  <a:pt x="0" y="3589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8000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249294">
            <a:off x="-1420526" y="-2333553"/>
            <a:ext cx="2041172" cy="3260842"/>
          </a:xfrm>
          <a:custGeom>
            <a:avLst/>
            <a:gdLst/>
            <a:ahLst/>
            <a:cxnLst/>
            <a:rect l="l" t="t" r="r" b="b"/>
            <a:pathLst>
              <a:path w="2041172" h="3260842">
                <a:moveTo>
                  <a:pt x="0" y="0"/>
                </a:moveTo>
                <a:lnTo>
                  <a:pt x="2041172" y="0"/>
                </a:lnTo>
                <a:lnTo>
                  <a:pt x="2041172" y="3260842"/>
                </a:lnTo>
                <a:lnTo>
                  <a:pt x="0" y="3260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02118" y="2129628"/>
            <a:ext cx="16999046" cy="5120963"/>
          </a:xfrm>
          <a:custGeom>
            <a:avLst/>
            <a:gdLst/>
            <a:ahLst/>
            <a:cxnLst/>
            <a:rect l="l" t="t" r="r" b="b"/>
            <a:pathLst>
              <a:path w="16999046" h="5120963">
                <a:moveTo>
                  <a:pt x="0" y="0"/>
                </a:moveTo>
                <a:lnTo>
                  <a:pt x="16999046" y="0"/>
                </a:lnTo>
                <a:lnTo>
                  <a:pt x="16999046" y="5120962"/>
                </a:lnTo>
                <a:lnTo>
                  <a:pt x="0" y="51209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607342"/>
            <a:ext cx="365659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527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Read</a:t>
            </a:r>
            <a:endParaRPr lang="en-US" sz="6000" spc="527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4643" y="925340"/>
            <a:ext cx="4246842" cy="706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0"/>
              </a:lnSpc>
              <a:spcBef>
                <a:spcPct val="0"/>
              </a:spcBef>
            </a:pPr>
            <a:r>
              <a:rPr lang="en-US" sz="4080" spc="791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3000-10-1</a:t>
            </a:r>
            <a:endParaRPr lang="en-US" sz="4080" spc="791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9313295"/>
            <a:ext cx="3092243" cy="548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35"/>
              </a:lnSpc>
              <a:spcBef>
                <a:spcPct val="0"/>
              </a:spcBef>
            </a:pPr>
            <a:r>
              <a:rPr lang="en-US" sz="3165" spc="630">
                <a:solidFill>
                  <a:srgbClr val="8D7964">
                    <a:alpha val="16863"/>
                  </a:srgbClr>
                </a:solidFill>
                <a:latin typeface="210 썸타임" panose="02020503020101020101" charset="-127"/>
                <a:ea typeface="210 썸타임" panose="02020503020101020101" charset="-127"/>
                <a:cs typeface="210 썸타임" panose="02020503020101020101" charset="-127"/>
                <a:sym typeface="210 썸타임" panose="02020503020101020101" charset="-127"/>
              </a:rPr>
              <a:t>PART ONE</a:t>
            </a:r>
            <a:endParaRPr lang="en-US" sz="3165" spc="630">
              <a:solidFill>
                <a:srgbClr val="8D7964">
                  <a:alpha val="16863"/>
                </a:srgbClr>
              </a:solidFill>
              <a:latin typeface="210 썸타임" panose="02020503020101020101" charset="-127"/>
              <a:ea typeface="210 썸타임" panose="02020503020101020101" charset="-127"/>
              <a:cs typeface="210 썸타임" panose="02020503020101020101" charset="-127"/>
              <a:sym typeface="210 썸타임" panose="02020503020101020101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296337" y="7946980"/>
            <a:ext cx="1369532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 spc="351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系统无法分出3000个线程</a:t>
            </a:r>
            <a:endParaRPr lang="en-US" sz="4000" spc="351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13029175" y="7734651"/>
            <a:ext cx="5258825" cy="2552349"/>
          </a:xfrm>
          <a:custGeom>
            <a:avLst/>
            <a:gdLst/>
            <a:ahLst/>
            <a:cxnLst/>
            <a:rect l="l" t="t" r="r" b="b"/>
            <a:pathLst>
              <a:path w="5258825" h="2552349">
                <a:moveTo>
                  <a:pt x="5258825" y="2552349"/>
                </a:moveTo>
                <a:lnTo>
                  <a:pt x="0" y="2552349"/>
                </a:lnTo>
                <a:lnTo>
                  <a:pt x="0" y="0"/>
                </a:lnTo>
                <a:lnTo>
                  <a:pt x="5258825" y="0"/>
                </a:lnTo>
                <a:lnTo>
                  <a:pt x="5258825" y="255234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0" y="248144"/>
            <a:ext cx="2536644" cy="1525843"/>
          </a:xfrm>
          <a:custGeom>
            <a:avLst/>
            <a:gdLst/>
            <a:ahLst/>
            <a:cxnLst/>
            <a:rect l="l" t="t" r="r" b="b"/>
            <a:pathLst>
              <a:path w="2536644" h="1525843">
                <a:moveTo>
                  <a:pt x="2536644" y="1525843"/>
                </a:moveTo>
                <a:lnTo>
                  <a:pt x="0" y="1525843"/>
                </a:lnTo>
                <a:lnTo>
                  <a:pt x="0" y="0"/>
                </a:lnTo>
                <a:lnTo>
                  <a:pt x="2536644" y="0"/>
                </a:lnTo>
                <a:lnTo>
                  <a:pt x="2536644" y="1525843"/>
                </a:lnTo>
                <a:close/>
              </a:path>
            </a:pathLst>
          </a:custGeom>
          <a:blipFill>
            <a:blip r:embed="rId2"/>
            <a:stretch>
              <a:fillRect l="-2037" r="-21899"/>
            </a:stretch>
          </a:blipFill>
        </p:spPr>
      </p:sp>
      <p:sp>
        <p:nvSpPr>
          <p:cNvPr id="5" name="Freeform 5"/>
          <p:cNvSpPr/>
          <p:nvPr/>
        </p:nvSpPr>
        <p:spPr>
          <a:xfrm rot="10298047">
            <a:off x="15719182" y="8268225"/>
            <a:ext cx="3763963" cy="3589449"/>
          </a:xfrm>
          <a:custGeom>
            <a:avLst/>
            <a:gdLst/>
            <a:ahLst/>
            <a:cxnLst/>
            <a:rect l="l" t="t" r="r" b="b"/>
            <a:pathLst>
              <a:path w="3763963" h="3589449">
                <a:moveTo>
                  <a:pt x="0" y="0"/>
                </a:moveTo>
                <a:lnTo>
                  <a:pt x="3763964" y="0"/>
                </a:lnTo>
                <a:lnTo>
                  <a:pt x="3763964" y="3589449"/>
                </a:lnTo>
                <a:lnTo>
                  <a:pt x="0" y="3589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8000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249294">
            <a:off x="-1420526" y="-2333553"/>
            <a:ext cx="2041172" cy="3260842"/>
          </a:xfrm>
          <a:custGeom>
            <a:avLst/>
            <a:gdLst/>
            <a:ahLst/>
            <a:cxnLst/>
            <a:rect l="l" t="t" r="r" b="b"/>
            <a:pathLst>
              <a:path w="2041172" h="3260842">
                <a:moveTo>
                  <a:pt x="0" y="0"/>
                </a:moveTo>
                <a:lnTo>
                  <a:pt x="2041172" y="0"/>
                </a:lnTo>
                <a:lnTo>
                  <a:pt x="2041172" y="3260842"/>
                </a:lnTo>
                <a:lnTo>
                  <a:pt x="0" y="3260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02411" y="1731259"/>
            <a:ext cx="17785589" cy="7158700"/>
          </a:xfrm>
          <a:custGeom>
            <a:avLst/>
            <a:gdLst/>
            <a:ahLst/>
            <a:cxnLst/>
            <a:rect l="l" t="t" r="r" b="b"/>
            <a:pathLst>
              <a:path w="17785589" h="7158700">
                <a:moveTo>
                  <a:pt x="0" y="0"/>
                </a:moveTo>
                <a:lnTo>
                  <a:pt x="17785589" y="0"/>
                </a:lnTo>
                <a:lnTo>
                  <a:pt x="17785589" y="7158700"/>
                </a:lnTo>
                <a:lnTo>
                  <a:pt x="0" y="71587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97152" y="2328749"/>
            <a:ext cx="17647975" cy="6993010"/>
          </a:xfrm>
          <a:custGeom>
            <a:avLst/>
            <a:gdLst/>
            <a:ahLst/>
            <a:cxnLst/>
            <a:rect l="l" t="t" r="r" b="b"/>
            <a:pathLst>
              <a:path w="17647975" h="6993010">
                <a:moveTo>
                  <a:pt x="0" y="0"/>
                </a:moveTo>
                <a:lnTo>
                  <a:pt x="17647976" y="0"/>
                </a:lnTo>
                <a:lnTo>
                  <a:pt x="17647976" y="6993010"/>
                </a:lnTo>
                <a:lnTo>
                  <a:pt x="0" y="69930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97434" y="3605933"/>
            <a:ext cx="17670554" cy="2871465"/>
          </a:xfrm>
          <a:custGeom>
            <a:avLst/>
            <a:gdLst/>
            <a:ahLst/>
            <a:cxnLst/>
            <a:rect l="l" t="t" r="r" b="b"/>
            <a:pathLst>
              <a:path w="17670554" h="2871465">
                <a:moveTo>
                  <a:pt x="0" y="0"/>
                </a:moveTo>
                <a:lnTo>
                  <a:pt x="17670554" y="0"/>
                </a:lnTo>
                <a:lnTo>
                  <a:pt x="17670554" y="2871465"/>
                </a:lnTo>
                <a:lnTo>
                  <a:pt x="0" y="287146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607342"/>
            <a:ext cx="365659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527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Read</a:t>
            </a:r>
            <a:endParaRPr lang="en-US" sz="6000" spc="527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4643" y="925340"/>
            <a:ext cx="4246842" cy="706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0"/>
              </a:lnSpc>
              <a:spcBef>
                <a:spcPct val="0"/>
              </a:spcBef>
            </a:pPr>
            <a:r>
              <a:rPr lang="en-US" sz="4080" spc="791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2000-10-2</a:t>
            </a:r>
            <a:endParaRPr lang="en-US" sz="4080" spc="791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0" y="9313295"/>
            <a:ext cx="3092243" cy="548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35"/>
              </a:lnSpc>
              <a:spcBef>
                <a:spcPct val="0"/>
              </a:spcBef>
            </a:pPr>
            <a:r>
              <a:rPr lang="en-US" sz="3165" spc="630">
                <a:solidFill>
                  <a:srgbClr val="8D7964">
                    <a:alpha val="16863"/>
                  </a:srgbClr>
                </a:solidFill>
                <a:latin typeface="210 썸타임" panose="02020503020101020101" charset="-127"/>
                <a:ea typeface="210 썸타임" panose="02020503020101020101" charset="-127"/>
                <a:cs typeface="210 썸타임" panose="02020503020101020101" charset="-127"/>
                <a:sym typeface="210 썸타임" panose="02020503020101020101" charset="-127"/>
              </a:rPr>
              <a:t>PART ONE</a:t>
            </a:r>
            <a:endParaRPr lang="en-US" sz="3165" spc="630">
              <a:solidFill>
                <a:srgbClr val="8D7964">
                  <a:alpha val="16863"/>
                </a:srgbClr>
              </a:solidFill>
              <a:latin typeface="210 썸타임" panose="02020503020101020101" charset="-127"/>
              <a:ea typeface="210 썸타임" panose="02020503020101020101" charset="-127"/>
              <a:cs typeface="210 썸타임" panose="02020503020101020101" charset="-127"/>
              <a:sym typeface="210 썸타임" panose="02020503020101020101" charset="-127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296337" y="7946980"/>
            <a:ext cx="13695326" cy="137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 spc="351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系统负载进一步增加，响应时间继续上升，但系统仍能处理请求</a:t>
            </a:r>
            <a:endParaRPr lang="en-US" sz="4000" spc="351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13029175" y="7734651"/>
            <a:ext cx="5258825" cy="2552349"/>
          </a:xfrm>
          <a:custGeom>
            <a:avLst/>
            <a:gdLst/>
            <a:ahLst/>
            <a:cxnLst/>
            <a:rect l="l" t="t" r="r" b="b"/>
            <a:pathLst>
              <a:path w="5258825" h="2552349">
                <a:moveTo>
                  <a:pt x="5258825" y="2552349"/>
                </a:moveTo>
                <a:lnTo>
                  <a:pt x="0" y="2552349"/>
                </a:lnTo>
                <a:lnTo>
                  <a:pt x="0" y="0"/>
                </a:lnTo>
                <a:lnTo>
                  <a:pt x="5258825" y="0"/>
                </a:lnTo>
                <a:lnTo>
                  <a:pt x="5258825" y="255234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0" y="248144"/>
            <a:ext cx="2536644" cy="1525843"/>
          </a:xfrm>
          <a:custGeom>
            <a:avLst/>
            <a:gdLst/>
            <a:ahLst/>
            <a:cxnLst/>
            <a:rect l="l" t="t" r="r" b="b"/>
            <a:pathLst>
              <a:path w="2536644" h="1525843">
                <a:moveTo>
                  <a:pt x="2536644" y="1525843"/>
                </a:moveTo>
                <a:lnTo>
                  <a:pt x="0" y="1525843"/>
                </a:lnTo>
                <a:lnTo>
                  <a:pt x="0" y="0"/>
                </a:lnTo>
                <a:lnTo>
                  <a:pt x="2536644" y="0"/>
                </a:lnTo>
                <a:lnTo>
                  <a:pt x="2536644" y="1525843"/>
                </a:lnTo>
                <a:close/>
              </a:path>
            </a:pathLst>
          </a:custGeom>
          <a:blipFill>
            <a:blip r:embed="rId2"/>
            <a:stretch>
              <a:fillRect l="-2037" r="-21899"/>
            </a:stretch>
          </a:blipFill>
        </p:spPr>
      </p:sp>
      <p:sp>
        <p:nvSpPr>
          <p:cNvPr id="5" name="Freeform 5"/>
          <p:cNvSpPr/>
          <p:nvPr/>
        </p:nvSpPr>
        <p:spPr>
          <a:xfrm rot="10298047">
            <a:off x="15719182" y="8268225"/>
            <a:ext cx="3763963" cy="3589449"/>
          </a:xfrm>
          <a:custGeom>
            <a:avLst/>
            <a:gdLst/>
            <a:ahLst/>
            <a:cxnLst/>
            <a:rect l="l" t="t" r="r" b="b"/>
            <a:pathLst>
              <a:path w="3763963" h="3589449">
                <a:moveTo>
                  <a:pt x="0" y="0"/>
                </a:moveTo>
                <a:lnTo>
                  <a:pt x="3763964" y="0"/>
                </a:lnTo>
                <a:lnTo>
                  <a:pt x="3763964" y="3589449"/>
                </a:lnTo>
                <a:lnTo>
                  <a:pt x="0" y="3589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8000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249294">
            <a:off x="-1420526" y="-2333553"/>
            <a:ext cx="2041172" cy="3260842"/>
          </a:xfrm>
          <a:custGeom>
            <a:avLst/>
            <a:gdLst/>
            <a:ahLst/>
            <a:cxnLst/>
            <a:rect l="l" t="t" r="r" b="b"/>
            <a:pathLst>
              <a:path w="2041172" h="3260842">
                <a:moveTo>
                  <a:pt x="0" y="0"/>
                </a:moveTo>
                <a:lnTo>
                  <a:pt x="2041172" y="0"/>
                </a:lnTo>
                <a:lnTo>
                  <a:pt x="2041172" y="3260842"/>
                </a:lnTo>
                <a:lnTo>
                  <a:pt x="0" y="3260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73910" y="1773987"/>
            <a:ext cx="17140181" cy="7348852"/>
          </a:xfrm>
          <a:custGeom>
            <a:avLst/>
            <a:gdLst/>
            <a:ahLst/>
            <a:cxnLst/>
            <a:rect l="l" t="t" r="r" b="b"/>
            <a:pathLst>
              <a:path w="17140181" h="7348852">
                <a:moveTo>
                  <a:pt x="0" y="0"/>
                </a:moveTo>
                <a:lnTo>
                  <a:pt x="17140180" y="0"/>
                </a:lnTo>
                <a:lnTo>
                  <a:pt x="17140180" y="7348852"/>
                </a:lnTo>
                <a:lnTo>
                  <a:pt x="0" y="73488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80870" y="1986712"/>
            <a:ext cx="17247181" cy="6985108"/>
          </a:xfrm>
          <a:custGeom>
            <a:avLst/>
            <a:gdLst/>
            <a:ahLst/>
            <a:cxnLst/>
            <a:rect l="l" t="t" r="r" b="b"/>
            <a:pathLst>
              <a:path w="17247181" h="6985108">
                <a:moveTo>
                  <a:pt x="0" y="0"/>
                </a:moveTo>
                <a:lnTo>
                  <a:pt x="17247180" y="0"/>
                </a:lnTo>
                <a:lnTo>
                  <a:pt x="17247180" y="6985108"/>
                </a:lnTo>
                <a:lnTo>
                  <a:pt x="0" y="69851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36246" y="4042091"/>
            <a:ext cx="18057495" cy="3069774"/>
          </a:xfrm>
          <a:custGeom>
            <a:avLst/>
            <a:gdLst/>
            <a:ahLst/>
            <a:cxnLst/>
            <a:rect l="l" t="t" r="r" b="b"/>
            <a:pathLst>
              <a:path w="18057495" h="3069774">
                <a:moveTo>
                  <a:pt x="0" y="0"/>
                </a:moveTo>
                <a:lnTo>
                  <a:pt x="18057495" y="0"/>
                </a:lnTo>
                <a:lnTo>
                  <a:pt x="18057495" y="3069775"/>
                </a:lnTo>
                <a:lnTo>
                  <a:pt x="0" y="30697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607342"/>
            <a:ext cx="365659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527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Read</a:t>
            </a:r>
            <a:endParaRPr lang="en-US" sz="6000" spc="527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4643" y="925340"/>
            <a:ext cx="4609382" cy="706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0"/>
              </a:lnSpc>
              <a:spcBef>
                <a:spcPct val="0"/>
              </a:spcBef>
            </a:pPr>
            <a:r>
              <a:rPr lang="en-US" sz="4080" spc="791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2000-10-8</a:t>
            </a:r>
            <a:endParaRPr lang="en-US" sz="4080" spc="791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0" y="9313295"/>
            <a:ext cx="3092243" cy="548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35"/>
              </a:lnSpc>
              <a:spcBef>
                <a:spcPct val="0"/>
              </a:spcBef>
            </a:pPr>
            <a:r>
              <a:rPr lang="en-US" sz="3165" spc="630">
                <a:solidFill>
                  <a:srgbClr val="8D7964">
                    <a:alpha val="16863"/>
                  </a:srgbClr>
                </a:solidFill>
                <a:latin typeface="210 썸타임" panose="02020503020101020101" charset="-127"/>
                <a:ea typeface="210 썸타임" panose="02020503020101020101" charset="-127"/>
                <a:cs typeface="210 썸타임" panose="02020503020101020101" charset="-127"/>
                <a:sym typeface="210 썸타임" panose="02020503020101020101" charset="-127"/>
              </a:rPr>
              <a:t>PART ONE</a:t>
            </a:r>
            <a:endParaRPr lang="en-US" sz="3165" spc="630">
              <a:solidFill>
                <a:srgbClr val="8D7964">
                  <a:alpha val="16863"/>
                </a:srgbClr>
              </a:solidFill>
              <a:latin typeface="210 썸타임" panose="02020503020101020101" charset="-127"/>
              <a:ea typeface="210 썸타임" panose="02020503020101020101" charset="-127"/>
              <a:cs typeface="210 썸타임" panose="02020503020101020101" charset="-127"/>
              <a:sym typeface="210 썸타임" panose="02020503020101020101" charset="-127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296337" y="7946980"/>
            <a:ext cx="13695326" cy="137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 spc="351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系统负载达到较高水平，响应时间显著增加，部分请求可能未能及时处理</a:t>
            </a:r>
            <a:endParaRPr lang="en-US" sz="4000" spc="351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13029175" y="7734651"/>
            <a:ext cx="5258825" cy="2552349"/>
          </a:xfrm>
          <a:custGeom>
            <a:avLst/>
            <a:gdLst/>
            <a:ahLst/>
            <a:cxnLst/>
            <a:rect l="l" t="t" r="r" b="b"/>
            <a:pathLst>
              <a:path w="5258825" h="2552349">
                <a:moveTo>
                  <a:pt x="5258825" y="2552349"/>
                </a:moveTo>
                <a:lnTo>
                  <a:pt x="0" y="2552349"/>
                </a:lnTo>
                <a:lnTo>
                  <a:pt x="0" y="0"/>
                </a:lnTo>
                <a:lnTo>
                  <a:pt x="5258825" y="0"/>
                </a:lnTo>
                <a:lnTo>
                  <a:pt x="5258825" y="255234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0" y="248144"/>
            <a:ext cx="2536644" cy="1525843"/>
          </a:xfrm>
          <a:custGeom>
            <a:avLst/>
            <a:gdLst/>
            <a:ahLst/>
            <a:cxnLst/>
            <a:rect l="l" t="t" r="r" b="b"/>
            <a:pathLst>
              <a:path w="2536644" h="1525843">
                <a:moveTo>
                  <a:pt x="2536644" y="1525843"/>
                </a:moveTo>
                <a:lnTo>
                  <a:pt x="0" y="1525843"/>
                </a:lnTo>
                <a:lnTo>
                  <a:pt x="0" y="0"/>
                </a:lnTo>
                <a:lnTo>
                  <a:pt x="2536644" y="0"/>
                </a:lnTo>
                <a:lnTo>
                  <a:pt x="2536644" y="1525843"/>
                </a:lnTo>
                <a:close/>
              </a:path>
            </a:pathLst>
          </a:custGeom>
          <a:blipFill>
            <a:blip r:embed="rId2"/>
            <a:stretch>
              <a:fillRect l="-2037" r="-21899"/>
            </a:stretch>
          </a:blipFill>
        </p:spPr>
      </p:sp>
      <p:sp>
        <p:nvSpPr>
          <p:cNvPr id="5" name="Freeform 5"/>
          <p:cNvSpPr/>
          <p:nvPr/>
        </p:nvSpPr>
        <p:spPr>
          <a:xfrm rot="10298047">
            <a:off x="15719182" y="8268225"/>
            <a:ext cx="3763963" cy="3589449"/>
          </a:xfrm>
          <a:custGeom>
            <a:avLst/>
            <a:gdLst/>
            <a:ahLst/>
            <a:cxnLst/>
            <a:rect l="l" t="t" r="r" b="b"/>
            <a:pathLst>
              <a:path w="3763963" h="3589449">
                <a:moveTo>
                  <a:pt x="0" y="0"/>
                </a:moveTo>
                <a:lnTo>
                  <a:pt x="3763964" y="0"/>
                </a:lnTo>
                <a:lnTo>
                  <a:pt x="3763964" y="3589449"/>
                </a:lnTo>
                <a:lnTo>
                  <a:pt x="0" y="3589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8000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249294">
            <a:off x="-1420526" y="-2333553"/>
            <a:ext cx="2041172" cy="3260842"/>
          </a:xfrm>
          <a:custGeom>
            <a:avLst/>
            <a:gdLst/>
            <a:ahLst/>
            <a:cxnLst/>
            <a:rect l="l" t="t" r="r" b="b"/>
            <a:pathLst>
              <a:path w="2041172" h="3260842">
                <a:moveTo>
                  <a:pt x="0" y="0"/>
                </a:moveTo>
                <a:lnTo>
                  <a:pt x="2041172" y="0"/>
                </a:lnTo>
                <a:lnTo>
                  <a:pt x="2041172" y="3260842"/>
                </a:lnTo>
                <a:lnTo>
                  <a:pt x="0" y="3260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75591" y="2354288"/>
            <a:ext cx="17130582" cy="6445381"/>
          </a:xfrm>
          <a:custGeom>
            <a:avLst/>
            <a:gdLst/>
            <a:ahLst/>
            <a:cxnLst/>
            <a:rect l="l" t="t" r="r" b="b"/>
            <a:pathLst>
              <a:path w="17130582" h="6445381">
                <a:moveTo>
                  <a:pt x="0" y="0"/>
                </a:moveTo>
                <a:lnTo>
                  <a:pt x="17130582" y="0"/>
                </a:lnTo>
                <a:lnTo>
                  <a:pt x="17130582" y="6445381"/>
                </a:lnTo>
                <a:lnTo>
                  <a:pt x="0" y="64453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81564" y="1510947"/>
            <a:ext cx="17130935" cy="6766719"/>
          </a:xfrm>
          <a:custGeom>
            <a:avLst/>
            <a:gdLst/>
            <a:ahLst/>
            <a:cxnLst/>
            <a:rect l="l" t="t" r="r" b="b"/>
            <a:pathLst>
              <a:path w="17130935" h="6766719">
                <a:moveTo>
                  <a:pt x="0" y="0"/>
                </a:moveTo>
                <a:lnTo>
                  <a:pt x="17130935" y="0"/>
                </a:lnTo>
                <a:lnTo>
                  <a:pt x="17130935" y="6766719"/>
                </a:lnTo>
                <a:lnTo>
                  <a:pt x="0" y="67667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0" y="3472299"/>
            <a:ext cx="17907996" cy="2842894"/>
          </a:xfrm>
          <a:custGeom>
            <a:avLst/>
            <a:gdLst/>
            <a:ahLst/>
            <a:cxnLst/>
            <a:rect l="l" t="t" r="r" b="b"/>
            <a:pathLst>
              <a:path w="17907996" h="2842894">
                <a:moveTo>
                  <a:pt x="0" y="0"/>
                </a:moveTo>
                <a:lnTo>
                  <a:pt x="17907996" y="0"/>
                </a:lnTo>
                <a:lnTo>
                  <a:pt x="17907996" y="2842894"/>
                </a:lnTo>
                <a:lnTo>
                  <a:pt x="0" y="28428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607342"/>
            <a:ext cx="365659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527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Read</a:t>
            </a:r>
            <a:endParaRPr lang="en-US" sz="6000" spc="527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24643" y="925340"/>
            <a:ext cx="4609382" cy="706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0"/>
              </a:lnSpc>
              <a:spcBef>
                <a:spcPct val="0"/>
              </a:spcBef>
            </a:pPr>
            <a:r>
              <a:rPr lang="en-US" sz="4080" spc="791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2000-10-12</a:t>
            </a:r>
            <a:endParaRPr lang="en-US" sz="4080" spc="791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0" y="9313295"/>
            <a:ext cx="3092243" cy="548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35"/>
              </a:lnSpc>
              <a:spcBef>
                <a:spcPct val="0"/>
              </a:spcBef>
            </a:pPr>
            <a:r>
              <a:rPr lang="en-US" sz="3165" spc="630">
                <a:solidFill>
                  <a:srgbClr val="8D7964">
                    <a:alpha val="16863"/>
                  </a:srgbClr>
                </a:solidFill>
                <a:latin typeface="210 썸타임" panose="02020503020101020101" charset="-127"/>
                <a:ea typeface="210 썸타임" panose="02020503020101020101" charset="-127"/>
                <a:cs typeface="210 썸타임" panose="02020503020101020101" charset="-127"/>
                <a:sym typeface="210 썸타임" panose="02020503020101020101" charset="-127"/>
              </a:rPr>
              <a:t>PART ONE</a:t>
            </a:r>
            <a:endParaRPr lang="en-US" sz="3165" spc="630">
              <a:solidFill>
                <a:srgbClr val="8D7964">
                  <a:alpha val="16863"/>
                </a:srgbClr>
              </a:solidFill>
              <a:latin typeface="210 썸타임" panose="02020503020101020101" charset="-127"/>
              <a:ea typeface="210 썸타임" panose="02020503020101020101" charset="-127"/>
              <a:cs typeface="210 썸타임" panose="02020503020101020101" charset="-127"/>
              <a:sym typeface="210 썸타임" panose="02020503020101020101" charset="-127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296337" y="7946980"/>
            <a:ext cx="1369532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 spc="351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系统负载极高，响应时间大幅上升，系统性能开始下降</a:t>
            </a:r>
            <a:endParaRPr lang="en-US" sz="4000" spc="351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 flipV="1">
            <a:off x="13029175" y="7734651"/>
            <a:ext cx="5258825" cy="2552349"/>
          </a:xfrm>
          <a:custGeom>
            <a:avLst/>
            <a:gdLst/>
            <a:ahLst/>
            <a:cxnLst/>
            <a:rect l="l" t="t" r="r" b="b"/>
            <a:pathLst>
              <a:path w="5258825" h="2552349">
                <a:moveTo>
                  <a:pt x="5258825" y="2552349"/>
                </a:moveTo>
                <a:lnTo>
                  <a:pt x="0" y="2552349"/>
                </a:lnTo>
                <a:lnTo>
                  <a:pt x="0" y="0"/>
                </a:lnTo>
                <a:lnTo>
                  <a:pt x="5258825" y="0"/>
                </a:lnTo>
                <a:lnTo>
                  <a:pt x="5258825" y="255234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0" y="248144"/>
            <a:ext cx="2536644" cy="1525843"/>
          </a:xfrm>
          <a:custGeom>
            <a:avLst/>
            <a:gdLst/>
            <a:ahLst/>
            <a:cxnLst/>
            <a:rect l="l" t="t" r="r" b="b"/>
            <a:pathLst>
              <a:path w="2536644" h="1525843">
                <a:moveTo>
                  <a:pt x="2536644" y="1525843"/>
                </a:moveTo>
                <a:lnTo>
                  <a:pt x="0" y="1525843"/>
                </a:lnTo>
                <a:lnTo>
                  <a:pt x="0" y="0"/>
                </a:lnTo>
                <a:lnTo>
                  <a:pt x="2536644" y="0"/>
                </a:lnTo>
                <a:lnTo>
                  <a:pt x="2536644" y="1525843"/>
                </a:lnTo>
                <a:close/>
              </a:path>
            </a:pathLst>
          </a:custGeom>
          <a:blipFill>
            <a:blip r:embed="rId2"/>
            <a:stretch>
              <a:fillRect l="-2037" r="-21899"/>
            </a:stretch>
          </a:blipFill>
        </p:spPr>
      </p:sp>
      <p:sp>
        <p:nvSpPr>
          <p:cNvPr id="5" name="Freeform 5"/>
          <p:cNvSpPr/>
          <p:nvPr/>
        </p:nvSpPr>
        <p:spPr>
          <a:xfrm rot="10298047">
            <a:off x="15719182" y="8268225"/>
            <a:ext cx="3763963" cy="3589449"/>
          </a:xfrm>
          <a:custGeom>
            <a:avLst/>
            <a:gdLst/>
            <a:ahLst/>
            <a:cxnLst/>
            <a:rect l="l" t="t" r="r" b="b"/>
            <a:pathLst>
              <a:path w="3763963" h="3589449">
                <a:moveTo>
                  <a:pt x="0" y="0"/>
                </a:moveTo>
                <a:lnTo>
                  <a:pt x="3763964" y="0"/>
                </a:lnTo>
                <a:lnTo>
                  <a:pt x="3763964" y="3589449"/>
                </a:lnTo>
                <a:lnTo>
                  <a:pt x="0" y="35894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8000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249294">
            <a:off x="-1420526" y="-2333553"/>
            <a:ext cx="2041172" cy="3260842"/>
          </a:xfrm>
          <a:custGeom>
            <a:avLst/>
            <a:gdLst/>
            <a:ahLst/>
            <a:cxnLst/>
            <a:rect l="l" t="t" r="r" b="b"/>
            <a:pathLst>
              <a:path w="2041172" h="3260842">
                <a:moveTo>
                  <a:pt x="0" y="0"/>
                </a:moveTo>
                <a:lnTo>
                  <a:pt x="2041172" y="0"/>
                </a:lnTo>
                <a:lnTo>
                  <a:pt x="2041172" y="3260842"/>
                </a:lnTo>
                <a:lnTo>
                  <a:pt x="0" y="3260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0694" y="2462173"/>
            <a:ext cx="17553621" cy="5551333"/>
          </a:xfrm>
          <a:custGeom>
            <a:avLst/>
            <a:gdLst/>
            <a:ahLst/>
            <a:cxnLst/>
            <a:rect l="l" t="t" r="r" b="b"/>
            <a:pathLst>
              <a:path w="17553621" h="5551333">
                <a:moveTo>
                  <a:pt x="0" y="0"/>
                </a:moveTo>
                <a:lnTo>
                  <a:pt x="17553622" y="0"/>
                </a:lnTo>
                <a:lnTo>
                  <a:pt x="17553622" y="5551333"/>
                </a:lnTo>
                <a:lnTo>
                  <a:pt x="0" y="55513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607342"/>
            <a:ext cx="365659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527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Read</a:t>
            </a:r>
            <a:endParaRPr lang="en-US" sz="6000" spc="527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24643" y="925340"/>
            <a:ext cx="4609382" cy="706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0"/>
              </a:lnSpc>
              <a:spcBef>
                <a:spcPct val="0"/>
              </a:spcBef>
            </a:pPr>
            <a:r>
              <a:rPr lang="en-US" sz="4080" spc="791">
                <a:solidFill>
                  <a:srgbClr val="8D7964"/>
                </a:solidFill>
                <a:latin typeface="胡晓波男神体" panose="02010600030101010101" charset="-122"/>
                <a:ea typeface="胡晓波男神体" panose="02010600030101010101" charset="-122"/>
                <a:cs typeface="胡晓波男神体" panose="02010600030101010101" charset="-122"/>
                <a:sym typeface="胡晓波男神体" panose="02010600030101010101" charset="-122"/>
              </a:rPr>
              <a:t>2000-10-14</a:t>
            </a:r>
            <a:endParaRPr lang="en-US" sz="4080" spc="791">
              <a:solidFill>
                <a:srgbClr val="8D7964"/>
              </a:solidFill>
              <a:latin typeface="胡晓波男神体" panose="02010600030101010101" charset="-122"/>
              <a:ea typeface="胡晓波男神体" panose="02010600030101010101" charset="-122"/>
              <a:cs typeface="胡晓波男神体" panose="02010600030101010101" charset="-122"/>
              <a:sym typeface="胡晓波男神体" panose="02010600030101010101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9313295"/>
            <a:ext cx="3092243" cy="548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35"/>
              </a:lnSpc>
              <a:spcBef>
                <a:spcPct val="0"/>
              </a:spcBef>
            </a:pPr>
            <a:r>
              <a:rPr lang="en-US" sz="3165" spc="630">
                <a:solidFill>
                  <a:srgbClr val="8D7964">
                    <a:alpha val="16863"/>
                  </a:srgbClr>
                </a:solidFill>
                <a:latin typeface="210 썸타임" panose="02020503020101020101" charset="-127"/>
                <a:ea typeface="210 썸타임" panose="02020503020101020101" charset="-127"/>
                <a:cs typeface="210 썸타임" panose="02020503020101020101" charset="-127"/>
                <a:sym typeface="210 썸타임" panose="02020503020101020101" charset="-127"/>
              </a:rPr>
              <a:t>PART ONE</a:t>
            </a:r>
            <a:endParaRPr lang="en-US" sz="3165" spc="630">
              <a:solidFill>
                <a:srgbClr val="8D7964">
                  <a:alpha val="16863"/>
                </a:srgbClr>
              </a:solidFill>
              <a:latin typeface="210 썸타임" panose="02020503020101020101" charset="-127"/>
              <a:ea typeface="210 썸타임" panose="02020503020101020101" charset="-127"/>
              <a:cs typeface="210 썸타임" panose="02020503020101020101" charset="-127"/>
              <a:sym typeface="210 썸타임" panose="02020503020101020101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296337" y="8082933"/>
            <a:ext cx="1369532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 spc="351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系统崩了</a:t>
            </a:r>
            <a:endParaRPr lang="en-US" sz="4000" spc="351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c5MDg3MmJmYWM3NjI3YTA3MzE4Mzk0N2NmMWI0YW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1805</Words>
  <Application>WPS 演示</Application>
  <PresentationFormat>On-screen Show (4:3)</PresentationFormat>
  <Paragraphs>178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胡晓波男神体</vt:lpstr>
      <vt:lpstr>210 썸타임</vt:lpstr>
      <vt:lpstr>Malgun Gothic</vt:lpstr>
      <vt:lpstr>Arial</vt:lpstr>
      <vt:lpstr>思源宋体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logo</dc:title>
  <dc:creator/>
  <cp:lastModifiedBy>Y~锦~J</cp:lastModifiedBy>
  <cp:revision>7</cp:revision>
  <dcterms:created xsi:type="dcterms:W3CDTF">2006-08-16T00:00:00Z</dcterms:created>
  <dcterms:modified xsi:type="dcterms:W3CDTF">2024-10-15T16:57:21Z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5A57CEA7EA88418BA06C508DF1F99F58_12</vt:lpwstr>
  </property>
  <property fmtid="{D5CDD505-2E9C-101B-9397-08002B2CF9AE}" pid="3" name="KSOProductBuildVer">
    <vt:lpwstr>2052-12.1.0.18276</vt:lpwstr>
  </property>
</Properties>
</file>