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01-Dec-20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01-Dec-20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01-Dec-20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01-Dec-20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01-Dec-20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9097" y="5944780"/>
            <a:ext cx="4898390" cy="913765"/>
          </a:xfrm>
          <a:custGeom>
            <a:avLst/>
            <a:gdLst/>
            <a:ahLst/>
            <a:cxnLst/>
            <a:rect l="l" t="t" r="r" b="b"/>
            <a:pathLst>
              <a:path w="4898390" h="913765">
                <a:moveTo>
                  <a:pt x="85724" y="21360"/>
                </a:moveTo>
                <a:lnTo>
                  <a:pt x="3637423" y="913215"/>
                </a:lnTo>
                <a:lnTo>
                  <a:pt x="4898230" y="913215"/>
                </a:lnTo>
                <a:lnTo>
                  <a:pt x="85724" y="21360"/>
                </a:lnTo>
                <a:close/>
              </a:path>
              <a:path w="4898390" h="913765">
                <a:moveTo>
                  <a:pt x="660" y="0"/>
                </a:moveTo>
                <a:lnTo>
                  <a:pt x="0" y="5473"/>
                </a:lnTo>
                <a:lnTo>
                  <a:pt x="85724" y="21360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5990" y="5939091"/>
            <a:ext cx="3652520" cy="919480"/>
          </a:xfrm>
          <a:custGeom>
            <a:avLst/>
            <a:gdLst/>
            <a:ahLst/>
            <a:cxnLst/>
            <a:rect l="l" t="t" r="r" b="b"/>
            <a:pathLst>
              <a:path w="3652520" h="919479">
                <a:moveTo>
                  <a:pt x="0" y="0"/>
                </a:moveTo>
                <a:lnTo>
                  <a:pt x="7924" y="6350"/>
                </a:lnTo>
                <a:lnTo>
                  <a:pt x="2868840" y="918906"/>
                </a:lnTo>
                <a:lnTo>
                  <a:pt x="3651917" y="9189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5789674"/>
            <a:ext cx="3398520" cy="1068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784670"/>
            <a:ext cx="3370852" cy="10733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7636" y="1450085"/>
            <a:ext cx="7348727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01-Dec-20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33" Type="http://schemas.openxmlformats.org/officeDocument/2006/relationships/image" Target="../media/image57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32" Type="http://schemas.openxmlformats.org/officeDocument/2006/relationships/image" Target="../media/image56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31" Type="http://schemas.openxmlformats.org/officeDocument/2006/relationships/image" Target="../media/image55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png"/><Relationship Id="rId8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9" Type="http://schemas.openxmlformats.org/officeDocument/2006/relationships/image" Target="../media/image95.png"/><Relationship Id="rId21" Type="http://schemas.openxmlformats.org/officeDocument/2006/relationships/image" Target="../media/image77.png"/><Relationship Id="rId34" Type="http://schemas.openxmlformats.org/officeDocument/2006/relationships/image" Target="../media/image90.png"/><Relationship Id="rId42" Type="http://schemas.openxmlformats.org/officeDocument/2006/relationships/image" Target="../media/image98.png"/><Relationship Id="rId47" Type="http://schemas.openxmlformats.org/officeDocument/2006/relationships/image" Target="../media/image103.png"/><Relationship Id="rId50" Type="http://schemas.openxmlformats.org/officeDocument/2006/relationships/image" Target="../media/image106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9" Type="http://schemas.openxmlformats.org/officeDocument/2006/relationships/image" Target="../media/image85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32" Type="http://schemas.openxmlformats.org/officeDocument/2006/relationships/image" Target="../media/image88.png"/><Relationship Id="rId37" Type="http://schemas.openxmlformats.org/officeDocument/2006/relationships/image" Target="../media/image93.png"/><Relationship Id="rId40" Type="http://schemas.openxmlformats.org/officeDocument/2006/relationships/image" Target="../media/image96.png"/><Relationship Id="rId45" Type="http://schemas.openxmlformats.org/officeDocument/2006/relationships/image" Target="../media/image101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36" Type="http://schemas.openxmlformats.org/officeDocument/2006/relationships/image" Target="../media/image92.png"/><Relationship Id="rId49" Type="http://schemas.openxmlformats.org/officeDocument/2006/relationships/image" Target="../media/image105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31" Type="http://schemas.openxmlformats.org/officeDocument/2006/relationships/image" Target="../media/image87.png"/><Relationship Id="rId44" Type="http://schemas.openxmlformats.org/officeDocument/2006/relationships/image" Target="../media/image100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Relationship Id="rId30" Type="http://schemas.openxmlformats.org/officeDocument/2006/relationships/image" Target="../media/image86.png"/><Relationship Id="rId35" Type="http://schemas.openxmlformats.org/officeDocument/2006/relationships/image" Target="../media/image91.png"/><Relationship Id="rId43" Type="http://schemas.openxmlformats.org/officeDocument/2006/relationships/image" Target="../media/image99.png"/><Relationship Id="rId48" Type="http://schemas.openxmlformats.org/officeDocument/2006/relationships/image" Target="../media/image104.png"/><Relationship Id="rId8" Type="http://schemas.openxmlformats.org/officeDocument/2006/relationships/image" Target="../media/image64.png"/><Relationship Id="rId51" Type="http://schemas.openxmlformats.org/officeDocument/2006/relationships/image" Target="../media/image107.png"/><Relationship Id="rId3" Type="http://schemas.openxmlformats.org/officeDocument/2006/relationships/image" Target="../media/image59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33" Type="http://schemas.openxmlformats.org/officeDocument/2006/relationships/image" Target="../media/image89.png"/><Relationship Id="rId38" Type="http://schemas.openxmlformats.org/officeDocument/2006/relationships/image" Target="../media/image94.png"/><Relationship Id="rId46" Type="http://schemas.openxmlformats.org/officeDocument/2006/relationships/image" Target="../media/image102.png"/><Relationship Id="rId20" Type="http://schemas.openxmlformats.org/officeDocument/2006/relationships/image" Target="../media/image76.png"/><Relationship Id="rId41" Type="http://schemas.openxmlformats.org/officeDocument/2006/relationships/image" Target="../media/image9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9.png"/><Relationship Id="rId18" Type="http://schemas.openxmlformats.org/officeDocument/2006/relationships/image" Target="../media/image124.png"/><Relationship Id="rId26" Type="http://schemas.openxmlformats.org/officeDocument/2006/relationships/image" Target="../media/image132.png"/><Relationship Id="rId3" Type="http://schemas.openxmlformats.org/officeDocument/2006/relationships/image" Target="../media/image109.png"/><Relationship Id="rId21" Type="http://schemas.openxmlformats.org/officeDocument/2006/relationships/image" Target="../media/image127.png"/><Relationship Id="rId34" Type="http://schemas.openxmlformats.org/officeDocument/2006/relationships/image" Target="../media/image140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17" Type="http://schemas.openxmlformats.org/officeDocument/2006/relationships/image" Target="../media/image123.png"/><Relationship Id="rId25" Type="http://schemas.openxmlformats.org/officeDocument/2006/relationships/image" Target="../media/image131.png"/><Relationship Id="rId33" Type="http://schemas.openxmlformats.org/officeDocument/2006/relationships/image" Target="../media/image139.png"/><Relationship Id="rId2" Type="http://schemas.openxmlformats.org/officeDocument/2006/relationships/image" Target="../media/image108.png"/><Relationship Id="rId16" Type="http://schemas.openxmlformats.org/officeDocument/2006/relationships/image" Target="../media/image122.png"/><Relationship Id="rId20" Type="http://schemas.openxmlformats.org/officeDocument/2006/relationships/image" Target="../media/image126.png"/><Relationship Id="rId29" Type="http://schemas.openxmlformats.org/officeDocument/2006/relationships/image" Target="../media/image1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24" Type="http://schemas.openxmlformats.org/officeDocument/2006/relationships/image" Target="../media/image130.png"/><Relationship Id="rId32" Type="http://schemas.openxmlformats.org/officeDocument/2006/relationships/image" Target="../media/image138.png"/><Relationship Id="rId5" Type="http://schemas.openxmlformats.org/officeDocument/2006/relationships/image" Target="../media/image111.png"/><Relationship Id="rId15" Type="http://schemas.openxmlformats.org/officeDocument/2006/relationships/image" Target="../media/image121.png"/><Relationship Id="rId23" Type="http://schemas.openxmlformats.org/officeDocument/2006/relationships/image" Target="../media/image129.png"/><Relationship Id="rId28" Type="http://schemas.openxmlformats.org/officeDocument/2006/relationships/image" Target="../media/image134.png"/><Relationship Id="rId36" Type="http://schemas.openxmlformats.org/officeDocument/2006/relationships/image" Target="../media/image142.png"/><Relationship Id="rId10" Type="http://schemas.openxmlformats.org/officeDocument/2006/relationships/image" Target="../media/image116.png"/><Relationship Id="rId19" Type="http://schemas.openxmlformats.org/officeDocument/2006/relationships/image" Target="../media/image125.png"/><Relationship Id="rId31" Type="http://schemas.openxmlformats.org/officeDocument/2006/relationships/image" Target="../media/image137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Relationship Id="rId22" Type="http://schemas.openxmlformats.org/officeDocument/2006/relationships/image" Target="../media/image128.png"/><Relationship Id="rId27" Type="http://schemas.openxmlformats.org/officeDocument/2006/relationships/image" Target="../media/image133.png"/><Relationship Id="rId30" Type="http://schemas.openxmlformats.org/officeDocument/2006/relationships/image" Target="../media/image136.png"/><Relationship Id="rId35" Type="http://schemas.openxmlformats.org/officeDocument/2006/relationships/image" Target="../media/image141.png"/><Relationship Id="rId8" Type="http://schemas.openxmlformats.org/officeDocument/2006/relationships/image" Target="../media/image1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3000"/>
            <a:ext cx="9144000" cy="1905000"/>
            <a:chOff x="0" y="4953000"/>
            <a:chExt cx="9144000" cy="1905000"/>
          </a:xfrm>
        </p:grpSpPr>
        <p:sp>
          <p:nvSpPr>
            <p:cNvPr id="3" name="object 3"/>
            <p:cNvSpPr/>
            <p:nvPr/>
          </p:nvSpPr>
          <p:spPr>
            <a:xfrm>
              <a:off x="1687067" y="4953000"/>
              <a:ext cx="7457440" cy="487680"/>
            </a:xfrm>
            <a:custGeom>
              <a:avLst/>
              <a:gdLst/>
              <a:ahLst/>
              <a:cxnLst/>
              <a:rect l="l" t="t" r="r" b="b"/>
              <a:pathLst>
                <a:path w="7457440" h="487679">
                  <a:moveTo>
                    <a:pt x="7456932" y="0"/>
                  </a:moveTo>
                  <a:lnTo>
                    <a:pt x="0" y="289687"/>
                  </a:lnTo>
                  <a:lnTo>
                    <a:pt x="7456932" y="487680"/>
                  </a:lnTo>
                  <a:lnTo>
                    <a:pt x="7456932" y="0"/>
                  </a:lnTo>
                  <a:close/>
                </a:path>
              </a:pathLst>
            </a:custGeom>
            <a:solidFill>
              <a:srgbClr val="9FCAD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59" y="5237988"/>
              <a:ext cx="9033510" cy="788035"/>
            </a:xfrm>
            <a:custGeom>
              <a:avLst/>
              <a:gdLst/>
              <a:ahLst/>
              <a:cxnLst/>
              <a:rect l="l" t="t" r="r" b="b"/>
              <a:pathLst>
                <a:path w="9033510" h="788035">
                  <a:moveTo>
                    <a:pt x="9033040" y="0"/>
                  </a:moveTo>
                  <a:lnTo>
                    <a:pt x="0" y="0"/>
                  </a:lnTo>
                  <a:lnTo>
                    <a:pt x="9033040" y="787908"/>
                  </a:lnTo>
                  <a:lnTo>
                    <a:pt x="9033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98718"/>
              <a:ext cx="9144000" cy="1859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991318"/>
              <a:ext cx="9143999" cy="802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242436" y="899160"/>
            <a:ext cx="6664075" cy="1874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06982"/>
            <a:ext cx="6252845" cy="375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Font typeface="Courier New"/>
              <a:buChar char="o"/>
              <a:tabLst>
                <a:tab pos="527685" algn="l"/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Assumes an infinite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CA1BE"/>
              </a:buClr>
              <a:buFont typeface="Courier New"/>
              <a:buChar char="o"/>
            </a:pPr>
            <a:endParaRPr sz="35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buClr>
                <a:srgbClr val="2CA1BE"/>
              </a:buClr>
              <a:buFont typeface="Courier New"/>
              <a:buChar char="o"/>
              <a:tabLst>
                <a:tab pos="527685" algn="l"/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Binomial distribution is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correct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one.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Font typeface="Courier New"/>
              <a:buChar char="o"/>
            </a:pPr>
            <a:endParaRPr sz="35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buClr>
                <a:srgbClr val="2CA1BE"/>
              </a:buClr>
              <a:buFont typeface="Courier New"/>
              <a:buChar char="o"/>
              <a:tabLst>
                <a:tab pos="527685" algn="l"/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Poisson distribution </a:t>
            </a:r>
            <a:r>
              <a:rPr sz="2400" dirty="0">
                <a:latin typeface="Arial"/>
                <a:cs typeface="Arial"/>
              </a:rPr>
              <a:t>often </a:t>
            </a:r>
            <a:r>
              <a:rPr sz="2400" spc="-5" dirty="0">
                <a:latin typeface="Arial"/>
                <a:cs typeface="Arial"/>
              </a:rPr>
              <a:t>provides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good</a:t>
            </a:r>
            <a:endParaRPr sz="24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approximation.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buClr>
                <a:srgbClr val="2CA1BE"/>
              </a:buClr>
              <a:buFont typeface="Courier New"/>
              <a:buChar char="o"/>
              <a:tabLst>
                <a:tab pos="527685" algn="l"/>
                <a:tab pos="528320" algn="l"/>
              </a:tabLst>
            </a:pPr>
            <a:r>
              <a:rPr sz="2400" spc="-20" dirty="0">
                <a:latin typeface="Arial"/>
                <a:cs typeface="Arial"/>
              </a:rPr>
              <a:t>View </a:t>
            </a:r>
            <a:r>
              <a:rPr sz="2400" spc="-5" dirty="0">
                <a:latin typeface="Arial"/>
                <a:cs typeface="Arial"/>
              </a:rPr>
              <a:t>Point </a:t>
            </a:r>
            <a:r>
              <a:rPr sz="2400" spc="-35" dirty="0">
                <a:latin typeface="Arial"/>
                <a:cs typeface="Arial"/>
              </a:rPr>
              <a:t>Type </a:t>
            </a:r>
            <a:r>
              <a:rPr sz="2400" dirty="0">
                <a:latin typeface="Arial"/>
                <a:cs typeface="Arial"/>
              </a:rPr>
              <a:t>B OC curve is to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evaluate</a:t>
            </a:r>
            <a:endParaRPr sz="24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producers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risks.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5987" y="696468"/>
            <a:ext cx="3293364" cy="390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506982"/>
            <a:ext cx="7704455" cy="3256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Courier New"/>
              <a:buChar char="o"/>
              <a:tabLst>
                <a:tab pos="269240" algn="l"/>
              </a:tabLst>
            </a:pPr>
            <a:r>
              <a:rPr sz="2400" dirty="0">
                <a:latin typeface="Arial"/>
                <a:cs typeface="Arial"/>
              </a:rPr>
              <a:t>Producer’s </a:t>
            </a:r>
            <a:r>
              <a:rPr sz="2400" spc="-5" dirty="0">
                <a:latin typeface="Arial"/>
                <a:cs typeface="Arial"/>
              </a:rPr>
              <a:t>Risks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(α):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CA1BE"/>
              </a:buClr>
              <a:buFont typeface="Courier New"/>
              <a:buChar char="o"/>
            </a:pPr>
            <a:endParaRPr sz="315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Courier New"/>
              <a:buChar char="o"/>
              <a:tabLst>
                <a:tab pos="269240" algn="l"/>
              </a:tabLst>
            </a:pPr>
            <a:r>
              <a:rPr sz="2400" spc="-5" dirty="0">
                <a:latin typeface="Arial"/>
                <a:cs typeface="Arial"/>
              </a:rPr>
              <a:t>Probability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Rejection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conforming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Font typeface="Courier New"/>
              <a:buChar char="o"/>
            </a:pPr>
            <a:endParaRPr sz="32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Courier New"/>
              <a:buChar char="o"/>
              <a:tabLst>
                <a:tab pos="269240" algn="l"/>
              </a:tabLst>
            </a:pPr>
            <a:r>
              <a:rPr sz="2400" spc="-135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Reduce Producers Risk Produce Product </a:t>
            </a:r>
            <a:r>
              <a:rPr sz="2400" dirty="0">
                <a:latin typeface="Arial"/>
                <a:cs typeface="Arial"/>
              </a:rPr>
              <a:t>at a</a:t>
            </a:r>
            <a:r>
              <a:rPr sz="2400" spc="2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better</a:t>
            </a:r>
            <a:endParaRPr sz="2400">
              <a:latin typeface="Arial"/>
              <a:cs typeface="Arial"/>
            </a:endParaRPr>
          </a:p>
          <a:p>
            <a:pPr marL="26860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Quality Level Than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AQL.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Courier New"/>
              <a:buChar char="o"/>
              <a:tabLst>
                <a:tab pos="269240" algn="l"/>
              </a:tabLst>
            </a:pPr>
            <a:r>
              <a:rPr sz="2400" spc="-45" dirty="0">
                <a:latin typeface="Arial"/>
                <a:cs typeface="Arial"/>
              </a:rPr>
              <a:t>Value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Producer’s </a:t>
            </a:r>
            <a:r>
              <a:rPr sz="2400" spc="-5" dirty="0">
                <a:latin typeface="Arial"/>
                <a:cs typeface="Arial"/>
              </a:rPr>
              <a:t>Risks is Commonly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5%.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9308" y="696468"/>
            <a:ext cx="5548884" cy="38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572005"/>
            <a:ext cx="6386830" cy="289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Courier New"/>
              <a:buChar char="o"/>
              <a:tabLst>
                <a:tab pos="269240" algn="l"/>
              </a:tabLst>
            </a:pPr>
            <a:r>
              <a:rPr sz="2400" spc="-5" dirty="0">
                <a:latin typeface="Arial"/>
                <a:cs typeface="Arial"/>
              </a:rPr>
              <a:t>Consumer’s Risks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(β):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CA1BE"/>
              </a:buClr>
              <a:buFont typeface="Courier New"/>
              <a:buChar char="o"/>
            </a:pPr>
            <a:endParaRPr sz="315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Courier New"/>
              <a:buChar char="o"/>
              <a:tabLst>
                <a:tab pos="269240" algn="l"/>
              </a:tabLst>
            </a:pPr>
            <a:r>
              <a:rPr sz="2400" spc="-5" dirty="0">
                <a:latin typeface="Arial"/>
                <a:cs typeface="Arial"/>
              </a:rPr>
              <a:t>Risk associated with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Consumer.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Font typeface="Courier New"/>
              <a:buChar char="o"/>
            </a:pPr>
            <a:endParaRPr sz="32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Courier New"/>
              <a:buChar char="o"/>
              <a:tabLst>
                <a:tab pos="269240" algn="l"/>
              </a:tabLst>
            </a:pPr>
            <a:r>
              <a:rPr sz="2400" spc="-5" dirty="0">
                <a:latin typeface="Arial"/>
                <a:cs typeface="Arial"/>
              </a:rPr>
              <a:t>Probability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accepting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non-conforming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Font typeface="Courier New"/>
              <a:buChar char="o"/>
            </a:pPr>
            <a:endParaRPr sz="32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Courier New"/>
              <a:buChar char="o"/>
              <a:tabLst>
                <a:tab pos="269240" algn="l"/>
              </a:tabLst>
            </a:pPr>
            <a:r>
              <a:rPr sz="2400" spc="-5" dirty="0">
                <a:latin typeface="Arial"/>
                <a:cs typeface="Arial"/>
              </a:rPr>
              <a:t>Usually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10%.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9308" y="637031"/>
            <a:ext cx="5548884" cy="38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41526"/>
            <a:ext cx="7736840" cy="4457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Courier New"/>
              <a:buChar char="o"/>
              <a:tabLst>
                <a:tab pos="269240" algn="l"/>
              </a:tabLst>
            </a:pPr>
            <a:r>
              <a:rPr sz="2400" spc="-5" dirty="0">
                <a:latin typeface="Arial"/>
                <a:cs typeface="Arial"/>
              </a:rPr>
              <a:t>AQL(Acceptable Quality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Level):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Font typeface="Courier New"/>
              <a:buChar char="o"/>
            </a:pPr>
            <a:endParaRPr sz="3200">
              <a:latin typeface="Arial"/>
              <a:cs typeface="Arial"/>
            </a:endParaRPr>
          </a:p>
          <a:p>
            <a:pPr marL="268605" marR="5080" indent="-256540">
              <a:lnSpc>
                <a:spcPct val="100000"/>
              </a:lnSpc>
              <a:buClr>
                <a:srgbClr val="2CA1BE"/>
              </a:buClr>
              <a:buSzPct val="66666"/>
              <a:buFont typeface="Courier New"/>
              <a:buChar char="o"/>
              <a:tabLst>
                <a:tab pos="269240" algn="l"/>
              </a:tabLst>
            </a:pPr>
            <a:r>
              <a:rPr sz="2400" spc="-5" dirty="0">
                <a:latin typeface="Arial"/>
                <a:cs typeface="Arial"/>
              </a:rPr>
              <a:t>Maximum Percent </a:t>
            </a:r>
            <a:r>
              <a:rPr sz="2400" dirty="0">
                <a:latin typeface="Arial"/>
                <a:cs typeface="Arial"/>
              </a:rPr>
              <a:t>of defectives that </a:t>
            </a:r>
            <a:r>
              <a:rPr sz="2400" spc="-5" dirty="0">
                <a:latin typeface="Arial"/>
                <a:cs typeface="Arial"/>
              </a:rPr>
              <a:t>will make lot easily  acceptable.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2CA1BE"/>
              </a:buClr>
              <a:buFont typeface="Courier New"/>
              <a:buChar char="o"/>
            </a:pPr>
            <a:endParaRPr sz="3150">
              <a:latin typeface="Arial"/>
              <a:cs typeface="Arial"/>
            </a:endParaRPr>
          </a:p>
          <a:p>
            <a:pPr marL="268605" marR="497205" indent="-256540">
              <a:lnSpc>
                <a:spcPct val="100000"/>
              </a:lnSpc>
              <a:buClr>
                <a:srgbClr val="2CA1BE"/>
              </a:buClr>
              <a:buSzPct val="66666"/>
              <a:buFont typeface="Courier New"/>
              <a:buChar char="o"/>
              <a:tabLst>
                <a:tab pos="269240" algn="l"/>
              </a:tabLst>
            </a:pPr>
            <a:r>
              <a:rPr sz="2400" dirty="0">
                <a:latin typeface="Arial"/>
                <a:cs typeface="Arial"/>
              </a:rPr>
              <a:t>Fraction of </a:t>
            </a:r>
            <a:r>
              <a:rPr sz="2400" spc="-5" dirty="0">
                <a:latin typeface="Arial"/>
                <a:cs typeface="Arial"/>
              </a:rPr>
              <a:t>Defectives accepted without any serious  </a:t>
            </a:r>
            <a:r>
              <a:rPr sz="2400" spc="-10" dirty="0">
                <a:latin typeface="Arial"/>
                <a:cs typeface="Arial"/>
              </a:rPr>
              <a:t>effect </a:t>
            </a:r>
            <a:r>
              <a:rPr sz="2400" spc="-5" dirty="0">
                <a:latin typeface="Arial"/>
                <a:cs typeface="Arial"/>
              </a:rPr>
              <a:t>on quality and customer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relations.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Font typeface="Courier New"/>
              <a:buChar char="o"/>
            </a:pPr>
            <a:endParaRPr sz="32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Courier New"/>
              <a:buChar char="o"/>
              <a:tabLst>
                <a:tab pos="269240" algn="l"/>
                <a:tab pos="786765" algn="l"/>
              </a:tabLst>
            </a:pPr>
            <a:r>
              <a:rPr sz="2400" spc="-5" dirty="0">
                <a:latin typeface="Arial"/>
                <a:cs typeface="Arial"/>
              </a:rPr>
              <a:t>P</a:t>
            </a:r>
            <a:r>
              <a:rPr sz="1600" b="1" spc="-5" dirty="0">
                <a:latin typeface="Arial"/>
                <a:cs typeface="Arial"/>
              </a:rPr>
              <a:t>A	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an </a:t>
            </a:r>
            <a:r>
              <a:rPr sz="2400" dirty="0">
                <a:latin typeface="Arial"/>
                <a:cs typeface="Arial"/>
              </a:rPr>
              <a:t>AQL </a:t>
            </a:r>
            <a:r>
              <a:rPr sz="2400" spc="-10" dirty="0">
                <a:latin typeface="Arial"/>
                <a:cs typeface="Arial"/>
              </a:rPr>
              <a:t>lot </a:t>
            </a:r>
            <a:r>
              <a:rPr sz="2400" spc="-5" dirty="0">
                <a:latin typeface="Arial"/>
                <a:cs typeface="Arial"/>
              </a:rPr>
              <a:t>should be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high.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Font typeface="Courier New"/>
              <a:buChar char="o"/>
            </a:pPr>
            <a:endParaRPr sz="32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Courier New"/>
              <a:buChar char="o"/>
              <a:tabLst>
                <a:tab pos="269240" algn="l"/>
              </a:tabLst>
            </a:pPr>
            <a:r>
              <a:rPr sz="2400" dirty="0">
                <a:latin typeface="Arial"/>
                <a:cs typeface="Arial"/>
              </a:rPr>
              <a:t>AQL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also </a:t>
            </a:r>
            <a:r>
              <a:rPr sz="2400" spc="-50" dirty="0">
                <a:latin typeface="Arial"/>
                <a:cs typeface="Arial"/>
              </a:rPr>
              <a:t>Termed </a:t>
            </a:r>
            <a:r>
              <a:rPr sz="2400" spc="-5" dirty="0">
                <a:latin typeface="Arial"/>
                <a:cs typeface="Arial"/>
              </a:rPr>
              <a:t>as </a:t>
            </a:r>
            <a:r>
              <a:rPr sz="2400" dirty="0">
                <a:latin typeface="Arial"/>
                <a:cs typeface="Arial"/>
              </a:rPr>
              <a:t>Producer’s “safe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point”.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9308" y="637031"/>
            <a:ext cx="5548884" cy="38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597533"/>
            <a:ext cx="6672580" cy="372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Courier New"/>
              <a:buChar char="o"/>
              <a:tabLst>
                <a:tab pos="269240" algn="l"/>
              </a:tabLst>
            </a:pPr>
            <a:r>
              <a:rPr sz="2400" spc="-5" dirty="0">
                <a:latin typeface="Arial"/>
                <a:cs typeface="Arial"/>
              </a:rPr>
              <a:t>Rejectable </a:t>
            </a:r>
            <a:r>
              <a:rPr sz="2400" dirty="0">
                <a:latin typeface="Arial"/>
                <a:cs typeface="Arial"/>
              </a:rPr>
              <a:t>Quality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Level(RQL):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CA1BE"/>
              </a:buClr>
              <a:buFont typeface="Courier New"/>
              <a:buChar char="o"/>
            </a:pPr>
            <a:endParaRPr sz="315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SzPct val="66666"/>
              <a:buFont typeface="Courier New"/>
              <a:buChar char="o"/>
              <a:tabLst>
                <a:tab pos="269240" algn="l"/>
              </a:tabLst>
            </a:pPr>
            <a:r>
              <a:rPr sz="2400" spc="-5" dirty="0">
                <a:latin typeface="Arial"/>
                <a:cs typeface="Arial"/>
              </a:rPr>
              <a:t>Quality Level Unacceptable </a:t>
            </a:r>
            <a:r>
              <a:rPr sz="2400" dirty="0">
                <a:latin typeface="Arial"/>
                <a:cs typeface="Arial"/>
              </a:rPr>
              <a:t>to the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Customer.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Font typeface="Courier New"/>
              <a:buChar char="o"/>
            </a:pPr>
            <a:endParaRPr sz="32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Courier New"/>
              <a:buChar char="o"/>
              <a:tabLst>
                <a:tab pos="269240" algn="l"/>
              </a:tabLst>
            </a:pPr>
            <a:r>
              <a:rPr sz="2400" spc="-5" dirty="0">
                <a:latin typeface="Arial"/>
                <a:cs typeface="Arial"/>
              </a:rPr>
              <a:t>Definition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Unsatisfactory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Quality.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Font typeface="Courier New"/>
              <a:buChar char="o"/>
            </a:pPr>
            <a:endParaRPr sz="32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Courier New"/>
              <a:buChar char="o"/>
              <a:tabLst>
                <a:tab pos="269240" algn="l"/>
              </a:tabLst>
            </a:pPr>
            <a:r>
              <a:rPr sz="2400" spc="-5" dirty="0">
                <a:latin typeface="Arial"/>
                <a:cs typeface="Arial"/>
              </a:rPr>
              <a:t>Characterised by low probability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acceptance.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CA1BE"/>
              </a:buClr>
              <a:buFont typeface="Courier New"/>
              <a:buChar char="o"/>
            </a:pPr>
            <a:endParaRPr sz="315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Courier New"/>
              <a:buChar char="o"/>
              <a:tabLst>
                <a:tab pos="269240" algn="l"/>
              </a:tabLst>
            </a:pPr>
            <a:r>
              <a:rPr sz="2400" spc="-5" dirty="0">
                <a:latin typeface="Arial"/>
                <a:cs typeface="Arial"/>
              </a:rPr>
              <a:t>P</a:t>
            </a:r>
            <a:r>
              <a:rPr sz="1600" b="1" spc="-5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of lot at RQL represents Consumer’s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Risk.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9308" y="637031"/>
            <a:ext cx="5548884" cy="38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571500"/>
            <a:ext cx="6643116" cy="5291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506982"/>
            <a:ext cx="7874000" cy="3521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Courier New"/>
              <a:buChar char="o"/>
              <a:tabLst>
                <a:tab pos="269240" algn="l"/>
              </a:tabLst>
            </a:pPr>
            <a:r>
              <a:rPr sz="2400" dirty="0">
                <a:latin typeface="Arial"/>
                <a:cs typeface="Arial"/>
              </a:rPr>
              <a:t>Y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axis</a:t>
            </a:r>
            <a:endParaRPr sz="2400">
              <a:latin typeface="Arial"/>
              <a:cs typeface="Arial"/>
            </a:endParaRPr>
          </a:p>
          <a:p>
            <a:pPr marL="26860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Gives the probability </a:t>
            </a:r>
            <a:r>
              <a:rPr sz="2400" dirty="0">
                <a:latin typeface="Arial"/>
                <a:cs typeface="Arial"/>
              </a:rPr>
              <a:t>that the </a:t>
            </a:r>
            <a:r>
              <a:rPr sz="2400" spc="-5" dirty="0">
                <a:latin typeface="Arial"/>
                <a:cs typeface="Arial"/>
              </a:rPr>
              <a:t>lot </a:t>
            </a:r>
            <a:r>
              <a:rPr sz="2400" spc="-10" dirty="0">
                <a:latin typeface="Arial"/>
                <a:cs typeface="Arial"/>
              </a:rPr>
              <a:t>will </a:t>
            </a:r>
            <a:r>
              <a:rPr sz="2400" spc="-5" dirty="0">
                <a:latin typeface="Arial"/>
                <a:cs typeface="Arial"/>
              </a:rPr>
              <a:t>be accepted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(Pa).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Courier New"/>
              <a:buChar char="o"/>
              <a:tabLst>
                <a:tab pos="269240" algn="l"/>
              </a:tabLst>
            </a:pPr>
            <a:r>
              <a:rPr sz="2400" dirty="0">
                <a:latin typeface="Arial"/>
                <a:cs typeface="Arial"/>
              </a:rPr>
              <a:t>X </a:t>
            </a:r>
            <a:r>
              <a:rPr sz="2400" spc="-5" dirty="0">
                <a:latin typeface="Arial"/>
                <a:cs typeface="Arial"/>
              </a:rPr>
              <a:t>axis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  <a:p>
            <a:pPr marL="26860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Percentage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Defective.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Arial"/>
              <a:cs typeface="Arial"/>
            </a:endParaRPr>
          </a:p>
          <a:p>
            <a:pPr marL="268605" marR="5080" indent="-256540"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SzPct val="66666"/>
              <a:buFont typeface="Courier New"/>
              <a:buChar char="o"/>
              <a:tabLst>
                <a:tab pos="269240" algn="l"/>
              </a:tabLst>
            </a:pPr>
            <a:r>
              <a:rPr sz="2400" spc="-5" dirty="0">
                <a:latin typeface="Arial"/>
                <a:cs typeface="Arial"/>
              </a:rPr>
              <a:t>Shows percentage-defectives along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horizontal </a:t>
            </a:r>
            <a:r>
              <a:rPr sz="2400" dirty="0">
                <a:latin typeface="Arial"/>
                <a:cs typeface="Arial"/>
              </a:rPr>
              <a:t>('X'),  </a:t>
            </a:r>
            <a:r>
              <a:rPr sz="2400" spc="-5" dirty="0">
                <a:latin typeface="Arial"/>
                <a:cs typeface="Arial"/>
              </a:rPr>
              <a:t>axis and probability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acceptance along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vertical </a:t>
            </a:r>
            <a:r>
              <a:rPr sz="2400" dirty="0">
                <a:latin typeface="Arial"/>
                <a:cs typeface="Arial"/>
              </a:rPr>
              <a:t>('Y')  </a:t>
            </a:r>
            <a:r>
              <a:rPr sz="2400" spc="-5" dirty="0">
                <a:latin typeface="Arial"/>
                <a:cs typeface="Arial"/>
              </a:rPr>
              <a:t>axis.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1539" y="684276"/>
            <a:ext cx="4520184" cy="38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8919" y="1736217"/>
            <a:ext cx="4734560" cy="294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13700"/>
              </a:lnSpc>
              <a:spcBef>
                <a:spcPts val="100"/>
              </a:spcBef>
              <a:tabLst>
                <a:tab pos="375920" algn="l"/>
                <a:tab pos="723900" algn="l"/>
              </a:tabLst>
            </a:pPr>
            <a:r>
              <a:rPr sz="2400" spc="-95" dirty="0">
                <a:latin typeface="Arial"/>
                <a:cs typeface="Arial"/>
              </a:rPr>
              <a:t>P</a:t>
            </a:r>
            <a:r>
              <a:rPr sz="2400" spc="-142" baseline="-20833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= The </a:t>
            </a:r>
            <a:r>
              <a:rPr sz="2400" spc="-5" dirty="0">
                <a:latin typeface="Arial"/>
                <a:cs typeface="Arial"/>
              </a:rPr>
              <a:t>probability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acceptance  p	</a:t>
            </a:r>
            <a:r>
              <a:rPr sz="2400" dirty="0">
                <a:latin typeface="Arial"/>
                <a:cs typeface="Arial"/>
              </a:rPr>
              <a:t>=	Proportion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defective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95"/>
              </a:spcBef>
            </a:pPr>
            <a:r>
              <a:rPr sz="2400" spc="-5" dirty="0">
                <a:latin typeface="Arial"/>
                <a:cs typeface="Arial"/>
              </a:rPr>
              <a:t>N </a:t>
            </a:r>
            <a:r>
              <a:rPr sz="2400" dirty="0">
                <a:latin typeface="Arial"/>
                <a:cs typeface="Arial"/>
              </a:rPr>
              <a:t>= Lot </a:t>
            </a:r>
            <a:r>
              <a:rPr sz="2400" spc="-5" dirty="0">
                <a:latin typeface="Arial"/>
                <a:cs typeface="Arial"/>
              </a:rPr>
              <a:t>size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Arial"/>
                <a:cs typeface="Arial"/>
              </a:rPr>
              <a:t>n = </a:t>
            </a:r>
            <a:r>
              <a:rPr sz="2400" spc="-5" dirty="0">
                <a:latin typeface="Arial"/>
                <a:cs typeface="Arial"/>
              </a:rPr>
              <a:t>Sample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size</a:t>
            </a:r>
            <a:endParaRPr sz="2400">
              <a:latin typeface="Arial"/>
              <a:cs typeface="Arial"/>
            </a:endParaRPr>
          </a:p>
          <a:p>
            <a:pPr marL="38100" marR="1529715">
              <a:lnSpc>
                <a:spcPct val="1137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c= </a:t>
            </a:r>
            <a:r>
              <a:rPr sz="2400" spc="-5" dirty="0">
                <a:latin typeface="Arial"/>
                <a:cs typeface="Arial"/>
              </a:rPr>
              <a:t>Acceptance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Number  </a:t>
            </a:r>
            <a:r>
              <a:rPr sz="2400" dirty="0">
                <a:latin typeface="Arial"/>
                <a:cs typeface="Arial"/>
              </a:rPr>
              <a:t>α = Producer’s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Risk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sz="2400" spc="-5" dirty="0">
                <a:latin typeface="Arial"/>
                <a:cs typeface="Arial"/>
              </a:rPr>
              <a:t>β= Consumer’s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Risk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8848" y="731519"/>
            <a:ext cx="4219956" cy="309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953259"/>
            <a:ext cx="4537710" cy="205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Courier New"/>
              <a:buChar char="o"/>
              <a:tabLst>
                <a:tab pos="527685" algn="l"/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Hyper geometric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Distributions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CA1BE"/>
              </a:buClr>
              <a:buFont typeface="Courier New"/>
              <a:buChar char="o"/>
            </a:pPr>
            <a:endParaRPr sz="315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buClr>
                <a:srgbClr val="2CA1BE"/>
              </a:buClr>
              <a:buSzPct val="66666"/>
              <a:buFont typeface="Courier New"/>
              <a:buChar char="o"/>
              <a:tabLst>
                <a:tab pos="527685" algn="l"/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Binomial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Distributions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Font typeface="Courier New"/>
              <a:buChar char="o"/>
            </a:pPr>
            <a:endParaRPr sz="32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buClr>
                <a:srgbClr val="2CA1BE"/>
              </a:buClr>
              <a:buSzPct val="66666"/>
              <a:buFont typeface="Courier New"/>
              <a:buChar char="o"/>
              <a:tabLst>
                <a:tab pos="527685" algn="l"/>
                <a:tab pos="528320" algn="l"/>
              </a:tabLst>
            </a:pPr>
            <a:r>
              <a:rPr sz="2400" spc="-15" dirty="0">
                <a:latin typeface="Arial"/>
                <a:cs typeface="Arial"/>
              </a:rPr>
              <a:t>Poisson’s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Distributions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8848" y="755904"/>
            <a:ext cx="7133844" cy="388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468" y="1506982"/>
            <a:ext cx="3487420" cy="378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Courier New"/>
              <a:buChar char="o"/>
              <a:tabLst>
                <a:tab pos="26924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hyper geometric  distribution is used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calculate the probability 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acceptance </a:t>
            </a:r>
            <a:r>
              <a:rPr sz="2400" dirty="0">
                <a:latin typeface="Arial"/>
                <a:cs typeface="Arial"/>
              </a:rPr>
              <a:t>of a  </a:t>
            </a:r>
            <a:r>
              <a:rPr sz="2400" spc="-5" dirty="0">
                <a:latin typeface="Arial"/>
                <a:cs typeface="Arial"/>
              </a:rPr>
              <a:t>sampling plan when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lot is relatively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small.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CA1BE"/>
              </a:buClr>
              <a:buFont typeface="Courier New"/>
              <a:buChar char="o"/>
            </a:pPr>
            <a:endParaRPr sz="3150">
              <a:latin typeface="Arial"/>
              <a:cs typeface="Arial"/>
            </a:endParaRPr>
          </a:p>
          <a:p>
            <a:pPr marL="268605" marR="108585" indent="-256540" algn="just">
              <a:lnSpc>
                <a:spcPct val="100000"/>
              </a:lnSpc>
              <a:buClr>
                <a:srgbClr val="2CA1BE"/>
              </a:buClr>
              <a:buSzPct val="66666"/>
              <a:buFont typeface="Courier New"/>
              <a:buChar char="o"/>
              <a:tabLst>
                <a:tab pos="353060" algn="l"/>
              </a:tabLst>
            </a:pPr>
            <a:r>
              <a:rPr dirty="0"/>
              <a:t>	</a:t>
            </a:r>
            <a:r>
              <a:rPr sz="2400" spc="-5" dirty="0">
                <a:latin typeface="Arial"/>
                <a:cs typeface="Arial"/>
              </a:rPr>
              <a:t>Calculations Becomes  Cumbersome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large  lot</a:t>
            </a:r>
            <a:r>
              <a:rPr sz="2400" dirty="0">
                <a:latin typeface="Arial"/>
                <a:cs typeface="Arial"/>
              </a:rPr>
              <a:t> sizes.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7031" y="691895"/>
            <a:ext cx="5850636" cy="390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0579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probability </a:t>
            </a:r>
            <a:r>
              <a:rPr dirty="0"/>
              <a:t>of </a:t>
            </a:r>
            <a:r>
              <a:rPr spc="-5" dirty="0"/>
              <a:t>exactly </a:t>
            </a:r>
            <a:r>
              <a:rPr dirty="0"/>
              <a:t>x  </a:t>
            </a:r>
            <a:r>
              <a:rPr spc="-5" dirty="0"/>
              <a:t>defective </a:t>
            </a:r>
            <a:r>
              <a:rPr dirty="0"/>
              <a:t>parts </a:t>
            </a:r>
            <a:r>
              <a:rPr spc="-5" dirty="0"/>
              <a:t>in a sample</a:t>
            </a:r>
            <a:r>
              <a:rPr dirty="0"/>
              <a:t> n:</a:t>
            </a:r>
          </a:p>
        </p:txBody>
      </p:sp>
      <p:sp>
        <p:nvSpPr>
          <p:cNvPr id="5" name="object 5"/>
          <p:cNvSpPr/>
          <p:nvPr/>
        </p:nvSpPr>
        <p:spPr>
          <a:xfrm>
            <a:off x="4761038" y="2862631"/>
            <a:ext cx="2377179" cy="11530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614931"/>
            <a:ext cx="5975350" cy="2941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95"/>
              </a:spcBef>
              <a:buClr>
                <a:srgbClr val="2CA1BE"/>
              </a:buClr>
              <a:buSzPct val="66666"/>
              <a:buFont typeface="Courier New"/>
              <a:buChar char="o"/>
              <a:tabLst>
                <a:tab pos="269240" algn="l"/>
              </a:tabLst>
            </a:pPr>
            <a:r>
              <a:rPr sz="2400" dirty="0">
                <a:latin typeface="Arial"/>
                <a:cs typeface="Arial"/>
              </a:rPr>
              <a:t>OC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Curve?</a:t>
            </a:r>
            <a:endParaRPr sz="24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Courier New"/>
              <a:buChar char="o"/>
              <a:tabLst>
                <a:tab pos="269240" algn="l"/>
              </a:tabLst>
            </a:pPr>
            <a:r>
              <a:rPr sz="2400" spc="-5" dirty="0">
                <a:latin typeface="Arial"/>
                <a:cs typeface="Arial"/>
              </a:rPr>
              <a:t>Shape </a:t>
            </a:r>
            <a:r>
              <a:rPr sz="2400" dirty="0">
                <a:latin typeface="Arial"/>
                <a:cs typeface="Arial"/>
              </a:rPr>
              <a:t>of OC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curve</a:t>
            </a:r>
            <a:endParaRPr sz="24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Courier New"/>
              <a:buChar char="o"/>
              <a:tabLst>
                <a:tab pos="269240" algn="l"/>
              </a:tabLst>
            </a:pPr>
            <a:r>
              <a:rPr sz="2400" spc="-30" dirty="0">
                <a:latin typeface="Arial"/>
                <a:cs typeface="Arial"/>
              </a:rPr>
              <a:t>Types </a:t>
            </a:r>
            <a:r>
              <a:rPr sz="2400" dirty="0">
                <a:latin typeface="Arial"/>
                <a:cs typeface="Arial"/>
              </a:rPr>
              <a:t>of OC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curve</a:t>
            </a:r>
            <a:endParaRPr sz="24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6666"/>
              <a:buFont typeface="Courier New"/>
              <a:buChar char="o"/>
              <a:tabLst>
                <a:tab pos="269240" algn="l"/>
              </a:tabLst>
            </a:pPr>
            <a:r>
              <a:rPr sz="2400" spc="-5" dirty="0">
                <a:latin typeface="Arial"/>
                <a:cs typeface="Arial"/>
              </a:rPr>
              <a:t>Specific Points </a:t>
            </a:r>
            <a:r>
              <a:rPr sz="2400" dirty="0">
                <a:latin typeface="Arial"/>
                <a:cs typeface="Arial"/>
              </a:rPr>
              <a:t>On OC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Curve</a:t>
            </a:r>
            <a:endParaRPr sz="24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Font typeface="Courier New"/>
              <a:buChar char="o"/>
              <a:tabLst>
                <a:tab pos="269240" algn="l"/>
              </a:tabLst>
            </a:pPr>
            <a:r>
              <a:rPr sz="2400" spc="-5" dirty="0">
                <a:latin typeface="Arial"/>
                <a:cs typeface="Arial"/>
              </a:rPr>
              <a:t>Probability Distributions used in </a:t>
            </a:r>
            <a:r>
              <a:rPr sz="2400" dirty="0">
                <a:latin typeface="Arial"/>
                <a:cs typeface="Arial"/>
              </a:rPr>
              <a:t>OC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Curve</a:t>
            </a:r>
            <a:endParaRPr sz="24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Courier New"/>
              <a:buChar char="o"/>
              <a:tabLst>
                <a:tab pos="269240" algn="l"/>
              </a:tabLst>
            </a:pPr>
            <a:r>
              <a:rPr sz="2400" dirty="0">
                <a:latin typeface="Arial"/>
                <a:cs typeface="Arial"/>
              </a:rPr>
              <a:t>OC </a:t>
            </a:r>
            <a:r>
              <a:rPr sz="2400" spc="-5" dirty="0">
                <a:latin typeface="Arial"/>
                <a:cs typeface="Arial"/>
              </a:rPr>
              <a:t>Curve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Uses</a:t>
            </a:r>
            <a:endParaRPr sz="24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6666"/>
              <a:buFont typeface="Courier New"/>
              <a:buChar char="o"/>
              <a:tabLst>
                <a:tab pos="269240" algn="l"/>
              </a:tabLst>
            </a:pPr>
            <a:r>
              <a:rPr sz="2400" dirty="0">
                <a:latin typeface="Arial"/>
                <a:cs typeface="Arial"/>
              </a:rPr>
              <a:t>OC </a:t>
            </a:r>
            <a:r>
              <a:rPr sz="2400" spc="-5" dirty="0">
                <a:latin typeface="Arial"/>
                <a:cs typeface="Arial"/>
              </a:rPr>
              <a:t>Curve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Properties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3000"/>
            <a:ext cx="9144000" cy="1905000"/>
            <a:chOff x="0" y="4953000"/>
            <a:chExt cx="9144000" cy="1905000"/>
          </a:xfrm>
        </p:grpSpPr>
        <p:sp>
          <p:nvSpPr>
            <p:cNvPr id="3" name="object 3"/>
            <p:cNvSpPr/>
            <p:nvPr/>
          </p:nvSpPr>
          <p:spPr>
            <a:xfrm>
              <a:off x="1687067" y="4953000"/>
              <a:ext cx="7457440" cy="487680"/>
            </a:xfrm>
            <a:custGeom>
              <a:avLst/>
              <a:gdLst/>
              <a:ahLst/>
              <a:cxnLst/>
              <a:rect l="l" t="t" r="r" b="b"/>
              <a:pathLst>
                <a:path w="7457440" h="487679">
                  <a:moveTo>
                    <a:pt x="7456932" y="0"/>
                  </a:moveTo>
                  <a:lnTo>
                    <a:pt x="0" y="289687"/>
                  </a:lnTo>
                  <a:lnTo>
                    <a:pt x="7456932" y="487680"/>
                  </a:lnTo>
                  <a:lnTo>
                    <a:pt x="7456932" y="0"/>
                  </a:lnTo>
                  <a:close/>
                </a:path>
              </a:pathLst>
            </a:custGeom>
            <a:solidFill>
              <a:srgbClr val="9FCAD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59" y="5237988"/>
              <a:ext cx="9033510" cy="788035"/>
            </a:xfrm>
            <a:custGeom>
              <a:avLst/>
              <a:gdLst/>
              <a:ahLst/>
              <a:cxnLst/>
              <a:rect l="l" t="t" r="r" b="b"/>
              <a:pathLst>
                <a:path w="9033510" h="788035">
                  <a:moveTo>
                    <a:pt x="9033040" y="0"/>
                  </a:moveTo>
                  <a:lnTo>
                    <a:pt x="0" y="0"/>
                  </a:lnTo>
                  <a:lnTo>
                    <a:pt x="9033040" y="787908"/>
                  </a:lnTo>
                  <a:lnTo>
                    <a:pt x="9033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98718"/>
              <a:ext cx="9144000" cy="1859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991318"/>
              <a:ext cx="9143999" cy="802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39140" y="792480"/>
            <a:ext cx="4293108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4401" y="1726819"/>
            <a:ext cx="41605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/>
                <a:cs typeface="Courier New"/>
              </a:rPr>
              <a:t>o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binomial assumes </a:t>
            </a:r>
            <a:r>
              <a:rPr sz="2400" dirty="0">
                <a:latin typeface="Arial"/>
                <a:cs typeface="Arial"/>
              </a:rPr>
              <a:t>that  </a:t>
            </a:r>
            <a:r>
              <a:rPr sz="2400" spc="-5" dirty="0">
                <a:latin typeface="Arial"/>
                <a:cs typeface="Arial"/>
              </a:rPr>
              <a:t>the probabilities associated  with all samples are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equal.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401" y="3190113"/>
            <a:ext cx="417702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/>
                <a:cs typeface="Courier New"/>
              </a:rPr>
              <a:t>o </a:t>
            </a:r>
            <a:r>
              <a:rPr sz="2400" spc="-5" dirty="0">
                <a:latin typeface="Arial"/>
                <a:cs typeface="Arial"/>
              </a:rPr>
              <a:t>This is </a:t>
            </a:r>
            <a:r>
              <a:rPr sz="2400" dirty="0">
                <a:latin typeface="Arial"/>
                <a:cs typeface="Arial"/>
              </a:rPr>
              <a:t>referred to </a:t>
            </a:r>
            <a:r>
              <a:rPr sz="2400" spc="-5" dirty="0">
                <a:latin typeface="Arial"/>
                <a:cs typeface="Arial"/>
              </a:rPr>
              <a:t>as  sampling with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replacement.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15941" y="1798701"/>
            <a:ext cx="39903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The probability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exactly </a:t>
            </a:r>
            <a:r>
              <a:rPr sz="2400" dirty="0">
                <a:latin typeface="Arial"/>
                <a:cs typeface="Arial"/>
              </a:rPr>
              <a:t>x  </a:t>
            </a:r>
            <a:r>
              <a:rPr sz="2400" spc="-5" dirty="0">
                <a:latin typeface="Arial"/>
                <a:cs typeface="Arial"/>
              </a:rPr>
              <a:t>defective </a:t>
            </a:r>
            <a:r>
              <a:rPr sz="2400" dirty="0">
                <a:latin typeface="Arial"/>
                <a:cs typeface="Arial"/>
              </a:rPr>
              <a:t>parts </a:t>
            </a:r>
            <a:r>
              <a:rPr sz="2400" spc="-5" dirty="0">
                <a:latin typeface="Arial"/>
                <a:cs typeface="Arial"/>
              </a:rPr>
              <a:t>in a sample</a:t>
            </a:r>
            <a:r>
              <a:rPr sz="2400" dirty="0">
                <a:latin typeface="Arial"/>
                <a:cs typeface="Arial"/>
              </a:rPr>
              <a:t> 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37955" y="2982176"/>
            <a:ext cx="2431525" cy="4394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814" y="571626"/>
            <a:ext cx="42233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404040"/>
                </a:solidFill>
                <a:latin typeface="Arial"/>
                <a:cs typeface="Arial"/>
              </a:rPr>
              <a:t>Poisson</a:t>
            </a:r>
            <a:r>
              <a:rPr sz="3200" b="1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404040"/>
                </a:solidFill>
                <a:latin typeface="Arial"/>
                <a:cs typeface="Arial"/>
              </a:rPr>
              <a:t>Distributions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163" y="1578609"/>
            <a:ext cx="414401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61290" indent="-457834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sz="2400" spc="-5" dirty="0">
                <a:latin typeface="Arial"/>
                <a:cs typeface="Arial"/>
              </a:rPr>
              <a:t>Used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sampling plans  involving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number </a:t>
            </a:r>
            <a:r>
              <a:rPr sz="2400" dirty="0">
                <a:latin typeface="Arial"/>
                <a:cs typeface="Arial"/>
              </a:rPr>
              <a:t>of  defects </a:t>
            </a:r>
            <a:r>
              <a:rPr sz="2400" spc="-5" dirty="0">
                <a:latin typeface="Arial"/>
                <a:cs typeface="Arial"/>
              </a:rPr>
              <a:t>or </a:t>
            </a:r>
            <a:r>
              <a:rPr sz="2400" dirty="0">
                <a:latin typeface="Arial"/>
                <a:cs typeface="Arial"/>
              </a:rPr>
              <a:t>defects </a:t>
            </a:r>
            <a:r>
              <a:rPr sz="2400" spc="-5" dirty="0">
                <a:latin typeface="Arial"/>
                <a:cs typeface="Arial"/>
              </a:rPr>
              <a:t>per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unit  </a:t>
            </a:r>
            <a:r>
              <a:rPr sz="2400" dirty="0">
                <a:latin typeface="Arial"/>
                <a:cs typeface="Arial"/>
              </a:rPr>
              <a:t>rather </a:t>
            </a:r>
            <a:r>
              <a:rPr sz="2400" spc="-5" dirty="0">
                <a:latin typeface="Arial"/>
                <a:cs typeface="Arial"/>
              </a:rPr>
              <a:t>than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number </a:t>
            </a:r>
            <a:r>
              <a:rPr sz="2400" dirty="0">
                <a:latin typeface="Arial"/>
                <a:cs typeface="Arial"/>
              </a:rPr>
              <a:t>of  </a:t>
            </a:r>
            <a:r>
              <a:rPr sz="2400" spc="-5" dirty="0">
                <a:latin typeface="Arial"/>
                <a:cs typeface="Arial"/>
              </a:rPr>
              <a:t>defective </a:t>
            </a:r>
            <a:r>
              <a:rPr sz="2400" dirty="0">
                <a:latin typeface="Arial"/>
                <a:cs typeface="Arial"/>
              </a:rPr>
              <a:t>parts.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ourier New"/>
              <a:buChar char="o"/>
            </a:pPr>
            <a:endParaRPr sz="2500">
              <a:latin typeface="Arial"/>
              <a:cs typeface="Arial"/>
            </a:endParaRPr>
          </a:p>
          <a:p>
            <a:pPr marL="469900" marR="5080" indent="-457834">
              <a:lnSpc>
                <a:spcPct val="100000"/>
              </a:lnSpc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sz="2400" spc="-5" dirty="0">
                <a:latin typeface="Arial"/>
                <a:cs typeface="Arial"/>
              </a:rPr>
              <a:t>When n is large and p is  small,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Poisson  distribution formula </a:t>
            </a:r>
            <a:r>
              <a:rPr sz="2400" dirty="0">
                <a:latin typeface="Arial"/>
                <a:cs typeface="Arial"/>
              </a:rPr>
              <a:t>may </a:t>
            </a:r>
            <a:r>
              <a:rPr sz="2400" spc="-5" dirty="0">
                <a:latin typeface="Arial"/>
                <a:cs typeface="Arial"/>
              </a:rPr>
              <a:t>be  used.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1628" y="1606422"/>
            <a:ext cx="42087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/>
                <a:cs typeface="Courier New"/>
              </a:rPr>
              <a:t>o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probability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exactly </a:t>
            </a:r>
            <a:r>
              <a:rPr sz="2400" dirty="0">
                <a:latin typeface="Arial"/>
                <a:cs typeface="Arial"/>
              </a:rPr>
              <a:t>x  defects </a:t>
            </a:r>
            <a:r>
              <a:rPr sz="2400" spc="-5" dirty="0">
                <a:latin typeface="Arial"/>
                <a:cs typeface="Arial"/>
              </a:rPr>
              <a:t>or defective </a:t>
            </a:r>
            <a:r>
              <a:rPr sz="2400" dirty="0">
                <a:latin typeface="Arial"/>
                <a:cs typeface="Arial"/>
              </a:rPr>
              <a:t>parts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in  </a:t>
            </a:r>
            <a:r>
              <a:rPr sz="2400" spc="-5" dirty="0">
                <a:latin typeface="Arial"/>
                <a:cs typeface="Arial"/>
              </a:rPr>
              <a:t>a sample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4000" y="2714244"/>
            <a:ext cx="3095244" cy="1292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82490" y="4319396"/>
            <a:ext cx="421005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081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/>
                <a:cs typeface="Courier New"/>
              </a:rPr>
              <a:t>o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letter e represents the  value </a:t>
            </a:r>
            <a:r>
              <a:rPr sz="2400" dirty="0">
                <a:latin typeface="Arial"/>
                <a:cs typeface="Arial"/>
              </a:rPr>
              <a:t>of the </a:t>
            </a:r>
            <a:r>
              <a:rPr sz="2400" spc="-5" dirty="0">
                <a:latin typeface="Arial"/>
                <a:cs typeface="Arial"/>
              </a:rPr>
              <a:t>base </a:t>
            </a:r>
            <a:r>
              <a:rPr sz="2400" dirty="0">
                <a:latin typeface="Arial"/>
                <a:cs typeface="Arial"/>
              </a:rPr>
              <a:t>of the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natural</a:t>
            </a:r>
            <a:endParaRPr sz="2400">
              <a:latin typeface="Arial"/>
              <a:cs typeface="Arial"/>
            </a:endParaRPr>
          </a:p>
          <a:p>
            <a:pPr marL="125095" marR="121285" indent="37782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logarithm </a:t>
            </a:r>
            <a:r>
              <a:rPr sz="2400" dirty="0">
                <a:latin typeface="Arial"/>
                <a:cs typeface="Arial"/>
              </a:rPr>
              <a:t>system. It </a:t>
            </a:r>
            <a:r>
              <a:rPr sz="2400" spc="-5" dirty="0">
                <a:latin typeface="Arial"/>
                <a:cs typeface="Arial"/>
              </a:rPr>
              <a:t>is a  constant value (e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2.71828).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954784"/>
            <a:ext cx="7544434" cy="242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Courier New"/>
              <a:buChar char="o"/>
              <a:tabLst>
                <a:tab pos="269240" algn="l"/>
              </a:tabLst>
            </a:pPr>
            <a:r>
              <a:rPr sz="2400" spc="-5" dirty="0">
                <a:latin typeface="Arial"/>
                <a:cs typeface="Arial"/>
              </a:rPr>
              <a:t>Selection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sampling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plans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CA1BE"/>
              </a:buClr>
              <a:buFont typeface="Courier New"/>
              <a:buChar char="o"/>
            </a:pPr>
            <a:endParaRPr sz="3150">
              <a:latin typeface="Arial"/>
              <a:cs typeface="Arial"/>
            </a:endParaRPr>
          </a:p>
          <a:p>
            <a:pPr marL="268605" marR="5080" indent="-256540"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SzPct val="66666"/>
              <a:buFont typeface="Courier New"/>
              <a:buChar char="o"/>
              <a:tabLst>
                <a:tab pos="269240" algn="l"/>
              </a:tabLst>
            </a:pPr>
            <a:r>
              <a:rPr sz="2400" spc="-5" dirty="0">
                <a:latin typeface="Arial"/>
                <a:cs typeface="Arial"/>
              </a:rPr>
              <a:t>Aids in selection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plans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are effective </a:t>
            </a:r>
            <a:r>
              <a:rPr sz="2400" spc="-1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reducing  risk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Font typeface="Courier New"/>
              <a:buChar char="o"/>
            </a:pPr>
            <a:endParaRPr sz="32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Courier New"/>
              <a:buChar char="o"/>
              <a:tabLst>
                <a:tab pos="269240" algn="l"/>
              </a:tabLst>
            </a:pPr>
            <a:r>
              <a:rPr sz="2400" spc="-5" dirty="0">
                <a:latin typeface="Arial"/>
                <a:cs typeface="Arial"/>
              </a:rPr>
              <a:t>keeps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high </a:t>
            </a:r>
            <a:r>
              <a:rPr sz="2400" dirty="0">
                <a:latin typeface="Arial"/>
                <a:cs typeface="Arial"/>
              </a:rPr>
              <a:t>cost of </a:t>
            </a:r>
            <a:r>
              <a:rPr sz="2400" spc="-5" dirty="0">
                <a:latin typeface="Arial"/>
                <a:cs typeface="Arial"/>
              </a:rPr>
              <a:t>inspection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down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9911" y="874775"/>
            <a:ext cx="3153156" cy="309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2103" y="851916"/>
            <a:ext cx="4675632" cy="38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8268" y="2197734"/>
            <a:ext cx="3484879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solidFill>
                  <a:srgbClr val="2CA1BE"/>
                </a:solidFill>
                <a:latin typeface="Courier New"/>
                <a:cs typeface="Courier New"/>
              </a:rPr>
              <a:t>o </a:t>
            </a:r>
            <a:r>
              <a:rPr sz="2400" spc="-5" dirty="0">
                <a:latin typeface="Arial"/>
                <a:cs typeface="Arial"/>
              </a:rPr>
              <a:t>Ideal curve </a:t>
            </a:r>
            <a:r>
              <a:rPr sz="2400" spc="-10" dirty="0">
                <a:latin typeface="Arial"/>
                <a:cs typeface="Arial"/>
              </a:rPr>
              <a:t>would </a:t>
            </a:r>
            <a:r>
              <a:rPr sz="2400" spc="-5" dirty="0">
                <a:latin typeface="Arial"/>
                <a:cs typeface="Arial"/>
              </a:rPr>
              <a:t>be  perfectly perpendicular  </a:t>
            </a:r>
            <a:r>
              <a:rPr sz="2400" dirty="0">
                <a:latin typeface="Arial"/>
                <a:cs typeface="Arial"/>
              </a:rPr>
              <a:t>from 0 to </a:t>
            </a:r>
            <a:r>
              <a:rPr sz="2400" spc="-5" dirty="0">
                <a:latin typeface="Arial"/>
                <a:cs typeface="Arial"/>
              </a:rPr>
              <a:t>100% </a:t>
            </a:r>
            <a:r>
              <a:rPr sz="2400" dirty="0">
                <a:latin typeface="Arial"/>
                <a:cs typeface="Arial"/>
              </a:rPr>
              <a:t>for a  </a:t>
            </a:r>
            <a:r>
              <a:rPr sz="2400" spc="-5" dirty="0">
                <a:latin typeface="Arial"/>
                <a:cs typeface="Arial"/>
              </a:rPr>
              <a:t>given </a:t>
            </a:r>
            <a:r>
              <a:rPr sz="2400" dirty="0">
                <a:latin typeface="Arial"/>
                <a:cs typeface="Arial"/>
              </a:rPr>
              <a:t>fraction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defective.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08145" y="1665117"/>
            <a:ext cx="3289935" cy="3155315"/>
            <a:chOff x="5608145" y="1665117"/>
            <a:chExt cx="3289935" cy="3155315"/>
          </a:xfrm>
        </p:grpSpPr>
        <p:sp>
          <p:nvSpPr>
            <p:cNvPr id="5" name="object 5"/>
            <p:cNvSpPr/>
            <p:nvPr/>
          </p:nvSpPr>
          <p:spPr>
            <a:xfrm>
              <a:off x="5922038" y="1665117"/>
              <a:ext cx="2976245" cy="2548255"/>
            </a:xfrm>
            <a:custGeom>
              <a:avLst/>
              <a:gdLst/>
              <a:ahLst/>
              <a:cxnLst/>
              <a:rect l="l" t="t" r="r" b="b"/>
              <a:pathLst>
                <a:path w="2976245" h="2548254">
                  <a:moveTo>
                    <a:pt x="0" y="2544118"/>
                  </a:moveTo>
                  <a:lnTo>
                    <a:pt x="2975973" y="2544118"/>
                  </a:lnTo>
                </a:path>
                <a:path w="2976245" h="2548254">
                  <a:moveTo>
                    <a:pt x="0" y="0"/>
                  </a:moveTo>
                  <a:lnTo>
                    <a:pt x="0" y="2544118"/>
                  </a:lnTo>
                </a:path>
                <a:path w="2976245" h="2548254">
                  <a:moveTo>
                    <a:pt x="298020" y="2547984"/>
                  </a:moveTo>
                  <a:lnTo>
                    <a:pt x="298020" y="6645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76302" y="3555722"/>
              <a:ext cx="89226" cy="1323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06963" y="3555723"/>
              <a:ext cx="88882" cy="13236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52583" y="4124025"/>
              <a:ext cx="67339" cy="1327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12418" y="4361441"/>
              <a:ext cx="0" cy="22225"/>
            </a:xfrm>
            <a:custGeom>
              <a:avLst/>
              <a:gdLst/>
              <a:ahLst/>
              <a:cxnLst/>
              <a:rect l="l" t="t" r="r" b="b"/>
              <a:pathLst>
                <a:path h="22225">
                  <a:moveTo>
                    <a:pt x="0" y="2183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54757" y="4251560"/>
              <a:ext cx="67454" cy="1327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64550" y="4252563"/>
              <a:ext cx="43815" cy="130810"/>
            </a:xfrm>
            <a:custGeom>
              <a:avLst/>
              <a:gdLst/>
              <a:ahLst/>
              <a:cxnLst/>
              <a:rect l="l" t="t" r="r" b="b"/>
              <a:pathLst>
                <a:path w="43814" h="130810">
                  <a:moveTo>
                    <a:pt x="0" y="21850"/>
                  </a:moveTo>
                  <a:lnTo>
                    <a:pt x="21958" y="0"/>
                  </a:lnTo>
                </a:path>
                <a:path w="43814" h="130810">
                  <a:moveTo>
                    <a:pt x="21958" y="0"/>
                  </a:moveTo>
                  <a:lnTo>
                    <a:pt x="21958" y="130713"/>
                  </a:lnTo>
                </a:path>
                <a:path w="43814" h="130810">
                  <a:moveTo>
                    <a:pt x="0" y="130713"/>
                  </a:moveTo>
                  <a:lnTo>
                    <a:pt x="43773" y="13071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76302" y="3165414"/>
              <a:ext cx="89226" cy="13259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06963" y="3165413"/>
              <a:ext cx="67339" cy="13259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60356" y="2674145"/>
              <a:ext cx="87630" cy="130810"/>
            </a:xfrm>
            <a:custGeom>
              <a:avLst/>
              <a:gdLst/>
              <a:ahLst/>
              <a:cxnLst/>
              <a:rect l="l" t="t" r="r" b="b"/>
              <a:pathLst>
                <a:path w="87629" h="130810">
                  <a:moveTo>
                    <a:pt x="0" y="0"/>
                  </a:moveTo>
                  <a:lnTo>
                    <a:pt x="87217" y="0"/>
                  </a:lnTo>
                </a:path>
                <a:path w="87629" h="130810">
                  <a:moveTo>
                    <a:pt x="87217" y="0"/>
                  </a:moveTo>
                  <a:lnTo>
                    <a:pt x="21886" y="13072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90013" y="2673142"/>
              <a:ext cx="88882" cy="13273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82845" y="4688043"/>
              <a:ext cx="217804" cy="131445"/>
            </a:xfrm>
            <a:custGeom>
              <a:avLst/>
              <a:gdLst/>
              <a:ahLst/>
              <a:cxnLst/>
              <a:rect l="l" t="t" r="r" b="b"/>
              <a:pathLst>
                <a:path w="217804" h="131445">
                  <a:moveTo>
                    <a:pt x="0" y="131065"/>
                  </a:moveTo>
                  <a:lnTo>
                    <a:pt x="0" y="0"/>
                  </a:lnTo>
                </a:path>
                <a:path w="217804" h="131445">
                  <a:moveTo>
                    <a:pt x="0" y="0"/>
                  </a:moveTo>
                  <a:lnTo>
                    <a:pt x="86830" y="0"/>
                  </a:lnTo>
                </a:path>
                <a:path w="217804" h="131445">
                  <a:moveTo>
                    <a:pt x="0" y="65533"/>
                  </a:moveTo>
                  <a:lnTo>
                    <a:pt x="43773" y="65533"/>
                  </a:lnTo>
                </a:path>
                <a:path w="217804" h="131445">
                  <a:moveTo>
                    <a:pt x="130603" y="131065"/>
                  </a:moveTo>
                  <a:lnTo>
                    <a:pt x="130603" y="43688"/>
                  </a:lnTo>
                </a:path>
                <a:path w="217804" h="131445">
                  <a:moveTo>
                    <a:pt x="130603" y="87377"/>
                  </a:moveTo>
                  <a:lnTo>
                    <a:pt x="174090" y="43688"/>
                  </a:lnTo>
                </a:path>
                <a:path w="217804" h="131445">
                  <a:moveTo>
                    <a:pt x="174090" y="43688"/>
                  </a:moveTo>
                  <a:lnTo>
                    <a:pt x="195618" y="43688"/>
                  </a:lnTo>
                </a:path>
                <a:path w="217804" h="131445">
                  <a:moveTo>
                    <a:pt x="195618" y="43688"/>
                  </a:moveTo>
                  <a:lnTo>
                    <a:pt x="217577" y="6553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42761" y="4730728"/>
              <a:ext cx="89268" cy="8938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74513" y="4688043"/>
              <a:ext cx="260985" cy="131445"/>
            </a:xfrm>
            <a:custGeom>
              <a:avLst/>
              <a:gdLst/>
              <a:ahLst/>
              <a:cxnLst/>
              <a:rect l="l" t="t" r="r" b="b"/>
              <a:pathLst>
                <a:path w="260984" h="131445">
                  <a:moveTo>
                    <a:pt x="86830" y="43688"/>
                  </a:moveTo>
                  <a:lnTo>
                    <a:pt x="21528" y="43688"/>
                  </a:lnTo>
                </a:path>
                <a:path w="260984" h="131445">
                  <a:moveTo>
                    <a:pt x="21528" y="43688"/>
                  </a:moveTo>
                  <a:lnTo>
                    <a:pt x="0" y="65533"/>
                  </a:lnTo>
                </a:path>
                <a:path w="260984" h="131445">
                  <a:moveTo>
                    <a:pt x="0" y="65533"/>
                  </a:moveTo>
                  <a:lnTo>
                    <a:pt x="0" y="108869"/>
                  </a:lnTo>
                </a:path>
                <a:path w="260984" h="131445">
                  <a:moveTo>
                    <a:pt x="0" y="108869"/>
                  </a:moveTo>
                  <a:lnTo>
                    <a:pt x="21528" y="131065"/>
                  </a:lnTo>
                </a:path>
                <a:path w="260984" h="131445">
                  <a:moveTo>
                    <a:pt x="21528" y="131065"/>
                  </a:moveTo>
                  <a:lnTo>
                    <a:pt x="86830" y="131065"/>
                  </a:lnTo>
                </a:path>
                <a:path w="260984" h="131445">
                  <a:moveTo>
                    <a:pt x="130316" y="43688"/>
                  </a:moveTo>
                  <a:lnTo>
                    <a:pt x="217577" y="43688"/>
                  </a:lnTo>
                </a:path>
                <a:path w="260984" h="131445">
                  <a:moveTo>
                    <a:pt x="174090" y="0"/>
                  </a:moveTo>
                  <a:lnTo>
                    <a:pt x="174090" y="108869"/>
                  </a:lnTo>
                </a:path>
                <a:path w="260984" h="131445">
                  <a:moveTo>
                    <a:pt x="174090" y="108869"/>
                  </a:moveTo>
                  <a:lnTo>
                    <a:pt x="195618" y="131065"/>
                  </a:lnTo>
                </a:path>
                <a:path w="260984" h="131445">
                  <a:moveTo>
                    <a:pt x="195618" y="131065"/>
                  </a:moveTo>
                  <a:lnTo>
                    <a:pt x="217577" y="108869"/>
                  </a:lnTo>
                </a:path>
                <a:path w="260984" h="131445">
                  <a:moveTo>
                    <a:pt x="260920" y="131065"/>
                  </a:moveTo>
                  <a:lnTo>
                    <a:pt x="260920" y="43688"/>
                  </a:lnTo>
                </a:path>
                <a:path w="260984" h="131445">
                  <a:moveTo>
                    <a:pt x="260920" y="22196"/>
                  </a:moveTo>
                  <a:lnTo>
                    <a:pt x="2609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77916" y="4730728"/>
              <a:ext cx="89269" cy="8938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09524" y="4731732"/>
              <a:ext cx="86995" cy="87630"/>
            </a:xfrm>
            <a:custGeom>
              <a:avLst/>
              <a:gdLst/>
              <a:ahLst/>
              <a:cxnLst/>
              <a:rect l="l" t="t" r="r" b="b"/>
              <a:pathLst>
                <a:path w="86995" h="87629">
                  <a:moveTo>
                    <a:pt x="0" y="87377"/>
                  </a:moveTo>
                  <a:lnTo>
                    <a:pt x="0" y="0"/>
                  </a:lnTo>
                </a:path>
                <a:path w="86995" h="87629">
                  <a:moveTo>
                    <a:pt x="0" y="43688"/>
                  </a:moveTo>
                  <a:lnTo>
                    <a:pt x="43486" y="0"/>
                  </a:lnTo>
                </a:path>
                <a:path w="86995" h="87629">
                  <a:moveTo>
                    <a:pt x="43486" y="0"/>
                  </a:moveTo>
                  <a:lnTo>
                    <a:pt x="65445" y="0"/>
                  </a:lnTo>
                </a:path>
                <a:path w="86995" h="87629">
                  <a:moveTo>
                    <a:pt x="65445" y="0"/>
                  </a:moveTo>
                  <a:lnTo>
                    <a:pt x="86973" y="21844"/>
                  </a:lnTo>
                </a:path>
                <a:path w="86995" h="87629">
                  <a:moveTo>
                    <a:pt x="86973" y="21844"/>
                  </a:moveTo>
                  <a:lnTo>
                    <a:pt x="86973" y="8737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33103" y="4425960"/>
              <a:ext cx="165192" cy="24552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82735" y="4366023"/>
              <a:ext cx="0" cy="22225"/>
            </a:xfrm>
            <a:custGeom>
              <a:avLst/>
              <a:gdLst/>
              <a:ahLst/>
              <a:cxnLst/>
              <a:rect l="l" t="t" r="r" b="b"/>
              <a:pathLst>
                <a:path h="22225">
                  <a:moveTo>
                    <a:pt x="0" y="2183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25217" y="4256142"/>
              <a:ext cx="67311" cy="13272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34007" y="4256142"/>
              <a:ext cx="89268" cy="13272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56244" y="4356501"/>
              <a:ext cx="0" cy="22225"/>
            </a:xfrm>
            <a:custGeom>
              <a:avLst/>
              <a:gdLst/>
              <a:ahLst/>
              <a:cxnLst/>
              <a:rect l="l" t="t" r="r" b="b"/>
              <a:pathLst>
                <a:path h="22225">
                  <a:moveTo>
                    <a:pt x="0" y="218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98726" y="4246634"/>
              <a:ext cx="67311" cy="13272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07802" y="4246635"/>
              <a:ext cx="88982" cy="13271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09148" y="2249886"/>
              <a:ext cx="43815" cy="130810"/>
            </a:xfrm>
            <a:custGeom>
              <a:avLst/>
              <a:gdLst/>
              <a:ahLst/>
              <a:cxnLst/>
              <a:rect l="l" t="t" r="r" b="b"/>
              <a:pathLst>
                <a:path w="43814" h="130810">
                  <a:moveTo>
                    <a:pt x="0" y="21907"/>
                  </a:moveTo>
                  <a:lnTo>
                    <a:pt x="22245" y="0"/>
                  </a:lnTo>
                </a:path>
                <a:path w="43814" h="130810">
                  <a:moveTo>
                    <a:pt x="22245" y="0"/>
                  </a:moveTo>
                  <a:lnTo>
                    <a:pt x="22245" y="130728"/>
                  </a:lnTo>
                </a:path>
                <a:path w="43814" h="130810">
                  <a:moveTo>
                    <a:pt x="0" y="130728"/>
                  </a:moveTo>
                  <a:lnTo>
                    <a:pt x="43788" y="13072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95361" y="2248883"/>
              <a:ext cx="67354" cy="13273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04135" y="2248883"/>
              <a:ext cx="67339" cy="13273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923444" y="2329641"/>
              <a:ext cx="1933575" cy="2044700"/>
            </a:xfrm>
            <a:custGeom>
              <a:avLst/>
              <a:gdLst/>
              <a:ahLst/>
              <a:cxnLst/>
              <a:rect l="l" t="t" r="r" b="b"/>
              <a:pathLst>
                <a:path w="1933575" h="2044700">
                  <a:moveTo>
                    <a:pt x="296614" y="0"/>
                  </a:moveTo>
                  <a:lnTo>
                    <a:pt x="0" y="0"/>
                  </a:lnTo>
                </a:path>
                <a:path w="1933575" h="2044700">
                  <a:moveTo>
                    <a:pt x="1933467" y="2044129"/>
                  </a:moveTo>
                  <a:lnTo>
                    <a:pt x="1933467" y="202227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899394" y="4242052"/>
              <a:ext cx="67311" cy="13272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09188" y="4243056"/>
              <a:ext cx="87630" cy="130810"/>
            </a:xfrm>
            <a:custGeom>
              <a:avLst/>
              <a:gdLst/>
              <a:ahLst/>
              <a:cxnLst/>
              <a:rect l="l" t="t" r="r" b="b"/>
              <a:pathLst>
                <a:path w="87629" h="130810">
                  <a:moveTo>
                    <a:pt x="0" y="0"/>
                  </a:moveTo>
                  <a:lnTo>
                    <a:pt x="87260" y="0"/>
                  </a:lnTo>
                </a:path>
                <a:path w="87629" h="130810">
                  <a:moveTo>
                    <a:pt x="87260" y="0"/>
                  </a:moveTo>
                  <a:lnTo>
                    <a:pt x="21815" y="13071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7570589" y="4687039"/>
            <a:ext cx="741045" cy="133350"/>
            <a:chOff x="7570589" y="4687039"/>
            <a:chExt cx="741045" cy="133350"/>
          </a:xfrm>
        </p:grpSpPr>
        <p:sp>
          <p:nvSpPr>
            <p:cNvPr id="35" name="object 35"/>
            <p:cNvSpPr/>
            <p:nvPr/>
          </p:nvSpPr>
          <p:spPr>
            <a:xfrm>
              <a:off x="7570589" y="4687039"/>
              <a:ext cx="87834" cy="13307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699901" y="4730728"/>
              <a:ext cx="89125" cy="8938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831509" y="4688043"/>
              <a:ext cx="86995" cy="131445"/>
            </a:xfrm>
            <a:custGeom>
              <a:avLst/>
              <a:gdLst/>
              <a:ahLst/>
              <a:cxnLst/>
              <a:rect l="l" t="t" r="r" b="b"/>
              <a:pathLst>
                <a:path w="86995" h="131445">
                  <a:moveTo>
                    <a:pt x="0" y="65533"/>
                  </a:moveTo>
                  <a:lnTo>
                    <a:pt x="65301" y="65533"/>
                  </a:lnTo>
                </a:path>
                <a:path w="86995" h="131445">
                  <a:moveTo>
                    <a:pt x="86830" y="22196"/>
                  </a:moveTo>
                  <a:lnTo>
                    <a:pt x="65301" y="0"/>
                  </a:lnTo>
                </a:path>
                <a:path w="86995" h="131445">
                  <a:moveTo>
                    <a:pt x="65301" y="0"/>
                  </a:moveTo>
                  <a:lnTo>
                    <a:pt x="43486" y="0"/>
                  </a:lnTo>
                </a:path>
                <a:path w="86995" h="131445">
                  <a:moveTo>
                    <a:pt x="43486" y="0"/>
                  </a:moveTo>
                  <a:lnTo>
                    <a:pt x="21958" y="22196"/>
                  </a:lnTo>
                </a:path>
                <a:path w="86995" h="131445">
                  <a:moveTo>
                    <a:pt x="21958" y="22196"/>
                  </a:moveTo>
                  <a:lnTo>
                    <a:pt x="21958" y="1310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961252" y="4730728"/>
              <a:ext cx="88838" cy="8938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92573" y="4688043"/>
              <a:ext cx="217804" cy="131445"/>
            </a:xfrm>
            <a:custGeom>
              <a:avLst/>
              <a:gdLst/>
              <a:ahLst/>
              <a:cxnLst/>
              <a:rect l="l" t="t" r="r" b="b"/>
              <a:pathLst>
                <a:path w="217804" h="131445">
                  <a:moveTo>
                    <a:pt x="87117" y="43688"/>
                  </a:moveTo>
                  <a:lnTo>
                    <a:pt x="21815" y="43688"/>
                  </a:lnTo>
                </a:path>
                <a:path w="217804" h="131445">
                  <a:moveTo>
                    <a:pt x="21815" y="43688"/>
                  </a:moveTo>
                  <a:lnTo>
                    <a:pt x="0" y="65533"/>
                  </a:lnTo>
                </a:path>
                <a:path w="217804" h="131445">
                  <a:moveTo>
                    <a:pt x="0" y="65533"/>
                  </a:moveTo>
                  <a:lnTo>
                    <a:pt x="0" y="108869"/>
                  </a:lnTo>
                </a:path>
                <a:path w="217804" h="131445">
                  <a:moveTo>
                    <a:pt x="0" y="108869"/>
                  </a:moveTo>
                  <a:lnTo>
                    <a:pt x="21815" y="131065"/>
                  </a:lnTo>
                </a:path>
                <a:path w="217804" h="131445">
                  <a:moveTo>
                    <a:pt x="21815" y="131065"/>
                  </a:moveTo>
                  <a:lnTo>
                    <a:pt x="87117" y="131065"/>
                  </a:lnTo>
                </a:path>
                <a:path w="217804" h="131445">
                  <a:moveTo>
                    <a:pt x="130603" y="43688"/>
                  </a:moveTo>
                  <a:lnTo>
                    <a:pt x="217433" y="43688"/>
                  </a:lnTo>
                </a:path>
                <a:path w="217804" h="131445">
                  <a:moveTo>
                    <a:pt x="174090" y="0"/>
                  </a:moveTo>
                  <a:lnTo>
                    <a:pt x="174090" y="108869"/>
                  </a:lnTo>
                </a:path>
                <a:path w="217804" h="131445">
                  <a:moveTo>
                    <a:pt x="174090" y="108869"/>
                  </a:moveTo>
                  <a:lnTo>
                    <a:pt x="195905" y="131065"/>
                  </a:lnTo>
                </a:path>
                <a:path w="217804" h="131445">
                  <a:moveTo>
                    <a:pt x="195905" y="131065"/>
                  </a:moveTo>
                  <a:lnTo>
                    <a:pt x="217433" y="1088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671173" y="2458507"/>
            <a:ext cx="393065" cy="1264920"/>
            <a:chOff x="4671173" y="2458507"/>
            <a:chExt cx="393065" cy="1264920"/>
          </a:xfrm>
        </p:grpSpPr>
        <p:sp>
          <p:nvSpPr>
            <p:cNvPr id="41" name="object 41"/>
            <p:cNvSpPr/>
            <p:nvPr/>
          </p:nvSpPr>
          <p:spPr>
            <a:xfrm>
              <a:off x="4932147" y="2458507"/>
              <a:ext cx="131680" cy="8906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32147" y="2589952"/>
              <a:ext cx="87630" cy="87630"/>
            </a:xfrm>
            <a:custGeom>
              <a:avLst/>
              <a:gdLst/>
              <a:ahLst/>
              <a:cxnLst/>
              <a:rect l="l" t="t" r="r" b="b"/>
              <a:pathLst>
                <a:path w="87629" h="87630">
                  <a:moveTo>
                    <a:pt x="0" y="0"/>
                  </a:moveTo>
                  <a:lnTo>
                    <a:pt x="87231" y="0"/>
                  </a:lnTo>
                </a:path>
                <a:path w="87629" h="87630">
                  <a:moveTo>
                    <a:pt x="43443" y="0"/>
                  </a:moveTo>
                  <a:lnTo>
                    <a:pt x="87231" y="43671"/>
                  </a:lnTo>
                </a:path>
                <a:path w="87629" h="87630">
                  <a:moveTo>
                    <a:pt x="87231" y="43671"/>
                  </a:moveTo>
                  <a:lnTo>
                    <a:pt x="87231" y="65578"/>
                  </a:lnTo>
                </a:path>
                <a:path w="87629" h="87630">
                  <a:moveTo>
                    <a:pt x="87231" y="65578"/>
                  </a:moveTo>
                  <a:lnTo>
                    <a:pt x="65344" y="870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31142" y="2719676"/>
              <a:ext cx="89241" cy="8906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931142" y="2850405"/>
              <a:ext cx="131680" cy="8892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931142" y="2981133"/>
              <a:ext cx="89241" cy="8892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931142" y="3111432"/>
              <a:ext cx="131680" cy="8935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714611" y="2459510"/>
              <a:ext cx="348615" cy="1154430"/>
            </a:xfrm>
            <a:custGeom>
              <a:avLst/>
              <a:gdLst/>
              <a:ahLst/>
              <a:cxnLst/>
              <a:rect l="l" t="t" r="r" b="b"/>
              <a:pathLst>
                <a:path w="348614" h="1154429">
                  <a:moveTo>
                    <a:pt x="217535" y="783653"/>
                  </a:moveTo>
                  <a:lnTo>
                    <a:pt x="304767" y="783653"/>
                  </a:lnTo>
                </a:path>
                <a:path w="348614" h="1154429">
                  <a:moveTo>
                    <a:pt x="326310" y="783653"/>
                  </a:moveTo>
                  <a:lnTo>
                    <a:pt x="348211" y="783653"/>
                  </a:lnTo>
                </a:path>
                <a:path w="348614" h="1154429">
                  <a:moveTo>
                    <a:pt x="348211" y="827325"/>
                  </a:moveTo>
                  <a:lnTo>
                    <a:pt x="239437" y="827325"/>
                  </a:lnTo>
                </a:path>
                <a:path w="348614" h="1154429">
                  <a:moveTo>
                    <a:pt x="239437" y="827325"/>
                  </a:moveTo>
                  <a:lnTo>
                    <a:pt x="217535" y="848803"/>
                  </a:lnTo>
                </a:path>
                <a:path w="348614" h="1154429">
                  <a:moveTo>
                    <a:pt x="217535" y="892474"/>
                  </a:moveTo>
                  <a:lnTo>
                    <a:pt x="304767" y="892474"/>
                  </a:lnTo>
                </a:path>
                <a:path w="348614" h="1154429">
                  <a:moveTo>
                    <a:pt x="326310" y="892474"/>
                  </a:moveTo>
                  <a:lnTo>
                    <a:pt x="348211" y="892474"/>
                  </a:lnTo>
                </a:path>
                <a:path w="348614" h="1154429">
                  <a:moveTo>
                    <a:pt x="304767" y="936203"/>
                  </a:moveTo>
                  <a:lnTo>
                    <a:pt x="304767" y="1023231"/>
                  </a:lnTo>
                </a:path>
                <a:path w="348614" h="1154429">
                  <a:moveTo>
                    <a:pt x="348211" y="979889"/>
                  </a:moveTo>
                  <a:lnTo>
                    <a:pt x="239437" y="979889"/>
                  </a:lnTo>
                </a:path>
                <a:path w="348614" h="1154429">
                  <a:moveTo>
                    <a:pt x="239437" y="979889"/>
                  </a:moveTo>
                  <a:lnTo>
                    <a:pt x="217535" y="1001381"/>
                  </a:lnTo>
                </a:path>
                <a:path w="348614" h="1154429">
                  <a:moveTo>
                    <a:pt x="217535" y="1001381"/>
                  </a:moveTo>
                  <a:lnTo>
                    <a:pt x="239437" y="1023231"/>
                  </a:lnTo>
                </a:path>
                <a:path w="348614" h="1154429">
                  <a:moveTo>
                    <a:pt x="304767" y="1066559"/>
                  </a:moveTo>
                  <a:lnTo>
                    <a:pt x="217535" y="1110245"/>
                  </a:lnTo>
                </a:path>
                <a:path w="348614" h="1154429">
                  <a:moveTo>
                    <a:pt x="304767" y="1153931"/>
                  </a:moveTo>
                  <a:lnTo>
                    <a:pt x="174106" y="1088753"/>
                  </a:lnTo>
                </a:path>
                <a:path w="348614" h="1154429">
                  <a:moveTo>
                    <a:pt x="174106" y="1088753"/>
                  </a:moveTo>
                  <a:lnTo>
                    <a:pt x="174106" y="1066559"/>
                  </a:lnTo>
                </a:path>
                <a:path w="348614" h="1154429">
                  <a:moveTo>
                    <a:pt x="0" y="0"/>
                  </a:moveTo>
                  <a:lnTo>
                    <a:pt x="43436" y="0"/>
                  </a:lnTo>
                </a:path>
                <a:path w="348614" h="1154429">
                  <a:moveTo>
                    <a:pt x="43436" y="0"/>
                  </a:moveTo>
                  <a:lnTo>
                    <a:pt x="130662" y="43385"/>
                  </a:lnTo>
                </a:path>
                <a:path w="348614" h="1154429">
                  <a:moveTo>
                    <a:pt x="130662" y="43385"/>
                  </a:moveTo>
                  <a:lnTo>
                    <a:pt x="43436" y="87056"/>
                  </a:lnTo>
                </a:path>
                <a:path w="348614" h="1154429">
                  <a:moveTo>
                    <a:pt x="43436" y="87056"/>
                  </a:moveTo>
                  <a:lnTo>
                    <a:pt x="0" y="87056"/>
                  </a:lnTo>
                </a:path>
                <a:path w="348614" h="1154429">
                  <a:moveTo>
                    <a:pt x="43436" y="0"/>
                  </a:moveTo>
                  <a:lnTo>
                    <a:pt x="43436" y="87056"/>
                  </a:lnTo>
                </a:path>
                <a:path w="348614" h="1154429">
                  <a:moveTo>
                    <a:pt x="87233" y="217498"/>
                  </a:moveTo>
                  <a:lnTo>
                    <a:pt x="87233" y="152206"/>
                  </a:lnTo>
                </a:path>
                <a:path w="348614" h="1154429">
                  <a:moveTo>
                    <a:pt x="87233" y="152206"/>
                  </a:moveTo>
                  <a:lnTo>
                    <a:pt x="65332" y="130441"/>
                  </a:lnTo>
                </a:path>
                <a:path w="348614" h="1154429">
                  <a:moveTo>
                    <a:pt x="65332" y="130441"/>
                  </a:moveTo>
                  <a:lnTo>
                    <a:pt x="21895" y="130441"/>
                  </a:lnTo>
                </a:path>
                <a:path w="348614" h="1154429">
                  <a:moveTo>
                    <a:pt x="21895" y="130441"/>
                  </a:moveTo>
                  <a:lnTo>
                    <a:pt x="0" y="152206"/>
                  </a:lnTo>
                </a:path>
                <a:path w="348614" h="1154429">
                  <a:moveTo>
                    <a:pt x="0" y="152206"/>
                  </a:moveTo>
                  <a:lnTo>
                    <a:pt x="0" y="217498"/>
                  </a:lnTo>
                </a:path>
                <a:path w="348614" h="1154429">
                  <a:moveTo>
                    <a:pt x="87233" y="348226"/>
                  </a:moveTo>
                  <a:lnTo>
                    <a:pt x="87233" y="282934"/>
                  </a:lnTo>
                </a:path>
                <a:path w="348614" h="1154429">
                  <a:moveTo>
                    <a:pt x="87233" y="282934"/>
                  </a:moveTo>
                  <a:lnTo>
                    <a:pt x="65332" y="261170"/>
                  </a:lnTo>
                </a:path>
                <a:path w="348614" h="1154429">
                  <a:moveTo>
                    <a:pt x="65332" y="261170"/>
                  </a:moveTo>
                  <a:lnTo>
                    <a:pt x="21895" y="261170"/>
                  </a:lnTo>
                </a:path>
                <a:path w="348614" h="1154429">
                  <a:moveTo>
                    <a:pt x="21895" y="261170"/>
                  </a:moveTo>
                  <a:lnTo>
                    <a:pt x="0" y="282934"/>
                  </a:lnTo>
                </a:path>
                <a:path w="348614" h="1154429">
                  <a:moveTo>
                    <a:pt x="0" y="282934"/>
                  </a:moveTo>
                  <a:lnTo>
                    <a:pt x="0" y="34822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713607" y="2850405"/>
              <a:ext cx="89242" cy="8892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671173" y="2981133"/>
              <a:ext cx="131675" cy="8892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714611" y="3112435"/>
              <a:ext cx="130810" cy="87630"/>
            </a:xfrm>
            <a:custGeom>
              <a:avLst/>
              <a:gdLst/>
              <a:ahLst/>
              <a:cxnLst/>
              <a:rect l="l" t="t" r="r" b="b"/>
              <a:pathLst>
                <a:path w="130810" h="87630">
                  <a:moveTo>
                    <a:pt x="87233" y="0"/>
                  </a:moveTo>
                  <a:lnTo>
                    <a:pt x="87233" y="87343"/>
                  </a:lnTo>
                </a:path>
                <a:path w="130810" h="87630">
                  <a:moveTo>
                    <a:pt x="130662" y="43671"/>
                  </a:moveTo>
                  <a:lnTo>
                    <a:pt x="21895" y="43671"/>
                  </a:lnTo>
                </a:path>
                <a:path w="130810" h="87630">
                  <a:moveTo>
                    <a:pt x="21895" y="43671"/>
                  </a:moveTo>
                  <a:lnTo>
                    <a:pt x="0" y="65578"/>
                  </a:lnTo>
                </a:path>
                <a:path w="130810" h="87630">
                  <a:moveTo>
                    <a:pt x="0" y="65578"/>
                  </a:moveTo>
                  <a:lnTo>
                    <a:pt x="21895" y="873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713607" y="3242160"/>
              <a:ext cx="89242" cy="89063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714611" y="3373892"/>
              <a:ext cx="87630" cy="217804"/>
            </a:xfrm>
            <a:custGeom>
              <a:avLst/>
              <a:gdLst/>
              <a:ahLst/>
              <a:cxnLst/>
              <a:rect l="l" t="t" r="r" b="b"/>
              <a:pathLst>
                <a:path w="87629" h="217804">
                  <a:moveTo>
                    <a:pt x="0" y="0"/>
                  </a:moveTo>
                  <a:lnTo>
                    <a:pt x="87233" y="0"/>
                  </a:lnTo>
                </a:path>
                <a:path w="87629" h="217804">
                  <a:moveTo>
                    <a:pt x="43436" y="0"/>
                  </a:moveTo>
                  <a:lnTo>
                    <a:pt x="87233" y="43313"/>
                  </a:lnTo>
                </a:path>
                <a:path w="87629" h="217804">
                  <a:moveTo>
                    <a:pt x="87233" y="43313"/>
                  </a:moveTo>
                  <a:lnTo>
                    <a:pt x="87233" y="65507"/>
                  </a:lnTo>
                </a:path>
                <a:path w="87629" h="217804">
                  <a:moveTo>
                    <a:pt x="87233" y="65507"/>
                  </a:moveTo>
                  <a:lnTo>
                    <a:pt x="65332" y="86999"/>
                  </a:lnTo>
                </a:path>
                <a:path w="87629" h="217804">
                  <a:moveTo>
                    <a:pt x="65332" y="86999"/>
                  </a:moveTo>
                  <a:lnTo>
                    <a:pt x="0" y="86999"/>
                  </a:lnTo>
                </a:path>
                <a:path w="87629" h="217804">
                  <a:moveTo>
                    <a:pt x="87233" y="217713"/>
                  </a:moveTo>
                  <a:lnTo>
                    <a:pt x="87233" y="152177"/>
                  </a:lnTo>
                </a:path>
                <a:path w="87629" h="217804">
                  <a:moveTo>
                    <a:pt x="87233" y="152177"/>
                  </a:moveTo>
                  <a:lnTo>
                    <a:pt x="65332" y="130685"/>
                  </a:lnTo>
                </a:path>
                <a:path w="87629" h="217804">
                  <a:moveTo>
                    <a:pt x="65332" y="130685"/>
                  </a:moveTo>
                  <a:lnTo>
                    <a:pt x="21895" y="130685"/>
                  </a:lnTo>
                </a:path>
                <a:path w="87629" h="217804">
                  <a:moveTo>
                    <a:pt x="21895" y="130685"/>
                  </a:moveTo>
                  <a:lnTo>
                    <a:pt x="0" y="152177"/>
                  </a:lnTo>
                </a:path>
                <a:path w="87629" h="217804">
                  <a:moveTo>
                    <a:pt x="0" y="152177"/>
                  </a:moveTo>
                  <a:lnTo>
                    <a:pt x="0" y="21771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713607" y="3633929"/>
              <a:ext cx="89242" cy="8939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4931142" y="3786494"/>
            <a:ext cx="132715" cy="220345"/>
            <a:chOff x="4931142" y="3786494"/>
            <a:chExt cx="132715" cy="220345"/>
          </a:xfrm>
        </p:grpSpPr>
        <p:sp>
          <p:nvSpPr>
            <p:cNvPr id="55" name="object 55"/>
            <p:cNvSpPr/>
            <p:nvPr/>
          </p:nvSpPr>
          <p:spPr>
            <a:xfrm>
              <a:off x="4931142" y="3786494"/>
              <a:ext cx="89241" cy="89035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932147" y="3918211"/>
              <a:ext cx="130810" cy="87630"/>
            </a:xfrm>
            <a:custGeom>
              <a:avLst/>
              <a:gdLst/>
              <a:ahLst/>
              <a:cxnLst/>
              <a:rect l="l" t="t" r="r" b="b"/>
              <a:pathLst>
                <a:path w="130810" h="87629">
                  <a:moveTo>
                    <a:pt x="65344" y="0"/>
                  </a:moveTo>
                  <a:lnTo>
                    <a:pt x="65344" y="65177"/>
                  </a:lnTo>
                </a:path>
                <a:path w="130810" h="87629">
                  <a:moveTo>
                    <a:pt x="108774" y="87028"/>
                  </a:moveTo>
                  <a:lnTo>
                    <a:pt x="130675" y="65177"/>
                  </a:lnTo>
                </a:path>
                <a:path w="130810" h="87629">
                  <a:moveTo>
                    <a:pt x="130675" y="65177"/>
                  </a:moveTo>
                  <a:lnTo>
                    <a:pt x="130675" y="43685"/>
                  </a:lnTo>
                </a:path>
                <a:path w="130810" h="87629">
                  <a:moveTo>
                    <a:pt x="130675" y="43685"/>
                  </a:moveTo>
                  <a:lnTo>
                    <a:pt x="108774" y="21850"/>
                  </a:lnTo>
                </a:path>
                <a:path w="130810" h="87629">
                  <a:moveTo>
                    <a:pt x="108774" y="21850"/>
                  </a:moveTo>
                  <a:lnTo>
                    <a:pt x="0" y="218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/>
          <p:nvPr/>
        </p:nvSpPr>
        <p:spPr>
          <a:xfrm>
            <a:off x="5277587" y="2924002"/>
            <a:ext cx="224495" cy="37299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025720"/>
            <a:ext cx="7974330" cy="3832860"/>
            <a:chOff x="0" y="3025720"/>
            <a:chExt cx="7974330" cy="3832860"/>
          </a:xfrm>
        </p:grpSpPr>
        <p:sp>
          <p:nvSpPr>
            <p:cNvPr id="3" name="object 3"/>
            <p:cNvSpPr/>
            <p:nvPr/>
          </p:nvSpPr>
          <p:spPr>
            <a:xfrm>
              <a:off x="3345951" y="5880391"/>
              <a:ext cx="4628515" cy="684530"/>
            </a:xfrm>
            <a:custGeom>
              <a:avLst/>
              <a:gdLst/>
              <a:ahLst/>
              <a:cxnLst/>
              <a:rect l="l" t="t" r="r" b="b"/>
              <a:pathLst>
                <a:path w="4628515" h="684529">
                  <a:moveTo>
                    <a:pt x="0" y="0"/>
                  </a:moveTo>
                  <a:lnTo>
                    <a:pt x="4627961" y="0"/>
                  </a:lnTo>
                </a:path>
                <a:path w="4628515" h="684529">
                  <a:moveTo>
                    <a:pt x="872115" y="684318"/>
                  </a:moveTo>
                  <a:lnTo>
                    <a:pt x="872115" y="537254"/>
                  </a:lnTo>
                </a:path>
                <a:path w="4628515" h="684529">
                  <a:moveTo>
                    <a:pt x="872115" y="537254"/>
                  </a:moveTo>
                  <a:lnTo>
                    <a:pt x="1007145" y="537254"/>
                  </a:lnTo>
                </a:path>
                <a:path w="4628515" h="684529">
                  <a:moveTo>
                    <a:pt x="872115" y="610786"/>
                  </a:moveTo>
                  <a:lnTo>
                    <a:pt x="940188" y="610786"/>
                  </a:lnTo>
                </a:path>
                <a:path w="4628515" h="684529">
                  <a:moveTo>
                    <a:pt x="1075218" y="684318"/>
                  </a:moveTo>
                  <a:lnTo>
                    <a:pt x="1075218" y="586275"/>
                  </a:lnTo>
                </a:path>
                <a:path w="4628515" h="684529">
                  <a:moveTo>
                    <a:pt x="1075218" y="635297"/>
                  </a:moveTo>
                  <a:lnTo>
                    <a:pt x="1142845" y="586275"/>
                  </a:lnTo>
                </a:path>
                <a:path w="4628515" h="684529">
                  <a:moveTo>
                    <a:pt x="1142845" y="586275"/>
                  </a:moveTo>
                  <a:lnTo>
                    <a:pt x="1176324" y="586275"/>
                  </a:lnTo>
                </a:path>
                <a:path w="4628515" h="684529">
                  <a:moveTo>
                    <a:pt x="1176324" y="586275"/>
                  </a:moveTo>
                  <a:lnTo>
                    <a:pt x="1210472" y="6107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22264" y="6465324"/>
              <a:ext cx="138609" cy="1007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27153" y="6417645"/>
              <a:ext cx="405765" cy="147320"/>
            </a:xfrm>
            <a:custGeom>
              <a:avLst/>
              <a:gdLst/>
              <a:ahLst/>
              <a:cxnLst/>
              <a:rect l="l" t="t" r="r" b="b"/>
              <a:pathLst>
                <a:path w="405764" h="147320">
                  <a:moveTo>
                    <a:pt x="135030" y="49021"/>
                  </a:moveTo>
                  <a:lnTo>
                    <a:pt x="33478" y="49021"/>
                  </a:lnTo>
                </a:path>
                <a:path w="405764" h="147320">
                  <a:moveTo>
                    <a:pt x="33478" y="49021"/>
                  </a:moveTo>
                  <a:lnTo>
                    <a:pt x="0" y="73532"/>
                  </a:lnTo>
                </a:path>
                <a:path w="405764" h="147320">
                  <a:moveTo>
                    <a:pt x="0" y="73532"/>
                  </a:moveTo>
                  <a:lnTo>
                    <a:pt x="0" y="122158"/>
                  </a:lnTo>
                </a:path>
                <a:path w="405764" h="147320">
                  <a:moveTo>
                    <a:pt x="0" y="122158"/>
                  </a:moveTo>
                  <a:lnTo>
                    <a:pt x="33478" y="147064"/>
                  </a:lnTo>
                </a:path>
                <a:path w="405764" h="147320">
                  <a:moveTo>
                    <a:pt x="33478" y="147064"/>
                  </a:moveTo>
                  <a:lnTo>
                    <a:pt x="135030" y="147064"/>
                  </a:lnTo>
                </a:path>
                <a:path w="405764" h="147320">
                  <a:moveTo>
                    <a:pt x="202656" y="49021"/>
                  </a:moveTo>
                  <a:lnTo>
                    <a:pt x="338356" y="49021"/>
                  </a:lnTo>
                </a:path>
                <a:path w="405764" h="147320">
                  <a:moveTo>
                    <a:pt x="270729" y="0"/>
                  </a:moveTo>
                  <a:lnTo>
                    <a:pt x="270729" y="122158"/>
                  </a:lnTo>
                </a:path>
                <a:path w="405764" h="147320">
                  <a:moveTo>
                    <a:pt x="270729" y="122158"/>
                  </a:moveTo>
                  <a:lnTo>
                    <a:pt x="304208" y="147064"/>
                  </a:lnTo>
                </a:path>
                <a:path w="405764" h="147320">
                  <a:moveTo>
                    <a:pt x="304208" y="147064"/>
                  </a:moveTo>
                  <a:lnTo>
                    <a:pt x="338356" y="122158"/>
                  </a:lnTo>
                </a:path>
                <a:path w="405764" h="147320">
                  <a:moveTo>
                    <a:pt x="405759" y="147064"/>
                  </a:moveTo>
                  <a:lnTo>
                    <a:pt x="405759" y="49021"/>
                  </a:lnTo>
                </a:path>
                <a:path w="405764" h="147320">
                  <a:moveTo>
                    <a:pt x="405759" y="24906"/>
                  </a:moveTo>
                  <a:lnTo>
                    <a:pt x="40575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98977" y="6465322"/>
              <a:ext cx="138824" cy="1007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03642" y="6466667"/>
              <a:ext cx="135255" cy="98425"/>
            </a:xfrm>
            <a:custGeom>
              <a:avLst/>
              <a:gdLst/>
              <a:ahLst/>
              <a:cxnLst/>
              <a:rect l="l" t="t" r="r" b="b"/>
              <a:pathLst>
                <a:path w="135254" h="98425">
                  <a:moveTo>
                    <a:pt x="0" y="98043"/>
                  </a:moveTo>
                  <a:lnTo>
                    <a:pt x="0" y="0"/>
                  </a:lnTo>
                </a:path>
                <a:path w="135254" h="98425">
                  <a:moveTo>
                    <a:pt x="0" y="49021"/>
                  </a:moveTo>
                  <a:lnTo>
                    <a:pt x="67626" y="0"/>
                  </a:lnTo>
                </a:path>
                <a:path w="135254" h="98425">
                  <a:moveTo>
                    <a:pt x="67626" y="0"/>
                  </a:moveTo>
                  <a:lnTo>
                    <a:pt x="101774" y="0"/>
                  </a:lnTo>
                </a:path>
                <a:path w="135254" h="98425">
                  <a:moveTo>
                    <a:pt x="101774" y="0"/>
                  </a:moveTo>
                  <a:lnTo>
                    <a:pt x="135253" y="24510"/>
                  </a:lnTo>
                </a:path>
                <a:path w="135254" h="98425">
                  <a:moveTo>
                    <a:pt x="135253" y="24510"/>
                  </a:moveTo>
                  <a:lnTo>
                    <a:pt x="135253" y="980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09625" y="6416294"/>
              <a:ext cx="136592" cy="14976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10720" y="6465322"/>
              <a:ext cx="138383" cy="1007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15385" y="6417645"/>
              <a:ext cx="135255" cy="147320"/>
            </a:xfrm>
            <a:custGeom>
              <a:avLst/>
              <a:gdLst/>
              <a:ahLst/>
              <a:cxnLst/>
              <a:rect l="l" t="t" r="r" b="b"/>
              <a:pathLst>
                <a:path w="135254" h="147320">
                  <a:moveTo>
                    <a:pt x="0" y="73532"/>
                  </a:moveTo>
                  <a:lnTo>
                    <a:pt x="101551" y="73532"/>
                  </a:lnTo>
                </a:path>
                <a:path w="135254" h="147320">
                  <a:moveTo>
                    <a:pt x="135030" y="24906"/>
                  </a:moveTo>
                  <a:lnTo>
                    <a:pt x="101551" y="0"/>
                  </a:lnTo>
                </a:path>
                <a:path w="135254" h="147320">
                  <a:moveTo>
                    <a:pt x="101551" y="0"/>
                  </a:moveTo>
                  <a:lnTo>
                    <a:pt x="67626" y="0"/>
                  </a:lnTo>
                </a:path>
                <a:path w="135254" h="147320">
                  <a:moveTo>
                    <a:pt x="67626" y="0"/>
                  </a:moveTo>
                  <a:lnTo>
                    <a:pt x="34148" y="24906"/>
                  </a:lnTo>
                </a:path>
                <a:path w="135254" h="147320">
                  <a:moveTo>
                    <a:pt x="34148" y="24906"/>
                  </a:moveTo>
                  <a:lnTo>
                    <a:pt x="34148" y="14706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17149" y="6465320"/>
              <a:ext cx="137939" cy="1007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08611" y="3800119"/>
              <a:ext cx="3750945" cy="2764790"/>
            </a:xfrm>
            <a:custGeom>
              <a:avLst/>
              <a:gdLst/>
              <a:ahLst/>
              <a:cxnLst/>
              <a:rect l="l" t="t" r="r" b="b"/>
              <a:pathLst>
                <a:path w="3750945" h="2764790">
                  <a:moveTo>
                    <a:pt x="3548233" y="2666547"/>
                  </a:moveTo>
                  <a:lnTo>
                    <a:pt x="3446682" y="2666547"/>
                  </a:lnTo>
                </a:path>
                <a:path w="3750945" h="2764790">
                  <a:moveTo>
                    <a:pt x="3446682" y="2666547"/>
                  </a:moveTo>
                  <a:lnTo>
                    <a:pt x="3412757" y="2691058"/>
                  </a:lnTo>
                </a:path>
                <a:path w="3750945" h="2764790">
                  <a:moveTo>
                    <a:pt x="3412757" y="2691058"/>
                  </a:moveTo>
                  <a:lnTo>
                    <a:pt x="3412757" y="2739685"/>
                  </a:lnTo>
                </a:path>
                <a:path w="3750945" h="2764790">
                  <a:moveTo>
                    <a:pt x="3412757" y="2739685"/>
                  </a:moveTo>
                  <a:lnTo>
                    <a:pt x="3446682" y="2764590"/>
                  </a:lnTo>
                </a:path>
                <a:path w="3750945" h="2764790">
                  <a:moveTo>
                    <a:pt x="3446682" y="2764590"/>
                  </a:moveTo>
                  <a:lnTo>
                    <a:pt x="3548233" y="2764590"/>
                  </a:lnTo>
                </a:path>
                <a:path w="3750945" h="2764790">
                  <a:moveTo>
                    <a:pt x="3615860" y="2666547"/>
                  </a:moveTo>
                  <a:lnTo>
                    <a:pt x="3750890" y="2666547"/>
                  </a:lnTo>
                </a:path>
                <a:path w="3750945" h="2764790">
                  <a:moveTo>
                    <a:pt x="3683487" y="2617526"/>
                  </a:moveTo>
                  <a:lnTo>
                    <a:pt x="3683487" y="2739685"/>
                  </a:lnTo>
                </a:path>
                <a:path w="3750945" h="2764790">
                  <a:moveTo>
                    <a:pt x="3683487" y="2739685"/>
                  </a:moveTo>
                  <a:lnTo>
                    <a:pt x="3717412" y="2764590"/>
                  </a:lnTo>
                </a:path>
                <a:path w="3750945" h="2764790">
                  <a:moveTo>
                    <a:pt x="3717412" y="2764590"/>
                  </a:moveTo>
                  <a:lnTo>
                    <a:pt x="3750890" y="2739685"/>
                  </a:lnTo>
                </a:path>
                <a:path w="3750945" h="2764790">
                  <a:moveTo>
                    <a:pt x="1622325" y="2065635"/>
                  </a:moveTo>
                  <a:lnTo>
                    <a:pt x="3231973" y="2065635"/>
                  </a:lnTo>
                </a:path>
                <a:path w="3750945" h="2764790">
                  <a:moveTo>
                    <a:pt x="0" y="0"/>
                  </a:moveTo>
                  <a:lnTo>
                    <a:pt x="37875" y="129334"/>
                  </a:lnTo>
                </a:path>
                <a:path w="3750945" h="2764790">
                  <a:moveTo>
                    <a:pt x="37875" y="129334"/>
                  </a:moveTo>
                  <a:lnTo>
                    <a:pt x="85660" y="257061"/>
                  </a:lnTo>
                </a:path>
                <a:path w="3750945" h="2764790">
                  <a:moveTo>
                    <a:pt x="85660" y="257061"/>
                  </a:moveTo>
                  <a:lnTo>
                    <a:pt x="142774" y="383021"/>
                  </a:lnTo>
                </a:path>
                <a:path w="3750945" h="2764790">
                  <a:moveTo>
                    <a:pt x="142774" y="383021"/>
                  </a:moveTo>
                  <a:lnTo>
                    <a:pt x="209240" y="506411"/>
                  </a:lnTo>
                </a:path>
                <a:path w="3750945" h="2764790">
                  <a:moveTo>
                    <a:pt x="209240" y="506411"/>
                  </a:moveTo>
                  <a:lnTo>
                    <a:pt x="284969" y="626587"/>
                  </a:lnTo>
                </a:path>
                <a:path w="3750945" h="2764790">
                  <a:moveTo>
                    <a:pt x="284969" y="626587"/>
                  </a:moveTo>
                  <a:lnTo>
                    <a:pt x="369112" y="744515"/>
                  </a:lnTo>
                </a:path>
                <a:path w="3750945" h="2764790">
                  <a:moveTo>
                    <a:pt x="369112" y="744515"/>
                  </a:moveTo>
                  <a:lnTo>
                    <a:pt x="462405" y="858746"/>
                  </a:lnTo>
                </a:path>
                <a:path w="3750945" h="2764790">
                  <a:moveTo>
                    <a:pt x="462405" y="858746"/>
                  </a:moveTo>
                  <a:lnTo>
                    <a:pt x="562841" y="968962"/>
                  </a:lnTo>
                </a:path>
                <a:path w="3750945" h="2764790">
                  <a:moveTo>
                    <a:pt x="562841" y="968962"/>
                  </a:moveTo>
                  <a:lnTo>
                    <a:pt x="672650" y="1075321"/>
                  </a:lnTo>
                </a:path>
                <a:path w="3750945" h="2764790">
                  <a:moveTo>
                    <a:pt x="672650" y="1075321"/>
                  </a:moveTo>
                  <a:lnTo>
                    <a:pt x="789156" y="1176925"/>
                  </a:lnTo>
                </a:path>
                <a:path w="3750945" h="2764790">
                  <a:moveTo>
                    <a:pt x="789156" y="1176925"/>
                  </a:moveTo>
                  <a:lnTo>
                    <a:pt x="913919" y="1274576"/>
                  </a:lnTo>
                </a:path>
                <a:path w="3750945" h="2764790">
                  <a:moveTo>
                    <a:pt x="913919" y="1274576"/>
                  </a:moveTo>
                  <a:lnTo>
                    <a:pt x="1044485" y="1366684"/>
                  </a:lnTo>
                </a:path>
                <a:path w="3750945" h="2764790">
                  <a:moveTo>
                    <a:pt x="1044485" y="1366684"/>
                  </a:moveTo>
                  <a:lnTo>
                    <a:pt x="1182863" y="1454053"/>
                  </a:lnTo>
                </a:path>
                <a:path w="3750945" h="2764790">
                  <a:moveTo>
                    <a:pt x="1182863" y="1454053"/>
                  </a:moveTo>
                  <a:lnTo>
                    <a:pt x="1326821" y="1535493"/>
                  </a:lnTo>
                </a:path>
                <a:path w="3750945" h="2764790">
                  <a:moveTo>
                    <a:pt x="1326821" y="1535493"/>
                  </a:moveTo>
                  <a:lnTo>
                    <a:pt x="1476805" y="1611407"/>
                  </a:lnTo>
                </a:path>
                <a:path w="3750945" h="2764790">
                  <a:moveTo>
                    <a:pt x="1476805" y="1611407"/>
                  </a:moveTo>
                  <a:lnTo>
                    <a:pt x="1632815" y="1681778"/>
                  </a:lnTo>
                </a:path>
                <a:path w="3750945" h="2764790">
                  <a:moveTo>
                    <a:pt x="1632815" y="1681778"/>
                  </a:moveTo>
                  <a:lnTo>
                    <a:pt x="1793065" y="1745818"/>
                  </a:lnTo>
                </a:path>
                <a:path w="3750945" h="2764790">
                  <a:moveTo>
                    <a:pt x="1793065" y="1745818"/>
                  </a:moveTo>
                  <a:lnTo>
                    <a:pt x="1957780" y="1803529"/>
                  </a:lnTo>
                </a:path>
                <a:path w="3750945" h="2764790">
                  <a:moveTo>
                    <a:pt x="1957780" y="1803529"/>
                  </a:moveTo>
                  <a:lnTo>
                    <a:pt x="2126512" y="1854925"/>
                  </a:lnTo>
                </a:path>
                <a:path w="3750945" h="2764790">
                  <a:moveTo>
                    <a:pt x="2126512" y="1854925"/>
                  </a:moveTo>
                  <a:lnTo>
                    <a:pt x="2298814" y="1899605"/>
                  </a:lnTo>
                </a:path>
                <a:path w="3750945" h="2764790">
                  <a:moveTo>
                    <a:pt x="2298814" y="1899605"/>
                  </a:moveTo>
                  <a:lnTo>
                    <a:pt x="2474688" y="1937554"/>
                  </a:lnTo>
                </a:path>
                <a:path w="3750945" h="2764790">
                  <a:moveTo>
                    <a:pt x="2474688" y="1937554"/>
                  </a:moveTo>
                  <a:lnTo>
                    <a:pt x="2653017" y="1968787"/>
                  </a:lnTo>
                </a:path>
                <a:path w="3750945" h="2764790">
                  <a:moveTo>
                    <a:pt x="2653017" y="1968787"/>
                  </a:moveTo>
                  <a:lnTo>
                    <a:pt x="2833355" y="19929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41966" y="5793022"/>
              <a:ext cx="181610" cy="17780"/>
            </a:xfrm>
            <a:custGeom>
              <a:avLst/>
              <a:gdLst/>
              <a:ahLst/>
              <a:cxnLst/>
              <a:rect l="l" t="t" r="r" b="b"/>
              <a:pathLst>
                <a:path w="181610" h="17779">
                  <a:moveTo>
                    <a:pt x="-1132" y="8691"/>
                  </a:moveTo>
                  <a:lnTo>
                    <a:pt x="182362" y="8691"/>
                  </a:lnTo>
                </a:path>
              </a:pathLst>
            </a:custGeom>
            <a:ln w="196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34970" y="3800119"/>
              <a:ext cx="3747135" cy="2023745"/>
            </a:xfrm>
            <a:custGeom>
              <a:avLst/>
              <a:gdLst/>
              <a:ahLst/>
              <a:cxnLst/>
              <a:rect l="l" t="t" r="r" b="b"/>
              <a:pathLst>
                <a:path w="3747134" h="2023745">
                  <a:moveTo>
                    <a:pt x="2988227" y="2010287"/>
                  </a:moveTo>
                  <a:lnTo>
                    <a:pt x="3171020" y="2020569"/>
                  </a:lnTo>
                </a:path>
                <a:path w="3747134" h="2023745">
                  <a:moveTo>
                    <a:pt x="3171020" y="2020569"/>
                  </a:moveTo>
                  <a:lnTo>
                    <a:pt x="3354482" y="2023332"/>
                  </a:lnTo>
                </a:path>
                <a:path w="3747134" h="2023745">
                  <a:moveTo>
                    <a:pt x="3354482" y="2023332"/>
                  </a:moveTo>
                  <a:lnTo>
                    <a:pt x="3537275" y="2019380"/>
                  </a:lnTo>
                </a:path>
                <a:path w="3747134" h="2023745">
                  <a:moveTo>
                    <a:pt x="3537275" y="2019380"/>
                  </a:moveTo>
                  <a:lnTo>
                    <a:pt x="3720291" y="2008712"/>
                  </a:lnTo>
                </a:path>
                <a:path w="3747134" h="2023745">
                  <a:moveTo>
                    <a:pt x="0" y="0"/>
                  </a:moveTo>
                  <a:lnTo>
                    <a:pt x="203750" y="144757"/>
                  </a:lnTo>
                </a:path>
                <a:path w="3747134" h="2023745">
                  <a:moveTo>
                    <a:pt x="203750" y="144757"/>
                  </a:moveTo>
                  <a:lnTo>
                    <a:pt x="415290" y="283892"/>
                  </a:lnTo>
                </a:path>
                <a:path w="3747134" h="2023745">
                  <a:moveTo>
                    <a:pt x="415290" y="283892"/>
                  </a:moveTo>
                  <a:lnTo>
                    <a:pt x="632677" y="417564"/>
                  </a:lnTo>
                </a:path>
                <a:path w="3747134" h="2023745">
                  <a:moveTo>
                    <a:pt x="632677" y="417564"/>
                  </a:moveTo>
                  <a:lnTo>
                    <a:pt x="857206" y="545613"/>
                  </a:lnTo>
                </a:path>
                <a:path w="3747134" h="2023745">
                  <a:moveTo>
                    <a:pt x="857206" y="545613"/>
                  </a:moveTo>
                  <a:lnTo>
                    <a:pt x="1087985" y="667717"/>
                  </a:lnTo>
                </a:path>
                <a:path w="3747134" h="2023745">
                  <a:moveTo>
                    <a:pt x="1087985" y="667717"/>
                  </a:moveTo>
                  <a:lnTo>
                    <a:pt x="1324120" y="783556"/>
                  </a:lnTo>
                </a:path>
                <a:path w="3747134" h="2023745">
                  <a:moveTo>
                    <a:pt x="1324120" y="783556"/>
                  </a:moveTo>
                  <a:lnTo>
                    <a:pt x="1566282" y="893450"/>
                  </a:lnTo>
                </a:path>
                <a:path w="3747134" h="2023745">
                  <a:moveTo>
                    <a:pt x="1566282" y="893450"/>
                  </a:moveTo>
                  <a:lnTo>
                    <a:pt x="1814023" y="997078"/>
                  </a:lnTo>
                </a:path>
                <a:path w="3747134" h="2023745">
                  <a:moveTo>
                    <a:pt x="1814023" y="997078"/>
                  </a:moveTo>
                  <a:lnTo>
                    <a:pt x="2066005" y="1093958"/>
                  </a:lnTo>
                </a:path>
                <a:path w="3747134" h="2023745">
                  <a:moveTo>
                    <a:pt x="2066005" y="1093958"/>
                  </a:moveTo>
                  <a:lnTo>
                    <a:pt x="2323566" y="1184444"/>
                  </a:lnTo>
                </a:path>
                <a:path w="3747134" h="2023745">
                  <a:moveTo>
                    <a:pt x="2323566" y="1184444"/>
                  </a:moveTo>
                  <a:lnTo>
                    <a:pt x="2584922" y="1267458"/>
                  </a:lnTo>
                </a:path>
                <a:path w="3747134" h="2023745">
                  <a:moveTo>
                    <a:pt x="2584922" y="1267458"/>
                  </a:moveTo>
                  <a:lnTo>
                    <a:pt x="2850295" y="1344545"/>
                  </a:lnTo>
                </a:path>
                <a:path w="3747134" h="2023745">
                  <a:moveTo>
                    <a:pt x="2850295" y="1344545"/>
                  </a:moveTo>
                  <a:lnTo>
                    <a:pt x="3119463" y="1414128"/>
                  </a:lnTo>
                </a:path>
                <a:path w="3747134" h="2023745">
                  <a:moveTo>
                    <a:pt x="3119463" y="1414128"/>
                  </a:moveTo>
                  <a:lnTo>
                    <a:pt x="3391755" y="1476996"/>
                  </a:lnTo>
                </a:path>
                <a:path w="3747134" h="2023745">
                  <a:moveTo>
                    <a:pt x="3391755" y="1476996"/>
                  </a:moveTo>
                  <a:lnTo>
                    <a:pt x="3667395" y="1532730"/>
                  </a:lnTo>
                </a:path>
                <a:path w="3747134" h="2023745">
                  <a:moveTo>
                    <a:pt x="26358" y="9479"/>
                  </a:moveTo>
                  <a:lnTo>
                    <a:pt x="316416" y="116320"/>
                  </a:lnTo>
                </a:path>
                <a:path w="3747134" h="2023745">
                  <a:moveTo>
                    <a:pt x="316416" y="116320"/>
                  </a:moveTo>
                  <a:lnTo>
                    <a:pt x="611251" y="216735"/>
                  </a:lnTo>
                </a:path>
                <a:path w="3747134" h="2023745">
                  <a:moveTo>
                    <a:pt x="611251" y="216735"/>
                  </a:moveTo>
                  <a:lnTo>
                    <a:pt x="910549" y="309116"/>
                  </a:lnTo>
                </a:path>
                <a:path w="3747134" h="2023745">
                  <a:moveTo>
                    <a:pt x="910549" y="309116"/>
                  </a:moveTo>
                  <a:lnTo>
                    <a:pt x="1213641" y="395393"/>
                  </a:lnTo>
                </a:path>
                <a:path w="3747134" h="2023745">
                  <a:moveTo>
                    <a:pt x="1213641" y="395393"/>
                  </a:moveTo>
                  <a:lnTo>
                    <a:pt x="1520751" y="473957"/>
                  </a:lnTo>
                </a:path>
                <a:path w="3747134" h="2023745">
                  <a:moveTo>
                    <a:pt x="1520751" y="473957"/>
                  </a:moveTo>
                  <a:lnTo>
                    <a:pt x="1831432" y="545613"/>
                  </a:lnTo>
                </a:path>
                <a:path w="3747134" h="2023745">
                  <a:moveTo>
                    <a:pt x="1831432" y="545613"/>
                  </a:moveTo>
                  <a:lnTo>
                    <a:pt x="2145014" y="610039"/>
                  </a:lnTo>
                </a:path>
                <a:path w="3747134" h="2023745">
                  <a:moveTo>
                    <a:pt x="2145014" y="610039"/>
                  </a:moveTo>
                  <a:lnTo>
                    <a:pt x="2460828" y="666593"/>
                  </a:lnTo>
                </a:path>
                <a:path w="3747134" h="2023745">
                  <a:moveTo>
                    <a:pt x="2460828" y="666593"/>
                  </a:moveTo>
                  <a:lnTo>
                    <a:pt x="2779990" y="715916"/>
                  </a:lnTo>
                </a:path>
                <a:path w="3747134" h="2023745">
                  <a:moveTo>
                    <a:pt x="2779990" y="715916"/>
                  </a:moveTo>
                  <a:lnTo>
                    <a:pt x="3100715" y="757850"/>
                  </a:lnTo>
                </a:path>
                <a:path w="3747134" h="2023745">
                  <a:moveTo>
                    <a:pt x="3100715" y="757850"/>
                  </a:moveTo>
                  <a:lnTo>
                    <a:pt x="3422555" y="792232"/>
                  </a:lnTo>
                </a:path>
                <a:path w="3747134" h="2023745">
                  <a:moveTo>
                    <a:pt x="3422555" y="792232"/>
                  </a:moveTo>
                  <a:lnTo>
                    <a:pt x="3746627" y="818741"/>
                  </a:lnTo>
                </a:path>
                <a:path w="3747134" h="2023745">
                  <a:moveTo>
                    <a:pt x="2135194" y="581602"/>
                  </a:moveTo>
                  <a:lnTo>
                    <a:pt x="2135194" y="550754"/>
                  </a:lnTo>
                </a:path>
                <a:path w="3747134" h="2023745">
                  <a:moveTo>
                    <a:pt x="2135194" y="550754"/>
                  </a:moveTo>
                  <a:lnTo>
                    <a:pt x="2176930" y="489863"/>
                  </a:lnTo>
                </a:path>
                <a:path w="3747134" h="2023745">
                  <a:moveTo>
                    <a:pt x="2176930" y="489863"/>
                  </a:moveTo>
                  <a:lnTo>
                    <a:pt x="2219783" y="550754"/>
                  </a:lnTo>
                </a:path>
                <a:path w="3747134" h="2023745">
                  <a:moveTo>
                    <a:pt x="2219783" y="550754"/>
                  </a:moveTo>
                  <a:lnTo>
                    <a:pt x="2219783" y="581602"/>
                  </a:lnTo>
                </a:path>
                <a:path w="3747134" h="2023745">
                  <a:moveTo>
                    <a:pt x="2135194" y="550754"/>
                  </a:moveTo>
                  <a:lnTo>
                    <a:pt x="2219783" y="550754"/>
                  </a:lnTo>
                </a:path>
                <a:path w="3747134" h="2023745">
                  <a:moveTo>
                    <a:pt x="2261519" y="520228"/>
                  </a:moveTo>
                  <a:lnTo>
                    <a:pt x="2346108" y="520228"/>
                  </a:lnTo>
                </a:path>
                <a:path w="3747134" h="2023745">
                  <a:moveTo>
                    <a:pt x="2346108" y="550754"/>
                  </a:moveTo>
                  <a:lnTo>
                    <a:pt x="2261519" y="55075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48694" y="4288632"/>
              <a:ext cx="66733" cy="944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45951" y="3025720"/>
              <a:ext cx="0" cy="2854960"/>
            </a:xfrm>
            <a:custGeom>
              <a:avLst/>
              <a:gdLst/>
              <a:ahLst/>
              <a:cxnLst/>
              <a:rect l="l" t="t" r="r" b="b"/>
              <a:pathLst>
                <a:path h="2854960">
                  <a:moveTo>
                    <a:pt x="0" y="0"/>
                  </a:moveTo>
                  <a:lnTo>
                    <a:pt x="0" y="28546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06563" y="3915957"/>
              <a:ext cx="204777" cy="1001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06563" y="4063446"/>
              <a:ext cx="135890" cy="97790"/>
            </a:xfrm>
            <a:custGeom>
              <a:avLst/>
              <a:gdLst/>
              <a:ahLst/>
              <a:cxnLst/>
              <a:rect l="l" t="t" r="r" b="b"/>
              <a:pathLst>
                <a:path w="135889" h="97789">
                  <a:moveTo>
                    <a:pt x="0" y="0"/>
                  </a:moveTo>
                  <a:lnTo>
                    <a:pt x="135655" y="0"/>
                  </a:lnTo>
                </a:path>
                <a:path w="135889" h="97789">
                  <a:moveTo>
                    <a:pt x="67559" y="0"/>
                  </a:moveTo>
                  <a:lnTo>
                    <a:pt x="135655" y="49002"/>
                  </a:lnTo>
                </a:path>
                <a:path w="135889" h="97789">
                  <a:moveTo>
                    <a:pt x="135655" y="49002"/>
                  </a:moveTo>
                  <a:lnTo>
                    <a:pt x="135655" y="73583"/>
                  </a:lnTo>
                </a:path>
                <a:path w="135889" h="97789">
                  <a:moveTo>
                    <a:pt x="135655" y="73583"/>
                  </a:moveTo>
                  <a:lnTo>
                    <a:pt x="101618" y="9768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05001" y="4208789"/>
              <a:ext cx="138779" cy="10037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05001" y="4355475"/>
              <a:ext cx="204777" cy="10020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05001" y="4502164"/>
              <a:ext cx="138779" cy="10020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05001" y="4648363"/>
              <a:ext cx="204777" cy="10069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39026" y="4796394"/>
              <a:ext cx="271145" cy="415925"/>
            </a:xfrm>
            <a:custGeom>
              <a:avLst/>
              <a:gdLst/>
              <a:ahLst/>
              <a:cxnLst/>
              <a:rect l="l" t="t" r="r" b="b"/>
              <a:pathLst>
                <a:path w="271144" h="415925">
                  <a:moveTo>
                    <a:pt x="67537" y="0"/>
                  </a:moveTo>
                  <a:lnTo>
                    <a:pt x="203192" y="0"/>
                  </a:lnTo>
                </a:path>
                <a:path w="271144" h="415925">
                  <a:moveTo>
                    <a:pt x="236693" y="0"/>
                  </a:moveTo>
                  <a:lnTo>
                    <a:pt x="270752" y="0"/>
                  </a:lnTo>
                </a:path>
                <a:path w="271144" h="415925">
                  <a:moveTo>
                    <a:pt x="270752" y="49002"/>
                  </a:moveTo>
                  <a:lnTo>
                    <a:pt x="101596" y="49002"/>
                  </a:lnTo>
                </a:path>
                <a:path w="271144" h="415925">
                  <a:moveTo>
                    <a:pt x="101596" y="49002"/>
                  </a:moveTo>
                  <a:lnTo>
                    <a:pt x="67537" y="73101"/>
                  </a:lnTo>
                </a:path>
                <a:path w="271144" h="415925">
                  <a:moveTo>
                    <a:pt x="67537" y="122104"/>
                  </a:moveTo>
                  <a:lnTo>
                    <a:pt x="203192" y="122104"/>
                  </a:lnTo>
                </a:path>
                <a:path w="271144" h="415925">
                  <a:moveTo>
                    <a:pt x="236693" y="122104"/>
                  </a:moveTo>
                  <a:lnTo>
                    <a:pt x="270752" y="122104"/>
                  </a:lnTo>
                </a:path>
                <a:path w="271144" h="415925">
                  <a:moveTo>
                    <a:pt x="203192" y="171170"/>
                  </a:moveTo>
                  <a:lnTo>
                    <a:pt x="203192" y="268822"/>
                  </a:lnTo>
                </a:path>
                <a:path w="271144" h="415925">
                  <a:moveTo>
                    <a:pt x="270752" y="220189"/>
                  </a:moveTo>
                  <a:lnTo>
                    <a:pt x="101596" y="220189"/>
                  </a:lnTo>
                </a:path>
                <a:path w="271144" h="415925">
                  <a:moveTo>
                    <a:pt x="101596" y="220189"/>
                  </a:moveTo>
                  <a:lnTo>
                    <a:pt x="67537" y="244305"/>
                  </a:lnTo>
                </a:path>
                <a:path w="271144" h="415925">
                  <a:moveTo>
                    <a:pt x="67537" y="244305"/>
                  </a:moveTo>
                  <a:lnTo>
                    <a:pt x="101596" y="268822"/>
                  </a:lnTo>
                </a:path>
                <a:path w="271144" h="415925">
                  <a:moveTo>
                    <a:pt x="203192" y="317439"/>
                  </a:moveTo>
                  <a:lnTo>
                    <a:pt x="67537" y="366457"/>
                  </a:lnTo>
                </a:path>
                <a:path w="271144" h="415925">
                  <a:moveTo>
                    <a:pt x="203192" y="415476"/>
                  </a:moveTo>
                  <a:lnTo>
                    <a:pt x="0" y="342341"/>
                  </a:lnTo>
                </a:path>
                <a:path w="271144" h="415925">
                  <a:moveTo>
                    <a:pt x="0" y="342341"/>
                  </a:moveTo>
                  <a:lnTo>
                    <a:pt x="0" y="3174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05001" y="5405829"/>
              <a:ext cx="138779" cy="10033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68271" y="3917082"/>
              <a:ext cx="541655" cy="1734820"/>
            </a:xfrm>
            <a:custGeom>
              <a:avLst/>
              <a:gdLst/>
              <a:ahLst/>
              <a:cxnLst/>
              <a:rect l="l" t="t" r="r" b="b"/>
              <a:pathLst>
                <a:path w="541655" h="1734820">
                  <a:moveTo>
                    <a:pt x="439910" y="1636760"/>
                  </a:moveTo>
                  <a:lnTo>
                    <a:pt x="439910" y="1709894"/>
                  </a:lnTo>
                </a:path>
                <a:path w="541655" h="1734820">
                  <a:moveTo>
                    <a:pt x="507447" y="1734411"/>
                  </a:moveTo>
                  <a:lnTo>
                    <a:pt x="541506" y="1709894"/>
                  </a:lnTo>
                </a:path>
                <a:path w="541655" h="1734820">
                  <a:moveTo>
                    <a:pt x="541506" y="1709894"/>
                  </a:moveTo>
                  <a:lnTo>
                    <a:pt x="541506" y="1685778"/>
                  </a:lnTo>
                </a:path>
                <a:path w="541655" h="1734820">
                  <a:moveTo>
                    <a:pt x="541506" y="1685778"/>
                  </a:moveTo>
                  <a:lnTo>
                    <a:pt x="507447" y="1661277"/>
                  </a:lnTo>
                </a:path>
                <a:path w="541655" h="1734820">
                  <a:moveTo>
                    <a:pt x="507447" y="1661277"/>
                  </a:moveTo>
                  <a:lnTo>
                    <a:pt x="338291" y="1661277"/>
                  </a:lnTo>
                </a:path>
                <a:path w="541655" h="1734820">
                  <a:moveTo>
                    <a:pt x="0" y="0"/>
                  </a:moveTo>
                  <a:lnTo>
                    <a:pt x="67548" y="0"/>
                  </a:lnTo>
                </a:path>
                <a:path w="541655" h="1734820">
                  <a:moveTo>
                    <a:pt x="67548" y="0"/>
                  </a:moveTo>
                  <a:lnTo>
                    <a:pt x="203194" y="48681"/>
                  </a:lnTo>
                </a:path>
                <a:path w="541655" h="1734820">
                  <a:moveTo>
                    <a:pt x="203194" y="48681"/>
                  </a:moveTo>
                  <a:lnTo>
                    <a:pt x="67548" y="97683"/>
                  </a:lnTo>
                </a:path>
                <a:path w="541655" h="1734820">
                  <a:moveTo>
                    <a:pt x="67548" y="97683"/>
                  </a:moveTo>
                  <a:lnTo>
                    <a:pt x="0" y="97683"/>
                  </a:lnTo>
                </a:path>
                <a:path w="541655" h="1734820">
                  <a:moveTo>
                    <a:pt x="67548" y="0"/>
                  </a:moveTo>
                  <a:lnTo>
                    <a:pt x="67548" y="97683"/>
                  </a:lnTo>
                </a:path>
                <a:path w="541655" h="1734820">
                  <a:moveTo>
                    <a:pt x="135657" y="244047"/>
                  </a:moveTo>
                  <a:lnTo>
                    <a:pt x="135657" y="170785"/>
                  </a:lnTo>
                </a:path>
                <a:path w="541655" h="1734820">
                  <a:moveTo>
                    <a:pt x="135657" y="170785"/>
                  </a:moveTo>
                  <a:lnTo>
                    <a:pt x="101598" y="146364"/>
                  </a:lnTo>
                </a:path>
                <a:path w="541655" h="1734820">
                  <a:moveTo>
                    <a:pt x="101598" y="146364"/>
                  </a:moveTo>
                  <a:lnTo>
                    <a:pt x="34049" y="146364"/>
                  </a:lnTo>
                </a:path>
                <a:path w="541655" h="1734820">
                  <a:moveTo>
                    <a:pt x="34049" y="146364"/>
                  </a:moveTo>
                  <a:lnTo>
                    <a:pt x="0" y="170785"/>
                  </a:lnTo>
                </a:path>
                <a:path w="541655" h="1734820">
                  <a:moveTo>
                    <a:pt x="0" y="170785"/>
                  </a:moveTo>
                  <a:lnTo>
                    <a:pt x="0" y="244047"/>
                  </a:lnTo>
                </a:path>
                <a:path w="541655" h="1734820">
                  <a:moveTo>
                    <a:pt x="135657" y="390733"/>
                  </a:moveTo>
                  <a:lnTo>
                    <a:pt x="135657" y="317471"/>
                  </a:lnTo>
                </a:path>
                <a:path w="541655" h="1734820">
                  <a:moveTo>
                    <a:pt x="135657" y="317471"/>
                  </a:moveTo>
                  <a:lnTo>
                    <a:pt x="101598" y="293050"/>
                  </a:lnTo>
                </a:path>
                <a:path w="541655" h="1734820">
                  <a:moveTo>
                    <a:pt x="101598" y="293050"/>
                  </a:moveTo>
                  <a:lnTo>
                    <a:pt x="34049" y="293050"/>
                  </a:lnTo>
                </a:path>
                <a:path w="541655" h="1734820">
                  <a:moveTo>
                    <a:pt x="34049" y="293050"/>
                  </a:moveTo>
                  <a:lnTo>
                    <a:pt x="0" y="317471"/>
                  </a:lnTo>
                </a:path>
                <a:path w="541655" h="1734820">
                  <a:moveTo>
                    <a:pt x="0" y="317471"/>
                  </a:moveTo>
                  <a:lnTo>
                    <a:pt x="0" y="39073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66709" y="4355475"/>
              <a:ext cx="138781" cy="10020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00720" y="4502164"/>
              <a:ext cx="204770" cy="10020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68271" y="4649708"/>
              <a:ext cx="203200" cy="98425"/>
            </a:xfrm>
            <a:custGeom>
              <a:avLst/>
              <a:gdLst/>
              <a:ahLst/>
              <a:cxnLst/>
              <a:rect l="l" t="t" r="r" b="b"/>
              <a:pathLst>
                <a:path w="203200" h="98425">
                  <a:moveTo>
                    <a:pt x="135657" y="0"/>
                  </a:moveTo>
                  <a:lnTo>
                    <a:pt x="135657" y="98004"/>
                  </a:lnTo>
                </a:path>
                <a:path w="203200" h="98425">
                  <a:moveTo>
                    <a:pt x="203194" y="49002"/>
                  </a:moveTo>
                  <a:lnTo>
                    <a:pt x="34049" y="49002"/>
                  </a:lnTo>
                </a:path>
                <a:path w="203200" h="98425">
                  <a:moveTo>
                    <a:pt x="34049" y="49002"/>
                  </a:moveTo>
                  <a:lnTo>
                    <a:pt x="0" y="73583"/>
                  </a:lnTo>
                </a:path>
                <a:path w="203200" h="98425">
                  <a:moveTo>
                    <a:pt x="0" y="73583"/>
                  </a:moveTo>
                  <a:lnTo>
                    <a:pt x="34049" y="980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66709" y="4795051"/>
              <a:ext cx="138781" cy="10037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68271" y="4943079"/>
              <a:ext cx="135890" cy="244475"/>
            </a:xfrm>
            <a:custGeom>
              <a:avLst/>
              <a:gdLst/>
              <a:ahLst/>
              <a:cxnLst/>
              <a:rect l="l" t="t" r="r" b="b"/>
              <a:pathLst>
                <a:path w="135890" h="244475">
                  <a:moveTo>
                    <a:pt x="0" y="0"/>
                  </a:moveTo>
                  <a:lnTo>
                    <a:pt x="135657" y="0"/>
                  </a:lnTo>
                </a:path>
                <a:path w="135890" h="244475">
                  <a:moveTo>
                    <a:pt x="67548" y="0"/>
                  </a:moveTo>
                  <a:lnTo>
                    <a:pt x="135657" y="48600"/>
                  </a:lnTo>
                </a:path>
                <a:path w="135890" h="244475">
                  <a:moveTo>
                    <a:pt x="135657" y="48600"/>
                  </a:moveTo>
                  <a:lnTo>
                    <a:pt x="135657" y="73503"/>
                  </a:lnTo>
                </a:path>
                <a:path w="135890" h="244475">
                  <a:moveTo>
                    <a:pt x="135657" y="73503"/>
                  </a:moveTo>
                  <a:lnTo>
                    <a:pt x="101598" y="97619"/>
                  </a:lnTo>
                </a:path>
                <a:path w="135890" h="244475">
                  <a:moveTo>
                    <a:pt x="101598" y="97619"/>
                  </a:moveTo>
                  <a:lnTo>
                    <a:pt x="0" y="97619"/>
                  </a:lnTo>
                </a:path>
                <a:path w="135890" h="244475">
                  <a:moveTo>
                    <a:pt x="135657" y="244288"/>
                  </a:moveTo>
                  <a:lnTo>
                    <a:pt x="135657" y="170753"/>
                  </a:lnTo>
                </a:path>
                <a:path w="135890" h="244475">
                  <a:moveTo>
                    <a:pt x="135657" y="170753"/>
                  </a:moveTo>
                  <a:lnTo>
                    <a:pt x="101598" y="146637"/>
                  </a:lnTo>
                </a:path>
                <a:path w="135890" h="244475">
                  <a:moveTo>
                    <a:pt x="101598" y="146637"/>
                  </a:moveTo>
                  <a:lnTo>
                    <a:pt x="34049" y="146637"/>
                  </a:lnTo>
                </a:path>
                <a:path w="135890" h="244475">
                  <a:moveTo>
                    <a:pt x="34049" y="146637"/>
                  </a:moveTo>
                  <a:lnTo>
                    <a:pt x="0" y="170753"/>
                  </a:lnTo>
                </a:path>
                <a:path w="135890" h="244475">
                  <a:moveTo>
                    <a:pt x="0" y="170753"/>
                  </a:moveTo>
                  <a:lnTo>
                    <a:pt x="0" y="24428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66709" y="5234638"/>
              <a:ext cx="138781" cy="10074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348138" y="3790318"/>
              <a:ext cx="1727200" cy="2609215"/>
            </a:xfrm>
            <a:custGeom>
              <a:avLst/>
              <a:gdLst/>
              <a:ahLst/>
              <a:cxnLst/>
              <a:rect l="l" t="t" r="r" b="b"/>
              <a:pathLst>
                <a:path w="1727200" h="2609215">
                  <a:moveTo>
                    <a:pt x="0" y="0"/>
                  </a:moveTo>
                  <a:lnTo>
                    <a:pt x="158174" y="1523556"/>
                  </a:lnTo>
                </a:path>
                <a:path w="1727200" h="2609215">
                  <a:moveTo>
                    <a:pt x="1727202" y="2608742"/>
                  </a:moveTo>
                  <a:lnTo>
                    <a:pt x="1727202" y="233437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73998" y="6123352"/>
              <a:ext cx="256671" cy="18573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06313" y="5313875"/>
              <a:ext cx="766445" cy="542925"/>
            </a:xfrm>
            <a:custGeom>
              <a:avLst/>
              <a:gdLst/>
              <a:ahLst/>
              <a:cxnLst/>
              <a:rect l="l" t="t" r="r" b="b"/>
              <a:pathLst>
                <a:path w="766445" h="542925">
                  <a:moveTo>
                    <a:pt x="0" y="0"/>
                  </a:moveTo>
                  <a:lnTo>
                    <a:pt x="15377" y="64040"/>
                  </a:lnTo>
                </a:path>
                <a:path w="766445" h="542925">
                  <a:moveTo>
                    <a:pt x="15377" y="64040"/>
                  </a:moveTo>
                  <a:lnTo>
                    <a:pt x="40084" y="126908"/>
                  </a:lnTo>
                </a:path>
                <a:path w="766445" h="542925">
                  <a:moveTo>
                    <a:pt x="40084" y="126908"/>
                  </a:moveTo>
                  <a:lnTo>
                    <a:pt x="73585" y="187783"/>
                  </a:lnTo>
                </a:path>
                <a:path w="766445" h="542925">
                  <a:moveTo>
                    <a:pt x="73585" y="187783"/>
                  </a:moveTo>
                  <a:lnTo>
                    <a:pt x="115389" y="245493"/>
                  </a:lnTo>
                </a:path>
                <a:path w="766445" h="542925">
                  <a:moveTo>
                    <a:pt x="115389" y="245493"/>
                  </a:moveTo>
                  <a:lnTo>
                    <a:pt x="165383" y="300055"/>
                  </a:lnTo>
                </a:path>
                <a:path w="766445" h="542925">
                  <a:moveTo>
                    <a:pt x="165383" y="300055"/>
                  </a:moveTo>
                  <a:lnTo>
                    <a:pt x="222967" y="350262"/>
                  </a:lnTo>
                </a:path>
                <a:path w="766445" h="542925">
                  <a:moveTo>
                    <a:pt x="222967" y="350262"/>
                  </a:moveTo>
                  <a:lnTo>
                    <a:pt x="287245" y="396116"/>
                  </a:lnTo>
                </a:path>
                <a:path w="766445" h="542925">
                  <a:moveTo>
                    <a:pt x="287245" y="396116"/>
                  </a:moveTo>
                  <a:lnTo>
                    <a:pt x="357550" y="437245"/>
                  </a:lnTo>
                </a:path>
                <a:path w="766445" h="542925">
                  <a:moveTo>
                    <a:pt x="357550" y="437245"/>
                  </a:moveTo>
                  <a:lnTo>
                    <a:pt x="433881" y="472415"/>
                  </a:lnTo>
                </a:path>
                <a:path w="766445" h="542925">
                  <a:moveTo>
                    <a:pt x="433881" y="472415"/>
                  </a:moveTo>
                  <a:lnTo>
                    <a:pt x="514676" y="502073"/>
                  </a:lnTo>
                </a:path>
                <a:path w="766445" h="542925">
                  <a:moveTo>
                    <a:pt x="514676" y="502073"/>
                  </a:moveTo>
                  <a:lnTo>
                    <a:pt x="598596" y="525402"/>
                  </a:lnTo>
                </a:path>
                <a:path w="766445" h="542925">
                  <a:moveTo>
                    <a:pt x="598596" y="525402"/>
                  </a:moveTo>
                  <a:lnTo>
                    <a:pt x="685863" y="542400"/>
                  </a:lnTo>
                </a:path>
                <a:path w="766445" h="542925">
                  <a:moveTo>
                    <a:pt x="237251" y="152196"/>
                  </a:moveTo>
                  <a:lnTo>
                    <a:pt x="237251" y="60489"/>
                  </a:lnTo>
                </a:path>
                <a:path w="766445" h="542925">
                  <a:moveTo>
                    <a:pt x="237251" y="60489"/>
                  </a:moveTo>
                  <a:lnTo>
                    <a:pt x="321840" y="152196"/>
                  </a:lnTo>
                </a:path>
                <a:path w="766445" h="542925">
                  <a:moveTo>
                    <a:pt x="321840" y="152196"/>
                  </a:moveTo>
                  <a:lnTo>
                    <a:pt x="321840" y="60489"/>
                  </a:lnTo>
                </a:path>
                <a:path w="766445" h="542925">
                  <a:moveTo>
                    <a:pt x="364023" y="90919"/>
                  </a:moveTo>
                  <a:lnTo>
                    <a:pt x="448612" y="90919"/>
                  </a:lnTo>
                </a:path>
                <a:path w="766445" h="542925">
                  <a:moveTo>
                    <a:pt x="448612" y="121766"/>
                  </a:moveTo>
                  <a:lnTo>
                    <a:pt x="364023" y="121766"/>
                  </a:lnTo>
                </a:path>
                <a:path w="766445" h="542925">
                  <a:moveTo>
                    <a:pt x="617790" y="75897"/>
                  </a:moveTo>
                  <a:lnTo>
                    <a:pt x="639216" y="60489"/>
                  </a:lnTo>
                </a:path>
                <a:path w="766445" h="542925">
                  <a:moveTo>
                    <a:pt x="639216" y="60489"/>
                  </a:moveTo>
                  <a:lnTo>
                    <a:pt x="639216" y="152196"/>
                  </a:lnTo>
                </a:path>
                <a:path w="766445" h="542925">
                  <a:moveTo>
                    <a:pt x="617790" y="152196"/>
                  </a:moveTo>
                  <a:lnTo>
                    <a:pt x="660196" y="152196"/>
                  </a:lnTo>
                </a:path>
                <a:path w="766445" h="542925">
                  <a:moveTo>
                    <a:pt x="723805" y="152196"/>
                  </a:moveTo>
                  <a:lnTo>
                    <a:pt x="702379" y="136788"/>
                  </a:lnTo>
                </a:path>
                <a:path w="766445" h="542925">
                  <a:moveTo>
                    <a:pt x="702379" y="136788"/>
                  </a:moveTo>
                  <a:lnTo>
                    <a:pt x="702379" y="75897"/>
                  </a:lnTo>
                </a:path>
                <a:path w="766445" h="542925">
                  <a:moveTo>
                    <a:pt x="702379" y="75897"/>
                  </a:moveTo>
                  <a:lnTo>
                    <a:pt x="723805" y="60489"/>
                  </a:lnTo>
                </a:path>
                <a:path w="766445" h="542925">
                  <a:moveTo>
                    <a:pt x="723805" y="60489"/>
                  </a:moveTo>
                  <a:lnTo>
                    <a:pt x="744785" y="60489"/>
                  </a:lnTo>
                </a:path>
                <a:path w="766445" h="542925">
                  <a:moveTo>
                    <a:pt x="744785" y="60489"/>
                  </a:moveTo>
                  <a:lnTo>
                    <a:pt x="766212" y="75897"/>
                  </a:lnTo>
                </a:path>
                <a:path w="766445" h="542925">
                  <a:moveTo>
                    <a:pt x="766212" y="75897"/>
                  </a:moveTo>
                  <a:lnTo>
                    <a:pt x="766212" y="136788"/>
                  </a:lnTo>
                </a:path>
                <a:path w="766445" h="542925">
                  <a:moveTo>
                    <a:pt x="766212" y="136788"/>
                  </a:moveTo>
                  <a:lnTo>
                    <a:pt x="744785" y="152196"/>
                  </a:lnTo>
                </a:path>
                <a:path w="766445" h="542925">
                  <a:moveTo>
                    <a:pt x="744785" y="152196"/>
                  </a:moveTo>
                  <a:lnTo>
                    <a:pt x="723805" y="1521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313146" y="5373015"/>
              <a:ext cx="66287" cy="9440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18491" y="5373022"/>
              <a:ext cx="66957" cy="9439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43564" y="5526963"/>
              <a:ext cx="528955" cy="92075"/>
            </a:xfrm>
            <a:custGeom>
              <a:avLst/>
              <a:gdLst/>
              <a:ahLst/>
              <a:cxnLst/>
              <a:rect l="l" t="t" r="r" b="b"/>
              <a:pathLst>
                <a:path w="528954" h="92075">
                  <a:moveTo>
                    <a:pt x="0" y="91706"/>
                  </a:moveTo>
                  <a:lnTo>
                    <a:pt x="0" y="30831"/>
                  </a:lnTo>
                </a:path>
                <a:path w="528954" h="92075">
                  <a:moveTo>
                    <a:pt x="0" y="61277"/>
                  </a:moveTo>
                  <a:lnTo>
                    <a:pt x="42182" y="30831"/>
                  </a:lnTo>
                </a:path>
                <a:path w="528954" h="92075">
                  <a:moveTo>
                    <a:pt x="42182" y="30831"/>
                  </a:moveTo>
                  <a:lnTo>
                    <a:pt x="63609" y="30831"/>
                  </a:lnTo>
                </a:path>
                <a:path w="528954" h="92075">
                  <a:moveTo>
                    <a:pt x="63609" y="30831"/>
                  </a:moveTo>
                  <a:lnTo>
                    <a:pt x="84589" y="46255"/>
                  </a:lnTo>
                </a:path>
                <a:path w="528954" h="92075">
                  <a:moveTo>
                    <a:pt x="84589" y="46255"/>
                  </a:moveTo>
                  <a:lnTo>
                    <a:pt x="84589" y="91706"/>
                  </a:lnTo>
                </a:path>
                <a:path w="528954" h="92075">
                  <a:moveTo>
                    <a:pt x="126772" y="30831"/>
                  </a:moveTo>
                  <a:lnTo>
                    <a:pt x="211361" y="30831"/>
                  </a:lnTo>
                </a:path>
                <a:path w="528954" h="92075">
                  <a:moveTo>
                    <a:pt x="211361" y="61277"/>
                  </a:moveTo>
                  <a:lnTo>
                    <a:pt x="126772" y="61277"/>
                  </a:lnTo>
                </a:path>
                <a:path w="528954" h="92075">
                  <a:moveTo>
                    <a:pt x="380539" y="15407"/>
                  </a:moveTo>
                  <a:lnTo>
                    <a:pt x="401965" y="0"/>
                  </a:lnTo>
                </a:path>
                <a:path w="528954" h="92075">
                  <a:moveTo>
                    <a:pt x="401965" y="0"/>
                  </a:moveTo>
                  <a:lnTo>
                    <a:pt x="401965" y="91706"/>
                  </a:lnTo>
                </a:path>
                <a:path w="528954" h="92075">
                  <a:moveTo>
                    <a:pt x="380539" y="91706"/>
                  </a:moveTo>
                  <a:lnTo>
                    <a:pt x="422945" y="91706"/>
                  </a:lnTo>
                </a:path>
                <a:path w="528954" h="92075">
                  <a:moveTo>
                    <a:pt x="486554" y="91706"/>
                  </a:moveTo>
                  <a:lnTo>
                    <a:pt x="465128" y="76684"/>
                  </a:lnTo>
                </a:path>
                <a:path w="528954" h="92075">
                  <a:moveTo>
                    <a:pt x="465128" y="76684"/>
                  </a:moveTo>
                  <a:lnTo>
                    <a:pt x="465128" y="15407"/>
                  </a:lnTo>
                </a:path>
                <a:path w="528954" h="92075">
                  <a:moveTo>
                    <a:pt x="465128" y="15407"/>
                  </a:moveTo>
                  <a:lnTo>
                    <a:pt x="486554" y="0"/>
                  </a:lnTo>
                </a:path>
                <a:path w="528954" h="92075">
                  <a:moveTo>
                    <a:pt x="486554" y="0"/>
                  </a:moveTo>
                  <a:lnTo>
                    <a:pt x="507534" y="0"/>
                  </a:lnTo>
                </a:path>
                <a:path w="528954" h="92075">
                  <a:moveTo>
                    <a:pt x="507534" y="0"/>
                  </a:moveTo>
                  <a:lnTo>
                    <a:pt x="528960" y="15407"/>
                  </a:lnTo>
                </a:path>
                <a:path w="528954" h="92075">
                  <a:moveTo>
                    <a:pt x="528960" y="15407"/>
                  </a:moveTo>
                  <a:lnTo>
                    <a:pt x="528960" y="76684"/>
                  </a:lnTo>
                </a:path>
                <a:path w="528954" h="92075">
                  <a:moveTo>
                    <a:pt x="528960" y="76684"/>
                  </a:moveTo>
                  <a:lnTo>
                    <a:pt x="507534" y="91706"/>
                  </a:lnTo>
                </a:path>
                <a:path w="528954" h="92075">
                  <a:moveTo>
                    <a:pt x="507534" y="91706"/>
                  </a:moveTo>
                  <a:lnTo>
                    <a:pt x="486554" y="9170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13146" y="5525613"/>
              <a:ext cx="66287" cy="9440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63804" y="5146891"/>
              <a:ext cx="138757" cy="14873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166997" y="5147106"/>
              <a:ext cx="138221" cy="14873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82430" y="5784561"/>
              <a:ext cx="104720" cy="14935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42012" y="6051176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2450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707853" y="5927660"/>
              <a:ext cx="104899" cy="14936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878594" y="5929008"/>
              <a:ext cx="68580" cy="146685"/>
            </a:xfrm>
            <a:custGeom>
              <a:avLst/>
              <a:gdLst/>
              <a:ahLst/>
              <a:cxnLst/>
              <a:rect l="l" t="t" r="r" b="b"/>
              <a:pathLst>
                <a:path w="68579" h="146685">
                  <a:moveTo>
                    <a:pt x="0" y="24517"/>
                  </a:moveTo>
                  <a:lnTo>
                    <a:pt x="34148" y="0"/>
                  </a:lnTo>
                </a:path>
                <a:path w="68579" h="146685">
                  <a:moveTo>
                    <a:pt x="34148" y="0"/>
                  </a:moveTo>
                  <a:lnTo>
                    <a:pt x="34148" y="146669"/>
                  </a:lnTo>
                </a:path>
                <a:path w="68579" h="146685">
                  <a:moveTo>
                    <a:pt x="0" y="146669"/>
                  </a:moveTo>
                  <a:lnTo>
                    <a:pt x="68073" y="1466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63804" y="4709153"/>
              <a:ext cx="138757" cy="148992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66997" y="4708932"/>
              <a:ext cx="104720" cy="14921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39008" y="4157917"/>
              <a:ext cx="135890" cy="146685"/>
            </a:xfrm>
            <a:custGeom>
              <a:avLst/>
              <a:gdLst/>
              <a:ahLst/>
              <a:cxnLst/>
              <a:rect l="l" t="t" r="r" b="b"/>
              <a:pathLst>
                <a:path w="135889" h="146685">
                  <a:moveTo>
                    <a:pt x="0" y="0"/>
                  </a:moveTo>
                  <a:lnTo>
                    <a:pt x="135632" y="0"/>
                  </a:lnTo>
                </a:path>
                <a:path w="135889" h="146685">
                  <a:moveTo>
                    <a:pt x="135632" y="0"/>
                  </a:moveTo>
                  <a:lnTo>
                    <a:pt x="34036" y="14668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140638" y="4156792"/>
              <a:ext cx="138221" cy="14915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345322" y="443939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4">
                  <a:moveTo>
                    <a:pt x="0" y="27441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345322" y="4438057"/>
              <a:ext cx="347551" cy="41874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192177" y="5856275"/>
              <a:ext cx="739140" cy="224790"/>
            </a:xfrm>
            <a:custGeom>
              <a:avLst/>
              <a:gdLst/>
              <a:ahLst/>
              <a:cxnLst/>
              <a:rect l="l" t="t" r="r" b="b"/>
              <a:pathLst>
                <a:path w="739139" h="224789">
                  <a:moveTo>
                    <a:pt x="0" y="0"/>
                  </a:moveTo>
                  <a:lnTo>
                    <a:pt x="738759" y="9479"/>
                  </a:lnTo>
                </a:path>
                <a:path w="739139" h="224789">
                  <a:moveTo>
                    <a:pt x="181230" y="224543"/>
                  </a:moveTo>
                  <a:lnTo>
                    <a:pt x="181230" y="20004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439471" y="5932804"/>
              <a:ext cx="104676" cy="14935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608867" y="5932804"/>
              <a:ext cx="138606" cy="149358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997331" y="5679947"/>
              <a:ext cx="211454" cy="91440"/>
            </a:xfrm>
            <a:custGeom>
              <a:avLst/>
              <a:gdLst/>
              <a:ahLst/>
              <a:cxnLst/>
              <a:rect l="l" t="t" r="r" b="b"/>
              <a:pathLst>
                <a:path w="211454" h="91439">
                  <a:moveTo>
                    <a:pt x="0" y="91321"/>
                  </a:moveTo>
                  <a:lnTo>
                    <a:pt x="0" y="60891"/>
                  </a:lnTo>
                </a:path>
                <a:path w="211454" h="91439">
                  <a:moveTo>
                    <a:pt x="0" y="60891"/>
                  </a:moveTo>
                  <a:lnTo>
                    <a:pt x="42182" y="0"/>
                  </a:lnTo>
                </a:path>
                <a:path w="211454" h="91439">
                  <a:moveTo>
                    <a:pt x="42182" y="0"/>
                  </a:moveTo>
                  <a:lnTo>
                    <a:pt x="84589" y="60891"/>
                  </a:lnTo>
                </a:path>
                <a:path w="211454" h="91439">
                  <a:moveTo>
                    <a:pt x="84589" y="60891"/>
                  </a:moveTo>
                  <a:lnTo>
                    <a:pt x="84589" y="91321"/>
                  </a:lnTo>
                </a:path>
                <a:path w="211454" h="91439">
                  <a:moveTo>
                    <a:pt x="0" y="60891"/>
                  </a:moveTo>
                  <a:lnTo>
                    <a:pt x="84589" y="60891"/>
                  </a:lnTo>
                </a:path>
                <a:path w="211454" h="91439">
                  <a:moveTo>
                    <a:pt x="126772" y="30445"/>
                  </a:moveTo>
                  <a:lnTo>
                    <a:pt x="211361" y="30445"/>
                  </a:lnTo>
                </a:path>
                <a:path w="211454" h="91439">
                  <a:moveTo>
                    <a:pt x="211361" y="60891"/>
                  </a:moveTo>
                  <a:lnTo>
                    <a:pt x="126772" y="608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376308" y="5678603"/>
              <a:ext cx="66733" cy="9400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265275" y="6045633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2451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331340" y="5922134"/>
              <a:ext cx="104676" cy="149364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500964" y="5922356"/>
              <a:ext cx="138377" cy="149141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733190" y="4412890"/>
              <a:ext cx="423545" cy="92075"/>
            </a:xfrm>
            <a:custGeom>
              <a:avLst/>
              <a:gdLst/>
              <a:ahLst/>
              <a:cxnLst/>
              <a:rect l="l" t="t" r="r" b="b"/>
              <a:pathLst>
                <a:path w="423545" h="92075">
                  <a:moveTo>
                    <a:pt x="0" y="91738"/>
                  </a:moveTo>
                  <a:lnTo>
                    <a:pt x="0" y="0"/>
                  </a:lnTo>
                </a:path>
                <a:path w="423545" h="92075">
                  <a:moveTo>
                    <a:pt x="0" y="0"/>
                  </a:moveTo>
                  <a:lnTo>
                    <a:pt x="84589" y="91738"/>
                  </a:lnTo>
                </a:path>
                <a:path w="423545" h="92075">
                  <a:moveTo>
                    <a:pt x="84589" y="91738"/>
                  </a:moveTo>
                  <a:lnTo>
                    <a:pt x="84589" y="0"/>
                  </a:lnTo>
                </a:path>
                <a:path w="423545" h="92075">
                  <a:moveTo>
                    <a:pt x="126772" y="30526"/>
                  </a:moveTo>
                  <a:lnTo>
                    <a:pt x="211361" y="30526"/>
                  </a:lnTo>
                </a:path>
                <a:path w="423545" h="92075">
                  <a:moveTo>
                    <a:pt x="211361" y="61373"/>
                  </a:moveTo>
                  <a:lnTo>
                    <a:pt x="126772" y="61373"/>
                  </a:lnTo>
                </a:path>
                <a:path w="423545" h="92075">
                  <a:moveTo>
                    <a:pt x="380539" y="15423"/>
                  </a:moveTo>
                  <a:lnTo>
                    <a:pt x="401965" y="0"/>
                  </a:lnTo>
                </a:path>
                <a:path w="423545" h="92075">
                  <a:moveTo>
                    <a:pt x="401965" y="0"/>
                  </a:moveTo>
                  <a:lnTo>
                    <a:pt x="401965" y="91738"/>
                  </a:lnTo>
                </a:path>
                <a:path w="423545" h="92075">
                  <a:moveTo>
                    <a:pt x="380539" y="91738"/>
                  </a:moveTo>
                  <a:lnTo>
                    <a:pt x="422945" y="9173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196756" y="4411539"/>
              <a:ext cx="66287" cy="94439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302771" y="4411542"/>
              <a:ext cx="66287" cy="94435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859962" y="4565520"/>
              <a:ext cx="423545" cy="92075"/>
            </a:xfrm>
            <a:custGeom>
              <a:avLst/>
              <a:gdLst/>
              <a:ahLst/>
              <a:cxnLst/>
              <a:rect l="l" t="t" r="r" b="b"/>
              <a:pathLst>
                <a:path w="423545" h="92075">
                  <a:moveTo>
                    <a:pt x="0" y="91738"/>
                  </a:moveTo>
                  <a:lnTo>
                    <a:pt x="0" y="30847"/>
                  </a:lnTo>
                </a:path>
                <a:path w="423545" h="92075">
                  <a:moveTo>
                    <a:pt x="0" y="61212"/>
                  </a:moveTo>
                  <a:lnTo>
                    <a:pt x="42406" y="30847"/>
                  </a:lnTo>
                </a:path>
                <a:path w="423545" h="92075">
                  <a:moveTo>
                    <a:pt x="42406" y="30847"/>
                  </a:moveTo>
                  <a:lnTo>
                    <a:pt x="63162" y="30847"/>
                  </a:lnTo>
                </a:path>
                <a:path w="423545" h="92075">
                  <a:moveTo>
                    <a:pt x="63162" y="30847"/>
                  </a:moveTo>
                  <a:lnTo>
                    <a:pt x="84589" y="45789"/>
                  </a:lnTo>
                </a:path>
                <a:path w="423545" h="92075">
                  <a:moveTo>
                    <a:pt x="84589" y="45789"/>
                  </a:moveTo>
                  <a:lnTo>
                    <a:pt x="84589" y="91738"/>
                  </a:lnTo>
                </a:path>
                <a:path w="423545" h="92075">
                  <a:moveTo>
                    <a:pt x="126995" y="30847"/>
                  </a:moveTo>
                  <a:lnTo>
                    <a:pt x="211584" y="30847"/>
                  </a:lnTo>
                </a:path>
                <a:path w="423545" h="92075">
                  <a:moveTo>
                    <a:pt x="211584" y="61212"/>
                  </a:moveTo>
                  <a:lnTo>
                    <a:pt x="126995" y="61212"/>
                  </a:lnTo>
                </a:path>
                <a:path w="423545" h="92075">
                  <a:moveTo>
                    <a:pt x="380762" y="15423"/>
                  </a:moveTo>
                  <a:lnTo>
                    <a:pt x="401519" y="0"/>
                  </a:lnTo>
                </a:path>
                <a:path w="423545" h="92075">
                  <a:moveTo>
                    <a:pt x="401519" y="0"/>
                  </a:moveTo>
                  <a:lnTo>
                    <a:pt x="401519" y="91738"/>
                  </a:lnTo>
                </a:path>
                <a:path w="423545" h="92075">
                  <a:moveTo>
                    <a:pt x="380762" y="91738"/>
                  </a:moveTo>
                  <a:lnTo>
                    <a:pt x="422945" y="9173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323751" y="4564170"/>
              <a:ext cx="66733" cy="94439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099999" y="4698710"/>
              <a:ext cx="211454" cy="91440"/>
            </a:xfrm>
            <a:custGeom>
              <a:avLst/>
              <a:gdLst/>
              <a:ahLst/>
              <a:cxnLst/>
              <a:rect l="l" t="t" r="r" b="b"/>
              <a:pathLst>
                <a:path w="211454" h="91439">
                  <a:moveTo>
                    <a:pt x="0" y="91417"/>
                  </a:moveTo>
                  <a:lnTo>
                    <a:pt x="0" y="0"/>
                  </a:lnTo>
                </a:path>
                <a:path w="211454" h="91439">
                  <a:moveTo>
                    <a:pt x="0" y="0"/>
                  </a:moveTo>
                  <a:lnTo>
                    <a:pt x="84589" y="91417"/>
                  </a:lnTo>
                </a:path>
                <a:path w="211454" h="91439">
                  <a:moveTo>
                    <a:pt x="84589" y="91417"/>
                  </a:moveTo>
                  <a:lnTo>
                    <a:pt x="84589" y="0"/>
                  </a:lnTo>
                </a:path>
                <a:path w="211454" h="91439">
                  <a:moveTo>
                    <a:pt x="126772" y="30526"/>
                  </a:moveTo>
                  <a:lnTo>
                    <a:pt x="211361" y="30526"/>
                  </a:lnTo>
                </a:path>
                <a:path w="211454" h="91439">
                  <a:moveTo>
                    <a:pt x="211361" y="60891"/>
                  </a:moveTo>
                  <a:lnTo>
                    <a:pt x="126772" y="608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478976" y="4697364"/>
              <a:ext cx="87713" cy="93888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605971" y="4697367"/>
              <a:ext cx="66287" cy="94104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711763" y="4697367"/>
              <a:ext cx="66287" cy="94104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099999" y="4881706"/>
              <a:ext cx="211454" cy="60960"/>
            </a:xfrm>
            <a:custGeom>
              <a:avLst/>
              <a:gdLst/>
              <a:ahLst/>
              <a:cxnLst/>
              <a:rect l="l" t="t" r="r" b="b"/>
              <a:pathLst>
                <a:path w="211454" h="60960">
                  <a:moveTo>
                    <a:pt x="0" y="60891"/>
                  </a:moveTo>
                  <a:lnTo>
                    <a:pt x="0" y="0"/>
                  </a:lnTo>
                </a:path>
                <a:path w="211454" h="60960">
                  <a:moveTo>
                    <a:pt x="0" y="30526"/>
                  </a:moveTo>
                  <a:lnTo>
                    <a:pt x="42182" y="0"/>
                  </a:lnTo>
                </a:path>
                <a:path w="211454" h="60960">
                  <a:moveTo>
                    <a:pt x="42182" y="0"/>
                  </a:moveTo>
                  <a:lnTo>
                    <a:pt x="63162" y="0"/>
                  </a:lnTo>
                </a:path>
                <a:path w="211454" h="60960">
                  <a:moveTo>
                    <a:pt x="63162" y="0"/>
                  </a:moveTo>
                  <a:lnTo>
                    <a:pt x="84589" y="15423"/>
                  </a:lnTo>
                </a:path>
                <a:path w="211454" h="60960">
                  <a:moveTo>
                    <a:pt x="84589" y="15423"/>
                  </a:moveTo>
                  <a:lnTo>
                    <a:pt x="84589" y="60891"/>
                  </a:lnTo>
                </a:path>
                <a:path w="211454" h="60960">
                  <a:moveTo>
                    <a:pt x="126772" y="0"/>
                  </a:moveTo>
                  <a:lnTo>
                    <a:pt x="211361" y="0"/>
                  </a:lnTo>
                </a:path>
                <a:path w="211454" h="60960">
                  <a:moveTo>
                    <a:pt x="211361" y="30526"/>
                  </a:moveTo>
                  <a:lnTo>
                    <a:pt x="126772" y="3052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478976" y="4849508"/>
              <a:ext cx="87713" cy="94213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605971" y="4849510"/>
              <a:ext cx="66287" cy="94428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353766" y="5003939"/>
              <a:ext cx="211454" cy="91440"/>
            </a:xfrm>
            <a:custGeom>
              <a:avLst/>
              <a:gdLst/>
              <a:ahLst/>
              <a:cxnLst/>
              <a:rect l="l" t="t" r="r" b="b"/>
              <a:pathLst>
                <a:path w="211454" h="91439">
                  <a:moveTo>
                    <a:pt x="0" y="91321"/>
                  </a:moveTo>
                  <a:lnTo>
                    <a:pt x="0" y="60875"/>
                  </a:lnTo>
                </a:path>
                <a:path w="211454" h="91439">
                  <a:moveTo>
                    <a:pt x="0" y="60875"/>
                  </a:moveTo>
                  <a:lnTo>
                    <a:pt x="42182" y="0"/>
                  </a:lnTo>
                </a:path>
                <a:path w="211454" h="91439">
                  <a:moveTo>
                    <a:pt x="42182" y="0"/>
                  </a:moveTo>
                  <a:lnTo>
                    <a:pt x="84589" y="60875"/>
                  </a:lnTo>
                </a:path>
                <a:path w="211454" h="91439">
                  <a:moveTo>
                    <a:pt x="84589" y="60875"/>
                  </a:moveTo>
                  <a:lnTo>
                    <a:pt x="84589" y="91321"/>
                  </a:lnTo>
                </a:path>
                <a:path w="211454" h="91439">
                  <a:moveTo>
                    <a:pt x="0" y="60875"/>
                  </a:moveTo>
                  <a:lnTo>
                    <a:pt x="84589" y="60875"/>
                  </a:lnTo>
                </a:path>
                <a:path w="211454" h="91439">
                  <a:moveTo>
                    <a:pt x="126772" y="30429"/>
                  </a:moveTo>
                  <a:lnTo>
                    <a:pt x="211361" y="30429"/>
                  </a:lnTo>
                </a:path>
                <a:path w="211454" h="91439">
                  <a:moveTo>
                    <a:pt x="211361" y="60875"/>
                  </a:moveTo>
                  <a:lnTo>
                    <a:pt x="126772" y="608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732743" y="5002589"/>
              <a:ext cx="66733" cy="94016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240724" y="4718472"/>
              <a:ext cx="211454" cy="92075"/>
            </a:xfrm>
            <a:custGeom>
              <a:avLst/>
              <a:gdLst/>
              <a:ahLst/>
              <a:cxnLst/>
              <a:rect l="l" t="t" r="r" b="b"/>
              <a:pathLst>
                <a:path w="211454" h="92075">
                  <a:moveTo>
                    <a:pt x="0" y="91738"/>
                  </a:moveTo>
                  <a:lnTo>
                    <a:pt x="0" y="60891"/>
                  </a:lnTo>
                </a:path>
                <a:path w="211454" h="92075">
                  <a:moveTo>
                    <a:pt x="0" y="60891"/>
                  </a:moveTo>
                  <a:lnTo>
                    <a:pt x="42182" y="0"/>
                  </a:lnTo>
                </a:path>
                <a:path w="211454" h="92075">
                  <a:moveTo>
                    <a:pt x="42182" y="0"/>
                  </a:moveTo>
                  <a:lnTo>
                    <a:pt x="84589" y="60891"/>
                  </a:lnTo>
                </a:path>
                <a:path w="211454" h="92075">
                  <a:moveTo>
                    <a:pt x="84589" y="60891"/>
                  </a:moveTo>
                  <a:lnTo>
                    <a:pt x="84589" y="91738"/>
                  </a:lnTo>
                </a:path>
                <a:path w="211454" h="92075">
                  <a:moveTo>
                    <a:pt x="0" y="60891"/>
                  </a:moveTo>
                  <a:lnTo>
                    <a:pt x="84589" y="60891"/>
                  </a:lnTo>
                </a:path>
                <a:path w="211454" h="92075">
                  <a:moveTo>
                    <a:pt x="126772" y="30044"/>
                  </a:moveTo>
                  <a:lnTo>
                    <a:pt x="211361" y="30044"/>
                  </a:lnTo>
                </a:path>
                <a:path w="211454" h="92075">
                  <a:moveTo>
                    <a:pt x="211361" y="60891"/>
                  </a:moveTo>
                  <a:lnTo>
                    <a:pt x="126772" y="608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619701" y="4717126"/>
              <a:ext cx="66287" cy="94435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089624" y="4167878"/>
              <a:ext cx="211454" cy="60960"/>
            </a:xfrm>
            <a:custGeom>
              <a:avLst/>
              <a:gdLst/>
              <a:ahLst/>
              <a:cxnLst/>
              <a:rect l="l" t="t" r="r" b="b"/>
              <a:pathLst>
                <a:path w="211454" h="60960">
                  <a:moveTo>
                    <a:pt x="0" y="60730"/>
                  </a:moveTo>
                  <a:lnTo>
                    <a:pt x="0" y="0"/>
                  </a:lnTo>
                </a:path>
                <a:path w="211454" h="60960">
                  <a:moveTo>
                    <a:pt x="0" y="30365"/>
                  </a:moveTo>
                  <a:lnTo>
                    <a:pt x="42182" y="0"/>
                  </a:lnTo>
                </a:path>
                <a:path w="211454" h="60960">
                  <a:moveTo>
                    <a:pt x="42182" y="0"/>
                  </a:moveTo>
                  <a:lnTo>
                    <a:pt x="63162" y="0"/>
                  </a:lnTo>
                </a:path>
                <a:path w="211454" h="60960">
                  <a:moveTo>
                    <a:pt x="63162" y="0"/>
                  </a:moveTo>
                  <a:lnTo>
                    <a:pt x="84589" y="15263"/>
                  </a:lnTo>
                </a:path>
                <a:path w="211454" h="60960">
                  <a:moveTo>
                    <a:pt x="84589" y="15263"/>
                  </a:moveTo>
                  <a:lnTo>
                    <a:pt x="84589" y="60730"/>
                  </a:lnTo>
                </a:path>
                <a:path w="211454" h="60960">
                  <a:moveTo>
                    <a:pt x="126772" y="0"/>
                  </a:moveTo>
                  <a:lnTo>
                    <a:pt x="211361" y="0"/>
                  </a:lnTo>
                </a:path>
                <a:path w="211454" h="60960">
                  <a:moveTo>
                    <a:pt x="211361" y="30365"/>
                  </a:moveTo>
                  <a:lnTo>
                    <a:pt x="126772" y="303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468601" y="4135906"/>
              <a:ext cx="87713" cy="94044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859374" y="3681870"/>
              <a:ext cx="68580" cy="146685"/>
            </a:xfrm>
            <a:custGeom>
              <a:avLst/>
              <a:gdLst/>
              <a:ahLst/>
              <a:cxnLst/>
              <a:rect l="l" t="t" r="r" b="b"/>
              <a:pathLst>
                <a:path w="68580" h="146685">
                  <a:moveTo>
                    <a:pt x="0" y="24581"/>
                  </a:moveTo>
                  <a:lnTo>
                    <a:pt x="34594" y="0"/>
                  </a:lnTo>
                </a:path>
                <a:path w="68580" h="146685">
                  <a:moveTo>
                    <a:pt x="34594" y="0"/>
                  </a:moveTo>
                  <a:lnTo>
                    <a:pt x="34594" y="146685"/>
                  </a:lnTo>
                </a:path>
                <a:path w="68580" h="146685">
                  <a:moveTo>
                    <a:pt x="0" y="146685"/>
                  </a:moveTo>
                  <a:lnTo>
                    <a:pt x="68095" y="14668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993444" y="3680526"/>
              <a:ext cx="104743" cy="149372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162600" y="3680526"/>
              <a:ext cx="104720" cy="149372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089624" y="3984400"/>
              <a:ext cx="211454" cy="92075"/>
            </a:xfrm>
            <a:custGeom>
              <a:avLst/>
              <a:gdLst/>
              <a:ahLst/>
              <a:cxnLst/>
              <a:rect l="l" t="t" r="r" b="b"/>
              <a:pathLst>
                <a:path w="211454" h="92075">
                  <a:moveTo>
                    <a:pt x="0" y="91738"/>
                  </a:moveTo>
                  <a:lnTo>
                    <a:pt x="0" y="0"/>
                  </a:lnTo>
                </a:path>
                <a:path w="211454" h="92075">
                  <a:moveTo>
                    <a:pt x="0" y="0"/>
                  </a:moveTo>
                  <a:lnTo>
                    <a:pt x="84589" y="91738"/>
                  </a:lnTo>
                </a:path>
                <a:path w="211454" h="92075">
                  <a:moveTo>
                    <a:pt x="84589" y="91738"/>
                  </a:moveTo>
                  <a:lnTo>
                    <a:pt x="84589" y="0"/>
                  </a:lnTo>
                </a:path>
                <a:path w="211454" h="92075">
                  <a:moveTo>
                    <a:pt x="126772" y="30365"/>
                  </a:moveTo>
                  <a:lnTo>
                    <a:pt x="211361" y="30365"/>
                  </a:lnTo>
                </a:path>
                <a:path w="211454" h="92075">
                  <a:moveTo>
                    <a:pt x="211361" y="61212"/>
                  </a:moveTo>
                  <a:lnTo>
                    <a:pt x="126772" y="612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468601" y="3983275"/>
              <a:ext cx="87713" cy="94207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594927" y="3983052"/>
              <a:ext cx="66957" cy="94430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354890" y="6040492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2451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420954" y="5916992"/>
              <a:ext cx="104676" cy="149364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591695" y="5918339"/>
              <a:ext cx="135890" cy="146685"/>
            </a:xfrm>
            <a:custGeom>
              <a:avLst/>
              <a:gdLst/>
              <a:ahLst/>
              <a:cxnLst/>
              <a:rect l="l" t="t" r="r" b="b"/>
              <a:pathLst>
                <a:path w="135890" h="146685">
                  <a:moveTo>
                    <a:pt x="0" y="0"/>
                  </a:moveTo>
                  <a:lnTo>
                    <a:pt x="135699" y="0"/>
                  </a:lnTo>
                </a:path>
                <a:path w="135890" h="146685">
                  <a:moveTo>
                    <a:pt x="135699" y="0"/>
                  </a:moveTo>
                  <a:lnTo>
                    <a:pt x="33924" y="1466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688644" y="1811782"/>
            <a:ext cx="75685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solidFill>
                  <a:srgbClr val="2CA1BE"/>
                </a:solidFill>
                <a:latin typeface="Courier New"/>
                <a:cs typeface="Courier New"/>
              </a:rPr>
              <a:t>o </a:t>
            </a:r>
            <a:r>
              <a:rPr sz="2400" spc="-5" dirty="0">
                <a:latin typeface="Arial"/>
                <a:cs typeface="Arial"/>
              </a:rPr>
              <a:t>Sampling Plans with Same Percent samples give </a:t>
            </a:r>
            <a:r>
              <a:rPr sz="2400" dirty="0">
                <a:latin typeface="Arial"/>
                <a:cs typeface="Arial"/>
              </a:rPr>
              <a:t>very  </a:t>
            </a:r>
            <a:r>
              <a:rPr sz="2400" spc="-10" dirty="0">
                <a:latin typeface="Arial"/>
                <a:cs typeface="Arial"/>
              </a:rPr>
              <a:t>different </a:t>
            </a:r>
            <a:r>
              <a:rPr sz="2400" spc="-5" dirty="0">
                <a:latin typeface="Arial"/>
                <a:cs typeface="Arial"/>
              </a:rPr>
              <a:t>quality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protection.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903732" y="850391"/>
            <a:ext cx="4675632" cy="384048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3732" y="1045463"/>
            <a:ext cx="4675632" cy="385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8468" y="1846579"/>
            <a:ext cx="3569335" cy="24676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68605" marR="207645" indent="-256540">
              <a:lnSpc>
                <a:spcPts val="2590"/>
              </a:lnSpc>
              <a:spcBef>
                <a:spcPts val="425"/>
              </a:spcBef>
              <a:buClr>
                <a:srgbClr val="2CA1BE"/>
              </a:buClr>
              <a:buSzPct val="66666"/>
              <a:buFont typeface="Courier New"/>
              <a:buChar char="o"/>
              <a:tabLst>
                <a:tab pos="269240" algn="l"/>
              </a:tabLst>
            </a:pPr>
            <a:r>
              <a:rPr sz="2400" spc="-5" dirty="0">
                <a:latin typeface="Arial"/>
                <a:cs typeface="Arial"/>
              </a:rPr>
              <a:t>Larger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sample size  steeper </a:t>
            </a:r>
            <a:r>
              <a:rPr sz="2400" dirty="0">
                <a:latin typeface="Arial"/>
                <a:cs typeface="Arial"/>
              </a:rPr>
              <a:t>is the </a:t>
            </a:r>
            <a:r>
              <a:rPr sz="2400" spc="-5" dirty="0">
                <a:latin typeface="Arial"/>
                <a:cs typeface="Arial"/>
              </a:rPr>
              <a:t>slope </a:t>
            </a:r>
            <a:r>
              <a:rPr sz="2400" dirty="0">
                <a:latin typeface="Arial"/>
                <a:cs typeface="Arial"/>
              </a:rPr>
              <a:t>of  OC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curve.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CA1BE"/>
              </a:buClr>
              <a:buFont typeface="Courier New"/>
              <a:buChar char="o"/>
            </a:pPr>
            <a:endParaRPr sz="2900">
              <a:latin typeface="Arial"/>
              <a:cs typeface="Arial"/>
            </a:endParaRPr>
          </a:p>
          <a:p>
            <a:pPr marL="268605" marR="5080" indent="-256540">
              <a:lnSpc>
                <a:spcPct val="90100"/>
              </a:lnSpc>
              <a:buClr>
                <a:srgbClr val="2CA1BE"/>
              </a:buClr>
              <a:buSzPct val="66666"/>
              <a:buFont typeface="Courier New"/>
              <a:buChar char="o"/>
              <a:tabLst>
                <a:tab pos="269240" algn="l"/>
              </a:tabLst>
            </a:pPr>
            <a:r>
              <a:rPr sz="2400" spc="-5" dirty="0">
                <a:latin typeface="Arial"/>
                <a:cs typeface="Arial"/>
              </a:rPr>
              <a:t>Larger sample size  gives protection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consumer 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producer.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41671" y="1597712"/>
            <a:ext cx="3796029" cy="3240405"/>
            <a:chOff x="5041671" y="1597712"/>
            <a:chExt cx="3796029" cy="3240405"/>
          </a:xfrm>
        </p:grpSpPr>
        <p:sp>
          <p:nvSpPr>
            <p:cNvPr id="5" name="object 5"/>
            <p:cNvSpPr/>
            <p:nvPr/>
          </p:nvSpPr>
          <p:spPr>
            <a:xfrm>
              <a:off x="5403845" y="4049072"/>
              <a:ext cx="3434079" cy="575310"/>
            </a:xfrm>
            <a:custGeom>
              <a:avLst/>
              <a:gdLst/>
              <a:ahLst/>
              <a:cxnLst/>
              <a:rect l="l" t="t" r="r" b="b"/>
              <a:pathLst>
                <a:path w="3434079" h="575310">
                  <a:moveTo>
                    <a:pt x="0" y="575027"/>
                  </a:moveTo>
                  <a:lnTo>
                    <a:pt x="3433545" y="575027"/>
                  </a:lnTo>
                </a:path>
                <a:path w="3434079" h="575310">
                  <a:moveTo>
                    <a:pt x="1731303" y="0"/>
                  </a:moveTo>
                  <a:lnTo>
                    <a:pt x="1791577" y="76698"/>
                  </a:lnTo>
                </a:path>
                <a:path w="3434079" h="575310">
                  <a:moveTo>
                    <a:pt x="1791577" y="76698"/>
                  </a:moveTo>
                  <a:lnTo>
                    <a:pt x="1857481" y="148781"/>
                  </a:lnTo>
                </a:path>
                <a:path w="3434079" h="575310">
                  <a:moveTo>
                    <a:pt x="1857481" y="148781"/>
                  </a:moveTo>
                  <a:lnTo>
                    <a:pt x="1927690" y="215430"/>
                  </a:lnTo>
                </a:path>
                <a:path w="3434079" h="575310">
                  <a:moveTo>
                    <a:pt x="1927690" y="215430"/>
                  </a:moveTo>
                  <a:lnTo>
                    <a:pt x="2003032" y="276612"/>
                  </a:lnTo>
                </a:path>
                <a:path w="3434079" h="575310">
                  <a:moveTo>
                    <a:pt x="2003032" y="276612"/>
                  </a:moveTo>
                  <a:lnTo>
                    <a:pt x="2082515" y="331935"/>
                  </a:lnTo>
                </a:path>
                <a:path w="3434079" h="575310">
                  <a:moveTo>
                    <a:pt x="2082515" y="331935"/>
                  </a:moveTo>
                  <a:lnTo>
                    <a:pt x="2165143" y="380972"/>
                  </a:lnTo>
                </a:path>
                <a:path w="3434079" h="575310">
                  <a:moveTo>
                    <a:pt x="2165143" y="380972"/>
                  </a:moveTo>
                  <a:lnTo>
                    <a:pt x="2251580" y="424133"/>
                  </a:lnTo>
                </a:path>
                <a:path w="3434079" h="575310">
                  <a:moveTo>
                    <a:pt x="2251580" y="424133"/>
                  </a:moveTo>
                  <a:lnTo>
                    <a:pt x="2340832" y="459766"/>
                  </a:lnTo>
                </a:path>
                <a:path w="3434079" h="575310">
                  <a:moveTo>
                    <a:pt x="2340832" y="459766"/>
                  </a:moveTo>
                  <a:lnTo>
                    <a:pt x="2432070" y="489096"/>
                  </a:lnTo>
                </a:path>
                <a:path w="3434079" h="575310">
                  <a:moveTo>
                    <a:pt x="2432070" y="489096"/>
                  </a:moveTo>
                  <a:lnTo>
                    <a:pt x="2525296" y="511733"/>
                  </a:lnTo>
                </a:path>
                <a:path w="3434079" h="575310">
                  <a:moveTo>
                    <a:pt x="2525296" y="511733"/>
                  </a:moveTo>
                  <a:lnTo>
                    <a:pt x="2619847" y="5268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23692" y="4575897"/>
              <a:ext cx="95885" cy="8255"/>
            </a:xfrm>
            <a:custGeom>
              <a:avLst/>
              <a:gdLst/>
              <a:ahLst/>
              <a:cxnLst/>
              <a:rect l="l" t="t" r="r" b="b"/>
              <a:pathLst>
                <a:path w="95884" h="8254">
                  <a:moveTo>
                    <a:pt x="-1192" y="3985"/>
                  </a:moveTo>
                  <a:lnTo>
                    <a:pt x="96570" y="3985"/>
                  </a:lnTo>
                </a:path>
              </a:pathLst>
            </a:custGeom>
            <a:ln w="103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95698" y="2418693"/>
              <a:ext cx="3083560" cy="1594485"/>
            </a:xfrm>
            <a:custGeom>
              <a:avLst/>
              <a:gdLst/>
              <a:ahLst/>
              <a:cxnLst/>
              <a:rect l="l" t="t" r="r" b="b"/>
              <a:pathLst>
                <a:path w="3083559" h="1594485">
                  <a:moveTo>
                    <a:pt x="1066667" y="726278"/>
                  </a:moveTo>
                  <a:lnTo>
                    <a:pt x="1198640" y="838695"/>
                  </a:lnTo>
                </a:path>
                <a:path w="3083559" h="1594485">
                  <a:moveTo>
                    <a:pt x="1198640" y="838695"/>
                  </a:moveTo>
                  <a:lnTo>
                    <a:pt x="1335581" y="944298"/>
                  </a:lnTo>
                </a:path>
                <a:path w="3083559" h="1594485">
                  <a:moveTo>
                    <a:pt x="1335581" y="944298"/>
                  </a:moveTo>
                  <a:lnTo>
                    <a:pt x="1477821" y="1042407"/>
                  </a:lnTo>
                </a:path>
                <a:path w="3083559" h="1594485">
                  <a:moveTo>
                    <a:pt x="1477821" y="1042407"/>
                  </a:moveTo>
                  <a:lnTo>
                    <a:pt x="1624035" y="1133362"/>
                  </a:lnTo>
                </a:path>
                <a:path w="3083559" h="1594485">
                  <a:moveTo>
                    <a:pt x="1624035" y="1133362"/>
                  </a:moveTo>
                  <a:lnTo>
                    <a:pt x="1774389" y="1216652"/>
                  </a:lnTo>
                </a:path>
                <a:path w="3083559" h="1594485">
                  <a:moveTo>
                    <a:pt x="1774389" y="1216652"/>
                  </a:moveTo>
                  <a:lnTo>
                    <a:pt x="1928882" y="1292568"/>
                  </a:lnTo>
                </a:path>
                <a:path w="3083559" h="1594485">
                  <a:moveTo>
                    <a:pt x="1928882" y="1292568"/>
                  </a:moveTo>
                  <a:lnTo>
                    <a:pt x="2086522" y="1360460"/>
                  </a:lnTo>
                </a:path>
                <a:path w="3083559" h="1594485">
                  <a:moveTo>
                    <a:pt x="2086522" y="1360460"/>
                  </a:moveTo>
                  <a:lnTo>
                    <a:pt x="2247473" y="1420399"/>
                  </a:lnTo>
                </a:path>
                <a:path w="3083559" h="1594485">
                  <a:moveTo>
                    <a:pt x="2247473" y="1420399"/>
                  </a:moveTo>
                  <a:lnTo>
                    <a:pt x="2410908" y="1471957"/>
                  </a:lnTo>
                </a:path>
                <a:path w="3083559" h="1594485">
                  <a:moveTo>
                    <a:pt x="2410908" y="1471957"/>
                  </a:moveTo>
                  <a:lnTo>
                    <a:pt x="2576662" y="1515118"/>
                  </a:lnTo>
                </a:path>
                <a:path w="3083559" h="1594485">
                  <a:moveTo>
                    <a:pt x="2576662" y="1515118"/>
                  </a:moveTo>
                  <a:lnTo>
                    <a:pt x="2744237" y="1550325"/>
                  </a:lnTo>
                </a:path>
                <a:path w="3083559" h="1594485">
                  <a:moveTo>
                    <a:pt x="2744237" y="1550325"/>
                  </a:moveTo>
                  <a:lnTo>
                    <a:pt x="2912805" y="1576726"/>
                  </a:lnTo>
                </a:path>
                <a:path w="3083559" h="1594485">
                  <a:moveTo>
                    <a:pt x="2912805" y="1576726"/>
                  </a:moveTo>
                  <a:lnTo>
                    <a:pt x="3083195" y="1594338"/>
                  </a:lnTo>
                </a:path>
                <a:path w="3083559" h="1594485">
                  <a:moveTo>
                    <a:pt x="0" y="0"/>
                  </a:moveTo>
                  <a:lnTo>
                    <a:pt x="240052" y="138817"/>
                  </a:lnTo>
                </a:path>
                <a:path w="3083559" h="1594485">
                  <a:moveTo>
                    <a:pt x="240052" y="138817"/>
                  </a:moveTo>
                  <a:lnTo>
                    <a:pt x="483963" y="270310"/>
                  </a:lnTo>
                </a:path>
                <a:path w="3083559" h="1594485">
                  <a:moveTo>
                    <a:pt x="483963" y="270310"/>
                  </a:moveTo>
                  <a:lnTo>
                    <a:pt x="731351" y="394820"/>
                  </a:lnTo>
                </a:path>
                <a:path w="3083559" h="1594485">
                  <a:moveTo>
                    <a:pt x="731351" y="394820"/>
                  </a:moveTo>
                  <a:lnTo>
                    <a:pt x="982382" y="512176"/>
                  </a:lnTo>
                </a:path>
                <a:path w="3083559" h="1594485">
                  <a:moveTo>
                    <a:pt x="982382" y="512176"/>
                  </a:moveTo>
                  <a:lnTo>
                    <a:pt x="1236228" y="622378"/>
                  </a:lnTo>
                </a:path>
                <a:path w="3083559" h="1594485">
                  <a:moveTo>
                    <a:pt x="1236228" y="622378"/>
                  </a:moveTo>
                  <a:lnTo>
                    <a:pt x="1492890" y="725086"/>
                  </a:lnTo>
                </a:path>
                <a:path w="3083559" h="1594485">
                  <a:moveTo>
                    <a:pt x="1492890" y="725086"/>
                  </a:moveTo>
                  <a:lnTo>
                    <a:pt x="1752366" y="820299"/>
                  </a:lnTo>
                </a:path>
                <a:path w="3083559" h="1594485">
                  <a:moveTo>
                    <a:pt x="1752366" y="820299"/>
                  </a:moveTo>
                  <a:lnTo>
                    <a:pt x="2014491" y="907848"/>
                  </a:lnTo>
                </a:path>
                <a:path w="3083559" h="1594485">
                  <a:moveTo>
                    <a:pt x="2014491" y="907848"/>
                  </a:moveTo>
                  <a:lnTo>
                    <a:pt x="2278438" y="987391"/>
                  </a:lnTo>
                </a:path>
                <a:path w="3083559" h="1594485">
                  <a:moveTo>
                    <a:pt x="2278438" y="987391"/>
                  </a:moveTo>
                  <a:lnTo>
                    <a:pt x="2544869" y="1059951"/>
                  </a:lnTo>
                </a:path>
                <a:path w="3083559" h="1594485">
                  <a:moveTo>
                    <a:pt x="2544869" y="1059951"/>
                  </a:moveTo>
                  <a:lnTo>
                    <a:pt x="2812956" y="1124164"/>
                  </a:lnTo>
                </a:path>
                <a:path w="3083559" h="1594485">
                  <a:moveTo>
                    <a:pt x="2812956" y="1124164"/>
                  </a:moveTo>
                  <a:lnTo>
                    <a:pt x="3083195" y="1180713"/>
                  </a:lnTo>
                </a:path>
                <a:path w="3083559" h="1594485">
                  <a:moveTo>
                    <a:pt x="1859667" y="1130296"/>
                  </a:moveTo>
                  <a:lnTo>
                    <a:pt x="1859667" y="1065401"/>
                  </a:lnTo>
                </a:path>
                <a:path w="3083559" h="1594485">
                  <a:moveTo>
                    <a:pt x="1859667" y="1098104"/>
                  </a:moveTo>
                  <a:lnTo>
                    <a:pt x="1890963" y="1065401"/>
                  </a:lnTo>
                </a:path>
                <a:path w="3083559" h="1594485">
                  <a:moveTo>
                    <a:pt x="1890963" y="1065401"/>
                  </a:moveTo>
                  <a:lnTo>
                    <a:pt x="1906528" y="1065401"/>
                  </a:lnTo>
                </a:path>
                <a:path w="3083559" h="1594485">
                  <a:moveTo>
                    <a:pt x="1906528" y="1065401"/>
                  </a:moveTo>
                  <a:lnTo>
                    <a:pt x="1922424" y="1081753"/>
                  </a:lnTo>
                </a:path>
                <a:path w="3083559" h="1594485">
                  <a:moveTo>
                    <a:pt x="1922424" y="1081753"/>
                  </a:moveTo>
                  <a:lnTo>
                    <a:pt x="1922424" y="1130296"/>
                  </a:lnTo>
                </a:path>
                <a:path w="3083559" h="1594485">
                  <a:moveTo>
                    <a:pt x="2047774" y="1065401"/>
                  </a:moveTo>
                  <a:lnTo>
                    <a:pt x="2110532" y="1065401"/>
                  </a:lnTo>
                </a:path>
                <a:path w="3083559" h="1594485">
                  <a:moveTo>
                    <a:pt x="2110532" y="1098104"/>
                  </a:moveTo>
                  <a:lnTo>
                    <a:pt x="2047774" y="1098104"/>
                  </a:lnTo>
                </a:path>
                <a:path w="3083559" h="1594485">
                  <a:moveTo>
                    <a:pt x="2236048" y="1049050"/>
                  </a:moveTo>
                  <a:lnTo>
                    <a:pt x="2251613" y="1033209"/>
                  </a:lnTo>
                </a:path>
                <a:path w="3083559" h="1594485">
                  <a:moveTo>
                    <a:pt x="2251613" y="1033209"/>
                  </a:moveTo>
                  <a:lnTo>
                    <a:pt x="2251613" y="1130296"/>
                  </a:lnTo>
                </a:path>
                <a:path w="3083559" h="1594485">
                  <a:moveTo>
                    <a:pt x="2236048" y="1130296"/>
                  </a:moveTo>
                  <a:lnTo>
                    <a:pt x="2267509" y="11302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93328" y="3450710"/>
              <a:ext cx="65108" cy="994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03845" y="1597712"/>
              <a:ext cx="2432050" cy="3026410"/>
            </a:xfrm>
            <a:custGeom>
              <a:avLst/>
              <a:gdLst/>
              <a:ahLst/>
              <a:cxnLst/>
              <a:rect l="l" t="t" r="r" b="b"/>
              <a:pathLst>
                <a:path w="2432050" h="3026410">
                  <a:moveTo>
                    <a:pt x="2400774" y="1951277"/>
                  </a:moveTo>
                  <a:lnTo>
                    <a:pt x="2384878" y="1934926"/>
                  </a:lnTo>
                </a:path>
                <a:path w="2432050" h="3026410">
                  <a:moveTo>
                    <a:pt x="2384878" y="1934926"/>
                  </a:moveTo>
                  <a:lnTo>
                    <a:pt x="2384878" y="1870031"/>
                  </a:lnTo>
                </a:path>
                <a:path w="2432050" h="3026410">
                  <a:moveTo>
                    <a:pt x="2384878" y="1870031"/>
                  </a:moveTo>
                  <a:lnTo>
                    <a:pt x="2400774" y="1854190"/>
                  </a:lnTo>
                </a:path>
                <a:path w="2432050" h="3026410">
                  <a:moveTo>
                    <a:pt x="2400774" y="1854190"/>
                  </a:moveTo>
                  <a:lnTo>
                    <a:pt x="2416174" y="1854190"/>
                  </a:lnTo>
                </a:path>
                <a:path w="2432050" h="3026410">
                  <a:moveTo>
                    <a:pt x="2416174" y="1854190"/>
                  </a:moveTo>
                  <a:lnTo>
                    <a:pt x="2431739" y="1870031"/>
                  </a:lnTo>
                </a:path>
                <a:path w="2432050" h="3026410">
                  <a:moveTo>
                    <a:pt x="2431739" y="1870031"/>
                  </a:moveTo>
                  <a:lnTo>
                    <a:pt x="2431739" y="1934926"/>
                  </a:lnTo>
                </a:path>
                <a:path w="2432050" h="3026410">
                  <a:moveTo>
                    <a:pt x="2431739" y="1934926"/>
                  </a:moveTo>
                  <a:lnTo>
                    <a:pt x="2416174" y="1951277"/>
                  </a:lnTo>
                </a:path>
                <a:path w="2432050" h="3026410">
                  <a:moveTo>
                    <a:pt x="2416174" y="1951277"/>
                  </a:moveTo>
                  <a:lnTo>
                    <a:pt x="2400774" y="1951277"/>
                  </a:lnTo>
                </a:path>
                <a:path w="2432050" h="3026410">
                  <a:moveTo>
                    <a:pt x="0" y="0"/>
                  </a:moveTo>
                  <a:lnTo>
                    <a:pt x="0" y="3026387"/>
                  </a:lnTo>
                </a:path>
                <a:path w="2432050" h="3026410">
                  <a:moveTo>
                    <a:pt x="1065143" y="1377101"/>
                  </a:moveTo>
                  <a:lnTo>
                    <a:pt x="962313" y="1288360"/>
                  </a:lnTo>
                </a:path>
                <a:path w="2432050" h="3026410">
                  <a:moveTo>
                    <a:pt x="962313" y="1288360"/>
                  </a:moveTo>
                  <a:lnTo>
                    <a:pt x="854847" y="1205751"/>
                  </a:lnTo>
                </a:path>
                <a:path w="2432050" h="3026410">
                  <a:moveTo>
                    <a:pt x="854847" y="1205751"/>
                  </a:moveTo>
                  <a:lnTo>
                    <a:pt x="742744" y="1129955"/>
                  </a:lnTo>
                </a:path>
                <a:path w="2432050" h="3026410">
                  <a:moveTo>
                    <a:pt x="742744" y="1129955"/>
                  </a:moveTo>
                  <a:lnTo>
                    <a:pt x="626998" y="1060291"/>
                  </a:lnTo>
                </a:path>
                <a:path w="2432050" h="3026410">
                  <a:moveTo>
                    <a:pt x="626998" y="1060291"/>
                  </a:moveTo>
                  <a:lnTo>
                    <a:pt x="507278" y="997951"/>
                  </a:lnTo>
                </a:path>
                <a:path w="2432050" h="3026410">
                  <a:moveTo>
                    <a:pt x="507278" y="997951"/>
                  </a:moveTo>
                  <a:lnTo>
                    <a:pt x="384246" y="942935"/>
                  </a:lnTo>
                </a:path>
                <a:path w="2432050" h="3026410">
                  <a:moveTo>
                    <a:pt x="384246" y="942935"/>
                  </a:moveTo>
                  <a:lnTo>
                    <a:pt x="258399" y="895243"/>
                  </a:lnTo>
                </a:path>
                <a:path w="2432050" h="3026410">
                  <a:moveTo>
                    <a:pt x="258399" y="895243"/>
                  </a:moveTo>
                  <a:lnTo>
                    <a:pt x="129969" y="854876"/>
                  </a:lnTo>
                </a:path>
                <a:path w="2432050" h="3026410">
                  <a:moveTo>
                    <a:pt x="129969" y="854876"/>
                  </a:moveTo>
                  <a:lnTo>
                    <a:pt x="0" y="822684"/>
                  </a:lnTo>
                </a:path>
                <a:path w="2432050" h="3026410">
                  <a:moveTo>
                    <a:pt x="1078059" y="1557308"/>
                  </a:moveTo>
                  <a:lnTo>
                    <a:pt x="990960" y="1456815"/>
                  </a:lnTo>
                </a:path>
                <a:path w="2432050" h="3026410">
                  <a:moveTo>
                    <a:pt x="990960" y="1456815"/>
                  </a:moveTo>
                  <a:lnTo>
                    <a:pt x="898065" y="1361602"/>
                  </a:lnTo>
                </a:path>
                <a:path w="2432050" h="3026410">
                  <a:moveTo>
                    <a:pt x="898065" y="1361602"/>
                  </a:moveTo>
                  <a:lnTo>
                    <a:pt x="800203" y="1272009"/>
                  </a:lnTo>
                </a:path>
                <a:path w="2432050" h="3026410">
                  <a:moveTo>
                    <a:pt x="800203" y="1272009"/>
                  </a:moveTo>
                  <a:lnTo>
                    <a:pt x="698035" y="1187697"/>
                  </a:lnTo>
                </a:path>
                <a:path w="2432050" h="3026410">
                  <a:moveTo>
                    <a:pt x="698035" y="1187697"/>
                  </a:moveTo>
                  <a:lnTo>
                    <a:pt x="590734" y="1110197"/>
                  </a:lnTo>
                </a:path>
                <a:path w="2432050" h="3026410">
                  <a:moveTo>
                    <a:pt x="590734" y="1110197"/>
                  </a:moveTo>
                  <a:lnTo>
                    <a:pt x="479625" y="1038489"/>
                  </a:lnTo>
                </a:path>
                <a:path w="2432050" h="3026410">
                  <a:moveTo>
                    <a:pt x="479625" y="1038489"/>
                  </a:moveTo>
                  <a:lnTo>
                    <a:pt x="364707" y="973594"/>
                  </a:lnTo>
                </a:path>
                <a:path w="2432050" h="3026410">
                  <a:moveTo>
                    <a:pt x="364707" y="973594"/>
                  </a:moveTo>
                  <a:lnTo>
                    <a:pt x="246477" y="915683"/>
                  </a:lnTo>
                </a:path>
                <a:path w="2432050" h="3026410">
                  <a:moveTo>
                    <a:pt x="246477" y="915683"/>
                  </a:moveTo>
                  <a:lnTo>
                    <a:pt x="125499" y="864584"/>
                  </a:lnTo>
                </a:path>
                <a:path w="2432050" h="3026410">
                  <a:moveTo>
                    <a:pt x="125499" y="864584"/>
                  </a:moveTo>
                  <a:lnTo>
                    <a:pt x="1622" y="8209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71060" y="3846705"/>
              <a:ext cx="102581" cy="1574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08319" y="4522737"/>
              <a:ext cx="77726" cy="15787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72329" y="4674449"/>
              <a:ext cx="77859" cy="15787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99020" y="4675641"/>
              <a:ext cx="50800" cy="155575"/>
            </a:xfrm>
            <a:custGeom>
              <a:avLst/>
              <a:gdLst/>
              <a:ahLst/>
              <a:cxnLst/>
              <a:rect l="l" t="t" r="r" b="b"/>
              <a:pathLst>
                <a:path w="50800" h="155575">
                  <a:moveTo>
                    <a:pt x="0" y="25992"/>
                  </a:moveTo>
                  <a:lnTo>
                    <a:pt x="25334" y="0"/>
                  </a:lnTo>
                </a:path>
                <a:path w="50800" h="155575">
                  <a:moveTo>
                    <a:pt x="25334" y="0"/>
                  </a:moveTo>
                  <a:lnTo>
                    <a:pt x="25334" y="155492"/>
                  </a:lnTo>
                </a:path>
                <a:path w="50800" h="155575">
                  <a:moveTo>
                    <a:pt x="0" y="155492"/>
                  </a:moveTo>
                  <a:lnTo>
                    <a:pt x="50504" y="1554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20309" y="3382408"/>
              <a:ext cx="102979" cy="1577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71060" y="3382408"/>
              <a:ext cx="77727" cy="15772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01929" y="2798013"/>
              <a:ext cx="100965" cy="155575"/>
            </a:xfrm>
            <a:custGeom>
              <a:avLst/>
              <a:gdLst/>
              <a:ahLst/>
              <a:cxnLst/>
              <a:rect l="l" t="t" r="r" b="b"/>
              <a:pathLst>
                <a:path w="100964" h="155575">
                  <a:moveTo>
                    <a:pt x="0" y="0"/>
                  </a:moveTo>
                  <a:lnTo>
                    <a:pt x="100627" y="0"/>
                  </a:lnTo>
                </a:path>
                <a:path w="100964" h="155575">
                  <a:moveTo>
                    <a:pt x="100627" y="0"/>
                  </a:moveTo>
                  <a:lnTo>
                    <a:pt x="25252" y="15550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51504" y="2796821"/>
              <a:ext cx="102581" cy="15789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66128" y="3117038"/>
              <a:ext cx="969644" cy="1719580"/>
            </a:xfrm>
            <a:custGeom>
              <a:avLst/>
              <a:gdLst/>
              <a:ahLst/>
              <a:cxnLst/>
              <a:rect l="l" t="t" r="r" b="b"/>
              <a:pathLst>
                <a:path w="969645" h="1719579">
                  <a:moveTo>
                    <a:pt x="413969" y="0"/>
                  </a:moveTo>
                  <a:lnTo>
                    <a:pt x="474243" y="144097"/>
                  </a:lnTo>
                </a:path>
                <a:path w="969645" h="1719579">
                  <a:moveTo>
                    <a:pt x="474243" y="144097"/>
                  </a:moveTo>
                  <a:lnTo>
                    <a:pt x="541471" y="285299"/>
                  </a:lnTo>
                </a:path>
                <a:path w="969645" h="1719579">
                  <a:moveTo>
                    <a:pt x="541471" y="285299"/>
                  </a:moveTo>
                  <a:lnTo>
                    <a:pt x="614496" y="422413"/>
                  </a:lnTo>
                </a:path>
                <a:path w="969645" h="1719579">
                  <a:moveTo>
                    <a:pt x="614496" y="422413"/>
                  </a:moveTo>
                  <a:lnTo>
                    <a:pt x="694309" y="556512"/>
                  </a:lnTo>
                </a:path>
                <a:path w="969645" h="1719579">
                  <a:moveTo>
                    <a:pt x="694309" y="556512"/>
                  </a:moveTo>
                  <a:lnTo>
                    <a:pt x="780249" y="686013"/>
                  </a:lnTo>
                </a:path>
                <a:path w="969645" h="1719579">
                  <a:moveTo>
                    <a:pt x="780249" y="686013"/>
                  </a:moveTo>
                  <a:lnTo>
                    <a:pt x="871985" y="811323"/>
                  </a:lnTo>
                </a:path>
                <a:path w="969645" h="1719579">
                  <a:moveTo>
                    <a:pt x="871985" y="811323"/>
                  </a:moveTo>
                  <a:lnTo>
                    <a:pt x="969019" y="932034"/>
                  </a:lnTo>
                </a:path>
                <a:path w="969645" h="1719579">
                  <a:moveTo>
                    <a:pt x="306006" y="996997"/>
                  </a:moveTo>
                  <a:lnTo>
                    <a:pt x="306006" y="932460"/>
                  </a:lnTo>
                </a:path>
                <a:path w="969645" h="1719579">
                  <a:moveTo>
                    <a:pt x="306006" y="964720"/>
                  </a:moveTo>
                  <a:lnTo>
                    <a:pt x="337467" y="932460"/>
                  </a:lnTo>
                </a:path>
                <a:path w="969645" h="1719579">
                  <a:moveTo>
                    <a:pt x="337467" y="932460"/>
                  </a:moveTo>
                  <a:lnTo>
                    <a:pt x="353364" y="932460"/>
                  </a:lnTo>
                </a:path>
                <a:path w="969645" h="1719579">
                  <a:moveTo>
                    <a:pt x="353364" y="932460"/>
                  </a:moveTo>
                  <a:lnTo>
                    <a:pt x="368763" y="948795"/>
                  </a:lnTo>
                </a:path>
                <a:path w="969645" h="1719579">
                  <a:moveTo>
                    <a:pt x="368763" y="948795"/>
                  </a:moveTo>
                  <a:lnTo>
                    <a:pt x="368763" y="996997"/>
                  </a:lnTo>
                </a:path>
                <a:path w="969645" h="1719579">
                  <a:moveTo>
                    <a:pt x="494279" y="932460"/>
                  </a:moveTo>
                  <a:lnTo>
                    <a:pt x="557037" y="932460"/>
                  </a:lnTo>
                </a:path>
                <a:path w="969645" h="1719579">
                  <a:moveTo>
                    <a:pt x="557037" y="964720"/>
                  </a:moveTo>
                  <a:lnTo>
                    <a:pt x="494279" y="964720"/>
                  </a:lnTo>
                </a:path>
                <a:path w="969645" h="1719579">
                  <a:moveTo>
                    <a:pt x="682552" y="900183"/>
                  </a:moveTo>
                  <a:lnTo>
                    <a:pt x="745310" y="900183"/>
                  </a:lnTo>
                </a:path>
                <a:path w="969645" h="1719579">
                  <a:moveTo>
                    <a:pt x="745310" y="900183"/>
                  </a:moveTo>
                  <a:lnTo>
                    <a:pt x="697952" y="996997"/>
                  </a:lnTo>
                </a:path>
                <a:path w="969645" h="1719579">
                  <a:moveTo>
                    <a:pt x="776606" y="980646"/>
                  </a:moveTo>
                  <a:lnTo>
                    <a:pt x="792503" y="996997"/>
                  </a:lnTo>
                </a:path>
                <a:path w="969645" h="1719579">
                  <a:moveTo>
                    <a:pt x="792503" y="996997"/>
                  </a:moveTo>
                  <a:lnTo>
                    <a:pt x="823468" y="996997"/>
                  </a:lnTo>
                </a:path>
                <a:path w="969645" h="1719579">
                  <a:moveTo>
                    <a:pt x="823468" y="996997"/>
                  </a:moveTo>
                  <a:lnTo>
                    <a:pt x="839364" y="980646"/>
                  </a:lnTo>
                </a:path>
                <a:path w="969645" h="1719579">
                  <a:moveTo>
                    <a:pt x="839364" y="980646"/>
                  </a:moveTo>
                  <a:lnTo>
                    <a:pt x="839364" y="948795"/>
                  </a:lnTo>
                </a:path>
                <a:path w="969645" h="1719579">
                  <a:moveTo>
                    <a:pt x="839364" y="948795"/>
                  </a:moveTo>
                  <a:lnTo>
                    <a:pt x="823468" y="932460"/>
                  </a:lnTo>
                </a:path>
                <a:path w="969645" h="1719579">
                  <a:moveTo>
                    <a:pt x="823468" y="932460"/>
                  </a:moveTo>
                  <a:lnTo>
                    <a:pt x="776606" y="932460"/>
                  </a:lnTo>
                </a:path>
                <a:path w="969645" h="1719579">
                  <a:moveTo>
                    <a:pt x="776606" y="932460"/>
                  </a:moveTo>
                  <a:lnTo>
                    <a:pt x="776606" y="900183"/>
                  </a:lnTo>
                </a:path>
                <a:path w="969645" h="1719579">
                  <a:moveTo>
                    <a:pt x="776606" y="900183"/>
                  </a:moveTo>
                  <a:lnTo>
                    <a:pt x="839364" y="900183"/>
                  </a:lnTo>
                </a:path>
                <a:path w="969645" h="1719579">
                  <a:moveTo>
                    <a:pt x="886225" y="996997"/>
                  </a:moveTo>
                  <a:lnTo>
                    <a:pt x="870826" y="980646"/>
                  </a:lnTo>
                </a:path>
                <a:path w="969645" h="1719579">
                  <a:moveTo>
                    <a:pt x="870826" y="980646"/>
                  </a:moveTo>
                  <a:lnTo>
                    <a:pt x="870826" y="916109"/>
                  </a:lnTo>
                </a:path>
                <a:path w="969645" h="1719579">
                  <a:moveTo>
                    <a:pt x="870826" y="916109"/>
                  </a:moveTo>
                  <a:lnTo>
                    <a:pt x="886225" y="900183"/>
                  </a:lnTo>
                </a:path>
                <a:path w="969645" h="1719579">
                  <a:moveTo>
                    <a:pt x="886225" y="900183"/>
                  </a:moveTo>
                  <a:lnTo>
                    <a:pt x="902122" y="900183"/>
                  </a:lnTo>
                </a:path>
                <a:path w="969645" h="1719579">
                  <a:moveTo>
                    <a:pt x="902122" y="900183"/>
                  </a:moveTo>
                  <a:lnTo>
                    <a:pt x="918018" y="916109"/>
                  </a:lnTo>
                </a:path>
                <a:path w="969645" h="1719579">
                  <a:moveTo>
                    <a:pt x="918018" y="916109"/>
                  </a:moveTo>
                  <a:lnTo>
                    <a:pt x="918018" y="980646"/>
                  </a:lnTo>
                </a:path>
                <a:path w="969645" h="1719579">
                  <a:moveTo>
                    <a:pt x="918018" y="980646"/>
                  </a:moveTo>
                  <a:lnTo>
                    <a:pt x="902122" y="996997"/>
                  </a:lnTo>
                </a:path>
                <a:path w="969645" h="1719579">
                  <a:moveTo>
                    <a:pt x="902122" y="996997"/>
                  </a:moveTo>
                  <a:lnTo>
                    <a:pt x="886225" y="996997"/>
                  </a:lnTo>
                </a:path>
                <a:path w="969645" h="1719579">
                  <a:moveTo>
                    <a:pt x="306006" y="1159201"/>
                  </a:moveTo>
                  <a:lnTo>
                    <a:pt x="306006" y="1126498"/>
                  </a:lnTo>
                </a:path>
                <a:path w="969645" h="1719579">
                  <a:moveTo>
                    <a:pt x="306006" y="1126498"/>
                  </a:moveTo>
                  <a:lnTo>
                    <a:pt x="337467" y="1061960"/>
                  </a:lnTo>
                </a:path>
                <a:path w="969645" h="1719579">
                  <a:moveTo>
                    <a:pt x="337467" y="1061960"/>
                  </a:moveTo>
                  <a:lnTo>
                    <a:pt x="368763" y="1126498"/>
                  </a:lnTo>
                </a:path>
                <a:path w="969645" h="1719579">
                  <a:moveTo>
                    <a:pt x="368763" y="1126498"/>
                  </a:moveTo>
                  <a:lnTo>
                    <a:pt x="368763" y="1159201"/>
                  </a:lnTo>
                </a:path>
                <a:path w="969645" h="1719579">
                  <a:moveTo>
                    <a:pt x="306006" y="1126498"/>
                  </a:moveTo>
                  <a:lnTo>
                    <a:pt x="368763" y="1126498"/>
                  </a:lnTo>
                </a:path>
                <a:path w="969645" h="1719579">
                  <a:moveTo>
                    <a:pt x="494279" y="1094238"/>
                  </a:moveTo>
                  <a:lnTo>
                    <a:pt x="557037" y="1094238"/>
                  </a:lnTo>
                </a:path>
                <a:path w="969645" h="1719579">
                  <a:moveTo>
                    <a:pt x="557037" y="1126498"/>
                  </a:moveTo>
                  <a:lnTo>
                    <a:pt x="494279" y="1126498"/>
                  </a:lnTo>
                </a:path>
                <a:path w="969645" h="1719579">
                  <a:moveTo>
                    <a:pt x="682552" y="1077886"/>
                  </a:moveTo>
                  <a:lnTo>
                    <a:pt x="697952" y="1061960"/>
                  </a:lnTo>
                </a:path>
                <a:path w="969645" h="1719579">
                  <a:moveTo>
                    <a:pt x="697952" y="1061960"/>
                  </a:moveTo>
                  <a:lnTo>
                    <a:pt x="697952" y="1159201"/>
                  </a:lnTo>
                </a:path>
                <a:path w="969645" h="1719579">
                  <a:moveTo>
                    <a:pt x="682552" y="1159201"/>
                  </a:moveTo>
                  <a:lnTo>
                    <a:pt x="713848" y="1159201"/>
                  </a:lnTo>
                </a:path>
                <a:path w="969645" h="1719579">
                  <a:moveTo>
                    <a:pt x="760710" y="1159201"/>
                  </a:moveTo>
                  <a:lnTo>
                    <a:pt x="745310" y="1142849"/>
                  </a:lnTo>
                </a:path>
                <a:path w="969645" h="1719579">
                  <a:moveTo>
                    <a:pt x="745310" y="1142849"/>
                  </a:moveTo>
                  <a:lnTo>
                    <a:pt x="745310" y="1077886"/>
                  </a:lnTo>
                </a:path>
                <a:path w="969645" h="1719579">
                  <a:moveTo>
                    <a:pt x="745310" y="1077886"/>
                  </a:moveTo>
                  <a:lnTo>
                    <a:pt x="760710" y="1061960"/>
                  </a:lnTo>
                </a:path>
                <a:path w="969645" h="1719579">
                  <a:moveTo>
                    <a:pt x="760710" y="1061960"/>
                  </a:moveTo>
                  <a:lnTo>
                    <a:pt x="776606" y="1061960"/>
                  </a:lnTo>
                </a:path>
                <a:path w="969645" h="1719579">
                  <a:moveTo>
                    <a:pt x="776606" y="1061960"/>
                  </a:moveTo>
                  <a:lnTo>
                    <a:pt x="792503" y="1077886"/>
                  </a:lnTo>
                </a:path>
                <a:path w="969645" h="1719579">
                  <a:moveTo>
                    <a:pt x="792503" y="1077886"/>
                  </a:moveTo>
                  <a:lnTo>
                    <a:pt x="792503" y="1142849"/>
                  </a:lnTo>
                </a:path>
                <a:path w="969645" h="1719579">
                  <a:moveTo>
                    <a:pt x="792503" y="1142849"/>
                  </a:moveTo>
                  <a:lnTo>
                    <a:pt x="776606" y="1159201"/>
                  </a:lnTo>
                </a:path>
                <a:path w="969645" h="1719579">
                  <a:moveTo>
                    <a:pt x="776606" y="1159201"/>
                  </a:moveTo>
                  <a:lnTo>
                    <a:pt x="760710" y="1159201"/>
                  </a:lnTo>
                </a:path>
                <a:path w="969645" h="1719579">
                  <a:moveTo>
                    <a:pt x="0" y="1719546"/>
                  </a:moveTo>
                  <a:lnTo>
                    <a:pt x="0" y="169357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15126" y="4679899"/>
              <a:ext cx="77693" cy="15787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40641" y="4679899"/>
              <a:ext cx="103029" cy="15787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27817" y="4799282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2599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76815" y="4668589"/>
              <a:ext cx="77693" cy="1578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02662" y="4668589"/>
              <a:ext cx="102697" cy="15787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42847" y="2293331"/>
              <a:ext cx="1537335" cy="824230"/>
            </a:xfrm>
            <a:custGeom>
              <a:avLst/>
              <a:gdLst/>
              <a:ahLst/>
              <a:cxnLst/>
              <a:rect l="l" t="t" r="r" b="b"/>
              <a:pathLst>
                <a:path w="1537334" h="824230">
                  <a:moveTo>
                    <a:pt x="1537251" y="823706"/>
                  </a:moveTo>
                  <a:lnTo>
                    <a:pt x="1476645" y="743141"/>
                  </a:lnTo>
                </a:path>
                <a:path w="1537334" h="824230">
                  <a:moveTo>
                    <a:pt x="1476645" y="743141"/>
                  </a:moveTo>
                  <a:lnTo>
                    <a:pt x="1412563" y="665641"/>
                  </a:lnTo>
                </a:path>
                <a:path w="1537334" h="824230">
                  <a:moveTo>
                    <a:pt x="0" y="26060"/>
                  </a:moveTo>
                  <a:lnTo>
                    <a:pt x="25666" y="0"/>
                  </a:lnTo>
                </a:path>
                <a:path w="1537334" h="824230">
                  <a:moveTo>
                    <a:pt x="25666" y="0"/>
                  </a:moveTo>
                  <a:lnTo>
                    <a:pt x="25666" y="155509"/>
                  </a:lnTo>
                </a:path>
                <a:path w="1537334" h="824230">
                  <a:moveTo>
                    <a:pt x="0" y="155509"/>
                  </a:moveTo>
                  <a:lnTo>
                    <a:pt x="50520" y="15550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42299" y="2292139"/>
              <a:ext cx="77743" cy="15789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67798" y="2292139"/>
              <a:ext cx="77727" cy="15789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36217" y="4583868"/>
              <a:ext cx="1155700" cy="236220"/>
            </a:xfrm>
            <a:custGeom>
              <a:avLst/>
              <a:gdLst/>
              <a:ahLst/>
              <a:cxnLst/>
              <a:rect l="l" t="t" r="r" b="b"/>
              <a:pathLst>
                <a:path w="1155700" h="236220">
                  <a:moveTo>
                    <a:pt x="482854" y="0"/>
                  </a:moveTo>
                  <a:lnTo>
                    <a:pt x="1155140" y="30590"/>
                  </a:lnTo>
                </a:path>
                <a:path w="1155700" h="236220">
                  <a:moveTo>
                    <a:pt x="0" y="235955"/>
                  </a:moveTo>
                  <a:lnTo>
                    <a:pt x="0" y="20996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85215" y="4663139"/>
              <a:ext cx="77693" cy="15787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80564" y="2947221"/>
              <a:ext cx="439420" cy="1872614"/>
            </a:xfrm>
            <a:custGeom>
              <a:avLst/>
              <a:gdLst/>
              <a:ahLst/>
              <a:cxnLst/>
              <a:rect l="l" t="t" r="r" b="b"/>
              <a:pathLst>
                <a:path w="439420" h="1872614">
                  <a:moveTo>
                    <a:pt x="331341" y="1717110"/>
                  </a:moveTo>
                  <a:lnTo>
                    <a:pt x="432018" y="1717110"/>
                  </a:lnTo>
                </a:path>
                <a:path w="439420" h="1872614">
                  <a:moveTo>
                    <a:pt x="432018" y="1717110"/>
                  </a:moveTo>
                  <a:lnTo>
                    <a:pt x="356510" y="1872602"/>
                  </a:lnTo>
                </a:path>
                <a:path w="439420" h="1872614">
                  <a:moveTo>
                    <a:pt x="0" y="97257"/>
                  </a:moveTo>
                  <a:lnTo>
                    <a:pt x="0" y="32191"/>
                  </a:lnTo>
                </a:path>
                <a:path w="439420" h="1872614">
                  <a:moveTo>
                    <a:pt x="0" y="64894"/>
                  </a:moveTo>
                  <a:lnTo>
                    <a:pt x="30964" y="32191"/>
                  </a:lnTo>
                </a:path>
                <a:path w="439420" h="1872614">
                  <a:moveTo>
                    <a:pt x="30964" y="32191"/>
                  </a:moveTo>
                  <a:lnTo>
                    <a:pt x="46861" y="32191"/>
                  </a:lnTo>
                </a:path>
                <a:path w="439420" h="1872614">
                  <a:moveTo>
                    <a:pt x="46861" y="32191"/>
                  </a:moveTo>
                  <a:lnTo>
                    <a:pt x="62757" y="48543"/>
                  </a:lnTo>
                </a:path>
                <a:path w="439420" h="1872614">
                  <a:moveTo>
                    <a:pt x="62757" y="48543"/>
                  </a:moveTo>
                  <a:lnTo>
                    <a:pt x="62757" y="97257"/>
                  </a:lnTo>
                </a:path>
                <a:path w="439420" h="1872614">
                  <a:moveTo>
                    <a:pt x="187942" y="32191"/>
                  </a:moveTo>
                  <a:lnTo>
                    <a:pt x="250699" y="32191"/>
                  </a:lnTo>
                </a:path>
                <a:path w="439420" h="1872614">
                  <a:moveTo>
                    <a:pt x="250699" y="64894"/>
                  </a:moveTo>
                  <a:lnTo>
                    <a:pt x="187942" y="64894"/>
                  </a:lnTo>
                </a:path>
                <a:path w="439420" h="1872614">
                  <a:moveTo>
                    <a:pt x="376049" y="0"/>
                  </a:moveTo>
                  <a:lnTo>
                    <a:pt x="438807" y="0"/>
                  </a:lnTo>
                </a:path>
                <a:path w="439420" h="1872614">
                  <a:moveTo>
                    <a:pt x="438807" y="0"/>
                  </a:moveTo>
                  <a:lnTo>
                    <a:pt x="391946" y="9725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49658" y="2946028"/>
              <a:ext cx="65440" cy="9964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349419" y="3613544"/>
              <a:ext cx="251460" cy="97790"/>
            </a:xfrm>
            <a:custGeom>
              <a:avLst/>
              <a:gdLst/>
              <a:ahLst/>
              <a:cxnLst/>
              <a:rect l="l" t="t" r="r" b="b"/>
              <a:pathLst>
                <a:path w="251459" h="97789">
                  <a:moveTo>
                    <a:pt x="0" y="97308"/>
                  </a:moveTo>
                  <a:lnTo>
                    <a:pt x="0" y="65031"/>
                  </a:lnTo>
                </a:path>
                <a:path w="251459" h="97789">
                  <a:moveTo>
                    <a:pt x="0" y="65031"/>
                  </a:moveTo>
                  <a:lnTo>
                    <a:pt x="31296" y="0"/>
                  </a:lnTo>
                </a:path>
                <a:path w="251459" h="97789">
                  <a:moveTo>
                    <a:pt x="31296" y="0"/>
                  </a:moveTo>
                  <a:lnTo>
                    <a:pt x="62757" y="65031"/>
                  </a:lnTo>
                </a:path>
                <a:path w="251459" h="97789">
                  <a:moveTo>
                    <a:pt x="62757" y="65031"/>
                  </a:moveTo>
                  <a:lnTo>
                    <a:pt x="62757" y="97308"/>
                  </a:lnTo>
                </a:path>
                <a:path w="251459" h="97789">
                  <a:moveTo>
                    <a:pt x="0" y="65031"/>
                  </a:moveTo>
                  <a:lnTo>
                    <a:pt x="62757" y="65031"/>
                  </a:lnTo>
                </a:path>
                <a:path w="251459" h="97789">
                  <a:moveTo>
                    <a:pt x="188273" y="32702"/>
                  </a:moveTo>
                  <a:lnTo>
                    <a:pt x="251031" y="32702"/>
                  </a:lnTo>
                </a:path>
                <a:path w="251459" h="97789">
                  <a:moveTo>
                    <a:pt x="251031" y="65031"/>
                  </a:moveTo>
                  <a:lnTo>
                    <a:pt x="188273" y="650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24790" y="3612351"/>
              <a:ext cx="65109" cy="9969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80564" y="3109032"/>
              <a:ext cx="407670" cy="97790"/>
            </a:xfrm>
            <a:custGeom>
              <a:avLst/>
              <a:gdLst/>
              <a:ahLst/>
              <a:cxnLst/>
              <a:rect l="l" t="t" r="r" b="b"/>
              <a:pathLst>
                <a:path w="407670" h="97789">
                  <a:moveTo>
                    <a:pt x="0" y="97257"/>
                  </a:moveTo>
                  <a:lnTo>
                    <a:pt x="0" y="64894"/>
                  </a:lnTo>
                </a:path>
                <a:path w="407670" h="97789">
                  <a:moveTo>
                    <a:pt x="0" y="64894"/>
                  </a:moveTo>
                  <a:lnTo>
                    <a:pt x="30964" y="0"/>
                  </a:lnTo>
                </a:path>
                <a:path w="407670" h="97789">
                  <a:moveTo>
                    <a:pt x="30964" y="0"/>
                  </a:moveTo>
                  <a:lnTo>
                    <a:pt x="62757" y="64894"/>
                  </a:lnTo>
                </a:path>
                <a:path w="407670" h="97789">
                  <a:moveTo>
                    <a:pt x="62757" y="64894"/>
                  </a:moveTo>
                  <a:lnTo>
                    <a:pt x="62757" y="97257"/>
                  </a:lnTo>
                </a:path>
                <a:path w="407670" h="97789">
                  <a:moveTo>
                    <a:pt x="0" y="64894"/>
                  </a:moveTo>
                  <a:lnTo>
                    <a:pt x="62757" y="64894"/>
                  </a:lnTo>
                </a:path>
                <a:path w="407670" h="97789">
                  <a:moveTo>
                    <a:pt x="187942" y="32702"/>
                  </a:moveTo>
                  <a:lnTo>
                    <a:pt x="250699" y="32702"/>
                  </a:lnTo>
                </a:path>
                <a:path w="407670" h="97789">
                  <a:moveTo>
                    <a:pt x="250699" y="64894"/>
                  </a:moveTo>
                  <a:lnTo>
                    <a:pt x="187942" y="64894"/>
                  </a:lnTo>
                </a:path>
                <a:path w="407670" h="97789">
                  <a:moveTo>
                    <a:pt x="376049" y="16351"/>
                  </a:moveTo>
                  <a:lnTo>
                    <a:pt x="391946" y="0"/>
                  </a:lnTo>
                </a:path>
                <a:path w="407670" h="97789">
                  <a:moveTo>
                    <a:pt x="391946" y="0"/>
                  </a:moveTo>
                  <a:lnTo>
                    <a:pt x="391946" y="97257"/>
                  </a:lnTo>
                </a:path>
                <a:path w="407670" h="97789">
                  <a:moveTo>
                    <a:pt x="376049" y="97257"/>
                  </a:moveTo>
                  <a:lnTo>
                    <a:pt x="407511" y="9725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6050879" y="5193671"/>
            <a:ext cx="100330" cy="156210"/>
          </a:xfrm>
          <a:custGeom>
            <a:avLst/>
            <a:gdLst/>
            <a:ahLst/>
            <a:cxnLst/>
            <a:rect l="l" t="t" r="r" b="b"/>
            <a:pathLst>
              <a:path w="100329" h="156210">
                <a:moveTo>
                  <a:pt x="0" y="155911"/>
                </a:moveTo>
                <a:lnTo>
                  <a:pt x="0" y="0"/>
                </a:lnTo>
              </a:path>
              <a:path w="100329" h="156210">
                <a:moveTo>
                  <a:pt x="0" y="0"/>
                </a:moveTo>
                <a:lnTo>
                  <a:pt x="100180" y="0"/>
                </a:lnTo>
              </a:path>
              <a:path w="100329" h="156210">
                <a:moveTo>
                  <a:pt x="0" y="77955"/>
                </a:moveTo>
                <a:lnTo>
                  <a:pt x="50504" y="77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01564" y="5245642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0" y="103940"/>
                </a:moveTo>
                <a:lnTo>
                  <a:pt x="0" y="0"/>
                </a:lnTo>
              </a:path>
              <a:path w="100964" h="104139">
                <a:moveTo>
                  <a:pt x="0" y="51970"/>
                </a:moveTo>
                <a:lnTo>
                  <a:pt x="50173" y="0"/>
                </a:lnTo>
              </a:path>
              <a:path w="100964" h="104139">
                <a:moveTo>
                  <a:pt x="50173" y="0"/>
                </a:moveTo>
                <a:lnTo>
                  <a:pt x="75011" y="0"/>
                </a:lnTo>
              </a:path>
              <a:path w="100964" h="104139">
                <a:moveTo>
                  <a:pt x="75011" y="0"/>
                </a:moveTo>
                <a:lnTo>
                  <a:pt x="100346" y="2598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50742" y="5244450"/>
            <a:ext cx="103028" cy="10632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02768" y="5245642"/>
            <a:ext cx="100330" cy="104139"/>
          </a:xfrm>
          <a:custGeom>
            <a:avLst/>
            <a:gdLst/>
            <a:ahLst/>
            <a:cxnLst/>
            <a:rect l="l" t="t" r="r" b="b"/>
            <a:pathLst>
              <a:path w="100329" h="104139">
                <a:moveTo>
                  <a:pt x="100180" y="0"/>
                </a:moveTo>
                <a:lnTo>
                  <a:pt x="24838" y="0"/>
                </a:lnTo>
              </a:path>
              <a:path w="100329" h="104139">
                <a:moveTo>
                  <a:pt x="24838" y="0"/>
                </a:moveTo>
                <a:lnTo>
                  <a:pt x="0" y="25985"/>
                </a:lnTo>
              </a:path>
              <a:path w="100329" h="104139">
                <a:moveTo>
                  <a:pt x="0" y="25985"/>
                </a:moveTo>
                <a:lnTo>
                  <a:pt x="0" y="77536"/>
                </a:lnTo>
              </a:path>
              <a:path w="100329" h="104139">
                <a:moveTo>
                  <a:pt x="0" y="77536"/>
                </a:moveTo>
                <a:lnTo>
                  <a:pt x="24838" y="103940"/>
                </a:lnTo>
              </a:path>
              <a:path w="100329" h="104139">
                <a:moveTo>
                  <a:pt x="24838" y="103940"/>
                </a:moveTo>
                <a:lnTo>
                  <a:pt x="100180" y="1039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6653122" y="4881908"/>
            <a:ext cx="223520" cy="469265"/>
            <a:chOff x="6653122" y="4881908"/>
            <a:chExt cx="223520" cy="469265"/>
          </a:xfrm>
        </p:grpSpPr>
        <p:sp>
          <p:nvSpPr>
            <p:cNvPr id="39" name="object 39"/>
            <p:cNvSpPr/>
            <p:nvPr/>
          </p:nvSpPr>
          <p:spPr>
            <a:xfrm>
              <a:off x="6653122" y="4883100"/>
              <a:ext cx="100965" cy="466725"/>
            </a:xfrm>
            <a:custGeom>
              <a:avLst/>
              <a:gdLst/>
              <a:ahLst/>
              <a:cxnLst/>
              <a:rect l="l" t="t" r="r" b="b"/>
              <a:pathLst>
                <a:path w="100965" h="466725">
                  <a:moveTo>
                    <a:pt x="0" y="362541"/>
                  </a:moveTo>
                  <a:lnTo>
                    <a:pt x="100677" y="362541"/>
                  </a:lnTo>
                </a:path>
                <a:path w="100965" h="466725">
                  <a:moveTo>
                    <a:pt x="50504" y="310570"/>
                  </a:moveTo>
                  <a:lnTo>
                    <a:pt x="50504" y="440078"/>
                  </a:lnTo>
                </a:path>
                <a:path w="100965" h="466725">
                  <a:moveTo>
                    <a:pt x="50504" y="440078"/>
                  </a:moveTo>
                  <a:lnTo>
                    <a:pt x="75342" y="466482"/>
                  </a:lnTo>
                </a:path>
                <a:path w="100965" h="466725">
                  <a:moveTo>
                    <a:pt x="75342" y="466482"/>
                  </a:moveTo>
                  <a:lnTo>
                    <a:pt x="100677" y="440078"/>
                  </a:lnTo>
                </a:path>
                <a:path w="100965" h="466725">
                  <a:moveTo>
                    <a:pt x="33779" y="290869"/>
                  </a:moveTo>
                  <a:lnTo>
                    <a:pt x="3377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685726" y="4881908"/>
              <a:ext cx="190624" cy="19643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6803807" y="5193671"/>
            <a:ext cx="0" cy="156210"/>
          </a:xfrm>
          <a:custGeom>
            <a:avLst/>
            <a:gdLst/>
            <a:ahLst/>
            <a:cxnLst/>
            <a:rect l="l" t="t" r="r" b="b"/>
            <a:pathLst>
              <a:path h="156210">
                <a:moveTo>
                  <a:pt x="0" y="155911"/>
                </a:moveTo>
                <a:lnTo>
                  <a:pt x="0" y="51970"/>
                </a:lnTo>
              </a:path>
              <a:path h="156210">
                <a:moveTo>
                  <a:pt x="0" y="2640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52804" y="5244450"/>
            <a:ext cx="103028" cy="10632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04665" y="5245642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5" h="104139">
                <a:moveTo>
                  <a:pt x="0" y="103940"/>
                </a:moveTo>
                <a:lnTo>
                  <a:pt x="0" y="0"/>
                </a:lnTo>
              </a:path>
              <a:path w="100965" h="104139">
                <a:moveTo>
                  <a:pt x="0" y="51970"/>
                </a:moveTo>
                <a:lnTo>
                  <a:pt x="50173" y="0"/>
                </a:lnTo>
              </a:path>
              <a:path w="100965" h="104139">
                <a:moveTo>
                  <a:pt x="50173" y="0"/>
                </a:moveTo>
                <a:lnTo>
                  <a:pt x="75508" y="0"/>
                </a:lnTo>
              </a:path>
              <a:path w="100965" h="104139">
                <a:moveTo>
                  <a:pt x="75508" y="0"/>
                </a:moveTo>
                <a:lnTo>
                  <a:pt x="100346" y="25985"/>
                </a:lnTo>
              </a:path>
              <a:path w="100965" h="104139">
                <a:moveTo>
                  <a:pt x="100346" y="25985"/>
                </a:moveTo>
                <a:lnTo>
                  <a:pt x="100346" y="1039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05869" y="5192479"/>
            <a:ext cx="101355" cy="15829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55048" y="5244450"/>
            <a:ext cx="102863" cy="10632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06908" y="5193671"/>
            <a:ext cx="100330" cy="156210"/>
          </a:xfrm>
          <a:custGeom>
            <a:avLst/>
            <a:gdLst/>
            <a:ahLst/>
            <a:cxnLst/>
            <a:rect l="l" t="t" r="r" b="b"/>
            <a:pathLst>
              <a:path w="100329" h="156210">
                <a:moveTo>
                  <a:pt x="0" y="77955"/>
                </a:moveTo>
                <a:lnTo>
                  <a:pt x="75342" y="77955"/>
                </a:lnTo>
              </a:path>
              <a:path w="100329" h="156210">
                <a:moveTo>
                  <a:pt x="100180" y="26404"/>
                </a:moveTo>
                <a:lnTo>
                  <a:pt x="75342" y="0"/>
                </a:lnTo>
              </a:path>
              <a:path w="100329" h="156210">
                <a:moveTo>
                  <a:pt x="75342" y="0"/>
                </a:moveTo>
                <a:lnTo>
                  <a:pt x="50173" y="0"/>
                </a:lnTo>
              </a:path>
              <a:path w="100329" h="156210">
                <a:moveTo>
                  <a:pt x="50173" y="0"/>
                </a:moveTo>
                <a:lnTo>
                  <a:pt x="25334" y="26404"/>
                </a:lnTo>
              </a:path>
              <a:path w="100329" h="156210">
                <a:moveTo>
                  <a:pt x="25334" y="26404"/>
                </a:moveTo>
                <a:lnTo>
                  <a:pt x="25334" y="15591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56583" y="5244450"/>
            <a:ext cx="102531" cy="10632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08112" y="5245642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5" h="104139">
                <a:moveTo>
                  <a:pt x="100511" y="0"/>
                </a:moveTo>
                <a:lnTo>
                  <a:pt x="25169" y="0"/>
                </a:lnTo>
              </a:path>
              <a:path w="100965" h="104139">
                <a:moveTo>
                  <a:pt x="25169" y="0"/>
                </a:moveTo>
                <a:lnTo>
                  <a:pt x="0" y="25985"/>
                </a:lnTo>
              </a:path>
              <a:path w="100965" h="104139">
                <a:moveTo>
                  <a:pt x="0" y="25985"/>
                </a:moveTo>
                <a:lnTo>
                  <a:pt x="0" y="77536"/>
                </a:lnTo>
              </a:path>
              <a:path w="100965" h="104139">
                <a:moveTo>
                  <a:pt x="0" y="77536"/>
                </a:moveTo>
                <a:lnTo>
                  <a:pt x="25169" y="103940"/>
                </a:lnTo>
              </a:path>
              <a:path w="100965" h="104139">
                <a:moveTo>
                  <a:pt x="25169" y="103940"/>
                </a:moveTo>
                <a:lnTo>
                  <a:pt x="100511" y="1039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058797" y="5193671"/>
            <a:ext cx="100330" cy="156210"/>
          </a:xfrm>
          <a:custGeom>
            <a:avLst/>
            <a:gdLst/>
            <a:ahLst/>
            <a:cxnLst/>
            <a:rect l="l" t="t" r="r" b="b"/>
            <a:pathLst>
              <a:path w="100329" h="156210">
                <a:moveTo>
                  <a:pt x="0" y="51970"/>
                </a:moveTo>
                <a:lnTo>
                  <a:pt x="100180" y="51970"/>
                </a:lnTo>
              </a:path>
              <a:path w="100329" h="156210">
                <a:moveTo>
                  <a:pt x="50173" y="0"/>
                </a:moveTo>
                <a:lnTo>
                  <a:pt x="50173" y="129507"/>
                </a:lnTo>
              </a:path>
              <a:path w="100329" h="156210">
                <a:moveTo>
                  <a:pt x="50173" y="129507"/>
                </a:moveTo>
                <a:lnTo>
                  <a:pt x="75342" y="155911"/>
                </a:lnTo>
              </a:path>
              <a:path w="100329" h="156210">
                <a:moveTo>
                  <a:pt x="75342" y="155911"/>
                </a:moveTo>
                <a:lnTo>
                  <a:pt x="100180" y="12950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61753" y="2541499"/>
            <a:ext cx="151943" cy="10594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61753" y="2697860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0" y="0"/>
                </a:moveTo>
                <a:lnTo>
                  <a:pt x="100644" y="0"/>
                </a:lnTo>
              </a:path>
              <a:path w="100964" h="104139">
                <a:moveTo>
                  <a:pt x="50123" y="0"/>
                </a:moveTo>
                <a:lnTo>
                  <a:pt x="100644" y="51950"/>
                </a:lnTo>
              </a:path>
              <a:path w="100964" h="104139">
                <a:moveTo>
                  <a:pt x="100644" y="51950"/>
                </a:moveTo>
                <a:lnTo>
                  <a:pt x="100644" y="78010"/>
                </a:lnTo>
              </a:path>
              <a:path w="100964" h="104139">
                <a:moveTo>
                  <a:pt x="100644" y="78010"/>
                </a:moveTo>
                <a:lnTo>
                  <a:pt x="75392" y="1035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60577" y="2852177"/>
            <a:ext cx="102995" cy="10594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60577" y="3007687"/>
            <a:ext cx="151943" cy="10577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260577" y="3163196"/>
            <a:ext cx="102996" cy="10575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60577" y="3318195"/>
            <a:ext cx="151943" cy="10628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61753" y="3474897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>
                <a:moveTo>
                  <a:pt x="0" y="0"/>
                </a:moveTo>
                <a:lnTo>
                  <a:pt x="100644" y="0"/>
                </a:lnTo>
              </a:path>
              <a:path w="151129">
                <a:moveTo>
                  <a:pt x="125498" y="0"/>
                </a:moveTo>
                <a:lnTo>
                  <a:pt x="15076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61753" y="3526847"/>
            <a:ext cx="151130" cy="26034"/>
          </a:xfrm>
          <a:custGeom>
            <a:avLst/>
            <a:gdLst/>
            <a:ahLst/>
            <a:cxnLst/>
            <a:rect l="l" t="t" r="r" b="b"/>
            <a:pathLst>
              <a:path w="151129" h="26035">
                <a:moveTo>
                  <a:pt x="150767" y="0"/>
                </a:moveTo>
                <a:lnTo>
                  <a:pt x="25268" y="0"/>
                </a:lnTo>
              </a:path>
              <a:path w="151129" h="26035">
                <a:moveTo>
                  <a:pt x="25268" y="0"/>
                </a:moveTo>
                <a:lnTo>
                  <a:pt x="0" y="255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61753" y="3604346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>
                <a:moveTo>
                  <a:pt x="0" y="0"/>
                </a:moveTo>
                <a:lnTo>
                  <a:pt x="100644" y="0"/>
                </a:lnTo>
              </a:path>
              <a:path w="151129">
                <a:moveTo>
                  <a:pt x="125498" y="0"/>
                </a:moveTo>
                <a:lnTo>
                  <a:pt x="15076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61753" y="3656364"/>
            <a:ext cx="151130" cy="104139"/>
          </a:xfrm>
          <a:custGeom>
            <a:avLst/>
            <a:gdLst/>
            <a:ahLst/>
            <a:cxnLst/>
            <a:rect l="l" t="t" r="r" b="b"/>
            <a:pathLst>
              <a:path w="151129" h="104139">
                <a:moveTo>
                  <a:pt x="100644" y="0"/>
                </a:moveTo>
                <a:lnTo>
                  <a:pt x="100644" y="103525"/>
                </a:lnTo>
              </a:path>
              <a:path w="151129" h="104139">
                <a:moveTo>
                  <a:pt x="150767" y="51967"/>
                </a:moveTo>
                <a:lnTo>
                  <a:pt x="25268" y="51967"/>
                </a:lnTo>
              </a:path>
              <a:path w="151129" h="104139">
                <a:moveTo>
                  <a:pt x="25268" y="51967"/>
                </a:moveTo>
                <a:lnTo>
                  <a:pt x="0" y="77533"/>
                </a:lnTo>
              </a:path>
              <a:path w="151129" h="104139">
                <a:moveTo>
                  <a:pt x="0" y="77533"/>
                </a:moveTo>
                <a:lnTo>
                  <a:pt x="25268" y="10352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11646" y="3811430"/>
            <a:ext cx="151130" cy="104139"/>
          </a:xfrm>
          <a:custGeom>
            <a:avLst/>
            <a:gdLst/>
            <a:ahLst/>
            <a:cxnLst/>
            <a:rect l="l" t="t" r="r" b="b"/>
            <a:pathLst>
              <a:path w="151129" h="104139">
                <a:moveTo>
                  <a:pt x="150751" y="0"/>
                </a:moveTo>
                <a:lnTo>
                  <a:pt x="50106" y="51967"/>
                </a:lnTo>
              </a:path>
              <a:path w="151129" h="104139">
                <a:moveTo>
                  <a:pt x="150751" y="103934"/>
                </a:moveTo>
                <a:lnTo>
                  <a:pt x="0" y="26400"/>
                </a:lnTo>
              </a:path>
              <a:path w="151129" h="104139">
                <a:moveTo>
                  <a:pt x="0" y="264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60577" y="4121223"/>
            <a:ext cx="102996" cy="10590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61753" y="4277908"/>
            <a:ext cx="151130" cy="104139"/>
          </a:xfrm>
          <a:custGeom>
            <a:avLst/>
            <a:gdLst/>
            <a:ahLst/>
            <a:cxnLst/>
            <a:rect l="l" t="t" r="r" b="b"/>
            <a:pathLst>
              <a:path w="151129" h="104139">
                <a:moveTo>
                  <a:pt x="75392" y="0"/>
                </a:moveTo>
                <a:lnTo>
                  <a:pt x="75392" y="77533"/>
                </a:lnTo>
              </a:path>
              <a:path w="151129" h="104139">
                <a:moveTo>
                  <a:pt x="125499" y="103525"/>
                </a:moveTo>
                <a:lnTo>
                  <a:pt x="150767" y="77533"/>
                </a:lnTo>
              </a:path>
              <a:path w="151129" h="104139">
                <a:moveTo>
                  <a:pt x="150767" y="77533"/>
                </a:moveTo>
                <a:lnTo>
                  <a:pt x="150767" y="51967"/>
                </a:lnTo>
              </a:path>
              <a:path w="151129" h="104139">
                <a:moveTo>
                  <a:pt x="150767" y="51967"/>
                </a:moveTo>
                <a:lnTo>
                  <a:pt x="125498" y="25992"/>
                </a:lnTo>
              </a:path>
              <a:path w="151129" h="104139">
                <a:moveTo>
                  <a:pt x="125498" y="25992"/>
                </a:moveTo>
                <a:lnTo>
                  <a:pt x="0" y="2599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010769" y="2542691"/>
            <a:ext cx="151130" cy="104139"/>
          </a:xfrm>
          <a:custGeom>
            <a:avLst/>
            <a:gdLst/>
            <a:ahLst/>
            <a:cxnLst/>
            <a:rect l="l" t="t" r="r" b="b"/>
            <a:pathLst>
              <a:path w="151129" h="104139">
                <a:moveTo>
                  <a:pt x="0" y="0"/>
                </a:moveTo>
                <a:lnTo>
                  <a:pt x="50115" y="0"/>
                </a:lnTo>
              </a:path>
              <a:path w="151129" h="104139">
                <a:moveTo>
                  <a:pt x="50115" y="0"/>
                </a:moveTo>
                <a:lnTo>
                  <a:pt x="150752" y="51609"/>
                </a:lnTo>
              </a:path>
              <a:path w="151129" h="104139">
                <a:moveTo>
                  <a:pt x="150752" y="51609"/>
                </a:moveTo>
                <a:lnTo>
                  <a:pt x="50115" y="103559"/>
                </a:lnTo>
              </a:path>
              <a:path w="151129" h="104139">
                <a:moveTo>
                  <a:pt x="50115" y="103559"/>
                </a:moveTo>
                <a:lnTo>
                  <a:pt x="0" y="103559"/>
                </a:lnTo>
              </a:path>
              <a:path w="151129" h="104139">
                <a:moveTo>
                  <a:pt x="50115" y="0"/>
                </a:moveTo>
                <a:lnTo>
                  <a:pt x="50115" y="1035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010769" y="2697860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100645" y="103559"/>
                </a:moveTo>
                <a:lnTo>
                  <a:pt x="100645" y="25889"/>
                </a:lnTo>
              </a:path>
              <a:path w="100964" h="104139">
                <a:moveTo>
                  <a:pt x="100645" y="25889"/>
                </a:moveTo>
                <a:lnTo>
                  <a:pt x="75377" y="0"/>
                </a:lnTo>
              </a:path>
              <a:path w="100964" h="104139">
                <a:moveTo>
                  <a:pt x="75377" y="0"/>
                </a:moveTo>
                <a:lnTo>
                  <a:pt x="25262" y="0"/>
                </a:lnTo>
              </a:path>
              <a:path w="100964" h="104139">
                <a:moveTo>
                  <a:pt x="25262" y="0"/>
                </a:moveTo>
                <a:lnTo>
                  <a:pt x="0" y="25889"/>
                </a:lnTo>
              </a:path>
              <a:path w="100964" h="104139">
                <a:moveTo>
                  <a:pt x="0" y="25889"/>
                </a:moveTo>
                <a:lnTo>
                  <a:pt x="0" y="1035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10769" y="2853370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100645" y="103559"/>
                </a:moveTo>
                <a:lnTo>
                  <a:pt x="100645" y="25889"/>
                </a:lnTo>
              </a:path>
              <a:path w="100964" h="104139">
                <a:moveTo>
                  <a:pt x="100645" y="25889"/>
                </a:moveTo>
                <a:lnTo>
                  <a:pt x="75377" y="0"/>
                </a:lnTo>
              </a:path>
              <a:path w="100964" h="104139">
                <a:moveTo>
                  <a:pt x="75377" y="0"/>
                </a:moveTo>
                <a:lnTo>
                  <a:pt x="25262" y="0"/>
                </a:lnTo>
              </a:path>
              <a:path w="100964" h="104139">
                <a:moveTo>
                  <a:pt x="25262" y="0"/>
                </a:moveTo>
                <a:lnTo>
                  <a:pt x="0" y="25889"/>
                </a:lnTo>
              </a:path>
              <a:path w="100964" h="104139">
                <a:moveTo>
                  <a:pt x="0" y="25889"/>
                </a:moveTo>
                <a:lnTo>
                  <a:pt x="0" y="1035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009594" y="3007687"/>
            <a:ext cx="102997" cy="10575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960653" y="3163196"/>
            <a:ext cx="151938" cy="10577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010769" y="3319387"/>
            <a:ext cx="151130" cy="104139"/>
          </a:xfrm>
          <a:custGeom>
            <a:avLst/>
            <a:gdLst/>
            <a:ahLst/>
            <a:cxnLst/>
            <a:rect l="l" t="t" r="r" b="b"/>
            <a:pathLst>
              <a:path w="151129" h="104139">
                <a:moveTo>
                  <a:pt x="100645" y="0"/>
                </a:moveTo>
                <a:lnTo>
                  <a:pt x="100645" y="103900"/>
                </a:lnTo>
              </a:path>
              <a:path w="151129" h="104139">
                <a:moveTo>
                  <a:pt x="150752" y="51950"/>
                </a:moveTo>
                <a:lnTo>
                  <a:pt x="25262" y="51950"/>
                </a:lnTo>
              </a:path>
              <a:path w="151129" h="104139">
                <a:moveTo>
                  <a:pt x="25262" y="51950"/>
                </a:moveTo>
                <a:lnTo>
                  <a:pt x="0" y="78010"/>
                </a:lnTo>
              </a:path>
              <a:path w="151129" h="104139">
                <a:moveTo>
                  <a:pt x="0" y="78010"/>
                </a:moveTo>
                <a:lnTo>
                  <a:pt x="25262" y="1039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009594" y="3473704"/>
            <a:ext cx="102997" cy="10592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010769" y="3630406"/>
            <a:ext cx="100965" cy="103505"/>
          </a:xfrm>
          <a:custGeom>
            <a:avLst/>
            <a:gdLst/>
            <a:ahLst/>
            <a:cxnLst/>
            <a:rect l="l" t="t" r="r" b="b"/>
            <a:pathLst>
              <a:path w="100964" h="103504">
                <a:moveTo>
                  <a:pt x="0" y="0"/>
                </a:moveTo>
                <a:lnTo>
                  <a:pt x="100645" y="0"/>
                </a:lnTo>
              </a:path>
              <a:path w="100964" h="103504">
                <a:moveTo>
                  <a:pt x="50115" y="0"/>
                </a:moveTo>
                <a:lnTo>
                  <a:pt x="100645" y="51524"/>
                </a:lnTo>
              </a:path>
              <a:path w="100964" h="103504">
                <a:moveTo>
                  <a:pt x="100645" y="51524"/>
                </a:moveTo>
                <a:lnTo>
                  <a:pt x="100645" y="77925"/>
                </a:lnTo>
              </a:path>
              <a:path w="100964" h="103504">
                <a:moveTo>
                  <a:pt x="100645" y="77925"/>
                </a:moveTo>
                <a:lnTo>
                  <a:pt x="75377" y="103491"/>
                </a:lnTo>
              </a:path>
              <a:path w="100964" h="103504">
                <a:moveTo>
                  <a:pt x="75377" y="103491"/>
                </a:moveTo>
                <a:lnTo>
                  <a:pt x="0" y="1034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010769" y="3785865"/>
            <a:ext cx="100965" cy="104139"/>
          </a:xfrm>
          <a:custGeom>
            <a:avLst/>
            <a:gdLst/>
            <a:ahLst/>
            <a:cxnLst/>
            <a:rect l="l" t="t" r="r" b="b"/>
            <a:pathLst>
              <a:path w="100964" h="104139">
                <a:moveTo>
                  <a:pt x="100645" y="103525"/>
                </a:moveTo>
                <a:lnTo>
                  <a:pt x="100645" y="25566"/>
                </a:lnTo>
              </a:path>
              <a:path w="100964" h="104139">
                <a:moveTo>
                  <a:pt x="100645" y="25566"/>
                </a:moveTo>
                <a:lnTo>
                  <a:pt x="75377" y="0"/>
                </a:lnTo>
              </a:path>
              <a:path w="100964" h="104139">
                <a:moveTo>
                  <a:pt x="75377" y="0"/>
                </a:moveTo>
                <a:lnTo>
                  <a:pt x="25262" y="0"/>
                </a:lnTo>
              </a:path>
              <a:path w="100964" h="104139">
                <a:moveTo>
                  <a:pt x="25262" y="0"/>
                </a:moveTo>
                <a:lnTo>
                  <a:pt x="0" y="25566"/>
                </a:lnTo>
              </a:path>
              <a:path w="100964" h="104139">
                <a:moveTo>
                  <a:pt x="0" y="25566"/>
                </a:moveTo>
                <a:lnTo>
                  <a:pt x="0" y="10352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009594" y="3939739"/>
            <a:ext cx="102997" cy="10631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120308" y="3846705"/>
            <a:ext cx="102979" cy="15745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623497" y="4805158"/>
            <a:ext cx="0" cy="26034"/>
          </a:xfrm>
          <a:custGeom>
            <a:avLst/>
            <a:gdLst/>
            <a:ahLst/>
            <a:cxnLst/>
            <a:rect l="l" t="t" r="r" b="b"/>
            <a:pathLst>
              <a:path h="26035">
                <a:moveTo>
                  <a:pt x="0" y="2597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75"/>
          <p:cNvGrpSpPr/>
          <p:nvPr/>
        </p:nvGrpSpPr>
        <p:grpSpPr>
          <a:xfrm>
            <a:off x="4660306" y="3095236"/>
            <a:ext cx="259079" cy="443865"/>
            <a:chOff x="4660306" y="3095236"/>
            <a:chExt cx="259079" cy="443865"/>
          </a:xfrm>
        </p:grpSpPr>
        <p:sp>
          <p:nvSpPr>
            <p:cNvPr id="76" name="object 76"/>
            <p:cNvSpPr/>
            <p:nvPr/>
          </p:nvSpPr>
          <p:spPr>
            <a:xfrm>
              <a:off x="4661465" y="3096428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h="291464">
                  <a:moveTo>
                    <a:pt x="0" y="29092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661465" y="3095236"/>
              <a:ext cx="257859" cy="443704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80169" y="665987"/>
            <a:ext cx="3195041" cy="435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321" y="1656334"/>
            <a:ext cx="7920355" cy="398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20955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Courier New"/>
              <a:buChar char="o"/>
              <a:tabLst>
                <a:tab pos="269240" algn="l"/>
              </a:tabLst>
            </a:pPr>
            <a:r>
              <a:rPr sz="2400" dirty="0">
                <a:latin typeface="Arial"/>
                <a:cs typeface="Arial"/>
              </a:rPr>
              <a:t>OC </a:t>
            </a:r>
            <a:r>
              <a:rPr sz="2400" spc="-5" dirty="0">
                <a:latin typeface="Arial"/>
                <a:cs typeface="Arial"/>
              </a:rPr>
              <a:t>Curve was </a:t>
            </a:r>
            <a:r>
              <a:rPr sz="2400" spc="-10" dirty="0">
                <a:latin typeface="Arial"/>
                <a:cs typeface="Arial"/>
              </a:rPr>
              <a:t>Developed </a:t>
            </a:r>
            <a:r>
              <a:rPr sz="2400" spc="-5" dirty="0">
                <a:latin typeface="Arial"/>
                <a:cs typeface="Arial"/>
              </a:rPr>
              <a:t>along with </a:t>
            </a:r>
            <a:r>
              <a:rPr sz="2400" dirty="0">
                <a:latin typeface="Arial"/>
                <a:cs typeface="Arial"/>
              </a:rPr>
              <a:t>SQC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spc="-15" dirty="0">
                <a:latin typeface="Arial"/>
                <a:cs typeface="Arial"/>
              </a:rPr>
              <a:t>1930’s </a:t>
            </a:r>
            <a:r>
              <a:rPr sz="2400" spc="-5" dirty="0">
                <a:latin typeface="Arial"/>
                <a:cs typeface="Arial"/>
              </a:rPr>
              <a:t>and  </a:t>
            </a:r>
            <a:r>
              <a:rPr sz="2400" spc="-15" dirty="0">
                <a:latin typeface="Arial"/>
                <a:cs typeface="Arial"/>
              </a:rPr>
              <a:t>40’s.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Font typeface="Courier New"/>
              <a:buChar char="o"/>
            </a:pPr>
            <a:endParaRPr sz="3200">
              <a:latin typeface="Arial"/>
              <a:cs typeface="Arial"/>
            </a:endParaRPr>
          </a:p>
          <a:p>
            <a:pPr marL="268605" marR="5080" indent="-256540">
              <a:lnSpc>
                <a:spcPct val="100000"/>
              </a:lnSpc>
              <a:buClr>
                <a:srgbClr val="2CA1BE"/>
              </a:buClr>
              <a:buSzPct val="66666"/>
              <a:buFont typeface="Courier New"/>
              <a:buChar char="o"/>
              <a:tabLst>
                <a:tab pos="269240" algn="l"/>
              </a:tabLst>
            </a:pPr>
            <a:r>
              <a:rPr sz="2400" dirty="0">
                <a:latin typeface="Arial"/>
                <a:cs typeface="Arial"/>
              </a:rPr>
              <a:t>Graph </a:t>
            </a:r>
            <a:r>
              <a:rPr sz="2400" spc="-5" dirty="0">
                <a:latin typeface="Arial"/>
                <a:cs typeface="Arial"/>
              </a:rPr>
              <a:t>used in quality control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determine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probability 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accepting production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lots.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CA1BE"/>
              </a:buClr>
              <a:buFont typeface="Courier New"/>
              <a:buChar char="o"/>
            </a:pPr>
            <a:endParaRPr sz="315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Courier New"/>
              <a:buChar char="o"/>
              <a:tabLst>
                <a:tab pos="269240" algn="l"/>
              </a:tabLst>
            </a:pPr>
            <a:r>
              <a:rPr sz="2400" spc="-5" dirty="0">
                <a:latin typeface="Arial"/>
                <a:cs typeface="Arial"/>
              </a:rPr>
              <a:t>Used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Discrimination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Sampling Plan Between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Good</a:t>
            </a:r>
            <a:endParaRPr sz="2400">
              <a:latin typeface="Arial"/>
              <a:cs typeface="Arial"/>
            </a:endParaRPr>
          </a:p>
          <a:p>
            <a:pPr marL="26860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And Bad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Lots.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Courier New"/>
              <a:buChar char="o"/>
              <a:tabLst>
                <a:tab pos="269240" algn="l"/>
              </a:tabLst>
            </a:pPr>
            <a:r>
              <a:rPr sz="2400" spc="-5" dirty="0">
                <a:latin typeface="Arial"/>
                <a:cs typeface="Arial"/>
              </a:rPr>
              <a:t>Measures Performance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Acceptance Sampling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Plans.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4568" y="534923"/>
            <a:ext cx="1848612" cy="309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4591" y="1597533"/>
            <a:ext cx="7894955" cy="398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solidFill>
                  <a:srgbClr val="2CA1BE"/>
                </a:solidFill>
                <a:latin typeface="Courier New"/>
                <a:cs typeface="Courier New"/>
              </a:rPr>
              <a:t>o </a:t>
            </a:r>
            <a:r>
              <a:rPr sz="2400" spc="-5" dirty="0">
                <a:latin typeface="Arial"/>
                <a:cs typeface="Arial"/>
              </a:rPr>
              <a:t>Ideal </a:t>
            </a:r>
            <a:r>
              <a:rPr sz="2400" dirty="0">
                <a:latin typeface="Arial"/>
                <a:cs typeface="Arial"/>
              </a:rPr>
              <a:t>OC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Curve: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>
              <a:latin typeface="Arial"/>
              <a:cs typeface="Arial"/>
            </a:endParaRPr>
          </a:p>
          <a:p>
            <a:pPr marL="527685" marR="38100" indent="-515620"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SzPct val="66666"/>
              <a:buFont typeface="Courier New"/>
              <a:buChar char="o"/>
              <a:tabLst>
                <a:tab pos="527685" algn="l"/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When percentage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Non-Conforming </a:t>
            </a:r>
            <a:r>
              <a:rPr sz="2400" dirty="0">
                <a:latin typeface="Arial"/>
                <a:cs typeface="Arial"/>
              </a:rPr>
              <a:t>items </a:t>
            </a:r>
            <a:r>
              <a:rPr sz="2400" spc="-5" dirty="0">
                <a:latin typeface="Arial"/>
                <a:cs typeface="Arial"/>
              </a:rPr>
              <a:t>are Below  prescribed level </a:t>
            </a:r>
            <a:r>
              <a:rPr sz="2400" dirty="0">
                <a:latin typeface="Arial"/>
                <a:cs typeface="Arial"/>
              </a:rPr>
              <a:t>Pa is </a:t>
            </a:r>
            <a:r>
              <a:rPr sz="2400" spc="-5" dirty="0">
                <a:latin typeface="Arial"/>
                <a:cs typeface="Arial"/>
              </a:rPr>
              <a:t>100%. And </a:t>
            </a:r>
            <a:r>
              <a:rPr sz="2400" dirty="0">
                <a:latin typeface="Arial"/>
                <a:cs typeface="Arial"/>
              </a:rPr>
              <a:t>more than </a:t>
            </a:r>
            <a:r>
              <a:rPr sz="2400" spc="-5" dirty="0">
                <a:latin typeface="Arial"/>
                <a:cs typeface="Arial"/>
              </a:rPr>
              <a:t>it makes  Pa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0%.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Font typeface="Courier New"/>
              <a:buChar char="o"/>
            </a:pPr>
            <a:endParaRPr sz="32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buClr>
                <a:srgbClr val="2CA1BE"/>
              </a:buClr>
              <a:buSzPct val="66666"/>
              <a:buFont typeface="Courier New"/>
              <a:buChar char="o"/>
              <a:tabLst>
                <a:tab pos="527685" algn="l"/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Ideal </a:t>
            </a:r>
            <a:r>
              <a:rPr sz="2400" dirty="0">
                <a:latin typeface="Arial"/>
                <a:cs typeface="Arial"/>
              </a:rPr>
              <a:t>OC </a:t>
            </a:r>
            <a:r>
              <a:rPr sz="2400" spc="-5" dirty="0">
                <a:latin typeface="Arial"/>
                <a:cs typeface="Arial"/>
              </a:rPr>
              <a:t>Curve Can be Obtained </a:t>
            </a:r>
            <a:r>
              <a:rPr sz="2400" dirty="0">
                <a:latin typeface="Arial"/>
                <a:cs typeface="Arial"/>
              </a:rPr>
              <a:t>By </a:t>
            </a:r>
            <a:r>
              <a:rPr sz="2400" spc="-5" dirty="0">
                <a:latin typeface="Arial"/>
                <a:cs typeface="Arial"/>
              </a:rPr>
              <a:t>100%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Inspection.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Font typeface="Courier New"/>
              <a:buChar char="o"/>
            </a:pPr>
            <a:endParaRPr sz="3200">
              <a:latin typeface="Arial"/>
              <a:cs typeface="Arial"/>
            </a:endParaRPr>
          </a:p>
          <a:p>
            <a:pPr marL="527685" marR="17145" indent="-515620">
              <a:lnSpc>
                <a:spcPct val="100000"/>
              </a:lnSpc>
              <a:buClr>
                <a:srgbClr val="2CA1BE"/>
              </a:buClr>
              <a:buSzPct val="66666"/>
              <a:buFont typeface="Courier New"/>
              <a:buChar char="o"/>
              <a:tabLst>
                <a:tab pos="527685" algn="l"/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Dividing line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Probability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acceptance Between 0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100% is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AQL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9308" y="696468"/>
            <a:ext cx="3745991" cy="38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72005"/>
            <a:ext cx="7139305" cy="3256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Courier New"/>
              <a:buChar char="o"/>
              <a:tabLst>
                <a:tab pos="527685" algn="l"/>
                <a:tab pos="528320" algn="l"/>
              </a:tabLst>
            </a:pPr>
            <a:r>
              <a:rPr sz="2400" spc="-25" dirty="0">
                <a:latin typeface="Arial"/>
                <a:cs typeface="Arial"/>
              </a:rPr>
              <a:t>Typical </a:t>
            </a:r>
            <a:r>
              <a:rPr sz="2400" dirty="0">
                <a:latin typeface="Arial"/>
                <a:cs typeface="Arial"/>
              </a:rPr>
              <a:t>OC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Curve: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CA1BE"/>
              </a:buClr>
              <a:buFont typeface="Courier New"/>
              <a:buChar char="o"/>
            </a:pPr>
            <a:endParaRPr sz="315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buClr>
                <a:srgbClr val="2CA1BE"/>
              </a:buClr>
              <a:buSzPct val="66666"/>
              <a:buFont typeface="Courier New"/>
              <a:buChar char="o"/>
              <a:tabLst>
                <a:tab pos="527685" algn="l"/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This is Curve </a:t>
            </a:r>
            <a:r>
              <a:rPr sz="2400" spc="-10" dirty="0">
                <a:latin typeface="Arial"/>
                <a:cs typeface="Arial"/>
              </a:rPr>
              <a:t>Roughly </a:t>
            </a:r>
            <a:r>
              <a:rPr sz="2400" dirty="0">
                <a:latin typeface="Arial"/>
                <a:cs typeface="Arial"/>
              </a:rPr>
              <a:t>“S”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Shaped.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Font typeface="Courier New"/>
              <a:buChar char="o"/>
            </a:pPr>
            <a:endParaRPr sz="3200">
              <a:latin typeface="Arial"/>
              <a:cs typeface="Arial"/>
            </a:endParaRPr>
          </a:p>
          <a:p>
            <a:pPr marL="514984" marR="5080" indent="-514984" algn="r">
              <a:lnSpc>
                <a:spcPct val="100000"/>
              </a:lnSpc>
              <a:buClr>
                <a:srgbClr val="2CA1BE"/>
              </a:buClr>
              <a:buSzPct val="66666"/>
              <a:buFont typeface="Courier New"/>
              <a:buChar char="o"/>
              <a:tabLst>
                <a:tab pos="514984" algn="l"/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Obtained </a:t>
            </a:r>
            <a:r>
              <a:rPr sz="2400" dirty="0">
                <a:latin typeface="Arial"/>
                <a:cs typeface="Arial"/>
              </a:rPr>
              <a:t>by </a:t>
            </a:r>
            <a:r>
              <a:rPr sz="2400" spc="-5" dirty="0">
                <a:latin typeface="Arial"/>
                <a:cs typeface="Arial"/>
              </a:rPr>
              <a:t>joining points between Probability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R="27305" algn="r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acceptance </a:t>
            </a:r>
            <a:r>
              <a:rPr sz="2400" dirty="0">
                <a:latin typeface="Arial"/>
                <a:cs typeface="Arial"/>
              </a:rPr>
              <a:t>&amp; </a:t>
            </a:r>
            <a:r>
              <a:rPr sz="2400" spc="-5" dirty="0">
                <a:latin typeface="Arial"/>
                <a:cs typeface="Arial"/>
              </a:rPr>
              <a:t>Percentage non conforming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items.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buClr>
                <a:srgbClr val="2CA1BE"/>
              </a:buClr>
              <a:buSzPct val="66666"/>
              <a:buFont typeface="Courier New"/>
              <a:buChar char="o"/>
              <a:tabLst>
                <a:tab pos="527685" algn="l"/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Obtained by Performing Sampling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Inspection.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9308" y="696468"/>
            <a:ext cx="3745991" cy="38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7116" y="1499616"/>
            <a:ext cx="8049768" cy="4526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3023" y="696468"/>
            <a:ext cx="2874264" cy="309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7116" y="1481327"/>
            <a:ext cx="8049768" cy="4526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95" y="441959"/>
            <a:ext cx="7187183" cy="7970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62532"/>
            <a:ext cx="7910195" cy="359727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Font typeface="Courier New"/>
              <a:buChar char="o"/>
              <a:tabLst>
                <a:tab pos="269240" algn="l"/>
              </a:tabLst>
            </a:pPr>
            <a:r>
              <a:rPr sz="2400" spc="-35" dirty="0">
                <a:latin typeface="Arial"/>
                <a:cs typeface="Arial"/>
              </a:rPr>
              <a:t>Type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524510" marR="5080" lvl="1" indent="-228600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Courier New"/>
              <a:buChar char="o"/>
              <a:tabLst>
                <a:tab pos="525145" algn="l"/>
              </a:tabLst>
            </a:pPr>
            <a:r>
              <a:rPr sz="2400" dirty="0">
                <a:latin typeface="Arial"/>
                <a:cs typeface="Arial"/>
              </a:rPr>
              <a:t>Gives </a:t>
            </a:r>
            <a:r>
              <a:rPr sz="2400" spc="-5" dirty="0">
                <a:latin typeface="Arial"/>
                <a:cs typeface="Arial"/>
              </a:rPr>
              <a:t>the probability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acceptance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an individual lot  coming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finite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production</a:t>
            </a:r>
            <a:endParaRPr sz="2400">
              <a:latin typeface="Arial"/>
              <a:cs typeface="Arial"/>
            </a:endParaRPr>
          </a:p>
          <a:p>
            <a:pPr marL="524510" lvl="1" indent="-229235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Courier New"/>
              <a:buChar char="o"/>
              <a:tabLst>
                <a:tab pos="525145" algn="l"/>
              </a:tabLst>
            </a:pPr>
            <a:r>
              <a:rPr sz="2400" spc="-5" dirty="0">
                <a:latin typeface="Arial"/>
                <a:cs typeface="Arial"/>
              </a:rPr>
              <a:t>This Curves are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discontinuous.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2CA1BE"/>
              </a:buClr>
              <a:buFont typeface="Courier New"/>
              <a:buChar char="o"/>
            </a:pPr>
            <a:endParaRPr sz="31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Courier New"/>
              <a:buChar char="o"/>
              <a:tabLst>
                <a:tab pos="269240" algn="l"/>
              </a:tabLst>
            </a:pPr>
            <a:r>
              <a:rPr sz="2400" spc="-35" dirty="0">
                <a:latin typeface="Arial"/>
                <a:cs typeface="Arial"/>
              </a:rPr>
              <a:t>Type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524510" marR="22860" lvl="1" indent="-228600">
              <a:lnSpc>
                <a:spcPct val="100000"/>
              </a:lnSpc>
              <a:spcBef>
                <a:spcPts val="305"/>
              </a:spcBef>
              <a:buClr>
                <a:srgbClr val="2CA1BE"/>
              </a:buClr>
              <a:buFont typeface="Courier New"/>
              <a:buChar char="o"/>
              <a:tabLst>
                <a:tab pos="525145" algn="l"/>
              </a:tabLst>
            </a:pPr>
            <a:r>
              <a:rPr sz="2400" dirty="0">
                <a:latin typeface="Arial"/>
                <a:cs typeface="Arial"/>
              </a:rPr>
              <a:t>Give </a:t>
            </a:r>
            <a:r>
              <a:rPr sz="2400" spc="-5" dirty="0">
                <a:latin typeface="Arial"/>
                <a:cs typeface="Arial"/>
              </a:rPr>
              <a:t>the probability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acceptance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lots coming </a:t>
            </a:r>
            <a:r>
              <a:rPr sz="2400" dirty="0">
                <a:latin typeface="Arial"/>
                <a:cs typeface="Arial"/>
              </a:rPr>
              <a:t>from  </a:t>
            </a:r>
            <a:r>
              <a:rPr sz="2400" spc="-5" dirty="0">
                <a:latin typeface="Arial"/>
                <a:cs typeface="Arial"/>
              </a:rPr>
              <a:t>a continuous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 marL="524510" lvl="1" indent="-229235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Courier New"/>
              <a:buChar char="o"/>
              <a:tabLst>
                <a:tab pos="525145" algn="l"/>
              </a:tabLst>
            </a:pPr>
            <a:r>
              <a:rPr sz="2400" spc="-5" dirty="0">
                <a:latin typeface="Arial"/>
                <a:cs typeface="Arial"/>
              </a:rPr>
              <a:t>This Curves are correctly viewed as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Continuous.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7512" y="649223"/>
            <a:ext cx="3829812" cy="388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31071" y="6545376"/>
            <a:ext cx="1054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9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1812" y="653795"/>
            <a:ext cx="3262884" cy="388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1931" y="1425955"/>
            <a:ext cx="7007225" cy="3912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Font typeface="Courier New"/>
              <a:buChar char="o"/>
              <a:tabLst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Assumes </a:t>
            </a:r>
            <a:r>
              <a:rPr sz="2400" spc="-5" dirty="0">
                <a:latin typeface="Arial"/>
                <a:cs typeface="Arial"/>
              </a:rPr>
              <a:t>a finite </a:t>
            </a:r>
            <a:r>
              <a:rPr sz="2400" dirty="0">
                <a:latin typeface="Arial"/>
                <a:cs typeface="Arial"/>
              </a:rPr>
              <a:t>lot.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CA1BE"/>
              </a:buClr>
              <a:buFont typeface="Courier New"/>
              <a:buChar char="o"/>
            </a:pPr>
            <a:endParaRPr sz="3000">
              <a:latin typeface="Arial"/>
              <a:cs typeface="Arial"/>
            </a:endParaRPr>
          </a:p>
          <a:p>
            <a:pPr marL="469900" marR="102870" indent="-457200">
              <a:lnSpc>
                <a:spcPct val="100000"/>
              </a:lnSpc>
              <a:buClr>
                <a:srgbClr val="2CA1BE"/>
              </a:buClr>
              <a:buFont typeface="Courier New"/>
              <a:buChar char="o"/>
              <a:tabLst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Hypergeometric distribution is used </a:t>
            </a:r>
            <a:r>
              <a:rPr sz="2400" dirty="0">
                <a:latin typeface="Arial"/>
                <a:cs typeface="Arial"/>
              </a:rPr>
              <a:t>for this type  of curve.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CA1BE"/>
              </a:buClr>
              <a:buFont typeface="Courier New"/>
              <a:buChar char="o"/>
            </a:pPr>
            <a:endParaRPr sz="3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lr>
                <a:srgbClr val="2CA1BE"/>
              </a:buClr>
              <a:buFont typeface="Courier New"/>
              <a:buChar char="o"/>
              <a:tabLst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Binomial </a:t>
            </a:r>
            <a:r>
              <a:rPr sz="2400" dirty="0">
                <a:latin typeface="Arial"/>
                <a:cs typeface="Arial"/>
              </a:rPr>
              <a:t>or </a:t>
            </a:r>
            <a:r>
              <a:rPr sz="2400" spc="-5" dirty="0">
                <a:latin typeface="Arial"/>
                <a:cs typeface="Arial"/>
              </a:rPr>
              <a:t>Poisson </a:t>
            </a:r>
            <a:r>
              <a:rPr sz="2400" dirty="0">
                <a:latin typeface="Arial"/>
                <a:cs typeface="Arial"/>
              </a:rPr>
              <a:t>distribution often provides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good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approximation.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Arial"/>
              <a:cs typeface="Arial"/>
            </a:endParaRPr>
          </a:p>
          <a:p>
            <a:pPr marL="469900" marR="1076325" indent="-457200">
              <a:lnSpc>
                <a:spcPct val="100000"/>
              </a:lnSpc>
              <a:buClr>
                <a:srgbClr val="2CA1BE"/>
              </a:buClr>
              <a:buFont typeface="Courier New"/>
              <a:buChar char="o"/>
              <a:tabLst>
                <a:tab pos="469900" algn="l"/>
              </a:tabLst>
            </a:pPr>
            <a:r>
              <a:rPr sz="2400" spc="-15" dirty="0">
                <a:latin typeface="Arial"/>
                <a:cs typeface="Arial"/>
              </a:rPr>
              <a:t>View </a:t>
            </a:r>
            <a:r>
              <a:rPr sz="2400" spc="-5" dirty="0">
                <a:latin typeface="Arial"/>
                <a:cs typeface="Arial"/>
              </a:rPr>
              <a:t>point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35" dirty="0">
                <a:latin typeface="Arial"/>
                <a:cs typeface="Arial"/>
              </a:rPr>
              <a:t>Type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curve is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evaluate  </a:t>
            </a:r>
            <a:r>
              <a:rPr sz="2400" dirty="0">
                <a:latin typeface="Arial"/>
                <a:cs typeface="Arial"/>
              </a:rPr>
              <a:t>consumer’s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risk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669</Words>
  <Application>Microsoft Office PowerPoint</Application>
  <PresentationFormat>On-screen Show (4:3)</PresentationFormat>
  <Paragraphs>129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probability of exactly x  defective parts in a sample n:</vt:lpstr>
      <vt:lpstr>PowerPoint Presentation</vt:lpstr>
      <vt:lpstr>Poisson Distributions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MD33</cp:lastModifiedBy>
  <cp:revision>3</cp:revision>
  <dcterms:created xsi:type="dcterms:W3CDTF">2020-11-30T05:09:43Z</dcterms:created>
  <dcterms:modified xsi:type="dcterms:W3CDTF">2020-12-01T07:53:15Z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2020-11-30T00:00:00Z</vt:filetime>
  </property>
</Properties>
</file>