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639" r:id="rId2"/>
    <p:sldId id="605" r:id="rId3"/>
    <p:sldId id="687" r:id="rId4"/>
    <p:sldId id="704" r:id="rId5"/>
    <p:sldId id="720" r:id="rId6"/>
    <p:sldId id="721" r:id="rId7"/>
    <p:sldId id="719" r:id="rId8"/>
    <p:sldId id="722" r:id="rId9"/>
    <p:sldId id="680" r:id="rId10"/>
    <p:sldId id="607" r:id="rId11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B8DCF4"/>
    <a:srgbClr val="409FE0"/>
    <a:srgbClr val="FFFFCC"/>
    <a:srgbClr val="99FF99"/>
    <a:srgbClr val="E8ECF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68" autoAdjust="0"/>
    <p:restoredTop sz="94286" autoAdjust="0"/>
  </p:normalViewPr>
  <p:slideViewPr>
    <p:cSldViewPr snapToGrid="0">
      <p:cViewPr varScale="1">
        <p:scale>
          <a:sx n="120" d="100"/>
          <a:sy n="120" d="100"/>
        </p:scale>
        <p:origin x="872" y="19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4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A6FB858-78FB-EB08-3789-78A8670878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AEF9A0C-77B2-8E67-E6B2-C852BC90DF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4CC5B328-512E-C4C6-35C5-DE94A3A46D7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45FAFD14-46CB-93DB-CF17-D92A392BAC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034C6EE-4A99-467C-9965-50EEE77005D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3F1EE7-509D-3AE9-23FE-2B503B4FB6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26F4BD-2FD8-5192-7A85-9F2AE64454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2B01986-1D99-2E95-8678-498D9DA268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13EAA4D7-F9C3-44E8-4755-68194F947E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5BFC3DD6-AAD2-A281-6938-C0830A8BDA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20E3499-CC0A-6250-4074-15AA16CA8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0C4B0F1-E941-4AD4-8EB5-04747E84388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6AB9C92-E2B6-481A-AF5C-06C48BEF2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D3D18D4C-1468-4FF4-ADC3-9E6943E0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C37FF0F-F6BD-40EB-9751-6A34D4753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4974D3-3103-4956-8804-74887D3BB162}" type="slidenum">
              <a:rPr lang="zh-CN" altLang="en-US" sz="1200" b="0" smtClean="0"/>
              <a:pPr/>
              <a:t>1</a:t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3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11867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764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633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C7134C14-3C6D-EADB-094C-1EF17F37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87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47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786A5-D287-86BB-393F-289018C008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1836E-F560-4B02-9B15-A1904EAC68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650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C6A760-ACB1-7415-81AC-9109D63E1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BCFAB-D188-4040-96D5-887F570D26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046965-E17E-0CE5-0A98-F19E55374A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D28D9-E152-4420-A86D-30DF28F96CC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18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B933B0-F09E-7081-194C-DCBB5DFEF4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AF141-A5EC-4CFB-A958-86E1E10B0F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830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A28A5F-45F7-AF7A-52F5-23ED3D16FF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B3B4-78F3-45F0-BD7A-5A4B0B67E4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567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B32D68-B95E-F5EA-6BCD-0627A0118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400B0-00DE-40A7-8918-3E30DB48DF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86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DC57111-F1AB-FE24-ED69-F10F8F24F8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B16E1-3542-4D7A-B514-ED013101ED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82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E33386-92A9-415E-F0B6-D637B285E8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0E1B8-4BBF-432F-A56B-E500C3596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2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0B2FC2-A9EF-2898-3FEB-F650B67D77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6F008-80B0-4065-8639-FA522E78AB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07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70EE6B-1D35-8F86-D7F2-334C6FF91B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A297B-0CBD-41CE-A2CE-5D734000E6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72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9E35E2-C99F-2F3F-1AB0-941138098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240DC6-295B-4A56-13F0-317F24695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21187D86-7313-7FCA-AD1E-61BAD6D6B5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0"/>
            <a:ext cx="19812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fld id="{98481C38-1BE0-4570-8049-390C7BA11E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kumimoji="1"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DC0CCD9-2590-401F-9A13-1FDA030F42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/>
              <a:t>Artificial Intelligence</a:t>
            </a:r>
            <a:br>
              <a:rPr lang="en-US" altLang="zh-CN" dirty="0"/>
            </a:br>
            <a:r>
              <a:rPr lang="zh-CN" altLang="en-US" dirty="0"/>
              <a:t>人工智能实验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0977FD-301E-482B-A585-2CBCC359B86A}"/>
              </a:ext>
            </a:extLst>
          </p:cNvPr>
          <p:cNvSpPr txBox="1"/>
          <p:nvPr/>
        </p:nvSpPr>
        <p:spPr>
          <a:xfrm>
            <a:off x="3087460" y="5049522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中山大学计算机学院</a:t>
            </a:r>
            <a:endParaRPr lang="en-US" altLang="zh-CN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2024</a:t>
            </a: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年春季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CF979FE-39E6-D24E-6377-07E2D678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3624223"/>
            <a:ext cx="7772400" cy="7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indent="176213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深度强化学习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113A87D0-FC79-F57A-1CBB-5A19E6A1C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作业提交说明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7986AD1C-B666-5A92-DF95-F79664B81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49777"/>
            <a:ext cx="8374702" cy="5400675"/>
          </a:xfrm>
        </p:spPr>
        <p:txBody>
          <a:bodyPr/>
          <a:lstStyle/>
          <a:p>
            <a:r>
              <a:rPr lang="zh-CN" altLang="en-US" sz="2400" dirty="0"/>
              <a:t>压缩包命名</a:t>
            </a:r>
            <a:r>
              <a:rPr lang="zh-CN" altLang="en-US" sz="2400" dirty="0">
                <a:cs typeface="Times New Roman" panose="02020603050405020304" pitchFamily="18" charset="0"/>
              </a:rPr>
              <a:t>为：“实验七</a:t>
            </a:r>
            <a:r>
              <a:rPr lang="en-US" altLang="zh-CN" sz="2400" dirty="0">
                <a:cs typeface="Times New Roman" panose="02020603050405020304" pitchFamily="18" charset="0"/>
              </a:rPr>
              <a:t>_{</a:t>
            </a:r>
            <a:r>
              <a:rPr lang="zh-CN" altLang="en-US" sz="2400" dirty="0">
                <a:cs typeface="Times New Roman" panose="02020603050405020304" pitchFamily="18" charset="0"/>
              </a:rPr>
              <a:t>姓名</a:t>
            </a:r>
            <a:r>
              <a:rPr lang="en-US" altLang="zh-CN" sz="2400" dirty="0">
                <a:cs typeface="Times New Roman" panose="02020603050405020304" pitchFamily="18" charset="0"/>
              </a:rPr>
              <a:t>}_{</a:t>
            </a:r>
            <a:r>
              <a:rPr lang="zh-CN" altLang="en-US" sz="2400" dirty="0"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cs typeface="Times New Roman" panose="02020603050405020304" pitchFamily="18" charset="0"/>
              </a:rPr>
              <a:t>”，例：实七五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cs typeface="Times New Roman" panose="02020603050405020304" pitchFamily="18" charset="0"/>
              </a:rPr>
              <a:t>_21112022.zip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截至日期：</a:t>
            </a:r>
            <a:r>
              <a:rPr lang="en-US" altLang="zh-CN" sz="2400" b="1" dirty="0">
                <a:solidFill>
                  <a:schemeClr val="accent2"/>
                </a:solidFill>
              </a:rPr>
              <a:t>2024</a:t>
            </a:r>
            <a:r>
              <a:rPr lang="zh-CN" altLang="en-US" sz="2400" b="1" dirty="0">
                <a:solidFill>
                  <a:schemeClr val="accent2"/>
                </a:solidFill>
              </a:rPr>
              <a:t>年</a:t>
            </a:r>
            <a:r>
              <a:rPr lang="en-US" altLang="zh-CN" sz="2400" b="1" dirty="0">
                <a:solidFill>
                  <a:schemeClr val="accent2"/>
                </a:solidFill>
              </a:rPr>
              <a:t>7</a:t>
            </a:r>
            <a:r>
              <a:rPr lang="zh-CN" altLang="en-US" sz="2400" b="1" dirty="0">
                <a:solidFill>
                  <a:schemeClr val="accent2"/>
                </a:solidFill>
              </a:rPr>
              <a:t>月</a:t>
            </a:r>
            <a:r>
              <a:rPr lang="en-US" altLang="zh-CN" sz="2400" b="1">
                <a:solidFill>
                  <a:schemeClr val="accent2"/>
                </a:solidFill>
              </a:rPr>
              <a:t>02</a:t>
            </a:r>
            <a:r>
              <a:rPr lang="zh-CN" altLang="en-US" sz="2400" b="1">
                <a:solidFill>
                  <a:schemeClr val="accent2"/>
                </a:solidFill>
              </a:rPr>
              <a:t>日</a:t>
            </a:r>
            <a:r>
              <a:rPr lang="zh-CN" altLang="en-US" sz="2400" b="1" dirty="0">
                <a:solidFill>
                  <a:schemeClr val="accent2"/>
                </a:solidFill>
              </a:rPr>
              <a:t>晚</a:t>
            </a:r>
            <a:r>
              <a:rPr lang="en-US" altLang="zh-CN" sz="2400" b="1" dirty="0">
                <a:solidFill>
                  <a:schemeClr val="accent2"/>
                </a:solidFill>
              </a:rPr>
              <a:t>24</a:t>
            </a:r>
            <a:r>
              <a:rPr lang="zh-CN" altLang="en-US" sz="2400" b="1" dirty="0">
                <a:solidFill>
                  <a:schemeClr val="accent2"/>
                </a:solidFill>
              </a:rPr>
              <a:t>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提交地址：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easyhpc.net</a:t>
            </a:r>
            <a:r>
              <a:rPr lang="en-US" altLang="zh-CN" sz="2400" dirty="0"/>
              <a:t>/course/194</a:t>
            </a:r>
            <a:endParaRPr lang="zh-CN" altLang="en-US" sz="2400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459547B-D996-686A-C780-356FCCE3F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16C6F3-7B10-4E5D-9F7F-9BE666DCD9BD}" type="slidenum">
              <a:rPr kumimoji="0" lang="en-US" altLang="ja-JP" sz="1400" b="0" smtClean="0">
                <a:solidFill>
                  <a:srgbClr val="A50021"/>
                </a:solidFill>
              </a:rPr>
              <a:pPr/>
              <a:t>10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A0EB9630-7E21-B432-87E8-711FBEDB0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C8A23-B428-5489-FF97-4F6FA7EC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785499"/>
            <a:ext cx="8620125" cy="598836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1.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理论课内容回顾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1.1 </a:t>
            </a:r>
            <a:r>
              <a:rPr lang="zh-CN" altLang="en-US" sz="2000" dirty="0">
                <a:cs typeface="Times New Roman" panose="02020603050405020304" pitchFamily="18" charset="0"/>
              </a:rPr>
              <a:t>深度强化学习介绍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1.2 </a:t>
            </a:r>
            <a:r>
              <a:rPr lang="en-US" altLang="zh-CN" sz="2000" dirty="0">
                <a:cs typeface="Times New Roman" panose="02020603050405020304" pitchFamily="18" charset="0"/>
              </a:rPr>
              <a:t>DQN</a:t>
            </a:r>
            <a:endParaRPr lang="en-US" altLang="ja-JP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实验任务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cs typeface="Times New Roman" panose="02020603050405020304" pitchFamily="18" charset="0"/>
              </a:rPr>
              <a:t>.1</a:t>
            </a:r>
            <a:r>
              <a:rPr lang="en-US" altLang="zh-CN" sz="2000" dirty="0">
                <a:cs typeface="Times New Roman" panose="02020603050405020304" pitchFamily="18" charset="0"/>
              </a:rPr>
              <a:t>CartPole</a:t>
            </a:r>
            <a:r>
              <a:rPr lang="zh-CN" altLang="en-US" sz="2000" dirty="0">
                <a:cs typeface="Times New Roman" panose="02020603050405020304" pitchFamily="18" charset="0"/>
              </a:rPr>
              <a:t>任务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2756FB9-ACD8-7280-663A-DBF44F8171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D85A13-3676-4B19-81F1-4C4D598EC2CA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zh-CN" altLang="en-US" dirty="0">
                <a:cs typeface="Times New Roman" panose="02020603050405020304" pitchFamily="18" charset="0"/>
              </a:rPr>
              <a:t>深度强化学习介绍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3D2ADAB-EAEF-44C8-A647-E6DAD1DF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776634" cy="5797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什么是深度强化学习？</a:t>
            </a:r>
            <a:endParaRPr lang="en-US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传统的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RL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算法有个很大的问题在于它是一种表格方法，就是根据过去出现过的状态，统计和迭代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值。这些基于表格的方法， 一方面适用的状态和动作空间非常小，对于图像和高维度离散状态、连续域状态无法直接适用；另一方面对于一个状态从未出现过，这些算法是无法处理的，也就是说基于表格的算法没有对未知状态的泛化能力。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深度模型（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Deep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）的引入使得强化学习算法（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RL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）解决更复杂的问题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Deep = can process complex sensory input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，能用于处理复杂的感知输入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RL = can choose complex actions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，能用于选择复杂的动作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深度神经网络用于状态值函数、动作值函数、策略的表征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915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DQN</a:t>
            </a:r>
            <a:r>
              <a:rPr lang="zh-CN" altLang="en-US" dirty="0">
                <a:cs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CE85C4-EB90-4F42-88B7-27A26D360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5" y="4686878"/>
            <a:ext cx="8666018" cy="1684171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9A870F5-EAF4-1391-EB6C-898592B7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373637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Q-learning</a:t>
            </a:r>
            <a:r>
              <a:rPr lang="zh-CN" altLang="en-US" sz="2800" dirty="0">
                <a:cs typeface="Times New Roman" panose="02020603050405020304" pitchFamily="18" charset="0"/>
              </a:rPr>
              <a:t>算法回顾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是一种 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value-based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的强化学习算法，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即为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Q(s,a)</a:t>
            </a:r>
            <a:r>
              <a:rPr lang="zh-CN" altLang="fr-FR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在某一时刻的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state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状态下，采取动作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action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能够获得收益的期望。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主要思想是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将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state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和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action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构建一张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Q-table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表存储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值，然后根据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值选取能够获得最大收益的动作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基于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off-policy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时序差分法，且使用贝尔曼方程可以对马尔科夫过程求解最优策略。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伪码：</a:t>
            </a:r>
          </a:p>
        </p:txBody>
      </p:sp>
    </p:spTree>
    <p:extLst>
      <p:ext uri="{BB962C8B-B14F-4D97-AF65-F5344CB8AC3E}">
        <p14:creationId xmlns:p14="http://schemas.microsoft.com/office/powerpoint/2010/main" val="35096459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DQN</a:t>
            </a:r>
            <a:r>
              <a:rPr lang="zh-CN" altLang="en-US" dirty="0">
                <a:cs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9A870F5-EAF4-1391-EB6C-898592B7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算法和深度神经网络结合，并额外引入两个机制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经验回放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目标网络</a:t>
            </a: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经验回放（</a:t>
            </a:r>
            <a:r>
              <a:rPr lang="en-US" altLang="zh-CN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Replay Buffer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）：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将智能体探索环境得到的数据储存起来，然后随机采样小批次样本更新深度神经网络的参数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引入原因：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深度神经网络作为有监督学习模型，要求数据满足独立同分布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 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算法得到的样本前后是有关系的。为了打破数据之间的关联性，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Experience Replay 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方法通过存储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采样的方法将这个关联性打破了。</a:t>
            </a:r>
            <a:endParaRPr lang="en-US" altLang="zh-CN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优点：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数据利用率高，因为一个样本被多次使用。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连续样本的相关性会使参数更新的方差（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variance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）比较大，该机制可减少这种相关性。注意这里用的是均匀随机采样</a:t>
            </a:r>
            <a:endParaRPr lang="en-US" altLang="zh-CN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71487" lvl="1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1192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DQN</a:t>
            </a:r>
            <a:r>
              <a:rPr lang="zh-CN" altLang="en-US" dirty="0">
                <a:cs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9A870F5-EAF4-1391-EB6C-898592B7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算法和深度神经网络结合，并额外引入两个机制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经验回放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目标网络</a:t>
            </a: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目标网络（</a:t>
            </a:r>
            <a:r>
              <a:rPr lang="en-US" altLang="zh-CN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Target Network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）：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额外引入一个目标网络（和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网络具有同样的网络结构），此目标网络不更新梯度，每隔一段时间将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网络的参数赋值给此目标网络。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引入原因：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深度神经网络作为有监督学习模型，要求监督数据标签是稳定的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算法使用下一时刻的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值和奖励值作为监督信号，由于每次神经网络更新后，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值会变化，导致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算法的监督信号不稳定。</a:t>
            </a:r>
            <a:endParaRPr lang="en-US" altLang="zh-CN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优点：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一定程度降低了当前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值和目标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值的相关性。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在一段时间里目标网络的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值是保持不变的，提高了算法稳定性。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71487" lvl="1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405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1.2 DQN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DE72BB6F-9A93-1E15-84B8-2C84F3BE6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11" y="2450306"/>
            <a:ext cx="8429625" cy="414337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0A9DB54-6AC2-B5D2-6BA1-46605D0D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不加经验回放和目标网络的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DQN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，通常被称为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Naïve DQN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，伪码如下：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E06405-8DEE-96D3-9C19-9AD916302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918" y="5652281"/>
            <a:ext cx="2444227" cy="761219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B56291EB-63C8-0553-9F78-89E7B257C2B8}"/>
              </a:ext>
            </a:extLst>
          </p:cNvPr>
          <p:cNvCxnSpPr/>
          <p:nvPr/>
        </p:nvCxnSpPr>
        <p:spPr bwMode="auto">
          <a:xfrm>
            <a:off x="2294965" y="5871882"/>
            <a:ext cx="2424953" cy="313765"/>
          </a:xfrm>
          <a:prstGeom prst="bentConnector3">
            <a:avLst>
              <a:gd name="adj1" fmla="val 462"/>
            </a:avLst>
          </a:prstGeom>
          <a:solidFill>
            <a:srgbClr val="FFFFCC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85513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1.2 DQN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0A9DB54-6AC2-B5D2-6BA1-46605D0D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加经验回放和目标网络的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DQN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，伪码如下：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8DA5D7-3118-92FF-45DF-23A55DF9D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0" y="2094007"/>
            <a:ext cx="6739133" cy="46754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EF2334-B725-79B6-DCC6-807F475A9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235" y="5343966"/>
            <a:ext cx="4392613" cy="524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020BB9-73D7-F5AD-AE2B-6B94862E12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3212" y="6060409"/>
            <a:ext cx="2560161" cy="401728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426E9DF-888F-ED49-9364-8D371D29504F}"/>
              </a:ext>
            </a:extLst>
          </p:cNvPr>
          <p:cNvCxnSpPr/>
          <p:nvPr/>
        </p:nvCxnSpPr>
        <p:spPr bwMode="auto">
          <a:xfrm>
            <a:off x="2423216" y="5434871"/>
            <a:ext cx="1835019" cy="171387"/>
          </a:xfrm>
          <a:prstGeom prst="bentConnector3">
            <a:avLst>
              <a:gd name="adj1" fmla="val 658"/>
            </a:avLst>
          </a:prstGeom>
          <a:solidFill>
            <a:srgbClr val="FFFFCC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C3CBB77-B180-1D52-51A7-EBE17924077E}"/>
              </a:ext>
            </a:extLst>
          </p:cNvPr>
          <p:cNvCxnSpPr/>
          <p:nvPr/>
        </p:nvCxnSpPr>
        <p:spPr bwMode="auto">
          <a:xfrm>
            <a:off x="2555950" y="6093276"/>
            <a:ext cx="1835019" cy="171387"/>
          </a:xfrm>
          <a:prstGeom prst="bentConnector3">
            <a:avLst>
              <a:gd name="adj1" fmla="val 658"/>
            </a:avLst>
          </a:prstGeom>
          <a:solidFill>
            <a:srgbClr val="FFFFCC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52097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3FD83AB-45BD-B287-35A2-C50BA269A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实验任务</a:t>
            </a: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A2DB3155-2CA6-EE5B-D8E7-19A5524F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32D22D-C693-4902-9CF7-E5DCEBAA7E9F}" type="slidenum">
              <a:rPr kumimoji="0" lang="en-US" altLang="ja-JP" sz="1400" b="0">
                <a:solidFill>
                  <a:srgbClr val="A50021"/>
                </a:solidFill>
              </a:rPr>
              <a:pPr/>
              <a:t>9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03A9108-AABC-45BE-BCAD-2444EB28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0"/>
            <a:ext cx="7408407" cy="58658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err="1">
                <a:cs typeface="Times New Roman" panose="02020603050405020304" pitchFamily="18" charset="0"/>
              </a:rPr>
              <a:t>CartPole</a:t>
            </a:r>
            <a:r>
              <a:rPr lang="zh-CN" altLang="en-US" sz="2800" dirty="0">
                <a:cs typeface="Times New Roman" panose="02020603050405020304" pitchFamily="18" charset="0"/>
              </a:rPr>
              <a:t>任务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CartPole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环境中实现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DQN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算法。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要求：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在给定的代码框架下补充代码。</a:t>
            </a:r>
            <a:endParaRPr lang="en-US" altLang="zh-CN" sz="17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最终的</a:t>
            </a:r>
            <a:r>
              <a:rPr lang="en-US" altLang="zh-CN" sz="1700" dirty="0">
                <a:solidFill>
                  <a:schemeClr val="tx1"/>
                </a:solidFill>
                <a:cs typeface="Times New Roman" panose="02020603050405020304" pitchFamily="18" charset="0"/>
              </a:rPr>
              <a:t>reward</a:t>
            </a: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至少收敛至</a:t>
            </a:r>
            <a:r>
              <a:rPr lang="en-US" altLang="zh-CN" sz="1700" dirty="0">
                <a:solidFill>
                  <a:schemeClr val="tx1"/>
                </a:solidFill>
                <a:cs typeface="Times New Roman" panose="02020603050405020304" pitchFamily="18" charset="0"/>
              </a:rPr>
              <a:t>180.0</a:t>
            </a: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28273</TotalTime>
  <Words>777</Words>
  <Application>Microsoft Macintosh PowerPoint</Application>
  <PresentationFormat>On-screen Show (4:3)</PresentationFormat>
  <Paragraphs>78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微软雅黑</vt:lpstr>
      <vt:lpstr>黑体</vt:lpstr>
      <vt:lpstr>宋体</vt:lpstr>
      <vt:lpstr>Arial</vt:lpstr>
      <vt:lpstr>Times New Roman</vt:lpstr>
      <vt:lpstr>Wingdings</vt:lpstr>
      <vt:lpstr>wasedaSample5</vt:lpstr>
      <vt:lpstr>Equation</vt:lpstr>
      <vt:lpstr>Artificial Intelligence 人工智能实验</vt:lpstr>
      <vt:lpstr>目录 </vt:lpstr>
      <vt:lpstr>1.1 深度强化学习介绍</vt:lpstr>
      <vt:lpstr>1.2 DQN算法</vt:lpstr>
      <vt:lpstr>1.2 DQN算法</vt:lpstr>
      <vt:lpstr>1.2 DQN算法</vt:lpstr>
      <vt:lpstr>1.2 DQN</vt:lpstr>
      <vt:lpstr>1.2 DQN</vt:lpstr>
      <vt:lpstr>2. 实验任务</vt:lpstr>
      <vt:lpstr>3. 作业提交说明</vt:lpstr>
    </vt:vector>
  </TitlesOfParts>
  <Company>玄研究室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10-深度强化学习</dc:title>
  <dc:creator>宇聪 张</dc:creator>
  <cp:lastModifiedBy>Chenhui Lau</cp:lastModifiedBy>
  <cp:revision>1288</cp:revision>
  <cp:lastPrinted>1999-07-29T07:50:28Z</cp:lastPrinted>
  <dcterms:created xsi:type="dcterms:W3CDTF">1999-04-15T12:11:22Z</dcterms:created>
  <dcterms:modified xsi:type="dcterms:W3CDTF">2024-06-04T08:47:27Z</dcterms:modified>
</cp:coreProperties>
</file>