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639" r:id="rId2"/>
    <p:sldId id="605" r:id="rId3"/>
    <p:sldId id="686" r:id="rId4"/>
    <p:sldId id="687" r:id="rId5"/>
    <p:sldId id="688" r:id="rId6"/>
    <p:sldId id="689" r:id="rId7"/>
    <p:sldId id="690" r:id="rId8"/>
    <p:sldId id="691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680" r:id="rId20"/>
    <p:sldId id="607" r:id="rId21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B8DCF4"/>
    <a:srgbClr val="409FE0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68" autoAdjust="0"/>
    <p:restoredTop sz="94286" autoAdjust="0"/>
  </p:normalViewPr>
  <p:slideViewPr>
    <p:cSldViewPr snapToGrid="0">
      <p:cViewPr varScale="1">
        <p:scale>
          <a:sx n="120" d="100"/>
          <a:sy n="120" d="100"/>
        </p:scale>
        <p:origin x="872" y="19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A6FB858-78FB-EB08-3789-78A8670878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AEF9A0C-77B2-8E67-E6B2-C852BC90DF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4CC5B328-512E-C4C6-35C5-DE94A3A46D7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45FAFD14-46CB-93DB-CF17-D92A392BA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034C6EE-4A99-467C-9965-50EEE77005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3F1EE7-509D-3AE9-23FE-2B503B4FB6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26F4BD-2FD8-5192-7A85-9F2AE64454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B01986-1D99-2E95-8678-498D9DA268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13EAA4D7-F9C3-44E8-4755-68194F947E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5BFC3DD6-AAD2-A281-6938-C0830A8BDA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20E3499-CC0A-6250-4074-15AA16CA8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0C4B0F1-E941-4AD4-8EB5-04747E8438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6AB9C92-E2B6-481A-AF5C-06C48BEF2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D3D18D4C-1468-4FF4-ADC3-9E6943E0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C37FF0F-F6BD-40EB-9751-6A34D475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4974D3-3103-4956-8804-74887D3BB162}" type="slidenum">
              <a:rPr lang="zh-CN" altLang="en-US" sz="1200" b="0" smtClean="0"/>
              <a:pPr/>
              <a:t>1</a:t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11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1615510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12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268244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13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7506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14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110212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15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351755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16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146199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17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3492417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18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235120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3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159006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4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347684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5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213430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6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67596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7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8372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8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210468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9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375892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10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8841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C7134C14-3C6D-EADB-094C-1EF17F37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47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786A5-D287-86BB-393F-289018C008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836E-F560-4B02-9B15-A1904EAC68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650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C6A760-ACB1-7415-81AC-9109D63E1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BCFAB-D188-4040-96D5-887F570D26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046965-E17E-0CE5-0A98-F19E55374A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D28D9-E152-4420-A86D-30DF28F96CC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8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B933B0-F09E-7081-194C-DCBB5DFEF4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AF141-A5EC-4CFB-A958-86E1E10B0F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830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A28A5F-45F7-AF7A-52F5-23ED3D16FF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B3B4-78F3-45F0-BD7A-5A4B0B67E4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56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B32D68-B95E-F5EA-6BCD-0627A0118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400B0-00DE-40A7-8918-3E30DB48DF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86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DC57111-F1AB-FE24-ED69-F10F8F24F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B16E1-3542-4D7A-B514-ED013101ED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82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E33386-92A9-415E-F0B6-D637B285E8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0E1B8-4BBF-432F-A56B-E500C3596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32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0B2FC2-A9EF-2898-3FEB-F650B67D7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6F008-80B0-4065-8639-FA522E78AB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07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70EE6B-1D35-8F86-D7F2-334C6FF91B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A297B-0CBD-41CE-A2CE-5D734000E6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72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9E35E2-C99F-2F3F-1AB0-941138098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240DC6-295B-4A56-13F0-317F24695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21187D86-7313-7FCA-AD1E-61BAD6D6B5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fld id="{98481C38-1BE0-4570-8049-390C7BA11E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Vx411j7kT?p=1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DC0CCD9-2590-401F-9A13-1FDA030F42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/>
              <a:t>Artificial Intelligence</a:t>
            </a:r>
            <a:br>
              <a:rPr lang="en-US" altLang="zh-CN" dirty="0"/>
            </a:br>
            <a:r>
              <a:rPr lang="zh-CN" altLang="en-US" dirty="0"/>
              <a:t>人工智能实验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0977FD-301E-482B-A585-2CBCC359B86A}"/>
              </a:ext>
            </a:extLst>
          </p:cNvPr>
          <p:cNvSpPr txBox="1"/>
          <p:nvPr/>
        </p:nvSpPr>
        <p:spPr>
          <a:xfrm>
            <a:off x="3087460" y="504952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中山大学计算机学院</a:t>
            </a:r>
            <a:endParaRPr lang="en-US" altLang="zh-CN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年春季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CF979FE-39E6-D24E-6377-07E2D678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3624223"/>
            <a:ext cx="7772400" cy="7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indent="176213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176213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indent="176213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深度学习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torch </a:t>
            </a:r>
            <a:r>
              <a:rPr lang="zh-CN" altLang="en-US" dirty="0">
                <a:cs typeface="Times New Roman" panose="02020603050405020304" pitchFamily="18" charset="0"/>
              </a:rPr>
              <a:t>常用数据操作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77971B-5A48-4D1C-9401-C7C6A8D61681}"/>
              </a:ext>
            </a:extLst>
          </p:cNvPr>
          <p:cNvSpPr txBox="1"/>
          <p:nvPr/>
        </p:nvSpPr>
        <p:spPr>
          <a:xfrm>
            <a:off x="181346" y="778010"/>
            <a:ext cx="1939284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维度变换</a:t>
            </a:r>
            <a:endParaRPr lang="en-US" altLang="zh-CN" sz="32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B4A7C0-0231-459C-91B4-6050CAB0C0A2}"/>
              </a:ext>
            </a:extLst>
          </p:cNvPr>
          <p:cNvSpPr txBox="1"/>
          <p:nvPr/>
        </p:nvSpPr>
        <p:spPr>
          <a:xfrm>
            <a:off x="181346" y="1537588"/>
            <a:ext cx="837274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torch.unsqueeze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(dim)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维度扩展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因为神经网络一般默认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输入，所以测试数据时，如果输入为单个数据，需要对数据进行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unsqueeze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处理，即将其看成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batch=1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的特殊情况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3031E2-B08B-4837-8018-BDAF4EC9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6" y="3801489"/>
            <a:ext cx="2983013" cy="16355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F5F536-5719-45D2-BC51-83FEA7FA20F8}"/>
              </a:ext>
            </a:extLst>
          </p:cNvPr>
          <p:cNvSpPr txBox="1"/>
          <p:nvPr/>
        </p:nvSpPr>
        <p:spPr>
          <a:xfrm>
            <a:off x="3565525" y="3217118"/>
            <a:ext cx="483292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torch.cat(List[tensor, tensor], dim)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向量拼接，需指定维度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B7EA66-07E8-4DCB-A671-74E8CDACA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60"/>
          <a:stretch/>
        </p:blipFill>
        <p:spPr>
          <a:xfrm>
            <a:off x="3291094" y="4529701"/>
            <a:ext cx="2815284" cy="1987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F2CAFE-C628-45C6-B4DF-BD90893FFB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12"/>
          <a:stretch/>
        </p:blipFill>
        <p:spPr>
          <a:xfrm>
            <a:off x="6106378" y="4529701"/>
            <a:ext cx="2910887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537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7C412B-7753-49B6-8552-CF43E999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0" y="2745489"/>
            <a:ext cx="4221197" cy="2532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230338-623B-4490-BE63-F988FCF6E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20" y="3584182"/>
            <a:ext cx="2730482" cy="85533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4603D23-D4DE-410C-98D8-6ADE5BE9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373637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torch.nn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自定义神经网络类的基本框架：</a:t>
            </a:r>
            <a:r>
              <a:rPr lang="zh-CN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继承 </a:t>
            </a:r>
            <a:r>
              <a:rPr lang="en-US" altLang="zh-CN" sz="2000" dirty="0" err="1">
                <a:solidFill>
                  <a:schemeClr val="accent2"/>
                </a:solidFill>
                <a:cs typeface="Times New Roman" panose="02020603050405020304" pitchFamily="18" charset="0"/>
              </a:rPr>
              <a:t>nn.Module</a:t>
            </a:r>
            <a:r>
              <a:rPr lang="en-US" altLang="zh-CN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神经网络基本类，该类实例化后输入数据将自动调用 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forward 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前向计算。</a:t>
            </a: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7164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97340B-8BCD-4D99-8FA1-004B40CB8BDC}"/>
              </a:ext>
            </a:extLst>
          </p:cNvPr>
          <p:cNvSpPr txBox="1"/>
          <p:nvPr/>
        </p:nvSpPr>
        <p:spPr>
          <a:xfrm>
            <a:off x="277575" y="1010655"/>
            <a:ext cx="84286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全连接层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nn.Linear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in_dim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out_dim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bias=True)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F324C6-000F-4896-861D-4C6D1066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13" y="1715007"/>
            <a:ext cx="3235804" cy="2038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1976BD-AF54-4BBE-B2F2-E81D228DA50A}"/>
              </a:ext>
            </a:extLst>
          </p:cNvPr>
          <p:cNvSpPr txBox="1"/>
          <p:nvPr/>
        </p:nvSpPr>
        <p:spPr>
          <a:xfrm>
            <a:off x="277575" y="3712077"/>
            <a:ext cx="84286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激活函数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nn.ReLU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6B1D1F-2F76-4FB1-8595-58408C0EA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97" y="4341146"/>
            <a:ext cx="3833640" cy="2159957"/>
          </a:xfrm>
          <a:prstGeom prst="rect">
            <a:avLst/>
          </a:prstGeom>
        </p:spPr>
      </p:pic>
      <p:pic>
        <p:nvPicPr>
          <p:cNvPr id="2050" name="Picture 2" descr="../_images/ReLU.png">
            <a:extLst>
              <a:ext uri="{FF2B5EF4-FFF2-40B4-BE49-F238E27FC236}">
                <a16:creationId xmlns:a16="http://schemas.microsoft.com/office/drawing/2014/main" id="{BBAC762C-429A-4FD0-9B38-B2B0EF00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5" y="4341146"/>
            <a:ext cx="3117675" cy="23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0570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97340B-8BCD-4D99-8FA1-004B40CB8BDC}"/>
              </a:ext>
            </a:extLst>
          </p:cNvPr>
          <p:cNvSpPr txBox="1"/>
          <p:nvPr/>
        </p:nvSpPr>
        <p:spPr>
          <a:xfrm>
            <a:off x="277574" y="1010655"/>
            <a:ext cx="8866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卷积神经网络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nn.Conv2d(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in_channels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out_channels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kernel_size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, stride=1, padding=0, bias=True)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NOTE: PyTorch </a:t>
            </a:r>
            <a:r>
              <a:rPr lang="zh-CN" altLang="en-US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卷积网络输入默认格式为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(N, C, H, W)</a:t>
            </a:r>
            <a:r>
              <a:rPr lang="zh-CN" altLang="en-US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其中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大小（输入默认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batch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处理），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为图像通道数（黑白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维，彩色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RGB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三维），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W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分别为图像的高度和宽度。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Conv2d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的前两个参数分别为输入和输出的通道数，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kernel_size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为卷积核大小，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stride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为步长默认为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padding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为填充默认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一般情况下，计算公式为：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01E492-270B-440D-BB79-B90F4751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4" y="4427997"/>
            <a:ext cx="7658742" cy="23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829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</a:t>
            </a:r>
            <a:r>
              <a:rPr lang="en-US" altLang="zh-CN" dirty="0" err="1">
                <a:cs typeface="Times New Roman" panose="02020603050405020304" pitchFamily="18" charset="0"/>
              </a:rPr>
              <a:t>torch.nn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97340B-8BCD-4D99-8FA1-004B40CB8BDC}"/>
              </a:ext>
            </a:extLst>
          </p:cNvPr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网络训练一般步骤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320C89-7146-4737-9501-53751CBD56FE}"/>
              </a:ext>
            </a:extLst>
          </p:cNvPr>
          <p:cNvSpPr txBox="1"/>
          <p:nvPr/>
        </p:nvSpPr>
        <p:spPr>
          <a:xfrm>
            <a:off x="357660" y="1533875"/>
            <a:ext cx="84286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实例化网络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net = Net()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后，计算得到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Loss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，并定义网络优化器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optim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nn.optim.Adam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net.parameters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lr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lr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在更新前，需清除上一步的梯度，即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optim.zero_grad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然后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Loss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反向传播：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loss.backward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最后优化器更新：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 err="1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optim.step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561323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7F1079-DEC1-4A5F-BB53-71E8B486C5D1}"/>
              </a:ext>
            </a:extLst>
          </p:cNvPr>
          <p:cNvSpPr txBox="1"/>
          <p:nvPr/>
        </p:nvSpPr>
        <p:spPr>
          <a:xfrm>
            <a:off x="357660" y="1533875"/>
            <a:ext cx="8123867" cy="400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什么是卷积神经网络？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卷积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不再是对图像中每一个像素做处理，而是对图片上每一小块像素区域做处理，加强了图片中像素的连续性，从而处理的一个图形而不是单个像素点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神经网络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神经网络是一种计算模型，由大量的神经元以及层与层之间的激活函数组成。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1064F4-588C-4F12-9926-20E7E0D3A749}"/>
              </a:ext>
            </a:extLst>
          </p:cNvPr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999411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7F1079-DEC1-4A5F-BB53-71E8B486C5D1}"/>
              </a:ext>
            </a:extLst>
          </p:cNvPr>
          <p:cNvSpPr txBox="1"/>
          <p:nvPr/>
        </p:nvSpPr>
        <p:spPr>
          <a:xfrm>
            <a:off x="357660" y="1533875"/>
            <a:ext cx="8049222" cy="540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假设用手写数字识别作为样例：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读入训练集和测试集中的数字图片信息以及对图片预处理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000" b="0" dirty="0" err="1">
                <a:latin typeface="+mn-lt"/>
                <a:ea typeface="+mn-ea"/>
                <a:cs typeface="Times New Roman" panose="02020603050405020304" pitchFamily="18" charset="0"/>
              </a:rPr>
              <a:t>pytorch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搭建神经网络（包括卷积和全连接神经网络）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将一个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batch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的训练集中的图片输入至神经网络，得到所有数字的预测分类概率（总共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个数字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,0123456789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根据真实标签和预测标签，利用交叉熵损失函数计算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值，并进行梯度下降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根据测试集计算准确率，如果准确率没收敛，跳转回步骤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画出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、测试集准确率的曲线图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0" dirty="0">
                <a:latin typeface="+mn-lt"/>
                <a:ea typeface="+mn-ea"/>
                <a:cs typeface="Times New Roman" panose="02020603050405020304" pitchFamily="18" charset="0"/>
              </a:rPr>
              <a:t>参考视频：</a:t>
            </a:r>
            <a:r>
              <a:rPr lang="en-US" altLang="zh-CN" sz="1600" b="0" dirty="0">
                <a:latin typeface="+mn-lt"/>
                <a:ea typeface="+mn-ea"/>
                <a:cs typeface="Times New Roman" panose="02020603050405020304" pitchFamily="18" charset="0"/>
                <a:hlinkClick r:id="rId3"/>
              </a:rPr>
              <a:t>https://www.bilibili.com/video/BV1Vx411j7kT?p=19</a:t>
            </a:r>
            <a:endParaRPr lang="en-US" altLang="zh-CN" sz="16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0" dirty="0">
                <a:latin typeface="+mn-lt"/>
                <a:ea typeface="+mn-ea"/>
                <a:cs typeface="Times New Roman" panose="02020603050405020304" pitchFamily="18" charset="0"/>
              </a:rPr>
              <a:t>参考代码：</a:t>
            </a:r>
            <a:endParaRPr lang="en-US" altLang="zh-CN" sz="1600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0" dirty="0">
                <a:latin typeface="+mn-lt"/>
                <a:ea typeface="+mn-ea"/>
                <a:cs typeface="Times New Roman" panose="02020603050405020304" pitchFamily="18" charset="0"/>
              </a:rPr>
              <a:t>https://github.com/MorvanZhou/PyTorch-Tutorial/blob/master/tutorial-contents/401_CNN.py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1064F4-588C-4F12-9926-20E7E0D3A749}"/>
              </a:ext>
            </a:extLst>
          </p:cNvPr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17923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7F1079-DEC1-4A5F-BB53-71E8B486C5D1}"/>
              </a:ext>
            </a:extLst>
          </p:cNvPr>
          <p:cNvSpPr txBox="1"/>
          <p:nvPr/>
        </p:nvSpPr>
        <p:spPr>
          <a:xfrm>
            <a:off x="357659" y="1533875"/>
            <a:ext cx="8606953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：用</a:t>
            </a:r>
            <a:r>
              <a:rPr lang="en-US" altLang="zh-CN" sz="2000" b="0" dirty="0" err="1">
                <a:latin typeface="+mn-lt"/>
                <a:ea typeface="+mn-ea"/>
                <a:cs typeface="Times New Roman" panose="02020603050405020304" pitchFamily="18" charset="0"/>
              </a:rPr>
              <a:t>pytorch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搭建神经网络（包括卷积和全连接神经网络）</a:t>
            </a: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1064F4-588C-4F12-9926-20E7E0D3A749}"/>
              </a:ext>
            </a:extLst>
          </p:cNvPr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694AD6-95B5-456D-94DF-01D58E6E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7" y="2279202"/>
            <a:ext cx="8059975" cy="38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684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CNN </a:t>
            </a:r>
            <a:r>
              <a:rPr lang="zh-CN" altLang="en-US" dirty="0">
                <a:cs typeface="Times New Roman" panose="02020603050405020304" pitchFamily="18" charset="0"/>
              </a:rPr>
              <a:t>网络训练实例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7F1079-DEC1-4A5F-BB53-71E8B486C5D1}"/>
              </a:ext>
            </a:extLst>
          </p:cNvPr>
          <p:cNvSpPr txBox="1"/>
          <p:nvPr/>
        </p:nvSpPr>
        <p:spPr>
          <a:xfrm>
            <a:off x="357659" y="1533875"/>
            <a:ext cx="860695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：将</a:t>
            </a:r>
            <a:r>
              <a:rPr lang="zh-CN" altLang="en-US" sz="2000" b="0" dirty="0">
                <a:cs typeface="Times New Roman" panose="02020603050405020304" pitchFamily="18" charset="0"/>
              </a:rPr>
              <a:t>一个</a:t>
            </a:r>
            <a:r>
              <a:rPr lang="en-US" altLang="zh-CN" sz="2000" b="0" dirty="0">
                <a:cs typeface="Times New Roman" panose="02020603050405020304" pitchFamily="18" charset="0"/>
              </a:rPr>
              <a:t>batch</a:t>
            </a:r>
            <a:r>
              <a:rPr lang="zh-CN" altLang="en-US" sz="2000" b="0" dirty="0">
                <a:cs typeface="Times New Roman" panose="02020603050405020304" pitchFamily="18" charset="0"/>
              </a:rPr>
              <a:t>的训练集中的图片输入至神经网络，得到所有数字的预测分类概率</a:t>
            </a:r>
            <a:endParaRPr lang="en-US" altLang="zh-CN" sz="2000" b="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步骤</a:t>
            </a:r>
            <a:r>
              <a:rPr lang="en-US" altLang="zh-CN" sz="2000" b="0" dirty="0"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latin typeface="+mn-lt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cs typeface="Times New Roman" panose="02020603050405020304" pitchFamily="18" charset="0"/>
              </a:rPr>
              <a:t>根据真实标签和预测标签，利用交叉熵损失函数计算</a:t>
            </a:r>
            <a:r>
              <a:rPr lang="en-US" altLang="zh-CN" sz="2000" b="0" dirty="0">
                <a:cs typeface="Times New Roman" panose="02020603050405020304" pitchFamily="18" charset="0"/>
              </a:rPr>
              <a:t>loss</a:t>
            </a:r>
            <a:r>
              <a:rPr lang="zh-CN" altLang="en-US" sz="2000" b="0" dirty="0">
                <a:cs typeface="Times New Roman" panose="02020603050405020304" pitchFamily="18" charset="0"/>
              </a:rPr>
              <a:t>值，并进行梯度下降</a:t>
            </a:r>
            <a:endParaRPr lang="en-US" altLang="zh-CN" sz="2000" b="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1064F4-588C-4F12-9926-20E7E0D3A749}"/>
              </a:ext>
            </a:extLst>
          </p:cNvPr>
          <p:cNvSpPr txBox="1"/>
          <p:nvPr/>
        </p:nvSpPr>
        <p:spPr>
          <a:xfrm>
            <a:off x="501311" y="1010655"/>
            <a:ext cx="385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卷积神经网络（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80B8CA-D7D2-4919-89DC-CE8CEA85F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9" y="3518262"/>
            <a:ext cx="8161905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393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3FD83AB-45BD-B287-35A2-C50BA269A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实验任务</a:t>
            </a: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A2DB3155-2CA6-EE5B-D8E7-19A5524F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32D22D-C693-4902-9CF7-E5DCEBAA7E9F}" type="slidenum">
              <a:rPr kumimoji="0" lang="en-US" altLang="ja-JP" sz="1400" b="0">
                <a:solidFill>
                  <a:srgbClr val="A50021"/>
                </a:solidFill>
              </a:rPr>
              <a:pPr/>
              <a:t>19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03A9108-AABC-45BE-BCAD-2444EB28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0"/>
            <a:ext cx="7408407" cy="58658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中药图片分类任务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利用</a:t>
            </a:r>
            <a:r>
              <a:rPr lang="en-US" altLang="zh-C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框架搭建神经网络实现中药图片分类，具体见给出的数据集和测试集。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要求：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搭建合适的网络框架，利用训练集完成网络训练，统计网络模型的训练准确率和测试准确率，画出模型的训练过程的</a:t>
            </a:r>
            <a:r>
              <a:rPr lang="en-US" altLang="zh-CN" sz="1700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曲线、准确率曲线。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0EB9630-7E21-B432-87E8-711FBEDB0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C8A23-B428-5489-FF97-4F6FA7EC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785499"/>
            <a:ext cx="8620125" cy="59883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1.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理论课内容回顾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1.1 </a:t>
            </a:r>
            <a:r>
              <a:rPr lang="en-US" altLang="zh-CN" sz="2000" dirty="0" err="1"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cs typeface="Times New Roman" panose="02020603050405020304" pitchFamily="18" charset="0"/>
              </a:rPr>
              <a:t>介绍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1.2 </a:t>
            </a:r>
            <a:r>
              <a:rPr lang="en-US" altLang="zh-CN" sz="2000" dirty="0">
                <a:cs typeface="Times New Roman" panose="02020603050405020304" pitchFamily="18" charset="0"/>
              </a:rPr>
              <a:t>CNN </a:t>
            </a:r>
            <a:r>
              <a:rPr lang="zh-CN" altLang="en-US" sz="2000" dirty="0">
                <a:cs typeface="Times New Roman" panose="02020603050405020304" pitchFamily="18" charset="0"/>
              </a:rPr>
              <a:t>网络训练实例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实验任务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cs typeface="Times New Roman" panose="02020603050405020304" pitchFamily="18" charset="0"/>
              </a:rPr>
              <a:t>.1</a:t>
            </a:r>
            <a:r>
              <a:rPr lang="zh-CN" altLang="en-US" sz="2000" dirty="0">
                <a:cs typeface="Times New Roman" panose="02020603050405020304" pitchFamily="18" charset="0"/>
              </a:rPr>
              <a:t>中药图片分类任务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2756FB9-ACD8-7280-663A-DBF44F8171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D85A13-3676-4B19-81F1-4C4D598EC2CA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113A87D0-FC79-F57A-1CBB-5A19E6A1C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作业提交说明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7986AD1C-B666-5A92-DF95-F79664B81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49777"/>
            <a:ext cx="8374702" cy="5400675"/>
          </a:xfrm>
        </p:spPr>
        <p:txBody>
          <a:bodyPr/>
          <a:lstStyle/>
          <a:p>
            <a:r>
              <a:rPr lang="zh-CN" altLang="en-US" sz="2400" dirty="0"/>
              <a:t>压缩包命名</a:t>
            </a:r>
            <a:r>
              <a:rPr lang="zh-CN" altLang="en-US" sz="2400" dirty="0">
                <a:cs typeface="Times New Roman" panose="02020603050405020304" pitchFamily="18" charset="0"/>
              </a:rPr>
              <a:t>为：</a:t>
            </a:r>
            <a:r>
              <a:rPr lang="zh-CN" altLang="en-US" sz="2400">
                <a:cs typeface="Times New Roman" panose="02020603050405020304" pitchFamily="18" charset="0"/>
              </a:rPr>
              <a:t>“实验六</a:t>
            </a:r>
            <a:r>
              <a:rPr lang="en-US" altLang="zh-CN" sz="2400">
                <a:cs typeface="Times New Roman" panose="02020603050405020304" pitchFamily="18" charset="0"/>
              </a:rPr>
              <a:t>_{</a:t>
            </a:r>
            <a:r>
              <a:rPr lang="zh-CN" altLang="en-US" sz="2400" dirty="0">
                <a:cs typeface="Times New Roman" panose="02020603050405020304" pitchFamily="18" charset="0"/>
              </a:rPr>
              <a:t>姓名</a:t>
            </a:r>
            <a:r>
              <a:rPr lang="en-US" altLang="zh-CN" sz="2400" dirty="0">
                <a:cs typeface="Times New Roman" panose="02020603050405020304" pitchFamily="18" charset="0"/>
              </a:rPr>
              <a:t>}_{</a:t>
            </a:r>
            <a:r>
              <a:rPr lang="zh-CN" altLang="en-US" sz="2400" dirty="0"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cs typeface="Times New Roman" panose="02020603050405020304" pitchFamily="18" charset="0"/>
              </a:rPr>
              <a:t>”，例：实验五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cs typeface="Times New Roman" panose="02020603050405020304" pitchFamily="18" charset="0"/>
              </a:rPr>
              <a:t>_21112022.zip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截至日期：</a:t>
            </a:r>
            <a:r>
              <a:rPr lang="en-US" altLang="zh-CN" sz="2400" b="1" dirty="0">
                <a:solidFill>
                  <a:schemeClr val="accent2"/>
                </a:solidFill>
              </a:rPr>
              <a:t>2024</a:t>
            </a:r>
            <a:r>
              <a:rPr lang="zh-CN" altLang="en-US" sz="2400" b="1" dirty="0">
                <a:solidFill>
                  <a:schemeClr val="accent2"/>
                </a:solidFill>
              </a:rPr>
              <a:t>年</a:t>
            </a:r>
            <a:r>
              <a:rPr lang="en-US" altLang="zh-CN" sz="2400" b="1" dirty="0">
                <a:solidFill>
                  <a:schemeClr val="accent2"/>
                </a:solidFill>
              </a:rPr>
              <a:t>6</a:t>
            </a:r>
            <a:r>
              <a:rPr lang="zh-CN" altLang="en-US" sz="2400" b="1" dirty="0">
                <a:solidFill>
                  <a:schemeClr val="accent2"/>
                </a:solidFill>
              </a:rPr>
              <a:t>月</a:t>
            </a:r>
            <a:r>
              <a:rPr lang="en-US" altLang="zh-CN" sz="2400" b="1" dirty="0">
                <a:solidFill>
                  <a:schemeClr val="accent2"/>
                </a:solidFill>
              </a:rPr>
              <a:t>25</a:t>
            </a:r>
            <a:r>
              <a:rPr lang="zh-CN" altLang="en-US" sz="2400" b="1" dirty="0">
                <a:solidFill>
                  <a:schemeClr val="accent2"/>
                </a:solidFill>
              </a:rPr>
              <a:t>日晚</a:t>
            </a:r>
            <a:r>
              <a:rPr lang="en-US" altLang="zh-CN" sz="2400" b="1" dirty="0">
                <a:solidFill>
                  <a:schemeClr val="accent2"/>
                </a:solidFill>
              </a:rPr>
              <a:t>24</a:t>
            </a:r>
            <a:r>
              <a:rPr lang="zh-CN" altLang="en-US" sz="2400" b="1" dirty="0">
                <a:solidFill>
                  <a:schemeClr val="accent2"/>
                </a:solidFill>
              </a:rPr>
              <a:t>点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提交地址：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easyhpc.net</a:t>
            </a:r>
            <a:r>
              <a:rPr lang="en-US" altLang="zh-CN" sz="2400" dirty="0"/>
              <a:t>/course/194</a:t>
            </a:r>
            <a:endParaRPr lang="zh-CN" altLang="en-US" sz="2400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459547B-D996-686A-C780-356FCCE3F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16C6F3-7B10-4E5D-9F7F-9BE666DCD9BD}" type="slidenum">
              <a:rPr kumimoji="0" lang="en-US" altLang="ja-JP" sz="1400" b="0" smtClean="0">
                <a:solidFill>
                  <a:srgbClr val="A50021"/>
                </a:solidFill>
              </a:rPr>
              <a:pPr/>
              <a:t>20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3D2ADAB-EAEF-44C8-A647-E6DAD1DF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373637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PyTorch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安装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官网：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CPU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版安装（无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Nvidia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显卡）：直接在官网主页选择配置，然后复制生成的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Command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粘贴到终端运行（注意需提前激活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Python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虚拟环境）。</a:t>
            </a:r>
            <a:endParaRPr lang="en-US" altLang="zh-CN" sz="13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建议：安装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1.7.0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及以上版本。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F2604D-FD01-4228-ABA3-CD5F7CAE2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4" y="3557688"/>
            <a:ext cx="7780952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821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944D86-DC53-4A11-9B5F-ED0D732C6921}"/>
              </a:ext>
            </a:extLst>
          </p:cNvPr>
          <p:cNvSpPr txBox="1"/>
          <p:nvPr/>
        </p:nvSpPr>
        <p:spPr>
          <a:xfrm>
            <a:off x="585852" y="765175"/>
            <a:ext cx="79722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GPU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版安装：先在终端使用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nvidia-smi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命令查看当前显卡支持的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CUDA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1AFBF8-DA9E-4DF2-85C1-7914A67D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55" y="2044491"/>
            <a:ext cx="6980952" cy="2333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A07139-8B52-4EFE-8A71-9DBCF3290A93}"/>
              </a:ext>
            </a:extLst>
          </p:cNvPr>
          <p:cNvSpPr txBox="1"/>
          <p:nvPr/>
        </p:nvSpPr>
        <p:spPr>
          <a:xfrm>
            <a:off x="733522" y="4514070"/>
            <a:ext cx="797229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然后在主页选择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CUDA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xx.x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生成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Command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命令，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CUDA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的版本不能高于显卡支持的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CUDA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版本。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Linux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和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MacOS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同理，在主页选择对应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OS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选项即可。</a:t>
            </a:r>
          </a:p>
        </p:txBody>
      </p:sp>
    </p:spTree>
    <p:extLst>
      <p:ext uri="{BB962C8B-B14F-4D97-AF65-F5344CB8AC3E}">
        <p14:creationId xmlns:p14="http://schemas.microsoft.com/office/powerpoint/2010/main" val="37209397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944D86-DC53-4A11-9B5F-ED0D732C6921}"/>
              </a:ext>
            </a:extLst>
          </p:cNvPr>
          <p:cNvSpPr txBox="1"/>
          <p:nvPr/>
        </p:nvSpPr>
        <p:spPr>
          <a:xfrm>
            <a:off x="311451" y="949459"/>
            <a:ext cx="8372744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安装完成后验证是否安装成功：在终端键入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，进入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python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交互环境。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CPU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版直接执行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import torch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，如无报错即安装成功。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GPU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版执行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import torch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 后，执行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torch.cuda.is_available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，如返回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True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说明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GPU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版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安装成功。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安装到此结束，更多内容可参考官方文档：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https://pytorch.org/docs/stable/index.html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8B624-7E7D-4544-A66D-7FDC8D7D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1" y="3966658"/>
            <a:ext cx="8695238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10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——Tensor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DBEC2-205F-40DD-85AC-3416C249B855}"/>
              </a:ext>
            </a:extLst>
          </p:cNvPr>
          <p:cNvSpPr txBox="1"/>
          <p:nvPr/>
        </p:nvSpPr>
        <p:spPr>
          <a:xfrm>
            <a:off x="385628" y="921454"/>
            <a:ext cx="8372744" cy="501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是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PyTorch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的基本数据类型，在使用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torch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框架进行操作时，对象一般都要求是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类型。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要初始化一个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，通常有以下三种方式：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直接初始化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通过原始数据转化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通过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numpy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数据转化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8DCB47-C0CF-458E-9CE9-E648209D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38" y="2642565"/>
            <a:ext cx="4455203" cy="1011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C08CCE-8EE5-4A17-9B7D-76D91244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18" y="3713094"/>
            <a:ext cx="3438095" cy="14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5017A5-8582-4F02-A7D5-3B13AE754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218" y="5305494"/>
            <a:ext cx="3438095" cy="13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9676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——Tensor 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DBEC2-205F-40DD-85AC-3416C249B855}"/>
              </a:ext>
            </a:extLst>
          </p:cNvPr>
          <p:cNvSpPr txBox="1"/>
          <p:nvPr/>
        </p:nvSpPr>
        <p:spPr>
          <a:xfrm>
            <a:off x="84070" y="765175"/>
            <a:ext cx="837274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当初始化时未指定数据类型时，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torch.tensor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将会根据数据本身的类型自行判断，如：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DB877-4A15-4AA1-B938-CA8A76A7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31" y="1403730"/>
            <a:ext cx="4390476" cy="18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38E114-6F58-4B5E-9BEA-782EC3C9AA06}"/>
              </a:ext>
            </a:extLst>
          </p:cNvPr>
          <p:cNvSpPr txBox="1"/>
          <p:nvPr/>
        </p:nvSpPr>
        <p:spPr>
          <a:xfrm>
            <a:off x="84070" y="3241825"/>
            <a:ext cx="8372744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也可以通过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torch.ones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(), 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torch.zeros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等创建指定大小的全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0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或者全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张量：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8F1F78-F857-4B4A-A7D5-6AA3AE141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60" y="4451348"/>
            <a:ext cx="2114286" cy="12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C65966-CD34-43B2-AA89-851537FF1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51" y="4451348"/>
            <a:ext cx="2125727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510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——Tensor 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DBEC2-205F-40DD-85AC-3416C249B855}"/>
              </a:ext>
            </a:extLst>
          </p:cNvPr>
          <p:cNvSpPr txBox="1"/>
          <p:nvPr/>
        </p:nvSpPr>
        <p:spPr>
          <a:xfrm>
            <a:off x="84070" y="765175"/>
            <a:ext cx="837274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输入神经网络的数据需保证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tensor(xxx, </a:t>
            </a:r>
            <a:r>
              <a:rPr lang="en-US" altLang="zh-CN" b="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requires_grad=True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e.g.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03FEE8-D037-45B7-93E2-542A391B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6" y="1530350"/>
            <a:ext cx="4058683" cy="2557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C709EF-97B5-442D-8EDC-57F56F578AA9}"/>
              </a:ext>
            </a:extLst>
          </p:cNvPr>
          <p:cNvSpPr txBox="1"/>
          <p:nvPr/>
        </p:nvSpPr>
        <p:spPr>
          <a:xfrm>
            <a:off x="5365169" y="1463880"/>
            <a:ext cx="377883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若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requires_grad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为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False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，梯度反向传播时会直接报错。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9432C-B985-4CB3-A334-E18C48C7A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137" y="3229584"/>
            <a:ext cx="3990476" cy="3257143"/>
          </a:xfrm>
          <a:prstGeom prst="rect">
            <a:avLst/>
          </a:prstGeom>
        </p:spPr>
      </p:pic>
      <p:sp>
        <p:nvSpPr>
          <p:cNvPr id="7" name="箭头: 左 6">
            <a:extLst>
              <a:ext uri="{FF2B5EF4-FFF2-40B4-BE49-F238E27FC236}">
                <a16:creationId xmlns:a16="http://schemas.microsoft.com/office/drawing/2014/main" id="{AED2802F-162D-4535-BFA8-A54C10E9EACD}"/>
              </a:ext>
            </a:extLst>
          </p:cNvPr>
          <p:cNvSpPr/>
          <p:nvPr/>
        </p:nvSpPr>
        <p:spPr bwMode="auto">
          <a:xfrm>
            <a:off x="4868095" y="2049964"/>
            <a:ext cx="374848" cy="484632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CC0D5B-8996-487F-9B53-CDD0F072D2AE}"/>
                  </a:ext>
                </a:extLst>
              </p:cNvPr>
              <p:cNvSpPr txBox="1"/>
              <p:nvPr/>
            </p:nvSpPr>
            <p:spPr>
              <a:xfrm>
                <a:off x="179387" y="4241625"/>
                <a:ext cx="4182395" cy="2245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requires_grad 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为 </a:t>
                </a: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True 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时会自动记录梯度，这里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3=2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求导为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，对应结果为 </a:t>
                </a: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6 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和 </a:t>
                </a:r>
                <a:r>
                  <a:rPr lang="en-US" altLang="zh-CN" b="0" dirty="0">
                    <a:latin typeface="+mn-lt"/>
                    <a:ea typeface="+mn-ea"/>
                    <a:cs typeface="Times New Roman" panose="02020603050405020304" pitchFamily="18" charset="0"/>
                  </a:rPr>
                  <a:t>12</a:t>
                </a:r>
                <a:r>
                  <a:rPr lang="zh-CN" altLang="en-US" b="0" dirty="0">
                    <a:latin typeface="+mn-lt"/>
                    <a:ea typeface="+mn-ea"/>
                    <a:cs typeface="Times New Roman" panose="02020603050405020304" pitchFamily="18" charset="0"/>
                  </a:rPr>
                  <a:t>。</a:t>
                </a:r>
                <a:endParaRPr lang="en-US" altLang="zh-CN" b="0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CC0D5B-8996-487F-9B53-CDD0F072D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7" y="4241625"/>
                <a:ext cx="4182395" cy="2245102"/>
              </a:xfrm>
              <a:prstGeom prst="rect">
                <a:avLst/>
              </a:prstGeom>
              <a:blipFill>
                <a:blip r:embed="rId5"/>
                <a:stretch>
                  <a:fillRect l="-2183" r="-2183" b="-5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左 13">
            <a:extLst>
              <a:ext uri="{FF2B5EF4-FFF2-40B4-BE49-F238E27FC236}">
                <a16:creationId xmlns:a16="http://schemas.microsoft.com/office/drawing/2014/main" id="{B1EFEB13-7579-43FD-94EE-E515D5929449}"/>
              </a:ext>
            </a:extLst>
          </p:cNvPr>
          <p:cNvSpPr/>
          <p:nvPr/>
        </p:nvSpPr>
        <p:spPr bwMode="auto">
          <a:xfrm rot="10800000">
            <a:off x="4450420" y="5085334"/>
            <a:ext cx="374848" cy="484632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6704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en-US" altLang="zh-CN" dirty="0" err="1"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cs typeface="Times New Roman" panose="02020603050405020304" pitchFamily="18" charset="0"/>
              </a:rPr>
              <a:t>—— torch </a:t>
            </a:r>
            <a:r>
              <a:rPr lang="zh-CN" altLang="en-US" dirty="0">
                <a:cs typeface="Times New Roman" panose="02020603050405020304" pitchFamily="18" charset="0"/>
              </a:rPr>
              <a:t>常用数据操作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77971B-5A48-4D1C-9401-C7C6A8D61681}"/>
              </a:ext>
            </a:extLst>
          </p:cNvPr>
          <p:cNvSpPr txBox="1"/>
          <p:nvPr/>
        </p:nvSpPr>
        <p:spPr>
          <a:xfrm>
            <a:off x="181346" y="778010"/>
            <a:ext cx="1939284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维度变换</a:t>
            </a:r>
            <a:endParaRPr lang="en-US" altLang="zh-CN" sz="3200" dirty="0">
              <a:solidFill>
                <a:srgbClr val="C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B4A7C0-0231-459C-91B4-6050CAB0C0A2}"/>
              </a:ext>
            </a:extLst>
          </p:cNvPr>
          <p:cNvSpPr txBox="1"/>
          <p:nvPr/>
        </p:nvSpPr>
        <p:spPr>
          <a:xfrm>
            <a:off x="181346" y="1641268"/>
            <a:ext cx="8372744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torch.view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或者</a:t>
            </a: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torch.reshape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维度重置（但总数要一致），若根据已有维度可推算出剩下的维度，可使用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-1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替代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cs typeface="Times New Roman" panose="02020603050405020304" pitchFamily="18" charset="0"/>
              </a:rPr>
              <a:t>torch.reshape</a:t>
            </a:r>
            <a:r>
              <a:rPr lang="en-US" altLang="zh-CN" b="0" dirty="0">
                <a:cs typeface="Times New Roman" panose="02020603050405020304" pitchFamily="18" charset="0"/>
              </a:rPr>
              <a:t>()</a:t>
            </a:r>
            <a:r>
              <a:rPr lang="zh-CN" altLang="en-US" b="0" dirty="0">
                <a:cs typeface="Times New Roman" panose="02020603050405020304" pitchFamily="18" charset="0"/>
              </a:rPr>
              <a:t>也可以重置维度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+mn-lt"/>
                <a:ea typeface="+mn-ea"/>
                <a:cs typeface="Times New Roman" panose="02020603050405020304" pitchFamily="18" charset="0"/>
              </a:rPr>
              <a:t>torch.squeeze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(dim)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若不指定维度，则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会将 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tensor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中为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dim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压缩，若指定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则只会压缩对应的维度（必须为</a:t>
            </a:r>
            <a:r>
              <a:rPr lang="en-US" altLang="zh-CN" b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b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2FD77F-84F2-4074-AD63-4D8C922E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61" y="2357383"/>
            <a:ext cx="2619048" cy="1961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B8300F-5EE7-4682-BC8F-2CE482BE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380" y="4400744"/>
            <a:ext cx="292380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33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27878</TotalTime>
  <Words>1411</Words>
  <Application>Microsoft Macintosh PowerPoint</Application>
  <PresentationFormat>On-screen Show (4:3)</PresentationFormat>
  <Paragraphs>152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微软雅黑</vt:lpstr>
      <vt:lpstr>黑体</vt:lpstr>
      <vt:lpstr>宋体</vt:lpstr>
      <vt:lpstr>Arial</vt:lpstr>
      <vt:lpstr>Cambria Math</vt:lpstr>
      <vt:lpstr>Times New Roman</vt:lpstr>
      <vt:lpstr>Wingdings</vt:lpstr>
      <vt:lpstr>wasedaSample5</vt:lpstr>
      <vt:lpstr>Artificial Intelligence 人工智能实验</vt:lpstr>
      <vt:lpstr>目录 </vt:lpstr>
      <vt:lpstr>1.1 PyTorch 介绍</vt:lpstr>
      <vt:lpstr>1.1 PyTorch 介绍</vt:lpstr>
      <vt:lpstr>1.1 PyTorch 介绍</vt:lpstr>
      <vt:lpstr>1.1 PyTorch 介绍——Tensor</vt:lpstr>
      <vt:lpstr>1.1 PyTorch 介绍——Tensor </vt:lpstr>
      <vt:lpstr>1.1 PyTorch 介绍——Tensor </vt:lpstr>
      <vt:lpstr>1.1 PyTorch 介绍—— torch 常用数据操作</vt:lpstr>
      <vt:lpstr>1.1 PyTorch 介绍—— torch 常用数据操作</vt:lpstr>
      <vt:lpstr>1.1 PyTorch 介绍—— torch.nn </vt:lpstr>
      <vt:lpstr>1.1 PyTorch 介绍—— torch.nn </vt:lpstr>
      <vt:lpstr>1.1 PyTorch 介绍—— torch.nn </vt:lpstr>
      <vt:lpstr>1.1 PyTorch 介绍—— torch.nn </vt:lpstr>
      <vt:lpstr>1.2 CNN 网络训练实例</vt:lpstr>
      <vt:lpstr>1.2 CNN 网络训练实例</vt:lpstr>
      <vt:lpstr>1.2 CNN 网络训练实例</vt:lpstr>
      <vt:lpstr>1.2 CNN 网络训练实例</vt:lpstr>
      <vt:lpstr>2. 实验任务</vt:lpstr>
      <vt:lpstr>3. 作业提交说明</vt:lpstr>
    </vt:vector>
  </TitlesOfParts>
  <Company>玄研究室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8-深度学习</dc:title>
  <dc:creator>宇聪 张</dc:creator>
  <cp:lastModifiedBy>Chenhui Lau</cp:lastModifiedBy>
  <cp:revision>1153</cp:revision>
  <cp:lastPrinted>1999-07-29T07:50:28Z</cp:lastPrinted>
  <dcterms:created xsi:type="dcterms:W3CDTF">1999-04-15T12:11:22Z</dcterms:created>
  <dcterms:modified xsi:type="dcterms:W3CDTF">2024-05-21T09:07:12Z</dcterms:modified>
</cp:coreProperties>
</file>