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63" r:id="rId4"/>
    <p:sldId id="264" r:id="rId5"/>
    <p:sldId id="260" r:id="rId6"/>
    <p:sldId id="261" r:id="rId7"/>
    <p:sldId id="262" r:id="rId8"/>
    <p:sldId id="265"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26C7BC-A2B0-4334-A0F0-339D143F19A9}">
          <p14:sldIdLst>
            <p14:sldId id="256"/>
            <p14:sldId id="257"/>
            <p14:sldId id="263"/>
            <p14:sldId id="264"/>
            <p14:sldId id="260"/>
            <p14:sldId id="261"/>
            <p14:sldId id="262"/>
            <p14:sldId id="265"/>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44F2"/>
    <a:srgbClr val="008000"/>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C6A3E-5CE9-E5DA-37FF-83EBCF67BA03}" v="16" dt="2024-08-19T09:45:27.907"/>
    <p1510:client id="{84C500B8-4C83-2657-CBCA-E96F8F4EBACA}" v="1191" dt="2024-08-20T19:05:16.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3"/>
  </p:normalViewPr>
  <p:slideViewPr>
    <p:cSldViewPr snapToGrid="0">
      <p:cViewPr varScale="1">
        <p:scale>
          <a:sx n="118" d="100"/>
          <a:sy n="118" d="100"/>
        </p:scale>
        <p:origin x="3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1DD20-2A5C-4545-BB44-7E93C8DA98C1}" type="datetimeFigureOut">
              <a:rPr lang="en-IN" smtClean="0"/>
              <a:t>13/08/25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A2059-2590-4CDA-B89C-3DAB6FE1798B}" type="slidenum">
              <a:rPr lang="en-IN" smtClean="0"/>
              <a:t>‹#›</a:t>
            </a:fld>
            <a:endParaRPr lang="en-IN"/>
          </a:p>
        </p:txBody>
      </p:sp>
    </p:spTree>
    <p:extLst>
      <p:ext uri="{BB962C8B-B14F-4D97-AF65-F5344CB8AC3E}">
        <p14:creationId xmlns:p14="http://schemas.microsoft.com/office/powerpoint/2010/main" val="197781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03A2059-2590-4CDA-B89C-3DAB6FE1798B}" type="slidenum">
              <a:rPr lang="en-IN" smtClean="0"/>
              <a:t>1</a:t>
            </a:fld>
            <a:endParaRPr lang="en-IN"/>
          </a:p>
        </p:txBody>
      </p:sp>
    </p:spTree>
    <p:extLst>
      <p:ext uri="{BB962C8B-B14F-4D97-AF65-F5344CB8AC3E}">
        <p14:creationId xmlns:p14="http://schemas.microsoft.com/office/powerpoint/2010/main" val="3059516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8/13/25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26883B-255F-2FEC-C05F-B22E731C4223}"/>
              </a:ext>
            </a:extLst>
          </p:cNvPr>
          <p:cNvSpPr>
            <a:spLocks noGrp="1"/>
          </p:cNvSpPr>
          <p:nvPr>
            <p:ph type="ctrTitle"/>
          </p:nvPr>
        </p:nvSpPr>
        <p:spPr>
          <a:xfrm>
            <a:off x="640080" y="320040"/>
            <a:ext cx="6692827" cy="3892669"/>
          </a:xfrm>
        </p:spPr>
        <p:txBody>
          <a:bodyPr>
            <a:normAutofit/>
          </a:bodyPr>
          <a:lstStyle/>
          <a:p>
            <a:pPr algn="l"/>
            <a:r>
              <a:rPr lang="en-US" sz="6600">
                <a:latin typeface="Segoe UI Black"/>
                <a:ea typeface="+mj-lt"/>
                <a:cs typeface="+mj-lt"/>
              </a:rPr>
              <a:t>Comprehensive Churn Prediction and Analysis</a:t>
            </a:r>
            <a:endParaRPr lang="en-US" sz="6600">
              <a:latin typeface="Segoe UI Black"/>
              <a:ea typeface="Segoe UI Black"/>
            </a:endParaRPr>
          </a:p>
        </p:txBody>
      </p:sp>
      <p:sp>
        <p:nvSpPr>
          <p:cNvPr id="3" name="Subtitle 2">
            <a:extLst>
              <a:ext uri="{FF2B5EF4-FFF2-40B4-BE49-F238E27FC236}">
                <a16:creationId xmlns:a16="http://schemas.microsoft.com/office/drawing/2014/main" id="{E99BA3EC-E01B-EABE-BE19-953367AD23F8}"/>
              </a:ext>
            </a:extLst>
          </p:cNvPr>
          <p:cNvSpPr>
            <a:spLocks noGrp="1"/>
          </p:cNvSpPr>
          <p:nvPr>
            <p:ph type="subTitle" idx="1"/>
          </p:nvPr>
        </p:nvSpPr>
        <p:spPr>
          <a:xfrm>
            <a:off x="640080" y="4631161"/>
            <a:ext cx="6692827" cy="1569486"/>
          </a:xfrm>
        </p:spPr>
        <p:txBody>
          <a:bodyPr vert="horz" lIns="91440" tIns="45720" rIns="91440" bIns="45720" rtlCol="0">
            <a:normAutofit/>
          </a:bodyPr>
          <a:lstStyle/>
          <a:p>
            <a:pPr algn="l"/>
            <a:r>
              <a:rPr lang="en-US">
                <a:latin typeface="Calisto MT"/>
                <a:ea typeface="+mn-lt"/>
                <a:cs typeface="+mn-lt"/>
              </a:rPr>
              <a:t>Insights Across Demographics and Behaviors</a:t>
            </a:r>
            <a:endParaRPr lang="en-US">
              <a:latin typeface="Calisto MT"/>
            </a:endParaRPr>
          </a:p>
        </p:txBody>
      </p:sp>
      <p:sp>
        <p:nvSpPr>
          <p:cNvPr id="1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F9F0553-4641-002B-1C18-202A18A82346}"/>
              </a:ext>
            </a:extLst>
          </p:cNvPr>
          <p:cNvPicPr>
            <a:picLocks noChangeAspect="1"/>
          </p:cNvPicPr>
          <p:nvPr/>
        </p:nvPicPr>
        <p:blipFill rotWithShape="1">
          <a:blip r:embed="rId3"/>
          <a:srcRect r="66930"/>
          <a:stretch/>
        </p:blipFill>
        <p:spPr>
          <a:xfrm>
            <a:off x="101929" y="5952182"/>
            <a:ext cx="916766" cy="689957"/>
          </a:xfrm>
          <a:prstGeom prst="rect">
            <a:avLst/>
          </a:prstGeom>
        </p:spPr>
      </p:pic>
      <p:graphicFrame>
        <p:nvGraphicFramePr>
          <p:cNvPr id="7" name="Table 6">
            <a:extLst>
              <a:ext uri="{FF2B5EF4-FFF2-40B4-BE49-F238E27FC236}">
                <a16:creationId xmlns:a16="http://schemas.microsoft.com/office/drawing/2014/main" id="{9D2EB68F-5703-1FB8-EB42-C50519BE9FF6}"/>
              </a:ext>
            </a:extLst>
          </p:cNvPr>
          <p:cNvGraphicFramePr>
            <a:graphicFrameLocks noGrp="1"/>
          </p:cNvGraphicFramePr>
          <p:nvPr>
            <p:extLst>
              <p:ext uri="{D42A27DB-BD31-4B8C-83A1-F6EECF244321}">
                <p14:modId xmlns:p14="http://schemas.microsoft.com/office/powerpoint/2010/main" val="4152157819"/>
              </p:ext>
            </p:extLst>
          </p:nvPr>
        </p:nvGraphicFramePr>
        <p:xfrm>
          <a:off x="6670109" y="5229616"/>
          <a:ext cx="5306694" cy="1109584"/>
        </p:xfrm>
        <a:graphic>
          <a:graphicData uri="http://schemas.openxmlformats.org/drawingml/2006/table">
            <a:tbl>
              <a:tblPr firstRow="1" bandRow="1">
                <a:noFill/>
                <a:tableStyleId>{5C22544A-7EE6-4342-B048-85BDC9FD1C3A}</a:tableStyleId>
              </a:tblPr>
              <a:tblGrid>
                <a:gridCol w="2782663">
                  <a:extLst>
                    <a:ext uri="{9D8B030D-6E8A-4147-A177-3AD203B41FA5}">
                      <a16:colId xmlns:a16="http://schemas.microsoft.com/office/drawing/2014/main" val="3170358661"/>
                    </a:ext>
                  </a:extLst>
                </a:gridCol>
                <a:gridCol w="2524031">
                  <a:extLst>
                    <a:ext uri="{9D8B030D-6E8A-4147-A177-3AD203B41FA5}">
                      <a16:colId xmlns:a16="http://schemas.microsoft.com/office/drawing/2014/main" val="3094530204"/>
                    </a:ext>
                  </a:extLst>
                </a:gridCol>
              </a:tblGrid>
              <a:tr h="175073">
                <a:tc>
                  <a:txBody>
                    <a:bodyPr/>
                    <a:lstStyle/>
                    <a:p>
                      <a:r>
                        <a:rPr lang="en-IN" sz="1800" b="1" dirty="0">
                          <a:solidFill>
                            <a:schemeClr val="tx1"/>
                          </a:solidFill>
                          <a:latin typeface="Calisto MT"/>
                        </a:rPr>
                        <a:t>Developed by</a:t>
                      </a:r>
                    </a:p>
                  </a:txBody>
                  <a:tcPr marL="143312" marR="143312" marT="71656" marB="71656">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sz="1800" b="1">
                          <a:solidFill>
                            <a:schemeClr val="tx1"/>
                          </a:solidFill>
                          <a:latin typeface="Calisto MT"/>
                        </a:rPr>
                        <a:t>Sumukh</a:t>
                      </a:r>
                    </a:p>
                  </a:txBody>
                  <a:tcPr marL="143312" marR="143312" marT="71656" marB="71656">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88877723"/>
                  </a:ext>
                </a:extLst>
              </a:tr>
              <a:tr h="306378">
                <a:tc>
                  <a:txBody>
                    <a:bodyPr/>
                    <a:lstStyle/>
                    <a:p>
                      <a:r>
                        <a:rPr lang="en-IN" sz="1800" b="1" dirty="0">
                          <a:solidFill>
                            <a:schemeClr val="tx1"/>
                          </a:solidFill>
                          <a:latin typeface="Calisto MT"/>
                        </a:rPr>
                        <a:t>Tech Stack Used</a:t>
                      </a:r>
                    </a:p>
                  </a:txBody>
                  <a:tcPr marL="143312" marR="143312" marT="71656" marB="71656">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IN" sz="1800" b="1" dirty="0" err="1">
                          <a:solidFill>
                            <a:schemeClr val="tx1"/>
                          </a:solidFill>
                          <a:latin typeface="Calisto MT"/>
                        </a:rPr>
                        <a:t>PowerBI</a:t>
                      </a:r>
                      <a:r>
                        <a:rPr lang="en-IN" sz="1800" b="1" dirty="0">
                          <a:solidFill>
                            <a:schemeClr val="tx1"/>
                          </a:solidFill>
                          <a:latin typeface="Calisto MT"/>
                        </a:rPr>
                        <a:t> +  SQL + Python</a:t>
                      </a:r>
                    </a:p>
                  </a:txBody>
                  <a:tcPr marL="143312" marR="143312" marT="71656" marB="71656">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48425638"/>
                  </a:ext>
                </a:extLst>
              </a:tr>
            </a:tbl>
          </a:graphicData>
        </a:graphic>
      </p:graphicFrame>
    </p:spTree>
    <p:extLst>
      <p:ext uri="{BB962C8B-B14F-4D97-AF65-F5344CB8AC3E}">
        <p14:creationId xmlns:p14="http://schemas.microsoft.com/office/powerpoint/2010/main" val="112890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5324535"/>
          </a:xfrm>
          <a:prstGeom prst="rect">
            <a:avLst/>
          </a:prstGeom>
          <a:noFill/>
        </p:spPr>
        <p:txBody>
          <a:bodyPr wrap="square" lIns="91440" tIns="45720" rIns="91440" bIns="45720" rtlCol="0" anchor="t">
            <a:spAutoFit/>
          </a:bodyPr>
          <a:lstStyle/>
          <a:p>
            <a:endParaRPr lang="en-US" sz="2000" b="1" dirty="0">
              <a:highlight>
                <a:srgbClr val="000000"/>
              </a:highlight>
              <a:latin typeface="Sitka Small Semibold" pitchFamily="2" charset="0"/>
            </a:endParaRPr>
          </a:p>
          <a:p>
            <a:r>
              <a:rPr lang="en-US" sz="2000" b="1" dirty="0">
                <a:solidFill>
                  <a:schemeClr val="bg1"/>
                </a:solidFill>
                <a:highlight>
                  <a:srgbClr val="000000"/>
                </a:highlight>
                <a:latin typeface="Sitka Small Semibold"/>
              </a:rPr>
              <a:t>Chart’s Requirements for Predictions</a:t>
            </a:r>
            <a:endParaRPr lang="en-US" sz="2000">
              <a:solidFill>
                <a:schemeClr val="bg1"/>
              </a:solidFill>
              <a:highlight>
                <a:srgbClr val="000000"/>
              </a:highlight>
              <a:latin typeface="Sitka Small Semibold"/>
            </a:endParaRPr>
          </a:p>
          <a:p>
            <a:r>
              <a:rPr lang="en-US" sz="2000" b="1" dirty="0">
                <a:latin typeface="Sitka Small Semibold"/>
                <a:ea typeface="+mn-lt"/>
                <a:cs typeface="+mn-lt"/>
              </a:rPr>
              <a:t>5. Churn by Age Group</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Analyze churn rates across different age groups to identify which are    more likely to churn.</a:t>
            </a:r>
            <a:endParaRPr lang="en-US">
              <a:latin typeface="Sitka Small Semibold"/>
            </a:endParaRPr>
          </a:p>
          <a:p>
            <a:r>
              <a:rPr lang="en-US" sz="2000" i="1" dirty="0">
                <a:latin typeface="Sitka Small Semibold"/>
                <a:ea typeface="+mn-lt"/>
                <a:cs typeface="+mn-lt"/>
              </a:rPr>
              <a:t>   Chart Type:</a:t>
            </a:r>
            <a:r>
              <a:rPr lang="en-US" sz="2000" dirty="0">
                <a:solidFill>
                  <a:schemeClr val="bg1"/>
                </a:solidFill>
                <a:highlight>
                  <a:srgbClr val="000000"/>
                </a:highlight>
                <a:latin typeface="Sitka Small Semibold"/>
                <a:ea typeface="+mn-lt"/>
                <a:cs typeface="+mn-lt"/>
              </a:rPr>
              <a:t> Vertical Bar Chart.</a:t>
            </a:r>
            <a:endParaRPr lang="en-US">
              <a:solidFill>
                <a:schemeClr val="bg1"/>
              </a:solidFill>
              <a:highlight>
                <a:srgbClr val="000000"/>
              </a:highlight>
              <a:latin typeface="Sitka Small Semibold"/>
              <a:ea typeface="+mn-lt"/>
              <a:cs typeface="+mn-lt"/>
            </a:endParaRPr>
          </a:p>
          <a:p>
            <a:r>
              <a:rPr lang="en-US" sz="2000" b="1" dirty="0">
                <a:latin typeface="Sitka Small Semibold"/>
                <a:ea typeface="+mn-lt"/>
                <a:cs typeface="+mn-lt"/>
              </a:rPr>
              <a:t>6. Churn by Payment Method</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Examine the impact of payment methods on customer churn.</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r>
              <a:rPr lang="en-US" sz="2000" dirty="0">
                <a:latin typeface="Sitka Small Semibold"/>
                <a:ea typeface="+mn-lt"/>
                <a:cs typeface="+mn-lt"/>
              </a:rPr>
              <a:t>.</a:t>
            </a:r>
            <a:endParaRPr lang="en-US">
              <a:latin typeface="Sitka Small Semibold"/>
              <a:ea typeface="+mn-lt"/>
              <a:cs typeface="+mn-lt"/>
            </a:endParaRPr>
          </a:p>
          <a:p>
            <a:r>
              <a:rPr lang="en-US" sz="2000" b="1" dirty="0">
                <a:latin typeface="Sitka Small Semibold"/>
                <a:ea typeface="+mn-lt"/>
                <a:cs typeface="+mn-lt"/>
              </a:rPr>
              <a:t>7. Churn by Contract Type</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Compare churn rates across different contract types.</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endParaRPr lang="en-US">
              <a:solidFill>
                <a:schemeClr val="bg1"/>
              </a:solidFill>
              <a:highlight>
                <a:srgbClr val="000000"/>
              </a:highlight>
              <a:latin typeface="Sitka Small Semibold"/>
              <a:ea typeface="+mn-lt"/>
              <a:cs typeface="+mn-lt"/>
            </a:endParaRPr>
          </a:p>
          <a:p>
            <a:r>
              <a:rPr lang="en-US" sz="2000" b="1" dirty="0">
                <a:latin typeface="Sitka Small Semibold"/>
                <a:ea typeface="+mn-lt"/>
                <a:cs typeface="+mn-lt"/>
              </a:rPr>
              <a:t>8. Customer Data Table</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Provide detailed information on customers predicted to churn for      in-depth analysis.</a:t>
            </a:r>
            <a:endParaRPr lang="en-US">
              <a:latin typeface="Sitka Small Semibold"/>
            </a:endParaRPr>
          </a:p>
          <a:p>
            <a:r>
              <a:rPr lang="en-US" sz="2000" i="1" dirty="0">
                <a:latin typeface="Sitka Small Semibold"/>
                <a:ea typeface="+mn-lt"/>
                <a:cs typeface="+mn-lt"/>
              </a:rPr>
              <a:t>   Table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Data Table</a:t>
            </a:r>
            <a:r>
              <a:rPr lang="en-US" sz="2000" dirty="0">
                <a:solidFill>
                  <a:schemeClr val="bg1"/>
                </a:solidFill>
                <a:latin typeface="Sitka Small Semibold"/>
                <a:ea typeface="+mn-lt"/>
                <a:cs typeface="+mn-lt"/>
              </a:rPr>
              <a:t>.</a:t>
            </a:r>
            <a:endParaRPr lang="en-US">
              <a:solidFill>
                <a:schemeClr val="bg1"/>
              </a:solidFill>
              <a:latin typeface="Sitka Small Semibold"/>
            </a:endParaRPr>
          </a:p>
          <a:p>
            <a:endParaRPr lang="en-US" sz="2000" b="1" dirty="0">
              <a:latin typeface="Sitka Small Semibold" pitchFamily="2" charset="0"/>
            </a:endParaRPr>
          </a:p>
        </p:txBody>
      </p:sp>
      <p:pic>
        <p:nvPicPr>
          <p:cNvPr id="8" name="Picture 7" descr="A black and gold logo&#10;&#10;Description automatically generated">
            <a:extLst>
              <a:ext uri="{FF2B5EF4-FFF2-40B4-BE49-F238E27FC236}">
                <a16:creationId xmlns:a16="http://schemas.microsoft.com/office/drawing/2014/main" id="{3B716285-8625-B1BF-3DC0-B37DD0564751}"/>
              </a:ext>
            </a:extLst>
          </p:cNvPr>
          <p:cNvPicPr>
            <a:picLocks noChangeAspect="1"/>
          </p:cNvPicPr>
          <p:nvPr/>
        </p:nvPicPr>
        <p:blipFill rotWithShape="1">
          <a:blip r:embed="rId2"/>
          <a:srcRect r="66930"/>
          <a:stretch/>
        </p:blipFill>
        <p:spPr>
          <a:xfrm>
            <a:off x="-75523" y="6171387"/>
            <a:ext cx="916766" cy="689957"/>
          </a:xfrm>
          <a:prstGeom prst="rect">
            <a:avLst/>
          </a:prstGeom>
        </p:spPr>
      </p:pic>
      <p:sp>
        <p:nvSpPr>
          <p:cNvPr id="10" name="Content Placeholder 9">
            <a:extLst>
              <a:ext uri="{FF2B5EF4-FFF2-40B4-BE49-F238E27FC236}">
                <a16:creationId xmlns:a16="http://schemas.microsoft.com/office/drawing/2014/main" id="{4427E955-E4CA-5BF6-838A-E33859105527}"/>
              </a:ext>
            </a:extLst>
          </p:cNvPr>
          <p:cNvSpPr>
            <a:spLocks noGrp="1"/>
          </p:cNvSpPr>
          <p:nvPr>
            <p:ph idx="1"/>
          </p:nvPr>
        </p:nvSpPr>
        <p:spPr>
          <a:xfrm>
            <a:off x="838200" y="7545844"/>
            <a:ext cx="10515600" cy="134242"/>
          </a:xfrm>
        </p:spPr>
        <p:txBody>
          <a:bodyPr>
            <a:normAutofit fontScale="25000" lnSpcReduction="20000"/>
          </a:bodyPr>
          <a:lstStyle/>
          <a:p>
            <a:endParaRPr lang="en-US"/>
          </a:p>
        </p:txBody>
      </p:sp>
    </p:spTree>
    <p:extLst>
      <p:ext uri="{BB962C8B-B14F-4D97-AF65-F5344CB8AC3E}">
        <p14:creationId xmlns:p14="http://schemas.microsoft.com/office/powerpoint/2010/main" val="2191972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dirty="0">
                <a:latin typeface="Segoe UI Black"/>
                <a:ea typeface="Segoe UI Black"/>
              </a:rPr>
              <a:t>BUSINESS REQUIREMENT</a:t>
            </a:r>
            <a:br>
              <a:rPr lang="en-IN" dirty="0">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144002" y="1537855"/>
            <a:ext cx="11910353" cy="5016758"/>
          </a:xfrm>
          <a:prstGeom prst="rect">
            <a:avLst/>
          </a:prstGeom>
          <a:noFill/>
        </p:spPr>
        <p:txBody>
          <a:bodyPr wrap="square" lIns="91440" tIns="45720" rIns="91440" bIns="45720" rtlCol="0" anchor="t">
            <a:spAutoFit/>
          </a:bodyPr>
          <a:lstStyle/>
          <a:p>
            <a:pPr algn="just"/>
            <a:r>
              <a:rPr lang="en-US" sz="2000" b="1" dirty="0">
                <a:latin typeface="Sitka Small Semibold"/>
                <a:ea typeface="+mn-lt"/>
                <a:cs typeface="+mn-lt"/>
              </a:rPr>
              <a:t>Leverage data analytics and machine learning techniques to predict customer churn and analyze key contributing factors. By examining variables such as gender, age, tenure, payment methods, and geographical location, the project provides actionable insights to develop targeted retention strategies and improve overall customer satisfaction.</a:t>
            </a:r>
            <a:endParaRPr lang="en-US" b="1">
              <a:latin typeface="Sitka Small Semibold"/>
              <a:ea typeface="+mn-lt"/>
              <a:cs typeface="+mn-lt"/>
            </a:endParaRPr>
          </a:p>
          <a:p>
            <a:pPr algn="just"/>
            <a:endParaRPr lang="en-US" sz="2000" b="1" dirty="0">
              <a:latin typeface="Sitka Small Semibold" pitchFamily="2" charset="0"/>
            </a:endParaRPr>
          </a:p>
          <a:p>
            <a:pPr algn="just"/>
            <a:r>
              <a:rPr lang="en-US" sz="2000" b="1" dirty="0">
                <a:solidFill>
                  <a:schemeClr val="bg1"/>
                </a:solidFill>
                <a:highlight>
                  <a:srgbClr val="000000"/>
                </a:highlight>
                <a:latin typeface="Sitka Small Semibold"/>
              </a:rPr>
              <a:t>KPI’s Requirements</a:t>
            </a:r>
            <a:r>
              <a:rPr lang="en-US" sz="2000" b="1" dirty="0">
                <a:solidFill>
                  <a:schemeClr val="bg1"/>
                </a:solidFill>
                <a:latin typeface="Sitka Small Semibold"/>
              </a:rPr>
              <a:t>:</a:t>
            </a:r>
          </a:p>
          <a:p>
            <a:pPr marL="457200" indent="-457200" algn="just">
              <a:buAutoNum type="arabicPeriod"/>
            </a:pPr>
            <a:r>
              <a:rPr lang="en-US" sz="2000" b="1" dirty="0">
                <a:latin typeface="Sitka Small Semibold"/>
                <a:ea typeface="+mn-lt"/>
                <a:cs typeface="+mn-lt"/>
              </a:rPr>
              <a:t>Total Customers: The total number of customers in the dataset, representing the current customer base.</a:t>
            </a:r>
          </a:p>
          <a:p>
            <a:pPr marL="457200" indent="-457200" algn="just">
              <a:buAutoNum type="arabicPeriod"/>
            </a:pPr>
            <a:r>
              <a:rPr lang="en-US" sz="2000" b="1" dirty="0">
                <a:latin typeface="Sitka Small Semibold"/>
                <a:ea typeface="+mn-lt"/>
                <a:cs typeface="+mn-lt"/>
              </a:rPr>
              <a:t>New Joiners: The number of customers who have recently joined the service, indicating customer acquisition trends.</a:t>
            </a:r>
            <a:endParaRPr lang="en-US" b="1">
              <a:latin typeface="Sitka Small Semibold"/>
              <a:ea typeface="+mn-lt"/>
              <a:cs typeface="+mn-lt"/>
            </a:endParaRPr>
          </a:p>
          <a:p>
            <a:pPr marL="457200" indent="-457200" algn="just">
              <a:buAutoNum type="arabicPeriod"/>
            </a:pPr>
            <a:r>
              <a:rPr lang="en-US" sz="2000" b="1" dirty="0">
                <a:latin typeface="Sitka Small Semibold"/>
                <a:ea typeface="+mn-lt"/>
                <a:cs typeface="+mn-lt"/>
              </a:rPr>
              <a:t>Total Churn: The total number of customers who have left the service, highlighting the scale of customer loss.</a:t>
            </a:r>
            <a:endParaRPr lang="en-US" b="1">
              <a:latin typeface="Sitka Small Semibold"/>
              <a:ea typeface="+mn-lt"/>
              <a:cs typeface="+mn-lt"/>
            </a:endParaRPr>
          </a:p>
          <a:p>
            <a:pPr marL="457200" indent="-457200" algn="just">
              <a:buAutoNum type="arabicPeriod"/>
            </a:pPr>
            <a:r>
              <a:rPr lang="en-US" sz="2000" b="1" dirty="0">
                <a:latin typeface="Sitka Small Semibold"/>
                <a:ea typeface="+mn-lt"/>
                <a:cs typeface="+mn-lt"/>
              </a:rPr>
              <a:t>Churn Rate: The percentage of customers who have churned out of the total customer base, measuring the rate of customer attrition.</a:t>
            </a:r>
            <a:endParaRPr lang="en-US" b="1">
              <a:latin typeface="Sitka Small Semibold"/>
              <a:ea typeface="+mn-lt"/>
              <a:cs typeface="+mn-lt"/>
            </a:endParaRPr>
          </a:p>
          <a:p>
            <a:pPr algn="just">
              <a:buAutoNum type="arabicPeriod"/>
            </a:pPr>
            <a:endParaRPr lang="en-US" sz="2000" b="1" dirty="0">
              <a:latin typeface="Sitka Small Semibold" pitchFamily="2" charset="0"/>
            </a:endParaRPr>
          </a:p>
          <a:p>
            <a:pPr algn="just"/>
            <a:endParaRPr lang="en-IN" sz="2000" b="1" dirty="0">
              <a:latin typeface="Sitka Small Semibold" pitchFamily="2" charset="0"/>
            </a:endParaRPr>
          </a:p>
        </p:txBody>
      </p:sp>
      <p:pic>
        <p:nvPicPr>
          <p:cNvPr id="4" name="Picture 3" descr="A black and gold logo&#10;&#10;Description automatically generated">
            <a:extLst>
              <a:ext uri="{FF2B5EF4-FFF2-40B4-BE49-F238E27FC236}">
                <a16:creationId xmlns:a16="http://schemas.microsoft.com/office/drawing/2014/main" id="{9A758186-E6A5-6A3F-F7DB-6FBFE6F603DB}"/>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8" name="Content Placeholder 7">
            <a:extLst>
              <a:ext uri="{FF2B5EF4-FFF2-40B4-BE49-F238E27FC236}">
                <a16:creationId xmlns:a16="http://schemas.microsoft.com/office/drawing/2014/main" id="{46272CE8-F32C-741B-0833-8B05E50FA7C7}"/>
              </a:ext>
            </a:extLst>
          </p:cNvPr>
          <p:cNvSpPr>
            <a:spLocks noGrp="1"/>
          </p:cNvSpPr>
          <p:nvPr>
            <p:ph idx="1"/>
          </p:nvPr>
        </p:nvSpPr>
        <p:spPr>
          <a:xfrm>
            <a:off x="838200" y="7608474"/>
            <a:ext cx="10515600" cy="61173"/>
          </a:xfrm>
        </p:spPr>
        <p:txBody>
          <a:bodyPr>
            <a:normAutofit fontScale="25000" lnSpcReduction="20000"/>
          </a:bodyPr>
          <a:lstStyle/>
          <a:p>
            <a:endParaRPr lang="en-US"/>
          </a:p>
        </p:txBody>
      </p:sp>
    </p:spTree>
    <p:extLst>
      <p:ext uri="{BB962C8B-B14F-4D97-AF65-F5344CB8AC3E}">
        <p14:creationId xmlns:p14="http://schemas.microsoft.com/office/powerpoint/2010/main" val="402413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144002" y="1537855"/>
            <a:ext cx="11910353" cy="3170099"/>
          </a:xfrm>
          <a:prstGeom prst="rect">
            <a:avLst/>
          </a:prstGeom>
          <a:noFill/>
        </p:spPr>
        <p:txBody>
          <a:bodyPr wrap="square" lIns="91440" tIns="45720" rIns="91440" bIns="45720" rtlCol="0" anchor="t">
            <a:spAutoFit/>
          </a:bodyPr>
          <a:lstStyle/>
          <a:p>
            <a:pPr algn="just"/>
            <a:r>
              <a:rPr lang="en-US" sz="2000" b="1" dirty="0">
                <a:solidFill>
                  <a:schemeClr val="bg1"/>
                </a:solidFill>
                <a:highlight>
                  <a:srgbClr val="000000"/>
                </a:highlight>
                <a:latin typeface="Sitka Small Semibold"/>
              </a:rPr>
              <a:t>STEP 1 - ETL Process in SQL Server</a:t>
            </a:r>
          </a:p>
          <a:p>
            <a:pPr algn="just"/>
            <a:endParaRPr lang="en-US" sz="2000" b="1" dirty="0">
              <a:latin typeface="Sitka Small Semibold"/>
              <a:ea typeface="+mn-lt"/>
              <a:cs typeface="+mn-lt"/>
            </a:endParaRPr>
          </a:p>
          <a:p>
            <a:pPr marL="342900" indent="-342900" algn="just">
              <a:buFont typeface="Wingdings"/>
              <a:buChar char="q"/>
            </a:pPr>
            <a:r>
              <a:rPr lang="en-US" sz="2000" b="1" dirty="0">
                <a:latin typeface="Sitka Small Semibold"/>
                <a:ea typeface="+mn-lt"/>
                <a:cs typeface="+mn-lt"/>
              </a:rPr>
              <a:t>Database Creation:</a:t>
            </a:r>
            <a:r>
              <a:rPr lang="en-US" sz="2000" dirty="0">
                <a:latin typeface="Sitka Small Semibold"/>
                <a:ea typeface="+mn-lt"/>
                <a:cs typeface="+mn-lt"/>
              </a:rPr>
              <a:t> Set up </a:t>
            </a:r>
            <a:r>
              <a:rPr lang="en-US" sz="2000" dirty="0" err="1">
                <a:latin typeface="Sitka Small Semibold"/>
              </a:rPr>
              <a:t>db_Churn</a:t>
            </a:r>
            <a:r>
              <a:rPr lang="en-US" sz="2000" dirty="0">
                <a:latin typeface="Sitka Small Semibold"/>
                <a:ea typeface="+mn-lt"/>
                <a:cs typeface="+mn-lt"/>
              </a:rPr>
              <a:t>.</a:t>
            </a:r>
            <a:endParaRPr lang="en-US" sz="2000">
              <a:latin typeface="Sitka Small Semibold"/>
            </a:endParaRPr>
          </a:p>
          <a:p>
            <a:pPr marL="342900" indent="-342900" algn="just">
              <a:buFont typeface="Wingdings"/>
              <a:buChar char="q"/>
            </a:pPr>
            <a:r>
              <a:rPr lang="en-US" sz="2000" b="1" dirty="0">
                <a:latin typeface="Sitka Small Semibold"/>
                <a:ea typeface="+mn-lt"/>
                <a:cs typeface="+mn-lt"/>
              </a:rPr>
              <a:t>Data Loading:</a:t>
            </a:r>
            <a:r>
              <a:rPr lang="en-US" sz="2000" dirty="0">
                <a:latin typeface="Sitka Small Semibold"/>
                <a:ea typeface="+mn-lt"/>
                <a:cs typeface="+mn-lt"/>
              </a:rPr>
              <a:t> Imported data from CSV to </a:t>
            </a:r>
            <a:r>
              <a:rPr lang="en-US" sz="2000" dirty="0" err="1">
                <a:latin typeface="Sitka Small Semibold"/>
              </a:rPr>
              <a:t>stg_Churn</a:t>
            </a:r>
            <a:r>
              <a:rPr lang="en-US" sz="2000" dirty="0">
                <a:latin typeface="Sitka Small Semibold"/>
                <a:ea typeface="+mn-lt"/>
                <a:cs typeface="+mn-lt"/>
              </a:rPr>
              <a:t> using SSMS.</a:t>
            </a:r>
            <a:endParaRPr lang="en-US" sz="2000">
              <a:latin typeface="Sitka Small Semibold"/>
            </a:endParaRPr>
          </a:p>
          <a:p>
            <a:pPr marL="342900" indent="-342900" algn="just">
              <a:buFont typeface="Wingdings"/>
              <a:buChar char="q"/>
            </a:pPr>
            <a:r>
              <a:rPr lang="en-US" sz="2000" b="1" dirty="0">
                <a:latin typeface="Sitka Small Semibold"/>
                <a:ea typeface="+mn-lt"/>
                <a:cs typeface="+mn-lt"/>
              </a:rPr>
              <a:t>Data Exploration:</a:t>
            </a:r>
            <a:r>
              <a:rPr lang="en-US" sz="2000" dirty="0">
                <a:latin typeface="Sitka Small Semibold"/>
                <a:ea typeface="+mn-lt"/>
                <a:cs typeface="+mn-lt"/>
              </a:rPr>
              <a:t> Analyzed distinct values and null counts.</a:t>
            </a:r>
            <a:endParaRPr lang="en-US" sz="2000">
              <a:latin typeface="Sitka Small Semibold"/>
            </a:endParaRPr>
          </a:p>
          <a:p>
            <a:pPr marL="342900" indent="-342900" algn="just">
              <a:buFont typeface="Wingdings"/>
              <a:buChar char="q"/>
            </a:pPr>
            <a:r>
              <a:rPr lang="en-US" sz="2000" b="1" dirty="0">
                <a:latin typeface="Sitka Small Semibold"/>
                <a:ea typeface="+mn-lt"/>
                <a:cs typeface="+mn-lt"/>
              </a:rPr>
              <a:t>Data Cleaning:</a:t>
            </a:r>
            <a:r>
              <a:rPr lang="en-US" sz="2000" dirty="0">
                <a:latin typeface="Sitka Small Semibold"/>
                <a:ea typeface="+mn-lt"/>
                <a:cs typeface="+mn-lt"/>
              </a:rPr>
              <a:t> Removed null values and transferred data to </a:t>
            </a:r>
            <a:r>
              <a:rPr lang="en-US" sz="2000" dirty="0" err="1">
                <a:latin typeface="Sitka Small Semibold"/>
              </a:rPr>
              <a:t>prod_Churn</a:t>
            </a:r>
            <a:r>
              <a:rPr lang="en-US" sz="2000" dirty="0">
                <a:latin typeface="Sitka Small Semibold"/>
                <a:ea typeface="+mn-lt"/>
                <a:cs typeface="+mn-lt"/>
              </a:rPr>
              <a:t>.</a:t>
            </a:r>
            <a:endParaRPr lang="en-US" sz="2000">
              <a:latin typeface="Sitka Small Semibold"/>
            </a:endParaRPr>
          </a:p>
          <a:p>
            <a:pPr marL="342900" indent="-342900" algn="just">
              <a:buFont typeface="Wingdings"/>
              <a:buChar char="q"/>
            </a:pPr>
            <a:r>
              <a:rPr lang="en-US" sz="2000" b="1" dirty="0">
                <a:latin typeface="Sitka Small Semibold"/>
                <a:ea typeface="+mn-lt"/>
                <a:cs typeface="+mn-lt"/>
              </a:rPr>
              <a:t>View Creation for Power BI:</a:t>
            </a:r>
            <a:r>
              <a:rPr lang="en-US" sz="2000" dirty="0">
                <a:latin typeface="Sitka Small Semibold"/>
                <a:ea typeface="+mn-lt"/>
                <a:cs typeface="+mn-lt"/>
              </a:rPr>
              <a:t> Created </a:t>
            </a:r>
            <a:r>
              <a:rPr lang="en-US" sz="2000" dirty="0" err="1">
                <a:latin typeface="Sitka Small Semibold"/>
              </a:rPr>
              <a:t>vw_ChurnData</a:t>
            </a:r>
            <a:r>
              <a:rPr lang="en-US" sz="2000" dirty="0">
                <a:latin typeface="Sitka Small Semibold"/>
                <a:ea typeface="+mn-lt"/>
                <a:cs typeface="+mn-lt"/>
              </a:rPr>
              <a:t> and </a:t>
            </a:r>
            <a:r>
              <a:rPr lang="en-US" sz="2000" dirty="0" err="1">
                <a:latin typeface="Sitka Small Semibold"/>
              </a:rPr>
              <a:t>vw_JoinData</a:t>
            </a:r>
            <a:r>
              <a:rPr lang="en-US" sz="2000" dirty="0">
                <a:latin typeface="Sitka Small Semibold"/>
                <a:ea typeface="+mn-lt"/>
                <a:cs typeface="+mn-lt"/>
              </a:rPr>
              <a:t> views for Power BI integration.</a:t>
            </a:r>
            <a:endParaRPr lang="en-US" sz="2000">
              <a:latin typeface="Sitka Small Semibold"/>
            </a:endParaRPr>
          </a:p>
          <a:p>
            <a:pPr algn="just"/>
            <a:endParaRPr lang="en-US" sz="2000" dirty="0">
              <a:latin typeface="Sitka Small Semibold" pitchFamily="2" charset="0"/>
            </a:endParaRPr>
          </a:p>
          <a:p>
            <a:pPr algn="just"/>
            <a:endParaRPr lang="en-IN" sz="2000" dirty="0">
              <a:latin typeface="Sitka Small Semibold" pitchFamily="2" charset="0"/>
            </a:endParaRPr>
          </a:p>
        </p:txBody>
      </p:sp>
      <p:pic>
        <p:nvPicPr>
          <p:cNvPr id="4" name="Picture 3" descr="A black and gold logo&#10;&#10;Description automatically generated">
            <a:extLst>
              <a:ext uri="{FF2B5EF4-FFF2-40B4-BE49-F238E27FC236}">
                <a16:creationId xmlns:a16="http://schemas.microsoft.com/office/drawing/2014/main" id="{9A758186-E6A5-6A3F-F7DB-6FBFE6F603DB}"/>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6" name="Content Placeholder 5">
            <a:extLst>
              <a:ext uri="{FF2B5EF4-FFF2-40B4-BE49-F238E27FC236}">
                <a16:creationId xmlns:a16="http://schemas.microsoft.com/office/drawing/2014/main" id="{FC67600A-A665-7EE9-E30D-9C36CDB60A5B}"/>
              </a:ext>
            </a:extLst>
          </p:cNvPr>
          <p:cNvSpPr>
            <a:spLocks noGrp="1"/>
          </p:cNvSpPr>
          <p:nvPr>
            <p:ph idx="1"/>
          </p:nvPr>
        </p:nvSpPr>
        <p:spPr>
          <a:xfrm>
            <a:off x="838200" y="7566720"/>
            <a:ext cx="10515600" cy="71612"/>
          </a:xfrm>
        </p:spPr>
        <p:txBody>
          <a:bodyPr>
            <a:normAutofit fontScale="25000" lnSpcReduction="20000"/>
          </a:bodyPr>
          <a:lstStyle/>
          <a:p>
            <a:endParaRPr lang="en-US"/>
          </a:p>
        </p:txBody>
      </p:sp>
    </p:spTree>
    <p:extLst>
      <p:ext uri="{BB962C8B-B14F-4D97-AF65-F5344CB8AC3E}">
        <p14:creationId xmlns:p14="http://schemas.microsoft.com/office/powerpoint/2010/main" val="68743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144002" y="1537855"/>
            <a:ext cx="11910353" cy="4708981"/>
          </a:xfrm>
          <a:prstGeom prst="rect">
            <a:avLst/>
          </a:prstGeom>
          <a:noFill/>
        </p:spPr>
        <p:txBody>
          <a:bodyPr wrap="square" lIns="91440" tIns="45720" rIns="91440" bIns="45720" rtlCol="0" anchor="t">
            <a:spAutoFit/>
          </a:bodyPr>
          <a:lstStyle/>
          <a:p>
            <a:pPr algn="just"/>
            <a:r>
              <a:rPr lang="en-US" sz="2000" b="1" dirty="0">
                <a:solidFill>
                  <a:schemeClr val="bg1"/>
                </a:solidFill>
                <a:highlight>
                  <a:srgbClr val="000000"/>
                </a:highlight>
                <a:latin typeface="Sitka Small Semibold"/>
              </a:rPr>
              <a:t>STEP 2 - Power BI Transformation</a:t>
            </a:r>
            <a:endParaRPr lang="en-US" sz="2000" b="1">
              <a:solidFill>
                <a:schemeClr val="bg1"/>
              </a:solidFill>
              <a:highlight>
                <a:srgbClr val="000000"/>
              </a:highlight>
              <a:latin typeface="Sitka Small Semibold"/>
              <a:cs typeface="Calibri"/>
            </a:endParaRPr>
          </a:p>
          <a:p>
            <a:pPr marL="342900" indent="-342900" algn="just">
              <a:buFont typeface="Wingdings"/>
              <a:buChar char="q"/>
            </a:pPr>
            <a:r>
              <a:rPr lang="en-US" sz="2000" b="1" dirty="0">
                <a:latin typeface="Sitka Small Semibold"/>
                <a:ea typeface="+mn-lt"/>
                <a:cs typeface="+mn-lt"/>
              </a:rPr>
              <a:t>Derived Columns:</a:t>
            </a:r>
            <a:r>
              <a:rPr lang="en-US" sz="2000" dirty="0">
                <a:latin typeface="Sitka Small Semibold"/>
                <a:ea typeface="+mn-lt"/>
                <a:cs typeface="+mn-lt"/>
              </a:rPr>
              <a:t> Added columns like Churn Status and Monthly Charge Range.</a:t>
            </a:r>
          </a:p>
          <a:p>
            <a:pPr marL="342900" indent="-342900" algn="just">
              <a:buFont typeface="Wingdings"/>
              <a:buChar char="q"/>
            </a:pPr>
            <a:r>
              <a:rPr lang="en-US" sz="2000" b="1" dirty="0">
                <a:latin typeface="Sitka Small Semibold"/>
                <a:ea typeface="+mn-lt"/>
                <a:cs typeface="+mn-lt"/>
              </a:rPr>
              <a:t>Mapping Tables:</a:t>
            </a:r>
            <a:r>
              <a:rPr lang="en-US" sz="2000" dirty="0">
                <a:latin typeface="Sitka Small Semibold"/>
                <a:ea typeface="+mn-lt"/>
                <a:cs typeface="+mn-lt"/>
              </a:rPr>
              <a:t> Defined age and tenure groupings.</a:t>
            </a:r>
          </a:p>
          <a:p>
            <a:pPr marL="342900" indent="-342900" algn="just">
              <a:buFont typeface="Wingdings"/>
              <a:buChar char="q"/>
            </a:pPr>
            <a:r>
              <a:rPr lang="en-US" sz="2000" b="1" dirty="0">
                <a:latin typeface="Sitka Small Semibold"/>
                <a:ea typeface="+mn-lt"/>
                <a:cs typeface="+mn-lt"/>
              </a:rPr>
              <a:t>Service Unpivoting:</a:t>
            </a:r>
            <a:r>
              <a:rPr lang="en-US" sz="2000" dirty="0">
                <a:latin typeface="Sitka Small Semibold"/>
                <a:ea typeface="+mn-lt"/>
                <a:cs typeface="+mn-lt"/>
              </a:rPr>
              <a:t> Reformatted service data for better visualization.</a:t>
            </a:r>
          </a:p>
          <a:p>
            <a:pPr marL="342900" indent="-342900" algn="just">
              <a:buFont typeface="Wingdings"/>
              <a:buChar char="q"/>
            </a:pPr>
            <a:endParaRPr lang="en-US" sz="2000" dirty="0">
              <a:latin typeface="Sitka Small Semibold" pitchFamily="2" charset="0"/>
              <a:cs typeface="Calibri"/>
            </a:endParaRPr>
          </a:p>
          <a:p>
            <a:pPr algn="just"/>
            <a:r>
              <a:rPr lang="en-US" sz="2000" b="1" dirty="0">
                <a:solidFill>
                  <a:schemeClr val="bg1"/>
                </a:solidFill>
                <a:highlight>
                  <a:srgbClr val="000000"/>
                </a:highlight>
                <a:latin typeface="Sitka Small Semibold"/>
              </a:rPr>
              <a:t>STEP 3 - Power BI Measure</a:t>
            </a:r>
            <a:endParaRPr lang="en-US" sz="2000">
              <a:solidFill>
                <a:schemeClr val="bg1"/>
              </a:solidFill>
              <a:highlight>
                <a:srgbClr val="000000"/>
              </a:highlight>
              <a:latin typeface="Sitka Small Semibold"/>
              <a:cs typeface="Calibri"/>
            </a:endParaRPr>
          </a:p>
          <a:p>
            <a:pPr marL="342900" indent="-342900" algn="just">
              <a:buFont typeface="Wingdings"/>
              <a:buChar char="q"/>
            </a:pPr>
            <a:r>
              <a:rPr lang="en-US" sz="2000" b="1" dirty="0">
                <a:latin typeface="Sitka Small Semibold"/>
                <a:ea typeface="+mn-lt"/>
                <a:cs typeface="+mn-lt"/>
              </a:rPr>
              <a:t>Key Measures:</a:t>
            </a:r>
            <a:r>
              <a:rPr lang="en-US" sz="2000" dirty="0">
                <a:latin typeface="Sitka Small Semibold"/>
                <a:ea typeface="+mn-lt"/>
                <a:cs typeface="+mn-lt"/>
              </a:rPr>
              <a:t> Defined DAX measures for total customers, new joiners, total churn, and churn rate.</a:t>
            </a:r>
            <a:endParaRPr lang="en-US" sz="2000">
              <a:latin typeface="Sitka Small Semibold"/>
              <a:cs typeface="Calibri"/>
            </a:endParaRPr>
          </a:p>
          <a:p>
            <a:pPr algn="just"/>
            <a:endParaRPr lang="en-US" sz="2000" dirty="0">
              <a:solidFill>
                <a:schemeClr val="bg1"/>
              </a:solidFill>
              <a:highlight>
                <a:srgbClr val="000000"/>
              </a:highlight>
              <a:latin typeface="Sitka Small Semibold" pitchFamily="2" charset="0"/>
              <a:cs typeface="Calibri"/>
            </a:endParaRPr>
          </a:p>
          <a:p>
            <a:pPr algn="just"/>
            <a:r>
              <a:rPr lang="en-US" sz="2000" b="1" dirty="0">
                <a:solidFill>
                  <a:schemeClr val="bg1"/>
                </a:solidFill>
                <a:highlight>
                  <a:srgbClr val="000000"/>
                </a:highlight>
                <a:latin typeface="Sitka Small Semibold"/>
              </a:rPr>
              <a:t>STEP 4 - Power BI Visualization</a:t>
            </a:r>
            <a:endParaRPr lang="en-US" sz="2000">
              <a:solidFill>
                <a:schemeClr val="bg1"/>
              </a:solidFill>
              <a:highlight>
                <a:srgbClr val="000000"/>
              </a:highlight>
              <a:latin typeface="Sitka Small Semibold"/>
              <a:cs typeface="Calibri"/>
            </a:endParaRPr>
          </a:p>
          <a:p>
            <a:pPr marL="342900" indent="-342900" algn="just">
              <a:buFont typeface="Wingdings"/>
              <a:buChar char="q"/>
            </a:pPr>
            <a:r>
              <a:rPr lang="en-US" sz="2000" b="1" dirty="0">
                <a:latin typeface="Sitka Small Semibold"/>
                <a:ea typeface="+mn-lt"/>
                <a:cs typeface="+mn-lt"/>
              </a:rPr>
              <a:t>Summary Dashboard:</a:t>
            </a:r>
            <a:r>
              <a:rPr lang="en-US" sz="2000" dirty="0">
                <a:latin typeface="Sitka Small Semibold"/>
                <a:ea typeface="+mn-lt"/>
                <a:cs typeface="+mn-lt"/>
              </a:rPr>
              <a:t> Developed visualizations showing customer distribution and churn analysis.</a:t>
            </a:r>
            <a:endParaRPr lang="en-US" sz="2000">
              <a:latin typeface="Sitka Small Semibold"/>
              <a:cs typeface="Calibri" panose="020F0502020204030204"/>
            </a:endParaRPr>
          </a:p>
          <a:p>
            <a:pPr marL="342900" indent="-342900" algn="just">
              <a:buFont typeface="Wingdings"/>
              <a:buChar char="q"/>
            </a:pPr>
            <a:r>
              <a:rPr lang="en-US" sz="2000" b="1" dirty="0">
                <a:latin typeface="Sitka Small Semibold"/>
                <a:ea typeface="+mn-lt"/>
                <a:cs typeface="+mn-lt"/>
              </a:rPr>
              <a:t>Churn Reason Tooltip:</a:t>
            </a:r>
            <a:r>
              <a:rPr lang="en-US" sz="2000" dirty="0">
                <a:latin typeface="Sitka Small Semibold"/>
                <a:ea typeface="+mn-lt"/>
                <a:cs typeface="+mn-lt"/>
              </a:rPr>
              <a:t> Provided insights into churn reasons.</a:t>
            </a:r>
            <a:endParaRPr lang="en-US" sz="2000">
              <a:latin typeface="Sitka Small Semibold"/>
              <a:cs typeface="Calibri"/>
            </a:endParaRPr>
          </a:p>
          <a:p>
            <a:pPr algn="just"/>
            <a:endParaRPr lang="en-US" sz="2000" dirty="0">
              <a:latin typeface="Sitka Small Semibold" pitchFamily="2" charset="0"/>
              <a:cs typeface="Calibri"/>
            </a:endParaRPr>
          </a:p>
          <a:p>
            <a:pPr algn="just"/>
            <a:endParaRPr lang="en-US" sz="2000" b="1" dirty="0">
              <a:latin typeface="Sitka Small Semibold" pitchFamily="2" charset="0"/>
            </a:endParaRPr>
          </a:p>
        </p:txBody>
      </p:sp>
      <p:pic>
        <p:nvPicPr>
          <p:cNvPr id="4" name="Picture 3" descr="A black and gold logo&#10;&#10;Description automatically generated">
            <a:extLst>
              <a:ext uri="{FF2B5EF4-FFF2-40B4-BE49-F238E27FC236}">
                <a16:creationId xmlns:a16="http://schemas.microsoft.com/office/drawing/2014/main" id="{9A758186-E6A5-6A3F-F7DB-6FBFE6F603DB}"/>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6" name="Content Placeholder 5">
            <a:extLst>
              <a:ext uri="{FF2B5EF4-FFF2-40B4-BE49-F238E27FC236}">
                <a16:creationId xmlns:a16="http://schemas.microsoft.com/office/drawing/2014/main" id="{EDD6D627-34AC-C0C4-909E-1AA549C4F3DA}"/>
              </a:ext>
            </a:extLst>
          </p:cNvPr>
          <p:cNvSpPr>
            <a:spLocks noGrp="1"/>
          </p:cNvSpPr>
          <p:nvPr>
            <p:ph idx="1"/>
          </p:nvPr>
        </p:nvSpPr>
        <p:spPr>
          <a:xfrm flipV="1">
            <a:off x="838200" y="7575702"/>
            <a:ext cx="10515600" cy="64087"/>
          </a:xfrm>
        </p:spPr>
        <p:txBody>
          <a:bodyPr>
            <a:normAutofit fontScale="25000" lnSpcReduction="20000"/>
          </a:bodyPr>
          <a:lstStyle/>
          <a:p>
            <a:endParaRPr lang="en-US"/>
          </a:p>
        </p:txBody>
      </p:sp>
    </p:spTree>
    <p:extLst>
      <p:ext uri="{BB962C8B-B14F-4D97-AF65-F5344CB8AC3E}">
        <p14:creationId xmlns:p14="http://schemas.microsoft.com/office/powerpoint/2010/main" val="182820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4093428"/>
          </a:xfrm>
          <a:prstGeom prst="rect">
            <a:avLst/>
          </a:prstGeom>
        </p:spPr>
        <p:txBody>
          <a:bodyPr wrap="square" lIns="91440" tIns="45720" rIns="91440" bIns="45720" rtlCol="0" anchor="t">
            <a:spAutoFit/>
          </a:bodyPr>
          <a:lstStyle/>
          <a:p>
            <a:endParaRPr lang="en-US" sz="2000" b="1" dirty="0">
              <a:solidFill>
                <a:schemeClr val="bg1"/>
              </a:solidFill>
              <a:highlight>
                <a:srgbClr val="000000"/>
              </a:highlight>
              <a:latin typeface="Sitka Small Semibold"/>
            </a:endParaRPr>
          </a:p>
          <a:p>
            <a:r>
              <a:rPr lang="en-US" sz="2000" b="1" dirty="0">
                <a:solidFill>
                  <a:schemeClr val="bg1"/>
                </a:solidFill>
                <a:highlight>
                  <a:srgbClr val="000000"/>
                </a:highlight>
                <a:latin typeface="Sitka Small Semibold"/>
              </a:rPr>
              <a:t>Chart’s Requirements for Summary</a:t>
            </a:r>
            <a:endParaRPr lang="en-US">
              <a:solidFill>
                <a:schemeClr val="bg1"/>
              </a:solidFill>
              <a:latin typeface="Sitka Small Semibold"/>
            </a:endParaRPr>
          </a:p>
          <a:p>
            <a:pPr marL="457200" indent="-457200">
              <a:buAutoNum type="arabicPeriod"/>
            </a:pPr>
            <a:r>
              <a:rPr lang="en-US" sz="2000" b="1" dirty="0">
                <a:latin typeface="Sitka Small Semibold"/>
                <a:cs typeface="Calibri"/>
              </a:rPr>
              <a:t>Total Customers, New Joiners, Total Churn, Churn Rate</a:t>
            </a:r>
            <a:endParaRPr lang="en-US">
              <a:latin typeface="Sitka Small Semibold"/>
            </a:endParaRPr>
          </a:p>
          <a:p>
            <a:r>
              <a:rPr lang="en-US" sz="2000" i="1" dirty="0">
                <a:latin typeface="Sitka Small Semibold"/>
                <a:cs typeface="Calibri"/>
              </a:rPr>
              <a:t>   Objective:</a:t>
            </a:r>
            <a:r>
              <a:rPr lang="en-US" sz="2000" dirty="0">
                <a:latin typeface="Sitka Small Semibold"/>
                <a:cs typeface="Calibri"/>
              </a:rPr>
              <a:t> Provide a quick overview of key customer metrics.</a:t>
            </a:r>
            <a:endParaRPr lang="en-US">
              <a:latin typeface="Sitka Small Semibold"/>
              <a:cs typeface="Calibri"/>
            </a:endParaRPr>
          </a:p>
          <a:p>
            <a:r>
              <a:rPr lang="en-US" sz="2000" i="1" dirty="0">
                <a:latin typeface="Sitka Small Semibold"/>
                <a:cs typeface="Calibri"/>
              </a:rPr>
              <a:t>   Chart Type:</a:t>
            </a:r>
            <a:r>
              <a:rPr lang="en-US" sz="2000" dirty="0">
                <a:latin typeface="Sitka Small Semibold"/>
                <a:cs typeface="Calibri"/>
              </a:rPr>
              <a:t> </a:t>
            </a:r>
            <a:r>
              <a:rPr lang="en-US" sz="2000" dirty="0">
                <a:solidFill>
                  <a:schemeClr val="bg1"/>
                </a:solidFill>
                <a:highlight>
                  <a:srgbClr val="000000"/>
                </a:highlight>
                <a:latin typeface="Sitka Small Semibold"/>
                <a:cs typeface="Calibri"/>
              </a:rPr>
              <a:t>KPI Cards / Metric Cards.</a:t>
            </a:r>
            <a:endParaRPr lang="en-US">
              <a:solidFill>
                <a:schemeClr val="bg1"/>
              </a:solidFill>
              <a:highlight>
                <a:srgbClr val="000000"/>
              </a:highlight>
              <a:latin typeface="Sitka Small Semibold"/>
              <a:cs typeface="Calibri"/>
            </a:endParaRPr>
          </a:p>
          <a:p>
            <a:r>
              <a:rPr lang="en-US" sz="2000" b="1" dirty="0">
                <a:latin typeface="Sitka Small Semibold"/>
                <a:cs typeface="Calibri"/>
              </a:rPr>
              <a:t>2. Churn Rate by Gender</a:t>
            </a:r>
            <a:endParaRPr lang="en-US">
              <a:latin typeface="Sitka Small Semibold"/>
              <a:cs typeface="Calibri"/>
            </a:endParaRPr>
          </a:p>
          <a:p>
            <a:r>
              <a:rPr lang="en-US" sz="2000" i="1" dirty="0">
                <a:latin typeface="Sitka Small Semibold"/>
                <a:cs typeface="Calibri"/>
              </a:rPr>
              <a:t>   Objective:</a:t>
            </a:r>
            <a:r>
              <a:rPr lang="en-US" sz="2000" dirty="0">
                <a:latin typeface="Sitka Small Semibold"/>
                <a:cs typeface="Calibri"/>
              </a:rPr>
              <a:t> Compare churn rates between genders.</a:t>
            </a:r>
            <a:endParaRPr lang="en-US">
              <a:latin typeface="Sitka Small Semibold"/>
              <a:cs typeface="Calibri"/>
            </a:endParaRPr>
          </a:p>
          <a:p>
            <a:r>
              <a:rPr lang="en-US" sz="2000" i="1" dirty="0">
                <a:latin typeface="Sitka Small Semibold"/>
                <a:cs typeface="Calibri"/>
              </a:rPr>
              <a:t>   Chart Type:</a:t>
            </a:r>
            <a:r>
              <a:rPr lang="en-US" sz="2000" dirty="0">
                <a:latin typeface="Sitka Small Semibold"/>
                <a:cs typeface="Calibri"/>
              </a:rPr>
              <a:t> </a:t>
            </a:r>
            <a:r>
              <a:rPr lang="en-US" sz="2000" dirty="0">
                <a:solidFill>
                  <a:schemeClr val="bg1"/>
                </a:solidFill>
                <a:highlight>
                  <a:srgbClr val="000000"/>
                </a:highlight>
                <a:latin typeface="Sitka Small Semibold"/>
                <a:cs typeface="Calibri"/>
              </a:rPr>
              <a:t>Doughnut or Pie Chart.</a:t>
            </a:r>
            <a:endParaRPr lang="en-US">
              <a:solidFill>
                <a:schemeClr val="bg1"/>
              </a:solidFill>
              <a:highlight>
                <a:srgbClr val="000000"/>
              </a:highlight>
              <a:latin typeface="Sitka Small Semibold"/>
              <a:cs typeface="Calibri"/>
            </a:endParaRPr>
          </a:p>
          <a:p>
            <a:r>
              <a:rPr lang="en-US" sz="2000" b="1" dirty="0">
                <a:latin typeface="Sitka Small Semibold"/>
                <a:cs typeface="Calibri"/>
              </a:rPr>
              <a:t>3. Total Customers and Churn by Age Group</a:t>
            </a:r>
            <a:endParaRPr lang="en-US">
              <a:latin typeface="Sitka Small Semibold"/>
              <a:cs typeface="Calibri"/>
            </a:endParaRPr>
          </a:p>
          <a:p>
            <a:r>
              <a:rPr lang="en-US" sz="2000" i="1" dirty="0">
                <a:latin typeface="Sitka Small Semibold"/>
                <a:cs typeface="Calibri"/>
              </a:rPr>
              <a:t>   Objective:</a:t>
            </a:r>
            <a:r>
              <a:rPr lang="en-US" sz="2000" dirty="0">
                <a:latin typeface="Sitka Small Semibold"/>
                <a:cs typeface="Calibri"/>
              </a:rPr>
              <a:t> Analyze customer distribution and churn across age groups.</a:t>
            </a:r>
            <a:endParaRPr lang="en-US">
              <a:latin typeface="Sitka Small Semibold"/>
              <a:cs typeface="Calibri"/>
            </a:endParaRPr>
          </a:p>
          <a:p>
            <a:r>
              <a:rPr lang="en-US" sz="2000" i="1" dirty="0">
                <a:latin typeface="Sitka Small Semibold"/>
                <a:cs typeface="Calibri"/>
              </a:rPr>
              <a:t>   Chart </a:t>
            </a:r>
            <a:r>
              <a:rPr lang="en-US" sz="2000" i="1" dirty="0">
                <a:latin typeface="Sitka Small Semibold"/>
                <a:ea typeface="+mn-lt"/>
                <a:cs typeface="+mn-lt"/>
              </a:rPr>
              <a:t>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Combo Chart (Bar + </a:t>
            </a:r>
            <a:r>
              <a:rPr lang="en-US" sz="2000" dirty="0">
                <a:solidFill>
                  <a:schemeClr val="bg1"/>
                </a:solidFill>
                <a:highlight>
                  <a:srgbClr val="000000"/>
                </a:highlight>
                <a:latin typeface="Sitka Small Semibold"/>
                <a:cs typeface="Calibri" panose="020F0502020204030204"/>
              </a:rPr>
              <a:t>Line).</a:t>
            </a:r>
            <a:endParaRPr lang="en-US">
              <a:solidFill>
                <a:schemeClr val="bg1"/>
              </a:solidFill>
              <a:highlight>
                <a:srgbClr val="000000"/>
              </a:highlight>
              <a:latin typeface="Sitka Small Semibold"/>
              <a:cs typeface="Calibri" panose="020F0502020204030204"/>
            </a:endParaRPr>
          </a:p>
          <a:p>
            <a:pPr marL="457200" indent="-457200">
              <a:buAutoNum type="arabicPeriod"/>
            </a:pPr>
            <a:endParaRPr lang="en-US" sz="2000" b="1" dirty="0">
              <a:latin typeface="Sitka Small Semibold"/>
              <a:cs typeface="Calibri" panose="020F0502020204030204"/>
            </a:endParaRPr>
          </a:p>
          <a:p>
            <a:pPr>
              <a:buAutoNum type="arabicPeriod"/>
            </a:pPr>
            <a:endParaRPr lang="en-US" sz="2000" b="1" dirty="0">
              <a:latin typeface="Sitka Small Semibold"/>
            </a:endParaRPr>
          </a:p>
        </p:txBody>
      </p:sp>
      <p:pic>
        <p:nvPicPr>
          <p:cNvPr id="8" name="Picture 7" descr="A black and gold logo&#10;&#10;Description automatically generated">
            <a:extLst>
              <a:ext uri="{FF2B5EF4-FFF2-40B4-BE49-F238E27FC236}">
                <a16:creationId xmlns:a16="http://schemas.microsoft.com/office/drawing/2014/main" id="{ECAB8615-2013-5087-AD2E-05C693961514}"/>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4" name="Content Placeholder 3">
            <a:extLst>
              <a:ext uri="{FF2B5EF4-FFF2-40B4-BE49-F238E27FC236}">
                <a16:creationId xmlns:a16="http://schemas.microsoft.com/office/drawing/2014/main" id="{365F2E20-25C3-08AA-7315-ADFB8AD09578}"/>
              </a:ext>
            </a:extLst>
          </p:cNvPr>
          <p:cNvSpPr>
            <a:spLocks noGrp="1"/>
          </p:cNvSpPr>
          <p:nvPr>
            <p:ph idx="1"/>
          </p:nvPr>
        </p:nvSpPr>
        <p:spPr>
          <a:xfrm>
            <a:off x="838200" y="7556282"/>
            <a:ext cx="10515600" cy="61173"/>
          </a:xfrm>
        </p:spPr>
        <p:txBody>
          <a:bodyPr>
            <a:normAutofit fontScale="25000" lnSpcReduction="20000"/>
          </a:bodyPr>
          <a:lstStyle/>
          <a:p>
            <a:endParaRPr lang="en-US"/>
          </a:p>
        </p:txBody>
      </p:sp>
    </p:spTree>
    <p:extLst>
      <p:ext uri="{BB962C8B-B14F-4D97-AF65-F5344CB8AC3E}">
        <p14:creationId xmlns:p14="http://schemas.microsoft.com/office/powerpoint/2010/main" val="2475212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4370427"/>
          </a:xfrm>
          <a:prstGeom prst="rect">
            <a:avLst/>
          </a:prstGeom>
        </p:spPr>
        <p:txBody>
          <a:bodyPr wrap="square" lIns="91440" tIns="45720" rIns="91440" bIns="45720" rtlCol="0" anchor="t">
            <a:spAutoFit/>
          </a:bodyPr>
          <a:lstStyle/>
          <a:p>
            <a:endParaRPr lang="en-US" sz="2000" b="1" dirty="0">
              <a:highlight>
                <a:srgbClr val="000000"/>
              </a:highlight>
              <a:latin typeface="Sitka Small Semibold"/>
            </a:endParaRPr>
          </a:p>
          <a:p>
            <a:r>
              <a:rPr lang="en-US" sz="2000" b="1" dirty="0">
                <a:solidFill>
                  <a:schemeClr val="bg1"/>
                </a:solidFill>
                <a:highlight>
                  <a:srgbClr val="000000"/>
                </a:highlight>
                <a:latin typeface="Sitka Small Semibold"/>
              </a:rPr>
              <a:t>Chart’s Requirements for Summary</a:t>
            </a:r>
            <a:endParaRPr lang="en-US">
              <a:solidFill>
                <a:schemeClr val="bg1"/>
              </a:solidFill>
              <a:latin typeface="Sitka Small Semibold"/>
            </a:endParaRPr>
          </a:p>
          <a:p>
            <a:r>
              <a:rPr lang="en-US" sz="2000" b="1" dirty="0">
                <a:latin typeface="Sitka Small Semibold"/>
                <a:cs typeface="Calibri"/>
              </a:rPr>
              <a:t>4. Churn by Payment Method</a:t>
            </a:r>
            <a:endParaRPr lang="en-US" dirty="0">
              <a:latin typeface="Sitka Small Semibold"/>
            </a:endParaRPr>
          </a:p>
          <a:p>
            <a:r>
              <a:rPr lang="en-US" sz="2000" i="1" dirty="0">
                <a:latin typeface="Sitka Small Semibold"/>
                <a:cs typeface="Calibri"/>
              </a:rPr>
              <a:t>   Objective:</a:t>
            </a:r>
            <a:r>
              <a:rPr lang="en-US" sz="2000" dirty="0">
                <a:latin typeface="Sitka Small Semibold"/>
                <a:cs typeface="Calibri"/>
              </a:rPr>
              <a:t> Examine churn rates by different payment methods.</a:t>
            </a:r>
            <a:endParaRPr lang="en-US">
              <a:latin typeface="Sitka Small Semibold"/>
              <a:cs typeface="Calibri"/>
            </a:endParaRPr>
          </a:p>
          <a:p>
            <a:r>
              <a:rPr lang="en-US" sz="2000" i="1" dirty="0">
                <a:latin typeface="Sitka Small Semibold"/>
                <a:cs typeface="Calibri"/>
              </a:rPr>
              <a:t>   Chart Type:</a:t>
            </a:r>
            <a:r>
              <a:rPr lang="en-US" sz="2000" dirty="0">
                <a:latin typeface="Sitka Small Semibold"/>
                <a:cs typeface="Calibri"/>
              </a:rPr>
              <a:t> </a:t>
            </a:r>
            <a:r>
              <a:rPr lang="en-US" sz="2000" dirty="0">
                <a:solidFill>
                  <a:schemeClr val="bg1"/>
                </a:solidFill>
                <a:highlight>
                  <a:srgbClr val="000000"/>
                </a:highlight>
                <a:latin typeface="Sitka Small Semibold"/>
                <a:cs typeface="Calibri"/>
              </a:rPr>
              <a:t>Horizontal Bar Chart.</a:t>
            </a:r>
            <a:endParaRPr lang="en-US">
              <a:solidFill>
                <a:schemeClr val="bg1"/>
              </a:solidFill>
              <a:highlight>
                <a:srgbClr val="000000"/>
              </a:highlight>
              <a:latin typeface="Sitka Small Semibold"/>
              <a:cs typeface="Calibri"/>
            </a:endParaRPr>
          </a:p>
          <a:p>
            <a:r>
              <a:rPr lang="en-US" sz="2000" b="1" dirty="0">
                <a:latin typeface="Sitka Small Semibold"/>
                <a:cs typeface="Calibri"/>
              </a:rPr>
              <a:t>5. Total Customers and Churn by Tenure Group</a:t>
            </a:r>
            <a:endParaRPr lang="en-US" dirty="0">
              <a:latin typeface="Sitka Small Semibold"/>
              <a:cs typeface="Calibri"/>
            </a:endParaRPr>
          </a:p>
          <a:p>
            <a:r>
              <a:rPr lang="en-US" sz="2000" i="1" dirty="0">
                <a:latin typeface="Sitka Small Semibold"/>
                <a:cs typeface="Calibri"/>
              </a:rPr>
              <a:t>   Objective:</a:t>
            </a:r>
            <a:r>
              <a:rPr lang="en-US" sz="2000" dirty="0">
                <a:latin typeface="Sitka Small Semibold"/>
                <a:cs typeface="Calibri"/>
              </a:rPr>
              <a:t> Study the impact of customer tenure on churn.</a:t>
            </a:r>
            <a:endParaRPr lang="en-US">
              <a:latin typeface="Sitka Small Semibold"/>
              <a:cs typeface="Calibri"/>
            </a:endParaRPr>
          </a:p>
          <a:p>
            <a:r>
              <a:rPr lang="en-US" sz="2000" i="1" dirty="0">
                <a:latin typeface="Sitka Small Semibold"/>
                <a:cs typeface="Calibri"/>
              </a:rPr>
              <a:t>   Chart Type:</a:t>
            </a:r>
            <a:r>
              <a:rPr lang="en-US" sz="2000" dirty="0">
                <a:latin typeface="Sitka Small Semibold"/>
                <a:cs typeface="Calibri"/>
              </a:rPr>
              <a:t> </a:t>
            </a:r>
            <a:r>
              <a:rPr lang="en-US" sz="2000" dirty="0">
                <a:solidFill>
                  <a:schemeClr val="bg1"/>
                </a:solidFill>
                <a:highlight>
                  <a:srgbClr val="000000"/>
                </a:highlight>
                <a:latin typeface="Sitka Small Semibold"/>
                <a:cs typeface="Calibri"/>
              </a:rPr>
              <a:t>Combo Chart (Bar + Line).</a:t>
            </a:r>
            <a:endParaRPr lang="en-US">
              <a:solidFill>
                <a:schemeClr val="bg1"/>
              </a:solidFill>
              <a:highlight>
                <a:srgbClr val="000000"/>
              </a:highlight>
              <a:latin typeface="Sitka Small Semibold"/>
              <a:cs typeface="Calibri"/>
            </a:endParaRPr>
          </a:p>
          <a:p>
            <a:r>
              <a:rPr lang="en-US" sz="2000" b="1" dirty="0">
                <a:latin typeface="Sitka Small Semibold"/>
                <a:cs typeface="Calibri"/>
              </a:rPr>
              <a:t>6. State-wise Churn</a:t>
            </a:r>
            <a:endParaRPr lang="en-US" dirty="0">
              <a:latin typeface="Sitka Small Semibold"/>
              <a:cs typeface="Calibri"/>
            </a:endParaRPr>
          </a:p>
          <a:p>
            <a:r>
              <a:rPr lang="en-US" sz="2000" i="1" dirty="0">
                <a:latin typeface="Sitka Small Semibold"/>
                <a:cs typeface="Calibri"/>
              </a:rPr>
              <a:t>   Objective:</a:t>
            </a:r>
            <a:r>
              <a:rPr lang="en-US" sz="2000" dirty="0">
                <a:latin typeface="Sitka Small Semibold"/>
                <a:cs typeface="Calibri"/>
              </a:rPr>
              <a:t> Identify regions with varying churn rates.</a:t>
            </a:r>
            <a:endParaRPr lang="en-US">
              <a:latin typeface="Sitka Small Semibold"/>
              <a:cs typeface="Calibri"/>
            </a:endParaRPr>
          </a:p>
          <a:p>
            <a:r>
              <a:rPr lang="en-US" sz="2000" i="1" dirty="0">
                <a:latin typeface="Sitka Small Semibold"/>
                <a:cs typeface="Calibri"/>
              </a:rPr>
              <a:t>   Chart </a:t>
            </a:r>
            <a:r>
              <a:rPr lang="en-US" sz="2000" i="1" dirty="0">
                <a:latin typeface="Sitka Small Semibold"/>
                <a:ea typeface="+mn-lt"/>
                <a:cs typeface="+mn-lt"/>
              </a:rPr>
              <a:t>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a:t>
            </a:r>
            <a:r>
              <a:rPr lang="en-US" sz="2000" dirty="0">
                <a:solidFill>
                  <a:schemeClr val="bg1"/>
                </a:solidFill>
                <a:highlight>
                  <a:srgbClr val="000000"/>
                </a:highlight>
                <a:latin typeface="Sitka Small Semibold"/>
                <a:cs typeface="Calibri" panose="020F0502020204030204"/>
              </a:rPr>
              <a:t>Chart.</a:t>
            </a:r>
            <a:endParaRPr lang="en-US" dirty="0">
              <a:solidFill>
                <a:schemeClr val="bg1"/>
              </a:solidFill>
              <a:latin typeface="Sitka Small Semibold"/>
              <a:cs typeface="Calibri" panose="020F0502020204030204"/>
            </a:endParaRPr>
          </a:p>
          <a:p>
            <a:endParaRPr lang="en-US" dirty="0">
              <a:latin typeface="Sitka Small Semibold"/>
              <a:cs typeface="Calibri" panose="020F0502020204030204"/>
            </a:endParaRPr>
          </a:p>
          <a:p>
            <a:endParaRPr lang="en-US" sz="2000" b="1" dirty="0">
              <a:latin typeface="Sitka Small Semibold"/>
              <a:cs typeface="Calibri" panose="020F0502020204030204"/>
            </a:endParaRPr>
          </a:p>
          <a:p>
            <a:pPr>
              <a:buAutoNum type="arabicPeriod"/>
            </a:pPr>
            <a:endParaRPr lang="en-US" sz="2000" b="1" dirty="0">
              <a:latin typeface="Sitka Small Semibold"/>
              <a:cs typeface="Calibri" panose="020F0502020204030204"/>
            </a:endParaRPr>
          </a:p>
        </p:txBody>
      </p:sp>
      <p:pic>
        <p:nvPicPr>
          <p:cNvPr id="8" name="Picture 7" descr="A black and gold logo&#10;&#10;Description automatically generated">
            <a:extLst>
              <a:ext uri="{FF2B5EF4-FFF2-40B4-BE49-F238E27FC236}">
                <a16:creationId xmlns:a16="http://schemas.microsoft.com/office/drawing/2014/main" id="{ECAB8615-2013-5087-AD2E-05C693961514}"/>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4" name="Content Placeholder 3">
            <a:extLst>
              <a:ext uri="{FF2B5EF4-FFF2-40B4-BE49-F238E27FC236}">
                <a16:creationId xmlns:a16="http://schemas.microsoft.com/office/drawing/2014/main" id="{B40AA560-2F59-D493-7D91-887B82C231E5}"/>
              </a:ext>
            </a:extLst>
          </p:cNvPr>
          <p:cNvSpPr>
            <a:spLocks noGrp="1"/>
          </p:cNvSpPr>
          <p:nvPr>
            <p:ph idx="1"/>
          </p:nvPr>
        </p:nvSpPr>
        <p:spPr>
          <a:xfrm>
            <a:off x="838200" y="7671104"/>
            <a:ext cx="10515600" cy="61173"/>
          </a:xfrm>
        </p:spPr>
        <p:txBody>
          <a:bodyPr>
            <a:normAutofit fontScale="25000" lnSpcReduction="20000"/>
          </a:bodyPr>
          <a:lstStyle/>
          <a:p>
            <a:endParaRPr lang="en-US"/>
          </a:p>
        </p:txBody>
      </p:sp>
    </p:spTree>
    <p:extLst>
      <p:ext uri="{BB962C8B-B14F-4D97-AF65-F5344CB8AC3E}">
        <p14:creationId xmlns:p14="http://schemas.microsoft.com/office/powerpoint/2010/main" val="266377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4678204"/>
          </a:xfrm>
          <a:prstGeom prst="rect">
            <a:avLst/>
          </a:prstGeom>
        </p:spPr>
        <p:txBody>
          <a:bodyPr wrap="square" lIns="91440" tIns="45720" rIns="91440" bIns="45720" rtlCol="0" anchor="t">
            <a:spAutoFit/>
          </a:bodyPr>
          <a:lstStyle/>
          <a:p>
            <a:endParaRPr lang="en-US" sz="2000" b="1" dirty="0">
              <a:highlight>
                <a:srgbClr val="000000"/>
              </a:highlight>
              <a:latin typeface="Sitka Small Semibold" pitchFamily="2" charset="0"/>
            </a:endParaRPr>
          </a:p>
          <a:p>
            <a:r>
              <a:rPr lang="en-US" sz="2000" b="1" dirty="0">
                <a:solidFill>
                  <a:schemeClr val="bg1"/>
                </a:solidFill>
                <a:highlight>
                  <a:srgbClr val="000000"/>
                </a:highlight>
                <a:latin typeface="Sitka Small Semibold"/>
              </a:rPr>
              <a:t>Chart’s Requirements for Summary</a:t>
            </a:r>
            <a:endParaRPr lang="en-US">
              <a:solidFill>
                <a:schemeClr val="bg1"/>
              </a:solidFill>
              <a:latin typeface="Sitka Small Semibold"/>
            </a:endParaRPr>
          </a:p>
          <a:p>
            <a:r>
              <a:rPr lang="en-US" sz="2000" b="1" dirty="0">
                <a:latin typeface="Sitka Small Semibold"/>
                <a:ea typeface="+mn-lt"/>
                <a:cs typeface="+mn-lt"/>
              </a:rPr>
              <a:t>7. Churn by Internet Type</a:t>
            </a:r>
            <a:endParaRPr lang="en-US" dirty="0">
              <a:latin typeface="Sitka Small Semibold"/>
              <a:cs typeface="Calibri" panose="020F0502020204030204"/>
            </a:endParaRPr>
          </a:p>
          <a:p>
            <a:r>
              <a:rPr lang="en-US" sz="2000" i="1" dirty="0">
                <a:latin typeface="Sitka Small Semibold"/>
                <a:ea typeface="+mn-lt"/>
                <a:cs typeface="+mn-lt"/>
              </a:rPr>
              <a:t>   Objective:</a:t>
            </a:r>
            <a:r>
              <a:rPr lang="en-US" sz="2000" dirty="0">
                <a:latin typeface="Sitka Small Semibold"/>
                <a:ea typeface="+mn-lt"/>
                <a:cs typeface="+mn-lt"/>
              </a:rPr>
              <a:t> Analyze the relationship between internet service type and churn.</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endParaRPr lang="en-US">
              <a:solidFill>
                <a:schemeClr val="bg1"/>
              </a:solidFill>
              <a:highlight>
                <a:srgbClr val="000000"/>
              </a:highlight>
              <a:latin typeface="Sitka Small Semibold"/>
              <a:ea typeface="+mn-lt"/>
              <a:cs typeface="+mn-lt"/>
            </a:endParaRPr>
          </a:p>
          <a:p>
            <a:r>
              <a:rPr lang="en-US" sz="2000" b="1" dirty="0">
                <a:latin typeface="Sitka Small Semibold"/>
                <a:ea typeface="+mn-lt"/>
                <a:cs typeface="+mn-lt"/>
              </a:rPr>
              <a:t>8. Churn by Service Status</a:t>
            </a:r>
            <a:endParaRPr lang="en-US" dirty="0">
              <a:latin typeface="Sitka Small Semibold"/>
              <a:cs typeface="Calibri" panose="020F0502020204030204"/>
            </a:endParaRPr>
          </a:p>
          <a:p>
            <a:r>
              <a:rPr lang="en-US" sz="2000" i="1" dirty="0">
                <a:latin typeface="Sitka Small Semibold"/>
                <a:ea typeface="+mn-lt"/>
                <a:cs typeface="+mn-lt"/>
              </a:rPr>
              <a:t>   Objective:</a:t>
            </a:r>
            <a:r>
              <a:rPr lang="en-US" sz="2000" dirty="0">
                <a:latin typeface="Sitka Small Semibold"/>
                <a:ea typeface="+mn-lt"/>
                <a:cs typeface="+mn-lt"/>
              </a:rPr>
              <a:t> Correlate customer churn with service usage.</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Stacked Bar Chart.</a:t>
            </a:r>
            <a:endParaRPr lang="en-US">
              <a:solidFill>
                <a:schemeClr val="bg1"/>
              </a:solidFill>
              <a:highlight>
                <a:srgbClr val="000000"/>
              </a:highlight>
              <a:latin typeface="Sitka Small Semibold"/>
              <a:ea typeface="+mn-lt"/>
              <a:cs typeface="+mn-lt"/>
            </a:endParaRPr>
          </a:p>
          <a:p>
            <a:r>
              <a:rPr lang="en-US" sz="2000" b="1" dirty="0">
                <a:latin typeface="Sitka Small Semibold"/>
                <a:ea typeface="+mn-lt"/>
                <a:cs typeface="+mn-lt"/>
              </a:rPr>
              <a:t>9. Churn by Category</a:t>
            </a:r>
            <a:endParaRPr lang="en-US" dirty="0">
              <a:latin typeface="Sitka Small Semibold"/>
              <a:cs typeface="Calibri" panose="020F0502020204030204"/>
            </a:endParaRPr>
          </a:p>
          <a:p>
            <a:r>
              <a:rPr lang="en-US" sz="2000" i="1" dirty="0">
                <a:latin typeface="Sitka Small Semibold"/>
                <a:ea typeface="+mn-lt"/>
                <a:cs typeface="+mn-lt"/>
              </a:rPr>
              <a:t>   Objective:</a:t>
            </a:r>
            <a:r>
              <a:rPr lang="en-US" sz="2000" dirty="0">
                <a:latin typeface="Sitka Small Semibold"/>
                <a:ea typeface="+mn-lt"/>
                <a:cs typeface="+mn-lt"/>
              </a:rPr>
              <a:t> Categorize and analyze reasons for customer churn.</a:t>
            </a:r>
            <a:endParaRPr lang="en-US">
              <a:latin typeface="Sitka Small Semibold"/>
              <a:ea typeface="+mn-lt"/>
              <a:cs typeface="+mn-lt"/>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endParaRPr lang="en-US">
              <a:solidFill>
                <a:schemeClr val="bg1"/>
              </a:solidFill>
              <a:highlight>
                <a:srgbClr val="000000"/>
              </a:highlight>
              <a:latin typeface="Sitka Small Semibold"/>
              <a:ea typeface="+mn-lt"/>
              <a:cs typeface="+mn-lt"/>
            </a:endParaRPr>
          </a:p>
          <a:p>
            <a:endParaRPr lang="en-US" sz="2000" b="1" dirty="0">
              <a:latin typeface="Sitka Small Semibold"/>
              <a:ea typeface="+mn-lt"/>
              <a:cs typeface="+mn-lt"/>
            </a:endParaRPr>
          </a:p>
          <a:p>
            <a:endParaRPr lang="en-US" dirty="0">
              <a:latin typeface="Sitka Small Semibold"/>
              <a:cs typeface="Calibri" panose="020F0502020204030204"/>
            </a:endParaRPr>
          </a:p>
          <a:p>
            <a:endParaRPr lang="en-US" sz="2000" b="1" dirty="0">
              <a:latin typeface="Sitka Small Semibold"/>
              <a:cs typeface="Calibri" panose="020F0502020204030204"/>
            </a:endParaRPr>
          </a:p>
          <a:p>
            <a:pPr>
              <a:buAutoNum type="arabicPeriod"/>
            </a:pPr>
            <a:endParaRPr lang="en-US" sz="2000" b="1" dirty="0">
              <a:latin typeface="Sitka Small Semibold" pitchFamily="2" charset="0"/>
              <a:cs typeface="Calibri" panose="020F0502020204030204"/>
            </a:endParaRPr>
          </a:p>
        </p:txBody>
      </p:sp>
      <p:pic>
        <p:nvPicPr>
          <p:cNvPr id="8" name="Picture 7" descr="A black and gold logo&#10;&#10;Description automatically generated">
            <a:extLst>
              <a:ext uri="{FF2B5EF4-FFF2-40B4-BE49-F238E27FC236}">
                <a16:creationId xmlns:a16="http://schemas.microsoft.com/office/drawing/2014/main" id="{ECAB8615-2013-5087-AD2E-05C693961514}"/>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4" name="Content Placeholder 3">
            <a:extLst>
              <a:ext uri="{FF2B5EF4-FFF2-40B4-BE49-F238E27FC236}">
                <a16:creationId xmlns:a16="http://schemas.microsoft.com/office/drawing/2014/main" id="{FB005381-C803-79B7-E3B7-762AE7211ABC}"/>
              </a:ext>
            </a:extLst>
          </p:cNvPr>
          <p:cNvSpPr>
            <a:spLocks noGrp="1"/>
          </p:cNvSpPr>
          <p:nvPr>
            <p:ph idx="1"/>
          </p:nvPr>
        </p:nvSpPr>
        <p:spPr>
          <a:xfrm flipV="1">
            <a:off x="838200" y="7544387"/>
            <a:ext cx="10515600" cy="64086"/>
          </a:xfrm>
        </p:spPr>
        <p:txBody>
          <a:bodyPr>
            <a:normAutofit fontScale="25000" lnSpcReduction="20000"/>
          </a:bodyPr>
          <a:lstStyle/>
          <a:p>
            <a:endParaRPr lang="en-US"/>
          </a:p>
        </p:txBody>
      </p:sp>
    </p:spTree>
    <p:extLst>
      <p:ext uri="{BB962C8B-B14F-4D97-AF65-F5344CB8AC3E}">
        <p14:creationId xmlns:p14="http://schemas.microsoft.com/office/powerpoint/2010/main" val="68148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144002" y="1537855"/>
            <a:ext cx="11910353" cy="5016758"/>
          </a:xfrm>
          <a:prstGeom prst="rect">
            <a:avLst/>
          </a:prstGeom>
          <a:noFill/>
        </p:spPr>
        <p:txBody>
          <a:bodyPr wrap="square" lIns="91440" tIns="45720" rIns="91440" bIns="45720" rtlCol="0" anchor="t">
            <a:spAutoFit/>
          </a:bodyPr>
          <a:lstStyle/>
          <a:p>
            <a:pPr algn="just"/>
            <a:r>
              <a:rPr lang="en-US" sz="2000" b="1" dirty="0">
                <a:solidFill>
                  <a:schemeClr val="bg1"/>
                </a:solidFill>
                <a:highlight>
                  <a:srgbClr val="000000"/>
                </a:highlight>
                <a:latin typeface="Sitka Small Semibold"/>
              </a:rPr>
              <a:t>STEP 5 – Predict Customer Churn Using Python</a:t>
            </a:r>
            <a:endParaRPr lang="en-US" sz="2000">
              <a:solidFill>
                <a:schemeClr val="bg1"/>
              </a:solidFill>
              <a:highlight>
                <a:srgbClr val="000000"/>
              </a:highlight>
              <a:latin typeface="Sitka Small Semibold"/>
              <a:cs typeface="Calibri"/>
            </a:endParaRPr>
          </a:p>
          <a:p>
            <a:pPr marL="342900" indent="-342900" algn="just">
              <a:buFont typeface="Wingdings"/>
              <a:buChar char="q"/>
            </a:pPr>
            <a:r>
              <a:rPr lang="en-US" sz="2000" b="1" dirty="0">
                <a:latin typeface="Sitka Small Semibold"/>
                <a:ea typeface="+mn-lt"/>
                <a:cs typeface="+mn-lt"/>
              </a:rPr>
              <a:t>Model Selection:</a:t>
            </a:r>
            <a:r>
              <a:rPr lang="en-US" sz="2000" dirty="0">
                <a:latin typeface="Sitka Small Semibold"/>
                <a:ea typeface="+mn-lt"/>
                <a:cs typeface="+mn-lt"/>
              </a:rPr>
              <a:t> Applied Random Forest Classifier for churn prediction.</a:t>
            </a:r>
          </a:p>
          <a:p>
            <a:pPr marL="342900" indent="-342900" algn="just">
              <a:buFont typeface="Wingdings"/>
              <a:buChar char="q"/>
            </a:pPr>
            <a:r>
              <a:rPr lang="en-US" sz="2000" b="1" dirty="0">
                <a:latin typeface="Sitka Small Semibold"/>
                <a:ea typeface="+mn-lt"/>
                <a:cs typeface="+mn-lt"/>
              </a:rPr>
              <a:t>Data Preparation:</a:t>
            </a:r>
            <a:r>
              <a:rPr lang="en-US" sz="2000" dirty="0">
                <a:latin typeface="Sitka Small Semibold"/>
                <a:ea typeface="+mn-lt"/>
                <a:cs typeface="+mn-lt"/>
              </a:rPr>
              <a:t> Cleaned data and encoded categorical features.</a:t>
            </a:r>
          </a:p>
          <a:p>
            <a:pPr marL="342900" indent="-342900" algn="just">
              <a:buFont typeface="Wingdings"/>
              <a:buChar char="q"/>
            </a:pPr>
            <a:r>
              <a:rPr lang="en-US" sz="2000" b="1" dirty="0">
                <a:latin typeface="Sitka Small Semibold"/>
                <a:ea typeface="+mn-lt"/>
                <a:cs typeface="+mn-lt"/>
              </a:rPr>
              <a:t>Model Training:</a:t>
            </a:r>
            <a:r>
              <a:rPr lang="en-US" sz="2000" dirty="0">
                <a:latin typeface="Sitka Small Semibold"/>
                <a:ea typeface="+mn-lt"/>
                <a:cs typeface="+mn-lt"/>
              </a:rPr>
              <a:t> Trained on 80% of the data.</a:t>
            </a:r>
          </a:p>
          <a:p>
            <a:pPr marL="342900" indent="-342900" algn="just">
              <a:buFont typeface="Wingdings"/>
              <a:buChar char="q"/>
            </a:pPr>
            <a:r>
              <a:rPr lang="en-US" sz="2000" b="1" dirty="0">
                <a:latin typeface="Sitka Small Semibold"/>
                <a:ea typeface="+mn-lt"/>
                <a:cs typeface="+mn-lt"/>
              </a:rPr>
              <a:t>Evaluation:</a:t>
            </a:r>
            <a:r>
              <a:rPr lang="en-US" sz="2000" dirty="0">
                <a:latin typeface="Sitka Small Semibold"/>
                <a:ea typeface="+mn-lt"/>
                <a:cs typeface="+mn-lt"/>
              </a:rPr>
              <a:t> Assessed model performance with confusion matrix and classification report.</a:t>
            </a:r>
          </a:p>
          <a:p>
            <a:pPr marL="342900" indent="-342900" algn="just">
              <a:buFont typeface="Wingdings"/>
              <a:buChar char="q"/>
            </a:pPr>
            <a:r>
              <a:rPr lang="en-US" sz="2000" b="1" dirty="0">
                <a:latin typeface="Sitka Small Semibold"/>
                <a:ea typeface="+mn-lt"/>
                <a:cs typeface="+mn-lt"/>
              </a:rPr>
              <a:t>Feature Importance:</a:t>
            </a:r>
            <a:r>
              <a:rPr lang="en-US" sz="2000" dirty="0">
                <a:latin typeface="Sitka Small Semibold"/>
                <a:ea typeface="+mn-lt"/>
                <a:cs typeface="+mn-lt"/>
              </a:rPr>
              <a:t> Analyzed feature impact on churn predictions.</a:t>
            </a:r>
          </a:p>
          <a:p>
            <a:pPr marL="342900" indent="-342900" algn="just">
              <a:buFont typeface="Wingdings"/>
              <a:buChar char="q"/>
            </a:pPr>
            <a:r>
              <a:rPr lang="en-US" sz="2000" b="1" dirty="0">
                <a:latin typeface="Sitka Small Semibold"/>
                <a:ea typeface="+mn-lt"/>
                <a:cs typeface="+mn-lt"/>
              </a:rPr>
              <a:t>Prediction on New Data:</a:t>
            </a:r>
            <a:r>
              <a:rPr lang="en-US" sz="2000" dirty="0">
                <a:latin typeface="Sitka Small Semibold"/>
                <a:ea typeface="+mn-lt"/>
                <a:cs typeface="+mn-lt"/>
              </a:rPr>
              <a:t> Prepared the model for new data predictions.</a:t>
            </a:r>
          </a:p>
          <a:p>
            <a:pPr algn="just"/>
            <a:endParaRPr lang="en-US" sz="2000" dirty="0">
              <a:solidFill>
                <a:schemeClr val="bg1"/>
              </a:solidFill>
              <a:latin typeface="Sitka Small Semibold" pitchFamily="2" charset="0"/>
              <a:cs typeface="Calibri" panose="020F0502020204030204"/>
            </a:endParaRPr>
          </a:p>
          <a:p>
            <a:pPr algn="just"/>
            <a:r>
              <a:rPr lang="en-US" sz="2000" b="1" dirty="0">
                <a:solidFill>
                  <a:schemeClr val="bg1"/>
                </a:solidFill>
                <a:highlight>
                  <a:srgbClr val="000000"/>
                </a:highlight>
                <a:latin typeface="Sitka Small Semibold"/>
              </a:rPr>
              <a:t>Further Enhancements for visualization using </a:t>
            </a:r>
            <a:r>
              <a:rPr lang="en-US" sz="2000" b="1" dirty="0" err="1">
                <a:solidFill>
                  <a:schemeClr val="bg1"/>
                </a:solidFill>
                <a:highlight>
                  <a:srgbClr val="000000"/>
                </a:highlight>
                <a:latin typeface="Sitka Small Semibold"/>
              </a:rPr>
              <a:t>PowerBI</a:t>
            </a:r>
            <a:endParaRPr lang="en-US" sz="2000" dirty="0">
              <a:solidFill>
                <a:schemeClr val="bg1"/>
              </a:solidFill>
              <a:highlight>
                <a:srgbClr val="000000"/>
              </a:highlight>
              <a:latin typeface="Sitka Small Semibold"/>
              <a:cs typeface="Calibri"/>
            </a:endParaRPr>
          </a:p>
          <a:p>
            <a:pPr marL="285750" indent="-285750" algn="just">
              <a:buFont typeface="Wingdings"/>
              <a:buChar char="q"/>
            </a:pPr>
            <a:r>
              <a:rPr lang="en-US" sz="2000" b="1" dirty="0">
                <a:latin typeface="Sitka Small Semibold"/>
                <a:ea typeface="+mn-lt"/>
                <a:cs typeface="+mn-lt"/>
              </a:rPr>
              <a:t>Model Tuning:</a:t>
            </a:r>
            <a:r>
              <a:rPr lang="en-US" sz="2000" dirty="0">
                <a:latin typeface="Sitka Small Semibold"/>
                <a:ea typeface="+mn-lt"/>
                <a:cs typeface="+mn-lt"/>
              </a:rPr>
              <a:t> Consider hyperparameter optimization for improved accuracy.</a:t>
            </a:r>
            <a:endParaRPr lang="en-US" sz="2000">
              <a:latin typeface="Sitka Small Semibold"/>
              <a:cs typeface="Calibri"/>
            </a:endParaRPr>
          </a:p>
          <a:p>
            <a:pPr marL="285750" indent="-285750" algn="just">
              <a:buFont typeface="Wingdings"/>
              <a:buChar char="q"/>
            </a:pPr>
            <a:r>
              <a:rPr lang="en-US" sz="2000" b="1" dirty="0">
                <a:latin typeface="Sitka Small Semibold"/>
                <a:ea typeface="+mn-lt"/>
                <a:cs typeface="+mn-lt"/>
              </a:rPr>
              <a:t>Automation:</a:t>
            </a:r>
            <a:r>
              <a:rPr lang="en-US" sz="2000" dirty="0">
                <a:latin typeface="Sitka Small Semibold"/>
                <a:ea typeface="+mn-lt"/>
                <a:cs typeface="+mn-lt"/>
              </a:rPr>
              <a:t> Automate ETL and model retraining for ongoing monitoring.</a:t>
            </a:r>
            <a:endParaRPr lang="en-US" sz="2000">
              <a:latin typeface="Sitka Small Semibold"/>
              <a:cs typeface="Calibri"/>
            </a:endParaRPr>
          </a:p>
          <a:p>
            <a:pPr marL="285750" indent="-285750" algn="just">
              <a:buFont typeface="Wingdings"/>
              <a:buChar char="q"/>
            </a:pPr>
            <a:r>
              <a:rPr lang="en-US" sz="2000" b="1" dirty="0">
                <a:latin typeface="Sitka Small Semibold"/>
                <a:ea typeface="+mn-lt"/>
                <a:cs typeface="+mn-lt"/>
              </a:rPr>
              <a:t>Deployment:</a:t>
            </a:r>
            <a:r>
              <a:rPr lang="en-US" sz="2000" dirty="0">
                <a:latin typeface="Sitka Small Semibold"/>
                <a:ea typeface="+mn-lt"/>
                <a:cs typeface="+mn-lt"/>
              </a:rPr>
              <a:t> Explore deployment as a web service and integrate with Power BI for dynamic updates.</a:t>
            </a:r>
            <a:endParaRPr lang="en-US" sz="2000">
              <a:latin typeface="Sitka Small Semibold"/>
              <a:cs typeface="Calibri"/>
            </a:endParaRPr>
          </a:p>
          <a:p>
            <a:pPr algn="just">
              <a:buFont typeface="Arial"/>
            </a:pPr>
            <a:endParaRPr lang="en-US" sz="2000" dirty="0">
              <a:latin typeface="Sitka Small Semibold" pitchFamily="2" charset="0"/>
              <a:cs typeface="Calibri"/>
            </a:endParaRPr>
          </a:p>
          <a:p>
            <a:pPr algn="just"/>
            <a:endParaRPr lang="en-US" sz="2000" b="1" dirty="0">
              <a:highlight>
                <a:srgbClr val="000000"/>
              </a:highlight>
              <a:latin typeface="Sitka Small Semibold" pitchFamily="2" charset="0"/>
            </a:endParaRPr>
          </a:p>
        </p:txBody>
      </p:sp>
      <p:pic>
        <p:nvPicPr>
          <p:cNvPr id="4" name="Picture 3" descr="A black and gold logo&#10;&#10;Description automatically generated">
            <a:extLst>
              <a:ext uri="{FF2B5EF4-FFF2-40B4-BE49-F238E27FC236}">
                <a16:creationId xmlns:a16="http://schemas.microsoft.com/office/drawing/2014/main" id="{9A758186-E6A5-6A3F-F7DB-6FBFE6F603DB}"/>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6" name="Content Placeholder 5">
            <a:extLst>
              <a:ext uri="{FF2B5EF4-FFF2-40B4-BE49-F238E27FC236}">
                <a16:creationId xmlns:a16="http://schemas.microsoft.com/office/drawing/2014/main" id="{A0EF1C34-661B-FB2E-C611-B51B855F6BA0}"/>
              </a:ext>
            </a:extLst>
          </p:cNvPr>
          <p:cNvSpPr>
            <a:spLocks noGrp="1"/>
          </p:cNvSpPr>
          <p:nvPr>
            <p:ph idx="1"/>
          </p:nvPr>
        </p:nvSpPr>
        <p:spPr>
          <a:xfrm flipV="1">
            <a:off x="838200" y="7554826"/>
            <a:ext cx="8553190" cy="168469"/>
          </a:xfrm>
        </p:spPr>
        <p:txBody>
          <a:bodyPr>
            <a:normAutofit fontScale="25000" lnSpcReduction="20000"/>
          </a:bodyPr>
          <a:lstStyle/>
          <a:p>
            <a:endParaRPr lang="en-US"/>
          </a:p>
        </p:txBody>
      </p:sp>
    </p:spTree>
    <p:extLst>
      <p:ext uri="{BB962C8B-B14F-4D97-AF65-F5344CB8AC3E}">
        <p14:creationId xmlns:p14="http://schemas.microsoft.com/office/powerpoint/2010/main" val="98140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0361-BAFC-6A24-D243-D440FC0F0F95}"/>
              </a:ext>
            </a:extLst>
          </p:cNvPr>
          <p:cNvSpPr>
            <a:spLocks noGrp="1"/>
          </p:cNvSpPr>
          <p:nvPr>
            <p:ph type="title"/>
          </p:nvPr>
        </p:nvSpPr>
        <p:spPr/>
        <p:txBody>
          <a:bodyPr/>
          <a:lstStyle/>
          <a:p>
            <a:pPr algn="ctr"/>
            <a:r>
              <a:rPr lang="en-IN">
                <a:latin typeface="Segoe UI Black" panose="020B0A02040204020203" pitchFamily="34" charset="0"/>
                <a:ea typeface="Segoe UI Black" panose="020B0A02040204020203" pitchFamily="34" charset="0"/>
              </a:rPr>
              <a:t>BUSINESS REQUIREMENT</a:t>
            </a:r>
            <a:br>
              <a:rPr lang="en-IN">
                <a:latin typeface="Segoe UI Black" panose="020B0A02040204020203" pitchFamily="34" charset="0"/>
                <a:ea typeface="Segoe UI Black" panose="020B0A02040204020203" pitchFamily="34" charset="0"/>
              </a:rPr>
            </a:br>
            <a:endParaRPr lang="en-IN">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7E57E6A4-DE8D-4E28-24D2-2BA50048C484}"/>
              </a:ext>
            </a:extLst>
          </p:cNvPr>
          <p:cNvSpPr txBox="1"/>
          <p:nvPr/>
        </p:nvSpPr>
        <p:spPr>
          <a:xfrm>
            <a:off x="311727" y="1257300"/>
            <a:ext cx="11544300" cy="5324535"/>
          </a:xfrm>
          <a:prstGeom prst="rect">
            <a:avLst/>
          </a:prstGeom>
        </p:spPr>
        <p:txBody>
          <a:bodyPr wrap="square" lIns="91440" tIns="45720" rIns="91440" bIns="45720" rtlCol="0" anchor="t">
            <a:spAutoFit/>
          </a:bodyPr>
          <a:lstStyle/>
          <a:p>
            <a:endParaRPr lang="en-US" sz="2000" b="1" dirty="0">
              <a:highlight>
                <a:srgbClr val="000000"/>
              </a:highlight>
              <a:latin typeface="Sitka Small Semibold" pitchFamily="2" charset="0"/>
            </a:endParaRPr>
          </a:p>
          <a:p>
            <a:r>
              <a:rPr lang="en-US" sz="2000" b="1" dirty="0">
                <a:solidFill>
                  <a:schemeClr val="bg1"/>
                </a:solidFill>
                <a:highlight>
                  <a:srgbClr val="000000"/>
                </a:highlight>
                <a:latin typeface="Sitka Small Semibold"/>
              </a:rPr>
              <a:t>Chart’s Requirements for Predictions</a:t>
            </a:r>
            <a:endParaRPr lang="en-US">
              <a:solidFill>
                <a:schemeClr val="bg1"/>
              </a:solidFill>
              <a:latin typeface="Sitka Small Semibold"/>
            </a:endParaRPr>
          </a:p>
          <a:p>
            <a:pPr marL="457200" indent="-457200">
              <a:buAutoNum type="arabicPeriod"/>
            </a:pPr>
            <a:r>
              <a:rPr lang="en-US" sz="2000" b="1" dirty="0">
                <a:latin typeface="Sitka Small Semibold"/>
                <a:cs typeface="Calibri"/>
              </a:rPr>
              <a:t>Total</a:t>
            </a:r>
            <a:r>
              <a:rPr lang="en-US" sz="2000" b="1" dirty="0">
                <a:latin typeface="Sitka Small Semibold"/>
                <a:ea typeface="+mn-lt"/>
                <a:cs typeface="+mn-lt"/>
              </a:rPr>
              <a:t> Predicted Churners (Male and Female)</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Display the total number of predicted churners by gender.</a:t>
            </a:r>
            <a:endParaRPr lang="en-US">
              <a:latin typeface="Sitka Small Semibold"/>
            </a:endParaRPr>
          </a:p>
          <a:p>
            <a:r>
              <a:rPr lang="en-US" sz="2000" i="1" dirty="0">
                <a:latin typeface="Sitka Small Semibold"/>
                <a:ea typeface="+mn-lt"/>
                <a:cs typeface="+mn-lt"/>
              </a:rPr>
              <a:t>   Chart Type:</a:t>
            </a:r>
            <a:r>
              <a:rPr lang="en-US" sz="2000" dirty="0">
                <a:solidFill>
                  <a:schemeClr val="bg1"/>
                </a:solidFill>
                <a:latin typeface="Sitka Small Semibold"/>
                <a:ea typeface="+mn-lt"/>
                <a:cs typeface="+mn-lt"/>
              </a:rPr>
              <a:t> </a:t>
            </a:r>
            <a:r>
              <a:rPr lang="en-US" sz="2000" dirty="0">
                <a:solidFill>
                  <a:schemeClr val="bg1"/>
                </a:solidFill>
                <a:highlight>
                  <a:srgbClr val="000000"/>
                </a:highlight>
                <a:latin typeface="Sitka Small Semibold"/>
                <a:ea typeface="+mn-lt"/>
                <a:cs typeface="+mn-lt"/>
              </a:rPr>
              <a:t>KPI Cards / Metric Cards with Icons</a:t>
            </a:r>
            <a:r>
              <a:rPr lang="en-US" sz="2000" dirty="0">
                <a:solidFill>
                  <a:schemeClr val="bg1"/>
                </a:solidFill>
                <a:latin typeface="Sitka Small Semibold"/>
                <a:ea typeface="+mn-lt"/>
                <a:cs typeface="+mn-lt"/>
              </a:rPr>
              <a:t>.</a:t>
            </a:r>
            <a:endParaRPr lang="en-US">
              <a:solidFill>
                <a:schemeClr val="bg1"/>
              </a:solidFill>
              <a:latin typeface="Sitka Small Semibold"/>
            </a:endParaRPr>
          </a:p>
          <a:p>
            <a:r>
              <a:rPr lang="en-US" sz="2000" b="1" dirty="0">
                <a:latin typeface="Sitka Small Semibold"/>
                <a:ea typeface="+mn-lt"/>
                <a:cs typeface="+mn-lt"/>
              </a:rPr>
              <a:t>2. Churn Rate by State</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Analyze churn rates by state to identify regions with the highest or    lowest churn rates.</a:t>
            </a:r>
            <a:endParaRPr lang="en-US">
              <a:latin typeface="Sitka Small Semibold"/>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Horizontal Bar Chart.</a:t>
            </a:r>
            <a:endParaRPr lang="en-US">
              <a:solidFill>
                <a:schemeClr val="bg1"/>
              </a:solidFill>
              <a:highlight>
                <a:srgbClr val="000000"/>
              </a:highlight>
              <a:latin typeface="Sitka Small Semibold"/>
            </a:endParaRPr>
          </a:p>
          <a:p>
            <a:r>
              <a:rPr lang="en-US" sz="2000" b="1" dirty="0">
                <a:latin typeface="Sitka Small Semibold"/>
                <a:ea typeface="+mn-lt"/>
                <a:cs typeface="+mn-lt"/>
              </a:rPr>
              <a:t>3. Churn by Marital Status</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Compare churn rates between married and non-married customers.</a:t>
            </a:r>
            <a:endParaRPr lang="en-US">
              <a:latin typeface="Sitka Small Semibold"/>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Vertical Bar Chart</a:t>
            </a:r>
            <a:r>
              <a:rPr lang="en-US" sz="2000" dirty="0">
                <a:solidFill>
                  <a:schemeClr val="bg1"/>
                </a:solidFill>
                <a:latin typeface="Sitka Small Semibold"/>
                <a:ea typeface="+mn-lt"/>
                <a:cs typeface="+mn-lt"/>
              </a:rPr>
              <a:t>.</a:t>
            </a:r>
            <a:endParaRPr lang="en-US">
              <a:solidFill>
                <a:schemeClr val="bg1"/>
              </a:solidFill>
              <a:latin typeface="Sitka Small Semibold"/>
            </a:endParaRPr>
          </a:p>
          <a:p>
            <a:r>
              <a:rPr lang="en-US" sz="2000" b="1" dirty="0">
                <a:latin typeface="Sitka Small Semibold"/>
                <a:ea typeface="+mn-lt"/>
                <a:cs typeface="+mn-lt"/>
              </a:rPr>
              <a:t>4. Churn by Tenure Group</a:t>
            </a:r>
            <a:endParaRPr lang="en-US">
              <a:latin typeface="Sitka Small Semibold"/>
            </a:endParaRPr>
          </a:p>
          <a:p>
            <a:r>
              <a:rPr lang="en-US" sz="2000" i="1" dirty="0">
                <a:latin typeface="Sitka Small Semibold"/>
                <a:ea typeface="+mn-lt"/>
                <a:cs typeface="+mn-lt"/>
              </a:rPr>
              <a:t>   Objective:</a:t>
            </a:r>
            <a:r>
              <a:rPr lang="en-US" sz="2000" dirty="0">
                <a:latin typeface="Sitka Small Semibold"/>
                <a:ea typeface="+mn-lt"/>
                <a:cs typeface="+mn-lt"/>
              </a:rPr>
              <a:t> Understand how customer tenure affects churn likelihood.</a:t>
            </a:r>
            <a:endParaRPr lang="en-US">
              <a:latin typeface="Sitka Small Semibold"/>
            </a:endParaRPr>
          </a:p>
          <a:p>
            <a:r>
              <a:rPr lang="en-US" sz="2000" i="1" dirty="0">
                <a:latin typeface="Sitka Small Semibold"/>
                <a:ea typeface="+mn-lt"/>
                <a:cs typeface="+mn-lt"/>
              </a:rPr>
              <a:t>   Chart Type:</a:t>
            </a:r>
            <a:r>
              <a:rPr lang="en-US" sz="2000" dirty="0">
                <a:latin typeface="Sitka Small Semibold"/>
                <a:ea typeface="+mn-lt"/>
                <a:cs typeface="+mn-lt"/>
              </a:rPr>
              <a:t> </a:t>
            </a:r>
            <a:r>
              <a:rPr lang="en-US" sz="2000" dirty="0">
                <a:solidFill>
                  <a:schemeClr val="bg1"/>
                </a:solidFill>
                <a:highlight>
                  <a:srgbClr val="000000"/>
                </a:highlight>
                <a:latin typeface="Sitka Small Semibold"/>
                <a:ea typeface="+mn-lt"/>
                <a:cs typeface="+mn-lt"/>
              </a:rPr>
              <a:t>Vertical Bar Chart</a:t>
            </a:r>
            <a:r>
              <a:rPr lang="en-US" sz="2000" dirty="0">
                <a:solidFill>
                  <a:schemeClr val="bg1"/>
                </a:solidFill>
                <a:latin typeface="Sitka Small Semibold"/>
                <a:ea typeface="+mn-lt"/>
                <a:cs typeface="+mn-lt"/>
              </a:rPr>
              <a:t>.</a:t>
            </a:r>
            <a:endParaRPr lang="en-US">
              <a:solidFill>
                <a:schemeClr val="bg1"/>
              </a:solidFill>
              <a:latin typeface="Sitka Small Semibold"/>
            </a:endParaRPr>
          </a:p>
          <a:p>
            <a:endParaRPr lang="en-US" sz="2000" b="1" dirty="0">
              <a:latin typeface="Sitka Small Semibold"/>
              <a:cs typeface="Calibri" panose="020F0502020204030204"/>
            </a:endParaRPr>
          </a:p>
          <a:p>
            <a:pPr>
              <a:buAutoNum type="arabicPeriod"/>
            </a:pPr>
            <a:endParaRPr lang="en-US" sz="2000" b="1" dirty="0">
              <a:latin typeface="Sitka Small Semibold" pitchFamily="2" charset="0"/>
            </a:endParaRPr>
          </a:p>
        </p:txBody>
      </p:sp>
      <p:pic>
        <p:nvPicPr>
          <p:cNvPr id="8" name="Picture 7" descr="A black and gold logo&#10;&#10;Description automatically generated">
            <a:extLst>
              <a:ext uri="{FF2B5EF4-FFF2-40B4-BE49-F238E27FC236}">
                <a16:creationId xmlns:a16="http://schemas.microsoft.com/office/drawing/2014/main" id="{ECAB8615-2013-5087-AD2E-05C693961514}"/>
              </a:ext>
            </a:extLst>
          </p:cNvPr>
          <p:cNvPicPr>
            <a:picLocks noChangeAspect="1"/>
          </p:cNvPicPr>
          <p:nvPr/>
        </p:nvPicPr>
        <p:blipFill rotWithShape="1">
          <a:blip r:embed="rId2"/>
          <a:srcRect r="66930"/>
          <a:stretch/>
        </p:blipFill>
        <p:spPr>
          <a:xfrm>
            <a:off x="101929" y="5952182"/>
            <a:ext cx="916766" cy="689957"/>
          </a:xfrm>
          <a:prstGeom prst="rect">
            <a:avLst/>
          </a:prstGeom>
        </p:spPr>
      </p:pic>
      <p:sp>
        <p:nvSpPr>
          <p:cNvPr id="10" name="Content Placeholder 9">
            <a:extLst>
              <a:ext uri="{FF2B5EF4-FFF2-40B4-BE49-F238E27FC236}">
                <a16:creationId xmlns:a16="http://schemas.microsoft.com/office/drawing/2014/main" id="{E1C8E7D8-117D-24E2-302A-530AFE46F656}"/>
              </a:ext>
            </a:extLst>
          </p:cNvPr>
          <p:cNvSpPr>
            <a:spLocks noGrp="1"/>
          </p:cNvSpPr>
          <p:nvPr>
            <p:ph idx="1"/>
          </p:nvPr>
        </p:nvSpPr>
        <p:spPr>
          <a:xfrm>
            <a:off x="838200" y="7556282"/>
            <a:ext cx="10515600" cy="165557"/>
          </a:xfrm>
        </p:spPr>
        <p:txBody>
          <a:bodyPr>
            <a:normAutofit fontScale="25000" lnSpcReduction="20000"/>
          </a:bodyPr>
          <a:lstStyle/>
          <a:p>
            <a:endParaRPr lang="en-US"/>
          </a:p>
        </p:txBody>
      </p:sp>
    </p:spTree>
    <p:extLst>
      <p:ext uri="{BB962C8B-B14F-4D97-AF65-F5344CB8AC3E}">
        <p14:creationId xmlns:p14="http://schemas.microsoft.com/office/powerpoint/2010/main" val="234387130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519</Words>
  <Application>Microsoft Macintosh PowerPoint</Application>
  <PresentationFormat>Widescreen</PresentationFormat>
  <Paragraphs>117</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Calisto MT</vt:lpstr>
      <vt:lpstr>Segoe UI Black</vt:lpstr>
      <vt:lpstr>Sitka Small Semibold</vt:lpstr>
      <vt:lpstr>Wingdings</vt:lpstr>
      <vt:lpstr>Custom Design</vt:lpstr>
      <vt:lpstr>Comprehensive Churn Prediction and Analysis</vt:lpstr>
      <vt:lpstr>BUSINESS REQUIREMENT </vt:lpstr>
      <vt:lpstr>BUSINESS REQUIREMENT </vt:lpstr>
      <vt:lpstr>BUSINESS REQUIREMENT </vt:lpstr>
      <vt:lpstr>BUSINESS REQUIREMENT </vt:lpstr>
      <vt:lpstr>BUSINESS REQUIREMENT </vt:lpstr>
      <vt:lpstr>BUSINESS REQUIREMENT </vt:lpstr>
      <vt:lpstr>BUSINESS REQUIREMENT </vt:lpstr>
      <vt:lpstr>BUSINESS REQUIREMENT </vt:lpstr>
      <vt:lpstr>BUSINESS REQUIREMENT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Microsoft Office User</cp:lastModifiedBy>
  <cp:revision>283</cp:revision>
  <dcterms:created xsi:type="dcterms:W3CDTF">2016-09-04T11:54:55Z</dcterms:created>
  <dcterms:modified xsi:type="dcterms:W3CDTF">2025-08-13T10:15:40Z</dcterms:modified>
</cp:coreProperties>
</file>