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75" r:id="rId10"/>
    <p:sldId id="276" r:id="rId11"/>
    <p:sldId id="264" r:id="rId12"/>
    <p:sldId id="265" r:id="rId13"/>
    <p:sldId id="266" r:id="rId14"/>
    <p:sldId id="267" r:id="rId15"/>
    <p:sldId id="268" r:id="rId16"/>
    <p:sldId id="274" r:id="rId17"/>
    <p:sldId id="270" r:id="rId18"/>
    <p:sldId id="269" r:id="rId19"/>
    <p:sldId id="272" r:id="rId20"/>
    <p:sldId id="271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25EDBE3-0469-7146-BE3C-BE8383E92D86}">
          <p14:sldIdLst>
            <p14:sldId id="256"/>
          </p14:sldIdLst>
        </p14:section>
        <p14:section name="Thinking" id="{BBA35A47-DBBB-F040-8EB9-72BADF6CD5E3}">
          <p14:sldIdLst>
            <p14:sldId id="257"/>
            <p14:sldId id="262"/>
            <p14:sldId id="258"/>
            <p14:sldId id="259"/>
            <p14:sldId id="260"/>
            <p14:sldId id="261"/>
          </p14:sldIdLst>
        </p14:section>
        <p14:section name="Scaning" id="{16651797-5757-F045-B63A-61A790B84DD3}">
          <p14:sldIdLst>
            <p14:sldId id="263"/>
          </p14:sldIdLst>
        </p14:section>
        <p14:section name="欧洲老哥" id="{9D2D5A1A-E957-2640-9C61-D45B3ED4809E}">
          <p14:sldIdLst>
            <p14:sldId id="275"/>
            <p14:sldId id="276"/>
          </p14:sldIdLst>
        </p14:section>
        <p14:section name="Master of TB" id="{FA154969-37BF-7A4C-B2F8-B278DF833980}">
          <p14:sldIdLst>
            <p14:sldId id="264"/>
            <p14:sldId id="265"/>
            <p14:sldId id="266"/>
            <p14:sldId id="267"/>
            <p14:sldId id="268"/>
            <p14:sldId id="274"/>
            <p14:sldId id="270"/>
            <p14:sldId id="269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/>
    <p:restoredTop sz="96405"/>
  </p:normalViewPr>
  <p:slideViewPr>
    <p:cSldViewPr snapToGrid="0" snapToObjects="1" showGuides="1">
      <p:cViewPr varScale="1">
        <p:scale>
          <a:sx n="122" d="100"/>
          <a:sy n="122" d="100"/>
        </p:scale>
        <p:origin x="472" y="20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34E89-49DD-674E-AFBD-DB0C81AC322E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BCE534-BB14-BB4A-A142-E31ED51C8C87}">
      <dgm:prSet phldrT="[文本]"/>
      <dgm:spPr/>
      <dgm:t>
        <a:bodyPr/>
        <a:lstStyle/>
        <a:p>
          <a:r>
            <a:rPr lang="en-US" altLang="zh-CN" dirty="0"/>
            <a:t>Crystal symmetry</a:t>
          </a:r>
          <a:endParaRPr lang="zh-CN" altLang="en-US" dirty="0"/>
        </a:p>
      </dgm:t>
    </dgm:pt>
    <dgm:pt modelId="{792337A2-D062-4A41-9101-151000BF1CCA}" type="parTrans" cxnId="{9D0C04E0-51B9-4342-AA02-C01E1180CB58}">
      <dgm:prSet/>
      <dgm:spPr/>
      <dgm:t>
        <a:bodyPr/>
        <a:lstStyle/>
        <a:p>
          <a:endParaRPr lang="zh-CN" altLang="en-US"/>
        </a:p>
      </dgm:t>
    </dgm:pt>
    <dgm:pt modelId="{FE9CAA77-59BD-1342-8E7E-6BB31B2F3EF1}" type="sibTrans" cxnId="{9D0C04E0-51B9-4342-AA02-C01E1180CB58}">
      <dgm:prSet/>
      <dgm:spPr/>
      <dgm:t>
        <a:bodyPr/>
        <a:lstStyle/>
        <a:p>
          <a:endParaRPr lang="zh-CN" altLang="en-US"/>
        </a:p>
      </dgm:t>
    </dgm:pt>
    <dgm:pt modelId="{A50B34DD-2786-EA4A-A546-04A783F16FC3}">
      <dgm:prSet phldrT="[文本]"/>
      <dgm:spPr/>
      <dgm:t>
        <a:bodyPr/>
        <a:lstStyle/>
        <a:p>
          <a:r>
            <a:rPr lang="en-US" altLang="zh-CN" dirty="0"/>
            <a:t>Determine the point subgroup of the space group of the considered crystal.</a:t>
          </a:r>
          <a:endParaRPr lang="zh-CN" altLang="en-US" dirty="0"/>
        </a:p>
      </dgm:t>
    </dgm:pt>
    <dgm:pt modelId="{0DAC5845-5EB7-5F4E-816D-FEB72F584821}" type="parTrans" cxnId="{BC6063B8-18DA-2D49-8D91-C6BAF162AE27}">
      <dgm:prSet/>
      <dgm:spPr/>
      <dgm:t>
        <a:bodyPr/>
        <a:lstStyle/>
        <a:p>
          <a:endParaRPr lang="zh-CN" altLang="en-US"/>
        </a:p>
      </dgm:t>
    </dgm:pt>
    <dgm:pt modelId="{E9166DBF-897F-F140-BC91-0AF590A6520D}" type="sibTrans" cxnId="{BC6063B8-18DA-2D49-8D91-C6BAF162AE27}">
      <dgm:prSet/>
      <dgm:spPr/>
      <dgm:t>
        <a:bodyPr/>
        <a:lstStyle/>
        <a:p>
          <a:endParaRPr lang="zh-CN" altLang="en-US"/>
        </a:p>
      </dgm:t>
    </dgm:pt>
    <dgm:pt modelId="{E5DF1BC0-B0E0-B74C-87C0-4FE85474A4FC}">
      <dgm:prSet phldrT="[文本]"/>
      <dgm:spPr/>
      <dgm:t>
        <a:bodyPr/>
        <a:lstStyle/>
        <a:p>
          <a:r>
            <a:rPr lang="en-US" altLang="zh-CN" dirty="0"/>
            <a:t>Determine</a:t>
          </a:r>
        </a:p>
        <a:p>
          <a:r>
            <a:rPr lang="en-US" altLang="zh-CN" dirty="0"/>
            <a:t>Generator</a:t>
          </a:r>
          <a:endParaRPr lang="zh-CN" altLang="en-US" dirty="0"/>
        </a:p>
      </dgm:t>
    </dgm:pt>
    <dgm:pt modelId="{CC2505CF-FD9D-334B-8A60-D77936CD1A60}" type="parTrans" cxnId="{77F8B36B-B83F-AF49-BE49-200C3C7B60C6}">
      <dgm:prSet/>
      <dgm:spPr/>
      <dgm:t>
        <a:bodyPr/>
        <a:lstStyle/>
        <a:p>
          <a:endParaRPr lang="zh-CN" altLang="en-US"/>
        </a:p>
      </dgm:t>
    </dgm:pt>
    <dgm:pt modelId="{545F45BD-B59E-7F4B-A41D-6A8DC53247EA}" type="sibTrans" cxnId="{77F8B36B-B83F-AF49-BE49-200C3C7B60C6}">
      <dgm:prSet/>
      <dgm:spPr/>
      <dgm:t>
        <a:bodyPr/>
        <a:lstStyle/>
        <a:p>
          <a:endParaRPr lang="zh-CN" altLang="en-US"/>
        </a:p>
      </dgm:t>
    </dgm:pt>
    <dgm:pt modelId="{191C35A6-D0B8-4B4D-A569-E777E8589C76}">
      <dgm:prSet phldrT="[文本]"/>
      <dgm:spPr/>
      <dgm:t>
        <a:bodyPr/>
        <a:lstStyle/>
        <a:p>
          <a:r>
            <a:rPr lang="en-US" dirty="0"/>
            <a:t>choose the set of fixed vectors </a:t>
          </a:r>
          <a:r>
            <a:rPr lang="en-US" b="1" dirty="0"/>
            <a:t>QL </a:t>
          </a:r>
          <a:r>
            <a:rPr lang="en-US" dirty="0"/>
            <a:t>for every coordinative sphere (see Section </a:t>
          </a:r>
          <a:r>
            <a:rPr lang="en-US" b="1" dirty="0"/>
            <a:t>2.8). </a:t>
          </a:r>
          <a:endParaRPr lang="zh-CN" altLang="en-US" dirty="0"/>
        </a:p>
      </dgm:t>
    </dgm:pt>
    <dgm:pt modelId="{3BEFCEAD-07A0-AE4F-93F3-EB17B641E9A9}" type="parTrans" cxnId="{A258F0EF-5F33-4D4C-B039-5237EE449EC0}">
      <dgm:prSet/>
      <dgm:spPr/>
      <dgm:t>
        <a:bodyPr/>
        <a:lstStyle/>
        <a:p>
          <a:endParaRPr lang="zh-CN" altLang="en-US"/>
        </a:p>
      </dgm:t>
    </dgm:pt>
    <dgm:pt modelId="{5F12DEF2-323A-3D4C-B45A-93DAE455BEAB}" type="sibTrans" cxnId="{A258F0EF-5F33-4D4C-B039-5237EE449EC0}">
      <dgm:prSet/>
      <dgm:spPr/>
      <dgm:t>
        <a:bodyPr/>
        <a:lstStyle/>
        <a:p>
          <a:endParaRPr lang="zh-CN" altLang="en-US"/>
        </a:p>
      </dgm:t>
    </dgm:pt>
    <dgm:pt modelId="{26158C4E-9DF3-4D47-A285-0FA0C93AE103}">
      <dgm:prSet phldrT="[文本]"/>
      <dgm:spPr/>
      <dgm:t>
        <a:bodyPr/>
        <a:lstStyle/>
        <a:p>
          <a:r>
            <a:rPr lang="en-US" altLang="zh-CN" dirty="0"/>
            <a:t>Write and Compute</a:t>
          </a:r>
          <a:endParaRPr lang="zh-CN" altLang="en-US" dirty="0"/>
        </a:p>
      </dgm:t>
    </dgm:pt>
    <dgm:pt modelId="{8BA9F940-FB53-C045-A527-44CBD7F3600F}" type="parTrans" cxnId="{E38FF1C6-DA2C-2A46-AC8B-F9758FE9F8AD}">
      <dgm:prSet/>
      <dgm:spPr/>
      <dgm:t>
        <a:bodyPr/>
        <a:lstStyle/>
        <a:p>
          <a:endParaRPr lang="zh-CN" altLang="en-US"/>
        </a:p>
      </dgm:t>
    </dgm:pt>
    <dgm:pt modelId="{C05B8A8D-BB64-B442-B3BD-830FF69303FA}" type="sibTrans" cxnId="{E38FF1C6-DA2C-2A46-AC8B-F9758FE9F8AD}">
      <dgm:prSet/>
      <dgm:spPr/>
      <dgm:t>
        <a:bodyPr/>
        <a:lstStyle/>
        <a:p>
          <a:endParaRPr lang="zh-CN" altLang="en-US"/>
        </a:p>
      </dgm:t>
    </dgm:pt>
    <dgm:pt modelId="{9CECCA7B-52D8-7B46-AF0C-74FCB5F6A371}">
      <dgm:prSet phldrT="[文本]"/>
      <dgm:spPr/>
      <dgm:t>
        <a:bodyPr/>
        <a:lstStyle/>
        <a:p>
          <a:r>
            <a:rPr lang="en-US" dirty="0"/>
            <a:t>Write down </a:t>
          </a:r>
          <a:r>
            <a:rPr lang="en-US" b="1" dirty="0"/>
            <a:t>(29) </a:t>
          </a:r>
          <a:r>
            <a:rPr lang="en-US" dirty="0"/>
            <a:t>for transformations defined in c). Solving the equations express all the energy integrals as functions of the minimum number of </a:t>
          </a:r>
          <a:r>
            <a:rPr lang="en-US" dirty="0" err="1"/>
            <a:t>indepen</a:t>
          </a:r>
          <a:r>
            <a:rPr lang="en-US" dirty="0"/>
            <a:t>- dent energy integrals. Use </a:t>
          </a:r>
          <a:r>
            <a:rPr lang="en-US" b="1" dirty="0"/>
            <a:t>(17) </a:t>
          </a:r>
          <a:r>
            <a:rPr lang="en-US" dirty="0"/>
            <a:t>and </a:t>
          </a:r>
          <a:r>
            <a:rPr lang="en-US" b="1" dirty="0"/>
            <a:t>(19)</a:t>
          </a:r>
          <a:r>
            <a:rPr lang="en-US" dirty="0"/>
            <a:t>for independent integrals. </a:t>
          </a:r>
          <a:endParaRPr lang="zh-CN" altLang="en-US" dirty="0"/>
        </a:p>
      </dgm:t>
    </dgm:pt>
    <dgm:pt modelId="{CC54E481-07F5-2647-BF04-629B176A7350}" type="parTrans" cxnId="{B701EC1E-FCD8-7D48-98E1-72E9F56297DC}">
      <dgm:prSet/>
      <dgm:spPr/>
      <dgm:t>
        <a:bodyPr/>
        <a:lstStyle/>
        <a:p>
          <a:endParaRPr lang="zh-CN" altLang="en-US"/>
        </a:p>
      </dgm:t>
    </dgm:pt>
    <dgm:pt modelId="{71C1C671-7A1E-384D-8782-66CA9CC1FFDC}" type="sibTrans" cxnId="{B701EC1E-FCD8-7D48-98E1-72E9F56297DC}">
      <dgm:prSet/>
      <dgm:spPr/>
      <dgm:t>
        <a:bodyPr/>
        <a:lstStyle/>
        <a:p>
          <a:endParaRPr lang="zh-CN" altLang="en-US"/>
        </a:p>
      </dgm:t>
    </dgm:pt>
    <dgm:pt modelId="{F985FCF6-CEA1-8B43-AFC8-13B5E6AE0ADE}">
      <dgm:prSet phldrT="[文本]"/>
      <dgm:spPr/>
      <dgm:t>
        <a:bodyPr/>
        <a:lstStyle/>
        <a:p>
          <a:r>
            <a:rPr lang="en-US" altLang="zh-CN" dirty="0"/>
            <a:t>Find its irreducible representations (single-or double-valued) and set them into the definite order. </a:t>
          </a:r>
          <a:endParaRPr lang="zh-CN" altLang="en-US" dirty="0"/>
        </a:p>
      </dgm:t>
    </dgm:pt>
    <dgm:pt modelId="{C468EFCB-1396-C641-9DB9-B4A26734297E}" type="parTrans" cxnId="{767649BC-0D0C-AF4C-AFDF-68EA4D2440D8}">
      <dgm:prSet/>
      <dgm:spPr/>
      <dgm:t>
        <a:bodyPr/>
        <a:lstStyle/>
        <a:p>
          <a:endParaRPr lang="zh-CN" altLang="en-US"/>
        </a:p>
      </dgm:t>
    </dgm:pt>
    <dgm:pt modelId="{1E670234-DAEB-594C-8B46-7F9FDE4CB265}" type="sibTrans" cxnId="{767649BC-0D0C-AF4C-AFDF-68EA4D2440D8}">
      <dgm:prSet/>
      <dgm:spPr/>
      <dgm:t>
        <a:bodyPr/>
        <a:lstStyle/>
        <a:p>
          <a:endParaRPr lang="zh-CN" altLang="en-US"/>
        </a:p>
      </dgm:t>
    </dgm:pt>
    <dgm:pt modelId="{12A40426-48FB-E644-AE4B-466F750C9353}">
      <dgm:prSet phldrT="[文本]"/>
      <dgm:spPr/>
      <dgm:t>
        <a:bodyPr/>
        <a:lstStyle/>
        <a:p>
          <a:r>
            <a:rPr lang="en-US" altLang="zh-CN" dirty="0"/>
            <a:t>For the fixed set of initial functions it is sufficient to take those representations according to which these functions transform. </a:t>
          </a:r>
          <a:endParaRPr lang="zh-CN" altLang="en-US" dirty="0"/>
        </a:p>
      </dgm:t>
    </dgm:pt>
    <dgm:pt modelId="{0582319D-B138-6143-8ECB-5E659EFFB197}" type="parTrans" cxnId="{9B176BB0-71E2-184C-8419-5E7729B1CDBD}">
      <dgm:prSet/>
      <dgm:spPr/>
      <dgm:t>
        <a:bodyPr/>
        <a:lstStyle/>
        <a:p>
          <a:endParaRPr lang="zh-CN" altLang="en-US"/>
        </a:p>
      </dgm:t>
    </dgm:pt>
    <dgm:pt modelId="{C0469CD6-B772-B94D-94F4-DF7C0101427F}" type="sibTrans" cxnId="{9B176BB0-71E2-184C-8419-5E7729B1CDBD}">
      <dgm:prSet/>
      <dgm:spPr/>
      <dgm:t>
        <a:bodyPr/>
        <a:lstStyle/>
        <a:p>
          <a:endParaRPr lang="zh-CN" altLang="en-US"/>
        </a:p>
      </dgm:t>
    </dgm:pt>
    <dgm:pt modelId="{BA5286D9-6179-A547-8A7C-6DD110E79D3A}">
      <dgm:prSet phldrT="[文本]"/>
      <dgm:spPr/>
      <dgm:t>
        <a:bodyPr/>
        <a:lstStyle/>
        <a:p>
          <a:r>
            <a:rPr lang="en-US" altLang="zh-CN" dirty="0"/>
            <a:t>Define the transformation of arbitrary vector under the operation </a:t>
          </a:r>
          <a:r>
            <a:rPr lang="en-US" altLang="zh-CN" b="1" dirty="0"/>
            <a:t>of </a:t>
          </a:r>
          <a:r>
            <a:rPr lang="en-US" altLang="zh-CN" dirty="0"/>
            <a:t>a from </a:t>
          </a:r>
          <a:r>
            <a:rPr lang="en-US" altLang="zh-CN" b="1" i="1" dirty="0"/>
            <a:t>G,. </a:t>
          </a:r>
          <a:endParaRPr lang="zh-CN" altLang="en-US" dirty="0"/>
        </a:p>
      </dgm:t>
    </dgm:pt>
    <dgm:pt modelId="{D3A4FF95-3062-814E-9368-3623B3A3DE56}" type="parTrans" cxnId="{6F583A8F-F4CF-2C43-841D-36DA10450766}">
      <dgm:prSet/>
      <dgm:spPr/>
      <dgm:t>
        <a:bodyPr/>
        <a:lstStyle/>
        <a:p>
          <a:endParaRPr lang="zh-CN" altLang="en-US"/>
        </a:p>
      </dgm:t>
    </dgm:pt>
    <dgm:pt modelId="{F419ECA6-5588-B344-B83B-31DDB51F3367}" type="sibTrans" cxnId="{6F583A8F-F4CF-2C43-841D-36DA10450766}">
      <dgm:prSet/>
      <dgm:spPr/>
      <dgm:t>
        <a:bodyPr/>
        <a:lstStyle/>
        <a:p>
          <a:endParaRPr lang="zh-CN" altLang="en-US"/>
        </a:p>
      </dgm:t>
    </dgm:pt>
    <dgm:pt modelId="{506563CA-4D7F-8743-9BD8-6629CB0DA5D7}">
      <dgm:prSet/>
      <dgm:spPr/>
      <dgm:t>
        <a:bodyPr/>
        <a:lstStyle/>
        <a:p>
          <a:r>
            <a:rPr lang="en-US" altLang="zh-CN" dirty="0"/>
            <a:t>Substitute</a:t>
          </a:r>
          <a:endParaRPr lang="zh-CN" altLang="en-US" dirty="0"/>
        </a:p>
      </dgm:t>
    </dgm:pt>
    <dgm:pt modelId="{DC7667E3-AEC4-F84F-A29F-74F61363AD92}" type="parTrans" cxnId="{6786364F-FECA-6D4D-A688-3AE869D6DB39}">
      <dgm:prSet/>
      <dgm:spPr/>
      <dgm:t>
        <a:bodyPr/>
        <a:lstStyle/>
        <a:p>
          <a:endParaRPr lang="zh-CN" altLang="en-US"/>
        </a:p>
      </dgm:t>
    </dgm:pt>
    <dgm:pt modelId="{34E941AF-A4F1-584B-9E3C-16E827EDD631}" type="sibTrans" cxnId="{6786364F-FECA-6D4D-A688-3AE869D6DB39}">
      <dgm:prSet/>
      <dgm:spPr/>
      <dgm:t>
        <a:bodyPr/>
        <a:lstStyle/>
        <a:p>
          <a:endParaRPr lang="zh-CN" altLang="en-US"/>
        </a:p>
      </dgm:t>
    </dgm:pt>
    <dgm:pt modelId="{D749496B-BE88-AC47-B7CF-E041F5F95122}">
      <dgm:prSet/>
      <dgm:spPr/>
      <dgm:t>
        <a:bodyPr/>
        <a:lstStyle/>
        <a:p>
          <a:r>
            <a:rPr lang="en-US" dirty="0"/>
            <a:t>Substitute the results from into </a:t>
          </a:r>
          <a:r>
            <a:rPr lang="en-US" b="1" dirty="0"/>
            <a:t>(28) </a:t>
          </a:r>
          <a:r>
            <a:rPr lang="en-US" dirty="0"/>
            <a:t>and obtain the final </a:t>
          </a:r>
          <a:r>
            <a:rPr lang="en-US" dirty="0" err="1"/>
            <a:t>expres-sions</a:t>
          </a:r>
          <a:r>
            <a:rPr lang="en-US" dirty="0"/>
            <a:t> for the matrix components.</a:t>
          </a:r>
          <a:endParaRPr lang="zh-CN" altLang="en-US" dirty="0"/>
        </a:p>
      </dgm:t>
    </dgm:pt>
    <dgm:pt modelId="{86FFEECB-E38A-994D-B401-A304F92EAE8B}" type="parTrans" cxnId="{133BD6AC-4E40-A34A-B422-57B049B264CA}">
      <dgm:prSet/>
      <dgm:spPr/>
      <dgm:t>
        <a:bodyPr/>
        <a:lstStyle/>
        <a:p>
          <a:endParaRPr lang="zh-CN" altLang="en-US"/>
        </a:p>
      </dgm:t>
    </dgm:pt>
    <dgm:pt modelId="{1235E639-F3E6-F943-B585-272B6F3B3923}" type="sibTrans" cxnId="{133BD6AC-4E40-A34A-B422-57B049B264CA}">
      <dgm:prSet/>
      <dgm:spPr/>
      <dgm:t>
        <a:bodyPr/>
        <a:lstStyle/>
        <a:p>
          <a:endParaRPr lang="zh-CN" altLang="en-US"/>
        </a:p>
      </dgm:t>
    </dgm:pt>
    <dgm:pt modelId="{635ACC75-14C6-E44F-BE7C-D8F013A7ADC6}">
      <dgm:prSet/>
      <dgm:spPr/>
      <dgm:t>
        <a:bodyPr/>
        <a:lstStyle/>
        <a:p>
          <a:r>
            <a:rPr lang="en-US" dirty="0"/>
            <a:t> Determine other matrix components with the help </a:t>
          </a:r>
          <a:r>
            <a:rPr lang="en-US" b="1" dirty="0"/>
            <a:t>of </a:t>
          </a:r>
          <a:r>
            <a:rPr lang="en-US" dirty="0"/>
            <a:t>formulas of Section </a:t>
          </a:r>
          <a:endParaRPr lang="zh-CN" altLang="en-US" dirty="0"/>
        </a:p>
      </dgm:t>
    </dgm:pt>
    <dgm:pt modelId="{72FF67D8-EC07-DC45-9BC4-21295A2F40CF}" type="parTrans" cxnId="{C00700D2-9ADA-F746-B85D-93B395BF19BD}">
      <dgm:prSet/>
      <dgm:spPr/>
      <dgm:t>
        <a:bodyPr/>
        <a:lstStyle/>
        <a:p>
          <a:endParaRPr lang="zh-CN" altLang="en-US"/>
        </a:p>
      </dgm:t>
    </dgm:pt>
    <dgm:pt modelId="{5F20EB25-551E-4047-9B10-972A39785EA7}" type="sibTrans" cxnId="{C00700D2-9ADA-F746-B85D-93B395BF19BD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E71AF7D-5932-4144-96E6-16520E35CD8B}">
          <dgm:prSet/>
          <dgm:spPr/>
          <dgm:t>
            <a:bodyPr/>
            <a:lstStyle/>
            <a:p>
              <a:r>
                <a:rPr lang="en-US" dirty="0"/>
                <a:t> Compute the inner sums in </a:t>
              </a:r>
              <a:r>
                <a:rPr lang="en-US" b="1" dirty="0"/>
                <a:t>(28): </a:t>
              </a:r>
              <a14:m>
                <m:oMath xmlns:m="http://schemas.openxmlformats.org/officeDocument/2006/math">
                  <m:nary>
                    <m:naryPr>
                      <m:chr m:val="∑"/>
                      <m:limLoc m:val="undOvr"/>
                      <m:grow m:val="on"/>
                      <m:supHide m:val="on"/>
                      <m:ctrlPr>
                        <a:rPr lang="zh-CN" i="1" smtClean="0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sub>
                    <m:sup/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 </m:t>
                      </m:r>
                    </m:e>
                  </m:nary>
                  <m:sSup>
                    <m:sSupPr>
                      <m:ctrlPr>
                        <a:rPr lang="zh-CN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sSubSup>
                        <m:sSubSupPr>
                          <m:ctrlPr>
                            <a:rPr 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sup>
                  </m:sSup>
                  <m:sSubSup>
                    <m:sSubSupPr>
                      <m:ctrlPr>
                        <a:rPr lang="zh-CN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e>
                    <m:sub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</m:sub>
                    <m:sup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</m:sup>
                  </m:sSubSup>
                  <m:r>
                    <a:rPr lang="en-US" i="1">
                      <a:latin typeface="Cambria Math" panose="02040503050406030204" pitchFamily="18" charset="0"/>
                    </a:rPr>
                    <m:t>(</m:t>
                  </m:r>
                  <m:r>
                    <a:rPr lang="en-US" i="1">
                      <a:latin typeface="Cambria Math" panose="02040503050406030204" pitchFamily="18" charset="0"/>
                    </a:rPr>
                    <m:t>𝛼</m:t>
                  </m:r>
                  <m:r>
                    <a:rPr lang="en-US" i="1">
                      <a:latin typeface="Cambria Math" panose="02040503050406030204" pitchFamily="18" charset="0"/>
                    </a:rPr>
                    <m:t>)</m:t>
                  </m:r>
                  <m:sSubSup>
                    <m:sSubSupPr>
                      <m:ctrlPr>
                        <a:rPr lang="zh-CN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e>
                    <m:sub>
                      <m:sSup>
                        <m:sSupPr>
                          <m:ctrlPr>
                            <a:rPr 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b>
                    <m:sup>
                      <m:sSup>
                        <m:sSupPr>
                          <m:ctrlPr>
                            <a:rPr 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p>
                  </m:sSubSup>
                  <m:r>
                    <a:rPr lang="en-US" i="1">
                      <a:latin typeface="Cambria Math" panose="02040503050406030204" pitchFamily="18" charset="0"/>
                    </a:rPr>
                    <m:t>(</m:t>
                  </m:r>
                  <m:r>
                    <a:rPr lang="en-US" i="1">
                      <a:latin typeface="Cambria Math" panose="02040503050406030204" pitchFamily="18" charset="0"/>
                    </a:rPr>
                    <m:t>𝛼</m:t>
                  </m:r>
                  <m:r>
                    <a:rPr lang="en-US" i="1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 xmlns="">
        <dgm:pt modelId="{7E71AF7D-5932-4144-96E6-16520E35CD8B}">
          <dgm:prSet/>
          <dgm:spPr/>
          <dgm:t>
            <a:bodyPr/>
            <a:lstStyle/>
            <a:p>
              <a:r>
                <a:rPr lang="en-US" dirty="0"/>
                <a:t> Compute the inner sums in </a:t>
              </a:r>
              <a:r>
                <a:rPr lang="en-US" b="1" dirty="0"/>
                <a:t>(28): </a:t>
              </a:r>
              <a:r>
                <a:rPr lang="zh-CN" altLang="en-US" i="0"/>
                <a:t>∑</a:t>
              </a:r>
              <a:r>
                <a:rPr lang="en-US" altLang="zh-CN" i="0"/>
                <a:t>129_</a:t>
              </a:r>
              <a:r>
                <a:rPr lang="en-US" i="0"/>
                <a:t>𝛼▒ </a:t>
              </a:r>
              <a:r>
                <a:rPr lang="zh-CN" altLang="en-US" i="0"/>
                <a:t> </a:t>
              </a:r>
              <a:r>
                <a:rPr lang="en-US" i="0"/>
                <a:t>e</a:t>
              </a:r>
              <a:r>
                <a:rPr lang="en-US" altLang="zh-CN" i="0"/>
                <a:t>^(</a:t>
              </a:r>
              <a:r>
                <a:rPr lang="en-US" i="0"/>
                <a:t>𝑖𝛼</a:t>
              </a:r>
              <a:r>
                <a:rPr lang="en-US" b="1" i="0"/>
                <a:t>𝒌𝑸</a:t>
              </a:r>
              <a:r>
                <a:rPr lang="en-US" altLang="zh-CN" b="1" i="0"/>
                <a:t>_</a:t>
              </a:r>
              <a:r>
                <a:rPr lang="en-US" i="0"/>
                <a:t>𝑝^𝑙 </a:t>
              </a:r>
              <a:r>
                <a:rPr lang="en-US" altLang="zh-CN" i="0"/>
                <a:t>)</a:t>
              </a:r>
              <a:r>
                <a:rPr lang="zh-CN" altLang="en-US" i="0"/>
                <a:t> </a:t>
              </a:r>
              <a:r>
                <a:rPr lang="en-US" i="0"/>
                <a:t>𝐷</a:t>
              </a:r>
              <a:r>
                <a:rPr lang="en-US" altLang="zh-CN" i="0"/>
                <a:t>_</a:t>
              </a:r>
              <a:r>
                <a:rPr lang="en-US" i="0"/>
                <a:t>𝑣𝜇^</a:t>
              </a:r>
              <a:r>
                <a:rPr lang="en-US" altLang="zh-CN" i="0"/>
                <a:t>(</a:t>
              </a:r>
              <a:r>
                <a:rPr lang="en-US" i="0"/>
                <a:t>𝑗∗</a:t>
              </a:r>
              <a:r>
                <a:rPr lang="en-US" altLang="zh-CN" i="0"/>
                <a:t>) </a:t>
              </a:r>
              <a:r>
                <a:rPr lang="en-US" i="0"/>
                <a:t>(𝛼)𝐷</a:t>
              </a:r>
              <a:r>
                <a:rPr lang="en-US" altLang="zh-CN" i="0"/>
                <a:t>_(</a:t>
              </a:r>
              <a:r>
                <a:rPr lang="en-US" i="0"/>
                <a:t>𝑣</a:t>
              </a:r>
              <a:r>
                <a:rPr lang="en-US" altLang="zh-CN" i="0"/>
                <a:t>^</a:t>
              </a:r>
              <a:r>
                <a:rPr lang="en-US" i="0"/>
                <a:t>′</a:t>
              </a:r>
              <a:r>
                <a:rPr lang="zh-CN" altLang="en-US" i="0"/>
                <a:t> </a:t>
              </a:r>
              <a:r>
                <a:rPr lang="en-US" i="0"/>
                <a:t>𝜇</a:t>
              </a:r>
              <a:r>
                <a:rPr lang="en-US" altLang="zh-CN" i="0"/>
                <a:t>^</a:t>
              </a:r>
              <a:r>
                <a:rPr lang="en-US" i="0"/>
                <a:t>′</a:t>
              </a:r>
              <a:r>
                <a:rPr lang="en-US" altLang="zh-CN" i="0"/>
                <a:t>)^(</a:t>
              </a:r>
              <a:r>
                <a:rPr lang="en-US" i="0"/>
                <a:t>𝑗</a:t>
              </a:r>
              <a:r>
                <a:rPr lang="en-US" altLang="zh-CN" i="0"/>
                <a:t>^</a:t>
              </a:r>
              <a:r>
                <a:rPr lang="en-US" i="0"/>
                <a:t>′ </a:t>
              </a:r>
              <a:r>
                <a:rPr lang="en-US" altLang="zh-CN" i="0"/>
                <a:t>) </a:t>
              </a:r>
              <a:r>
                <a:rPr lang="en-US" i="0"/>
                <a:t>(𝛼)</a:t>
              </a:r>
              <a:endParaRPr lang="en-US" dirty="0"/>
            </a:p>
          </dgm:t>
        </dgm:pt>
      </mc:Fallback>
    </mc:AlternateContent>
    <dgm:pt modelId="{EDB7FC64-D9ED-9344-B22E-94AA349744E9}" type="parTrans" cxnId="{1C8EF171-DE50-E24C-B2B6-3B5C3EB6CF2B}">
      <dgm:prSet/>
      <dgm:spPr/>
      <dgm:t>
        <a:bodyPr/>
        <a:lstStyle/>
        <a:p>
          <a:endParaRPr lang="zh-CN" altLang="en-US"/>
        </a:p>
      </dgm:t>
    </dgm:pt>
    <dgm:pt modelId="{50A623BD-A6C4-B147-AE24-03873CC130EA}" type="sibTrans" cxnId="{1C8EF171-DE50-E24C-B2B6-3B5C3EB6CF2B}">
      <dgm:prSet/>
      <dgm:spPr/>
      <dgm:t>
        <a:bodyPr/>
        <a:lstStyle/>
        <a:p>
          <a:endParaRPr lang="zh-CN" altLang="en-US"/>
        </a:p>
      </dgm:t>
    </dgm:pt>
    <dgm:pt modelId="{A1CD0D9B-A528-084B-B9D5-1C74A5A90E86}">
      <dgm:prSet/>
      <dgm:spPr/>
      <dgm:t>
        <a:bodyPr/>
        <a:lstStyle/>
        <a:p>
          <a:r>
            <a:rPr lang="en-US" dirty="0"/>
            <a:t>where </a:t>
          </a:r>
          <a:r>
            <a:rPr lang="en-US" b="1" i="1" dirty="0"/>
            <a:t>u </a:t>
          </a:r>
          <a:r>
            <a:rPr lang="en-US" dirty="0"/>
            <a:t>runs over the values determined by d).</a:t>
          </a:r>
        </a:p>
      </dgm:t>
    </dgm:pt>
    <dgm:pt modelId="{93E2C466-BF21-4446-9613-14AF5A98BAF2}" type="parTrans" cxnId="{5D0A3F27-7B0B-A849-9DE8-C36AB9FDFDA8}">
      <dgm:prSet/>
      <dgm:spPr/>
      <dgm:t>
        <a:bodyPr/>
        <a:lstStyle/>
        <a:p>
          <a:endParaRPr lang="zh-CN" altLang="en-US"/>
        </a:p>
      </dgm:t>
    </dgm:pt>
    <dgm:pt modelId="{C52FC38B-6CEA-BD46-884D-3271B2E63523}" type="sibTrans" cxnId="{5D0A3F27-7B0B-A849-9DE8-C36AB9FDFDA8}">
      <dgm:prSet/>
      <dgm:spPr/>
      <dgm:t>
        <a:bodyPr/>
        <a:lstStyle/>
        <a:p>
          <a:endParaRPr lang="zh-CN" altLang="en-US"/>
        </a:p>
      </dgm:t>
    </dgm:pt>
    <dgm:pt modelId="{B9087E8E-BFC0-274F-B0BF-C7F75F676E62}">
      <dgm:prSet/>
      <dgm:spPr/>
      <dgm:t>
        <a:bodyPr/>
        <a:lstStyle/>
        <a:p>
          <a:r>
            <a:rPr lang="en-US"/>
            <a:t>c) For every </a:t>
          </a:r>
          <a:r>
            <a:rPr lang="en-US" b="1"/>
            <a:t>QL </a:t>
          </a:r>
          <a:r>
            <a:rPr lang="en-US"/>
            <a:t>find the transformations (Y which do not change it and form the group </a:t>
          </a:r>
          <a:r>
            <a:rPr lang="en-US" b="1"/>
            <a:t>Gk. </a:t>
          </a:r>
          <a:r>
            <a:rPr lang="en-US"/>
            <a:t>Then find the generators for this group. </a:t>
          </a:r>
        </a:p>
      </dgm:t>
    </dgm:pt>
    <dgm:pt modelId="{61ABC149-D3D3-1B4D-B609-0F6D53C7C856}" type="parTrans" cxnId="{2C327B5C-701C-B541-8BBF-B7E1DFB35BFA}">
      <dgm:prSet/>
      <dgm:spPr/>
      <dgm:t>
        <a:bodyPr/>
        <a:lstStyle/>
        <a:p>
          <a:endParaRPr lang="zh-CN" altLang="en-US"/>
        </a:p>
      </dgm:t>
    </dgm:pt>
    <dgm:pt modelId="{A29ABB3A-BFB8-524F-88AA-5E544BEFF2B9}" type="sibTrans" cxnId="{2C327B5C-701C-B541-8BBF-B7E1DFB35BFA}">
      <dgm:prSet/>
      <dgm:spPr/>
      <dgm:t>
        <a:bodyPr/>
        <a:lstStyle/>
        <a:p>
          <a:endParaRPr lang="zh-CN" altLang="en-US"/>
        </a:p>
      </dgm:t>
    </dgm:pt>
    <dgm:pt modelId="{152B289C-29C8-884D-8748-9807A01D4DFF}">
      <dgm:prSet/>
      <dgm:spPr/>
      <dgm:t>
        <a:bodyPr/>
        <a:lstStyle/>
        <a:p>
          <a:r>
            <a:rPr lang="en-US" dirty="0"/>
            <a:t>d) </a:t>
          </a:r>
          <a:r>
            <a:rPr lang="en-US" b="1" dirty="0"/>
            <a:t>For </a:t>
          </a:r>
          <a:r>
            <a:rPr lang="en-US" dirty="0"/>
            <a:t>every </a:t>
          </a:r>
          <a:r>
            <a:rPr lang="en-US" b="1" i="1" dirty="0"/>
            <a:t>R, </a:t>
          </a:r>
          <a:r>
            <a:rPr lang="en-US" dirty="0"/>
            <a:t>+</a:t>
          </a:r>
          <a:r>
            <a:rPr lang="en-US" b="1" dirty="0"/>
            <a:t>z,=+ </a:t>
          </a:r>
          <a:r>
            <a:rPr lang="en-US" b="1" dirty="0" err="1"/>
            <a:t>Qk</a:t>
          </a:r>
          <a:r>
            <a:rPr lang="en-US" b="1" dirty="0"/>
            <a:t> </a:t>
          </a:r>
          <a:r>
            <a:rPr lang="en-US" dirty="0"/>
            <a:t>from a given coordinative sphere choose one of the transformations </a:t>
          </a:r>
          <a:r>
            <a:rPr lang="en-US" b="1" i="1" dirty="0"/>
            <a:t>u </a:t>
          </a:r>
          <a:r>
            <a:rPr lang="en-US" dirty="0"/>
            <a:t>which transform </a:t>
          </a:r>
          <a:r>
            <a:rPr lang="en-US" b="1" i="1" dirty="0"/>
            <a:t>R, </a:t>
          </a:r>
          <a:r>
            <a:rPr lang="en-US" dirty="0"/>
            <a:t>+</a:t>
          </a:r>
          <a:r>
            <a:rPr lang="en-US" b="1" dirty="0"/>
            <a:t>z8</a:t>
          </a:r>
          <a:r>
            <a:rPr lang="en-US" dirty="0"/>
            <a:t>into </a:t>
          </a:r>
          <a:r>
            <a:rPr lang="en-US" b="1" i="1" dirty="0"/>
            <a:t>9; </a:t>
          </a:r>
          <a:r>
            <a:rPr lang="en-US" dirty="0"/>
            <a:t>(see </a:t>
          </a:r>
          <a:r>
            <a:rPr lang="en-US" b="1" dirty="0"/>
            <a:t>(26)). </a:t>
          </a:r>
          <a:endParaRPr lang="en-US" dirty="0"/>
        </a:p>
      </dgm:t>
    </dgm:pt>
    <dgm:pt modelId="{275C6121-7B56-2745-89EA-37995C96D456}" type="parTrans" cxnId="{7937AF0F-2E35-B446-9B59-EEAF5D42EB1E}">
      <dgm:prSet/>
      <dgm:spPr/>
      <dgm:t>
        <a:bodyPr/>
        <a:lstStyle/>
        <a:p>
          <a:endParaRPr lang="zh-CN" altLang="en-US"/>
        </a:p>
      </dgm:t>
    </dgm:pt>
    <dgm:pt modelId="{394DB958-7534-274A-8E14-144BE32AE695}" type="sibTrans" cxnId="{7937AF0F-2E35-B446-9B59-EEAF5D42EB1E}">
      <dgm:prSet/>
      <dgm:spPr/>
      <dgm:t>
        <a:bodyPr/>
        <a:lstStyle/>
        <a:p>
          <a:endParaRPr lang="zh-CN" altLang="en-US"/>
        </a:p>
      </dgm:t>
    </dgm:pt>
    <dgm:pt modelId="{DA0E9AD5-374F-834B-90AA-9326E6034310}" type="pres">
      <dgm:prSet presAssocID="{BAF34E89-49DD-674E-AFBD-DB0C81AC322E}" presName="linearFlow" presStyleCnt="0">
        <dgm:presLayoutVars>
          <dgm:dir/>
          <dgm:animLvl val="lvl"/>
          <dgm:resizeHandles val="exact"/>
        </dgm:presLayoutVars>
      </dgm:prSet>
      <dgm:spPr/>
    </dgm:pt>
    <dgm:pt modelId="{D75159E7-C72D-864A-9453-D51C6F048722}" type="pres">
      <dgm:prSet presAssocID="{71BCE534-BB14-BB4A-A142-E31ED51C8C87}" presName="composite" presStyleCnt="0"/>
      <dgm:spPr/>
    </dgm:pt>
    <dgm:pt modelId="{C5C25039-AC08-AE48-8873-B263D13F2177}" type="pres">
      <dgm:prSet presAssocID="{71BCE534-BB14-BB4A-A142-E31ED51C8C87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E408E3D-E470-A046-BA6A-839E854338DD}" type="pres">
      <dgm:prSet presAssocID="{71BCE534-BB14-BB4A-A142-E31ED51C8C87}" presName="descendantText" presStyleLbl="alignAcc1" presStyleIdx="0" presStyleCnt="4" custLinFactNeighborX="-86" custLinFactNeighborY="-1401">
        <dgm:presLayoutVars>
          <dgm:bulletEnabled val="1"/>
        </dgm:presLayoutVars>
      </dgm:prSet>
      <dgm:spPr/>
    </dgm:pt>
    <dgm:pt modelId="{FB64E058-CB29-8A43-8B27-12AE1B7FBD19}" type="pres">
      <dgm:prSet presAssocID="{FE9CAA77-59BD-1342-8E7E-6BB31B2F3EF1}" presName="sp" presStyleCnt="0"/>
      <dgm:spPr/>
    </dgm:pt>
    <dgm:pt modelId="{0186F9C4-9B22-5648-9BE0-DDCA3525B3EB}" type="pres">
      <dgm:prSet presAssocID="{E5DF1BC0-B0E0-B74C-87C0-4FE85474A4FC}" presName="composite" presStyleCnt="0"/>
      <dgm:spPr/>
    </dgm:pt>
    <dgm:pt modelId="{AA77EFAE-396A-634C-BE10-797AB6825829}" type="pres">
      <dgm:prSet presAssocID="{E5DF1BC0-B0E0-B74C-87C0-4FE85474A4F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72D4E11-0FF5-4145-8455-5CC2B053ACB3}" type="pres">
      <dgm:prSet presAssocID="{E5DF1BC0-B0E0-B74C-87C0-4FE85474A4FC}" presName="descendantText" presStyleLbl="alignAcc1" presStyleIdx="1" presStyleCnt="4">
        <dgm:presLayoutVars>
          <dgm:bulletEnabled val="1"/>
        </dgm:presLayoutVars>
      </dgm:prSet>
      <dgm:spPr/>
    </dgm:pt>
    <dgm:pt modelId="{B32958E0-C10F-9F46-986E-87D4F4BCAF7F}" type="pres">
      <dgm:prSet presAssocID="{545F45BD-B59E-7F4B-A41D-6A8DC53247EA}" presName="sp" presStyleCnt="0"/>
      <dgm:spPr/>
    </dgm:pt>
    <dgm:pt modelId="{1C21F342-525B-D048-840A-9856C4F861C6}" type="pres">
      <dgm:prSet presAssocID="{26158C4E-9DF3-4D47-A285-0FA0C93AE103}" presName="composite" presStyleCnt="0"/>
      <dgm:spPr/>
    </dgm:pt>
    <dgm:pt modelId="{4701D01F-A378-1746-B19B-72891C9D3EA4}" type="pres">
      <dgm:prSet presAssocID="{26158C4E-9DF3-4D47-A285-0FA0C93AE10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9C2C9B7-339F-794B-9344-5572AE313656}" type="pres">
      <dgm:prSet presAssocID="{26158C4E-9DF3-4D47-A285-0FA0C93AE103}" presName="descendantText" presStyleLbl="alignAcc1" presStyleIdx="2" presStyleCnt="4">
        <dgm:presLayoutVars>
          <dgm:bulletEnabled val="1"/>
        </dgm:presLayoutVars>
      </dgm:prSet>
      <dgm:spPr/>
    </dgm:pt>
    <dgm:pt modelId="{3485445A-99BE-E345-A14E-1A0BFD915322}" type="pres">
      <dgm:prSet presAssocID="{C05B8A8D-BB64-B442-B3BD-830FF69303FA}" presName="sp" presStyleCnt="0"/>
      <dgm:spPr/>
    </dgm:pt>
    <dgm:pt modelId="{2EAEDCDB-BEA2-574F-94B4-5CDC9A79DCC9}" type="pres">
      <dgm:prSet presAssocID="{506563CA-4D7F-8743-9BD8-6629CB0DA5D7}" presName="composite" presStyleCnt="0"/>
      <dgm:spPr/>
    </dgm:pt>
    <dgm:pt modelId="{4EFC2052-4367-C444-9312-A4EC084EE55C}" type="pres">
      <dgm:prSet presAssocID="{506563CA-4D7F-8743-9BD8-6629CB0DA5D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2319E96-CB75-9A47-9054-D8ADA20FBFE0}" type="pres">
      <dgm:prSet presAssocID="{506563CA-4D7F-8743-9BD8-6629CB0DA5D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3920402-4ADD-2A49-8EB4-909BC52965F5}" type="presOf" srcId="{A50B34DD-2786-EA4A-A546-04A783F16FC3}" destId="{BE408E3D-E470-A046-BA6A-839E854338DD}" srcOrd="0" destOrd="0" presId="urn:microsoft.com/office/officeart/2005/8/layout/chevron2"/>
    <dgm:cxn modelId="{BDE0ED0C-D21A-3E48-B95B-30D799856E5F}" type="presOf" srcId="{506563CA-4D7F-8743-9BD8-6629CB0DA5D7}" destId="{4EFC2052-4367-C444-9312-A4EC084EE55C}" srcOrd="0" destOrd="0" presId="urn:microsoft.com/office/officeart/2005/8/layout/chevron2"/>
    <dgm:cxn modelId="{AB70100E-42F1-FE40-BCC8-90636BD8C580}" type="presOf" srcId="{B9087E8E-BFC0-274F-B0BF-C7F75F676E62}" destId="{072D4E11-0FF5-4145-8455-5CC2B053ACB3}" srcOrd="0" destOrd="1" presId="urn:microsoft.com/office/officeart/2005/8/layout/chevron2"/>
    <dgm:cxn modelId="{7937AF0F-2E35-B446-9B59-EEAF5D42EB1E}" srcId="{E5DF1BC0-B0E0-B74C-87C0-4FE85474A4FC}" destId="{152B289C-29C8-884D-8748-9807A01D4DFF}" srcOrd="2" destOrd="0" parTransId="{275C6121-7B56-2745-89EA-37995C96D456}" sibTransId="{394DB958-7534-274A-8E14-144BE32AE695}"/>
    <dgm:cxn modelId="{5FF28711-70DF-A745-9F9C-7D49FDEF877D}" type="presOf" srcId="{7E71AF7D-5932-4144-96E6-16520E35CD8B}" destId="{F9C2C9B7-339F-794B-9344-5572AE313656}" srcOrd="0" destOrd="1" presId="urn:microsoft.com/office/officeart/2005/8/layout/chevron2"/>
    <dgm:cxn modelId="{05123B18-E318-9348-803E-FCF7B6A77058}" type="presOf" srcId="{BAF34E89-49DD-674E-AFBD-DB0C81AC322E}" destId="{DA0E9AD5-374F-834B-90AA-9326E6034310}" srcOrd="0" destOrd="0" presId="urn:microsoft.com/office/officeart/2005/8/layout/chevron2"/>
    <dgm:cxn modelId="{B701EC1E-FCD8-7D48-98E1-72E9F56297DC}" srcId="{26158C4E-9DF3-4D47-A285-0FA0C93AE103}" destId="{9CECCA7B-52D8-7B46-AF0C-74FCB5F6A371}" srcOrd="0" destOrd="0" parTransId="{CC54E481-07F5-2647-BF04-629B176A7350}" sibTransId="{71C1C671-7A1E-384D-8782-66CA9CC1FFDC}"/>
    <dgm:cxn modelId="{5D0A3F27-7B0B-A849-9DE8-C36AB9FDFDA8}" srcId="{26158C4E-9DF3-4D47-A285-0FA0C93AE103}" destId="{A1CD0D9B-A528-084B-B9D5-1C74A5A90E86}" srcOrd="2" destOrd="0" parTransId="{93E2C466-BF21-4446-9613-14AF5A98BAF2}" sibTransId="{C52FC38B-6CEA-BD46-884D-3271B2E63523}"/>
    <dgm:cxn modelId="{12E33B2C-5DFC-9B44-99AE-085D2409F350}" type="presOf" srcId="{191C35A6-D0B8-4B4D-A569-E777E8589C76}" destId="{072D4E11-0FF5-4145-8455-5CC2B053ACB3}" srcOrd="0" destOrd="0" presId="urn:microsoft.com/office/officeart/2005/8/layout/chevron2"/>
    <dgm:cxn modelId="{19F34844-ED16-4C4A-9830-9EFC2F94A83F}" type="presOf" srcId="{BA5286D9-6179-A547-8A7C-6DD110E79D3A}" destId="{BE408E3D-E470-A046-BA6A-839E854338DD}" srcOrd="0" destOrd="3" presId="urn:microsoft.com/office/officeart/2005/8/layout/chevron2"/>
    <dgm:cxn modelId="{6786364F-FECA-6D4D-A688-3AE869D6DB39}" srcId="{BAF34E89-49DD-674E-AFBD-DB0C81AC322E}" destId="{506563CA-4D7F-8743-9BD8-6629CB0DA5D7}" srcOrd="3" destOrd="0" parTransId="{DC7667E3-AEC4-F84F-A29F-74F61363AD92}" sibTransId="{34E941AF-A4F1-584B-9E3C-16E827EDD631}"/>
    <dgm:cxn modelId="{2C327B5C-701C-B541-8BBF-B7E1DFB35BFA}" srcId="{E5DF1BC0-B0E0-B74C-87C0-4FE85474A4FC}" destId="{B9087E8E-BFC0-274F-B0BF-C7F75F676E62}" srcOrd="1" destOrd="0" parTransId="{61ABC149-D3D3-1B4D-B609-0F6D53C7C856}" sibTransId="{A29ABB3A-BFB8-524F-88AA-5E544BEFF2B9}"/>
    <dgm:cxn modelId="{C947535D-CE17-0F45-9527-E153A3BA96C8}" type="presOf" srcId="{D749496B-BE88-AC47-B7CF-E041F5F95122}" destId="{72319E96-CB75-9A47-9054-D8ADA20FBFE0}" srcOrd="0" destOrd="0" presId="urn:microsoft.com/office/officeart/2005/8/layout/chevron2"/>
    <dgm:cxn modelId="{77F8B36B-B83F-AF49-BE49-200C3C7B60C6}" srcId="{BAF34E89-49DD-674E-AFBD-DB0C81AC322E}" destId="{E5DF1BC0-B0E0-B74C-87C0-4FE85474A4FC}" srcOrd="1" destOrd="0" parTransId="{CC2505CF-FD9D-334B-8A60-D77936CD1A60}" sibTransId="{545F45BD-B59E-7F4B-A41D-6A8DC53247EA}"/>
    <dgm:cxn modelId="{79100970-99E8-7C40-B052-23C4B6466F16}" type="presOf" srcId="{9CECCA7B-52D8-7B46-AF0C-74FCB5F6A371}" destId="{F9C2C9B7-339F-794B-9344-5572AE313656}" srcOrd="0" destOrd="0" presId="urn:microsoft.com/office/officeart/2005/8/layout/chevron2"/>
    <dgm:cxn modelId="{1C8EF171-DE50-E24C-B2B6-3B5C3EB6CF2B}" srcId="{26158C4E-9DF3-4D47-A285-0FA0C93AE103}" destId="{7E71AF7D-5932-4144-96E6-16520E35CD8B}" srcOrd="1" destOrd="0" parTransId="{EDB7FC64-D9ED-9344-B22E-94AA349744E9}" sibTransId="{50A623BD-A6C4-B147-AE24-03873CC130EA}"/>
    <dgm:cxn modelId="{6F558D73-A3F6-0248-BCCE-FBAEF1D880BA}" type="presOf" srcId="{F985FCF6-CEA1-8B43-AFC8-13B5E6AE0ADE}" destId="{BE408E3D-E470-A046-BA6A-839E854338DD}" srcOrd="0" destOrd="1" presId="urn:microsoft.com/office/officeart/2005/8/layout/chevron2"/>
    <dgm:cxn modelId="{6F583A8F-F4CF-2C43-841D-36DA10450766}" srcId="{71BCE534-BB14-BB4A-A142-E31ED51C8C87}" destId="{BA5286D9-6179-A547-8A7C-6DD110E79D3A}" srcOrd="3" destOrd="0" parTransId="{D3A4FF95-3062-814E-9368-3623B3A3DE56}" sibTransId="{F419ECA6-5588-B344-B83B-31DDB51F3367}"/>
    <dgm:cxn modelId="{5FB6B299-5E05-7A4D-A309-D9431D8AED85}" type="presOf" srcId="{71BCE534-BB14-BB4A-A142-E31ED51C8C87}" destId="{C5C25039-AC08-AE48-8873-B263D13F2177}" srcOrd="0" destOrd="0" presId="urn:microsoft.com/office/officeart/2005/8/layout/chevron2"/>
    <dgm:cxn modelId="{133BD6AC-4E40-A34A-B422-57B049B264CA}" srcId="{506563CA-4D7F-8743-9BD8-6629CB0DA5D7}" destId="{D749496B-BE88-AC47-B7CF-E041F5F95122}" srcOrd="0" destOrd="0" parTransId="{86FFEECB-E38A-994D-B401-A304F92EAE8B}" sibTransId="{1235E639-F3E6-F943-B585-272B6F3B3923}"/>
    <dgm:cxn modelId="{9B176BB0-71E2-184C-8419-5E7729B1CDBD}" srcId="{71BCE534-BB14-BB4A-A142-E31ED51C8C87}" destId="{12A40426-48FB-E644-AE4B-466F750C9353}" srcOrd="2" destOrd="0" parTransId="{0582319D-B138-6143-8ECB-5E659EFFB197}" sibTransId="{C0469CD6-B772-B94D-94F4-DF7C0101427F}"/>
    <dgm:cxn modelId="{BC6063B8-18DA-2D49-8D91-C6BAF162AE27}" srcId="{71BCE534-BB14-BB4A-A142-E31ED51C8C87}" destId="{A50B34DD-2786-EA4A-A546-04A783F16FC3}" srcOrd="0" destOrd="0" parTransId="{0DAC5845-5EB7-5F4E-816D-FEB72F584821}" sibTransId="{E9166DBF-897F-F140-BC91-0AF590A6520D}"/>
    <dgm:cxn modelId="{B6A098B8-7BBB-BB4A-9DE7-98CD90060F1C}" type="presOf" srcId="{12A40426-48FB-E644-AE4B-466F750C9353}" destId="{BE408E3D-E470-A046-BA6A-839E854338DD}" srcOrd="0" destOrd="2" presId="urn:microsoft.com/office/officeart/2005/8/layout/chevron2"/>
    <dgm:cxn modelId="{15CE7DB9-3D97-ED4F-9A49-6D97666195FE}" type="presOf" srcId="{E5DF1BC0-B0E0-B74C-87C0-4FE85474A4FC}" destId="{AA77EFAE-396A-634C-BE10-797AB6825829}" srcOrd="0" destOrd="0" presId="urn:microsoft.com/office/officeart/2005/8/layout/chevron2"/>
    <dgm:cxn modelId="{5C097EB9-5B8D-9049-A340-7EF892BD0492}" type="presOf" srcId="{152B289C-29C8-884D-8748-9807A01D4DFF}" destId="{072D4E11-0FF5-4145-8455-5CC2B053ACB3}" srcOrd="0" destOrd="2" presId="urn:microsoft.com/office/officeart/2005/8/layout/chevron2"/>
    <dgm:cxn modelId="{767649BC-0D0C-AF4C-AFDF-68EA4D2440D8}" srcId="{71BCE534-BB14-BB4A-A142-E31ED51C8C87}" destId="{F985FCF6-CEA1-8B43-AFC8-13B5E6AE0ADE}" srcOrd="1" destOrd="0" parTransId="{C468EFCB-1396-C641-9DB9-B4A26734297E}" sibTransId="{1E670234-DAEB-594C-8B46-7F9FDE4CB265}"/>
    <dgm:cxn modelId="{D11502C5-7EA2-374C-A5BB-67D897D9E0F2}" type="presOf" srcId="{635ACC75-14C6-E44F-BE7C-D8F013A7ADC6}" destId="{72319E96-CB75-9A47-9054-D8ADA20FBFE0}" srcOrd="0" destOrd="1" presId="urn:microsoft.com/office/officeart/2005/8/layout/chevron2"/>
    <dgm:cxn modelId="{E38FF1C6-DA2C-2A46-AC8B-F9758FE9F8AD}" srcId="{BAF34E89-49DD-674E-AFBD-DB0C81AC322E}" destId="{26158C4E-9DF3-4D47-A285-0FA0C93AE103}" srcOrd="2" destOrd="0" parTransId="{8BA9F940-FB53-C045-A527-44CBD7F3600F}" sibTransId="{C05B8A8D-BB64-B442-B3BD-830FF69303FA}"/>
    <dgm:cxn modelId="{F0B571CD-2A95-D549-88E0-8F67F4711BA7}" type="presOf" srcId="{26158C4E-9DF3-4D47-A285-0FA0C93AE103}" destId="{4701D01F-A378-1746-B19B-72891C9D3EA4}" srcOrd="0" destOrd="0" presId="urn:microsoft.com/office/officeart/2005/8/layout/chevron2"/>
    <dgm:cxn modelId="{B8B1ADD0-C1FD-D04C-BF85-1762BB0AFDC2}" type="presOf" srcId="{A1CD0D9B-A528-084B-B9D5-1C74A5A90E86}" destId="{F9C2C9B7-339F-794B-9344-5572AE313656}" srcOrd="0" destOrd="2" presId="urn:microsoft.com/office/officeart/2005/8/layout/chevron2"/>
    <dgm:cxn modelId="{C00700D2-9ADA-F746-B85D-93B395BF19BD}" srcId="{506563CA-4D7F-8743-9BD8-6629CB0DA5D7}" destId="{635ACC75-14C6-E44F-BE7C-D8F013A7ADC6}" srcOrd="1" destOrd="0" parTransId="{72FF67D8-EC07-DC45-9BC4-21295A2F40CF}" sibTransId="{5F20EB25-551E-4047-9B10-972A39785EA7}"/>
    <dgm:cxn modelId="{9D0C04E0-51B9-4342-AA02-C01E1180CB58}" srcId="{BAF34E89-49DD-674E-AFBD-DB0C81AC322E}" destId="{71BCE534-BB14-BB4A-A142-E31ED51C8C87}" srcOrd="0" destOrd="0" parTransId="{792337A2-D062-4A41-9101-151000BF1CCA}" sibTransId="{FE9CAA77-59BD-1342-8E7E-6BB31B2F3EF1}"/>
    <dgm:cxn modelId="{A258F0EF-5F33-4D4C-B039-5237EE449EC0}" srcId="{E5DF1BC0-B0E0-B74C-87C0-4FE85474A4FC}" destId="{191C35A6-D0B8-4B4D-A569-E777E8589C76}" srcOrd="0" destOrd="0" parTransId="{3BEFCEAD-07A0-AE4F-93F3-EB17B641E9A9}" sibTransId="{5F12DEF2-323A-3D4C-B45A-93DAE455BEAB}"/>
    <dgm:cxn modelId="{0368A23B-E9B7-ED4F-B93F-6217BF1E62C3}" type="presParOf" srcId="{DA0E9AD5-374F-834B-90AA-9326E6034310}" destId="{D75159E7-C72D-864A-9453-D51C6F048722}" srcOrd="0" destOrd="0" presId="urn:microsoft.com/office/officeart/2005/8/layout/chevron2"/>
    <dgm:cxn modelId="{1C745F0E-F4EB-B444-A7EB-DDC8C947B093}" type="presParOf" srcId="{D75159E7-C72D-864A-9453-D51C6F048722}" destId="{C5C25039-AC08-AE48-8873-B263D13F2177}" srcOrd="0" destOrd="0" presId="urn:microsoft.com/office/officeart/2005/8/layout/chevron2"/>
    <dgm:cxn modelId="{F87A3FA4-418E-464F-A937-6F58BB828216}" type="presParOf" srcId="{D75159E7-C72D-864A-9453-D51C6F048722}" destId="{BE408E3D-E470-A046-BA6A-839E854338DD}" srcOrd="1" destOrd="0" presId="urn:microsoft.com/office/officeart/2005/8/layout/chevron2"/>
    <dgm:cxn modelId="{00D359FF-8B8E-2344-9E94-B78C8BA9A762}" type="presParOf" srcId="{DA0E9AD5-374F-834B-90AA-9326E6034310}" destId="{FB64E058-CB29-8A43-8B27-12AE1B7FBD19}" srcOrd="1" destOrd="0" presId="urn:microsoft.com/office/officeart/2005/8/layout/chevron2"/>
    <dgm:cxn modelId="{C20C4DF7-93B5-1442-AD80-5459EF792CA7}" type="presParOf" srcId="{DA0E9AD5-374F-834B-90AA-9326E6034310}" destId="{0186F9C4-9B22-5648-9BE0-DDCA3525B3EB}" srcOrd="2" destOrd="0" presId="urn:microsoft.com/office/officeart/2005/8/layout/chevron2"/>
    <dgm:cxn modelId="{4E559A37-3F2C-7D44-8EF0-65556231FFB2}" type="presParOf" srcId="{0186F9C4-9B22-5648-9BE0-DDCA3525B3EB}" destId="{AA77EFAE-396A-634C-BE10-797AB6825829}" srcOrd="0" destOrd="0" presId="urn:microsoft.com/office/officeart/2005/8/layout/chevron2"/>
    <dgm:cxn modelId="{48D826E4-26C5-6949-9028-DB75F7880DF8}" type="presParOf" srcId="{0186F9C4-9B22-5648-9BE0-DDCA3525B3EB}" destId="{072D4E11-0FF5-4145-8455-5CC2B053ACB3}" srcOrd="1" destOrd="0" presId="urn:microsoft.com/office/officeart/2005/8/layout/chevron2"/>
    <dgm:cxn modelId="{3AACB7E3-E9F5-9444-9829-4CB560DED3D7}" type="presParOf" srcId="{DA0E9AD5-374F-834B-90AA-9326E6034310}" destId="{B32958E0-C10F-9F46-986E-87D4F4BCAF7F}" srcOrd="3" destOrd="0" presId="urn:microsoft.com/office/officeart/2005/8/layout/chevron2"/>
    <dgm:cxn modelId="{CE45303E-A449-684E-A0E2-060E1E4381E5}" type="presParOf" srcId="{DA0E9AD5-374F-834B-90AA-9326E6034310}" destId="{1C21F342-525B-D048-840A-9856C4F861C6}" srcOrd="4" destOrd="0" presId="urn:microsoft.com/office/officeart/2005/8/layout/chevron2"/>
    <dgm:cxn modelId="{803D698E-C928-D842-AC45-031520502A66}" type="presParOf" srcId="{1C21F342-525B-D048-840A-9856C4F861C6}" destId="{4701D01F-A378-1746-B19B-72891C9D3EA4}" srcOrd="0" destOrd="0" presId="urn:microsoft.com/office/officeart/2005/8/layout/chevron2"/>
    <dgm:cxn modelId="{A61BF595-2E88-0C4B-8407-D9A6EB0A6A97}" type="presParOf" srcId="{1C21F342-525B-D048-840A-9856C4F861C6}" destId="{F9C2C9B7-339F-794B-9344-5572AE313656}" srcOrd="1" destOrd="0" presId="urn:microsoft.com/office/officeart/2005/8/layout/chevron2"/>
    <dgm:cxn modelId="{2075E54F-1570-5343-AC4E-1E545114DC7A}" type="presParOf" srcId="{DA0E9AD5-374F-834B-90AA-9326E6034310}" destId="{3485445A-99BE-E345-A14E-1A0BFD915322}" srcOrd="5" destOrd="0" presId="urn:microsoft.com/office/officeart/2005/8/layout/chevron2"/>
    <dgm:cxn modelId="{E166BE2A-B67A-6D42-A375-6268F5A16D44}" type="presParOf" srcId="{DA0E9AD5-374F-834B-90AA-9326E6034310}" destId="{2EAEDCDB-BEA2-574F-94B4-5CDC9A79DCC9}" srcOrd="6" destOrd="0" presId="urn:microsoft.com/office/officeart/2005/8/layout/chevron2"/>
    <dgm:cxn modelId="{2FA68D69-864A-1E46-A44F-795671391691}" type="presParOf" srcId="{2EAEDCDB-BEA2-574F-94B4-5CDC9A79DCC9}" destId="{4EFC2052-4367-C444-9312-A4EC084EE55C}" srcOrd="0" destOrd="0" presId="urn:microsoft.com/office/officeart/2005/8/layout/chevron2"/>
    <dgm:cxn modelId="{476A0EE2-754E-504D-88F8-FDF67A76E157}" type="presParOf" srcId="{2EAEDCDB-BEA2-574F-94B4-5CDC9A79DCC9}" destId="{72319E96-CB75-9A47-9054-D8ADA20FBF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34E89-49DD-674E-AFBD-DB0C81AC322E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BCE534-BB14-BB4A-A142-E31ED51C8C87}">
      <dgm:prSet phldrT="[文本]"/>
      <dgm:spPr/>
      <dgm:t>
        <a:bodyPr/>
        <a:lstStyle/>
        <a:p>
          <a:r>
            <a:rPr lang="en-US" altLang="zh-CN" dirty="0"/>
            <a:t>Crystal symmetry</a:t>
          </a:r>
          <a:endParaRPr lang="zh-CN" altLang="en-US" dirty="0"/>
        </a:p>
      </dgm:t>
    </dgm:pt>
    <dgm:pt modelId="{792337A2-D062-4A41-9101-151000BF1CCA}" type="parTrans" cxnId="{9D0C04E0-51B9-4342-AA02-C01E1180CB58}">
      <dgm:prSet/>
      <dgm:spPr/>
      <dgm:t>
        <a:bodyPr/>
        <a:lstStyle/>
        <a:p>
          <a:endParaRPr lang="zh-CN" altLang="en-US"/>
        </a:p>
      </dgm:t>
    </dgm:pt>
    <dgm:pt modelId="{FE9CAA77-59BD-1342-8E7E-6BB31B2F3EF1}" type="sibTrans" cxnId="{9D0C04E0-51B9-4342-AA02-C01E1180CB58}">
      <dgm:prSet/>
      <dgm:spPr/>
      <dgm:t>
        <a:bodyPr/>
        <a:lstStyle/>
        <a:p>
          <a:endParaRPr lang="zh-CN" altLang="en-US"/>
        </a:p>
      </dgm:t>
    </dgm:pt>
    <dgm:pt modelId="{A50B34DD-2786-EA4A-A546-04A783F16FC3}">
      <dgm:prSet phldrT="[文本]"/>
      <dgm:spPr/>
      <dgm:t>
        <a:bodyPr/>
        <a:lstStyle/>
        <a:p>
          <a:r>
            <a:rPr lang="en-US" altLang="zh-CN" dirty="0"/>
            <a:t>Determine the point subgroup of the space group of the considered crystal.</a:t>
          </a:r>
          <a:endParaRPr lang="zh-CN" altLang="en-US" dirty="0"/>
        </a:p>
      </dgm:t>
    </dgm:pt>
    <dgm:pt modelId="{0DAC5845-5EB7-5F4E-816D-FEB72F584821}" type="parTrans" cxnId="{BC6063B8-18DA-2D49-8D91-C6BAF162AE27}">
      <dgm:prSet/>
      <dgm:spPr/>
      <dgm:t>
        <a:bodyPr/>
        <a:lstStyle/>
        <a:p>
          <a:endParaRPr lang="zh-CN" altLang="en-US"/>
        </a:p>
      </dgm:t>
    </dgm:pt>
    <dgm:pt modelId="{E9166DBF-897F-F140-BC91-0AF590A6520D}" type="sibTrans" cxnId="{BC6063B8-18DA-2D49-8D91-C6BAF162AE27}">
      <dgm:prSet/>
      <dgm:spPr/>
      <dgm:t>
        <a:bodyPr/>
        <a:lstStyle/>
        <a:p>
          <a:endParaRPr lang="zh-CN" altLang="en-US"/>
        </a:p>
      </dgm:t>
    </dgm:pt>
    <dgm:pt modelId="{E5DF1BC0-B0E0-B74C-87C0-4FE85474A4FC}">
      <dgm:prSet phldrT="[文本]"/>
      <dgm:spPr/>
      <dgm:t>
        <a:bodyPr/>
        <a:lstStyle/>
        <a:p>
          <a:r>
            <a:rPr lang="en-US" altLang="zh-CN" dirty="0"/>
            <a:t>Determine</a:t>
          </a:r>
        </a:p>
        <a:p>
          <a:r>
            <a:rPr lang="en-US" altLang="zh-CN" dirty="0"/>
            <a:t>Generator</a:t>
          </a:r>
          <a:endParaRPr lang="zh-CN" altLang="en-US" dirty="0"/>
        </a:p>
      </dgm:t>
    </dgm:pt>
    <dgm:pt modelId="{CC2505CF-FD9D-334B-8A60-D77936CD1A60}" type="parTrans" cxnId="{77F8B36B-B83F-AF49-BE49-200C3C7B60C6}">
      <dgm:prSet/>
      <dgm:spPr/>
      <dgm:t>
        <a:bodyPr/>
        <a:lstStyle/>
        <a:p>
          <a:endParaRPr lang="zh-CN" altLang="en-US"/>
        </a:p>
      </dgm:t>
    </dgm:pt>
    <dgm:pt modelId="{545F45BD-B59E-7F4B-A41D-6A8DC53247EA}" type="sibTrans" cxnId="{77F8B36B-B83F-AF49-BE49-200C3C7B60C6}">
      <dgm:prSet/>
      <dgm:spPr/>
      <dgm:t>
        <a:bodyPr/>
        <a:lstStyle/>
        <a:p>
          <a:endParaRPr lang="zh-CN" altLang="en-US"/>
        </a:p>
      </dgm:t>
    </dgm:pt>
    <dgm:pt modelId="{191C35A6-D0B8-4B4D-A569-E777E8589C76}">
      <dgm:prSet phldrT="[文本]"/>
      <dgm:spPr/>
      <dgm:t>
        <a:bodyPr/>
        <a:lstStyle/>
        <a:p>
          <a:r>
            <a:rPr lang="en-US" dirty="0"/>
            <a:t>choose the set of fixed vectors </a:t>
          </a:r>
          <a:r>
            <a:rPr lang="en-US" b="1" dirty="0"/>
            <a:t>QL </a:t>
          </a:r>
          <a:r>
            <a:rPr lang="en-US" dirty="0"/>
            <a:t>for every coordinative sphere (see Section </a:t>
          </a:r>
          <a:r>
            <a:rPr lang="en-US" b="1" dirty="0"/>
            <a:t>2.8). </a:t>
          </a:r>
          <a:endParaRPr lang="zh-CN" altLang="en-US" dirty="0"/>
        </a:p>
      </dgm:t>
    </dgm:pt>
    <dgm:pt modelId="{3BEFCEAD-07A0-AE4F-93F3-EB17B641E9A9}" type="parTrans" cxnId="{A258F0EF-5F33-4D4C-B039-5237EE449EC0}">
      <dgm:prSet/>
      <dgm:spPr/>
      <dgm:t>
        <a:bodyPr/>
        <a:lstStyle/>
        <a:p>
          <a:endParaRPr lang="zh-CN" altLang="en-US"/>
        </a:p>
      </dgm:t>
    </dgm:pt>
    <dgm:pt modelId="{5F12DEF2-323A-3D4C-B45A-93DAE455BEAB}" type="sibTrans" cxnId="{A258F0EF-5F33-4D4C-B039-5237EE449EC0}">
      <dgm:prSet/>
      <dgm:spPr/>
      <dgm:t>
        <a:bodyPr/>
        <a:lstStyle/>
        <a:p>
          <a:endParaRPr lang="zh-CN" altLang="en-US"/>
        </a:p>
      </dgm:t>
    </dgm:pt>
    <dgm:pt modelId="{26158C4E-9DF3-4D47-A285-0FA0C93AE103}">
      <dgm:prSet phldrT="[文本]"/>
      <dgm:spPr/>
      <dgm:t>
        <a:bodyPr/>
        <a:lstStyle/>
        <a:p>
          <a:r>
            <a:rPr lang="en-US" altLang="zh-CN" dirty="0"/>
            <a:t>Write and Compute</a:t>
          </a:r>
          <a:endParaRPr lang="zh-CN" altLang="en-US" dirty="0"/>
        </a:p>
      </dgm:t>
    </dgm:pt>
    <dgm:pt modelId="{8BA9F940-FB53-C045-A527-44CBD7F3600F}" type="parTrans" cxnId="{E38FF1C6-DA2C-2A46-AC8B-F9758FE9F8AD}">
      <dgm:prSet/>
      <dgm:spPr/>
      <dgm:t>
        <a:bodyPr/>
        <a:lstStyle/>
        <a:p>
          <a:endParaRPr lang="zh-CN" altLang="en-US"/>
        </a:p>
      </dgm:t>
    </dgm:pt>
    <dgm:pt modelId="{C05B8A8D-BB64-B442-B3BD-830FF69303FA}" type="sibTrans" cxnId="{E38FF1C6-DA2C-2A46-AC8B-F9758FE9F8AD}">
      <dgm:prSet/>
      <dgm:spPr/>
      <dgm:t>
        <a:bodyPr/>
        <a:lstStyle/>
        <a:p>
          <a:endParaRPr lang="zh-CN" altLang="en-US"/>
        </a:p>
      </dgm:t>
    </dgm:pt>
    <dgm:pt modelId="{9CECCA7B-52D8-7B46-AF0C-74FCB5F6A371}">
      <dgm:prSet phldrT="[文本]"/>
      <dgm:spPr>
        <a:blipFill>
          <a:blip xmlns:r="http://schemas.openxmlformats.org/officeDocument/2006/relationships" r:embed="rId1"/>
          <a:stretch>
            <a:fillRect r="-535" b="-7792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C54E481-07F5-2647-BF04-629B176A7350}" type="parTrans" cxnId="{B701EC1E-FCD8-7D48-98E1-72E9F56297DC}">
      <dgm:prSet/>
      <dgm:spPr/>
      <dgm:t>
        <a:bodyPr/>
        <a:lstStyle/>
        <a:p>
          <a:endParaRPr lang="zh-CN" altLang="en-US"/>
        </a:p>
      </dgm:t>
    </dgm:pt>
    <dgm:pt modelId="{71C1C671-7A1E-384D-8782-66CA9CC1FFDC}" type="sibTrans" cxnId="{B701EC1E-FCD8-7D48-98E1-72E9F56297DC}">
      <dgm:prSet/>
      <dgm:spPr/>
      <dgm:t>
        <a:bodyPr/>
        <a:lstStyle/>
        <a:p>
          <a:endParaRPr lang="zh-CN" altLang="en-US"/>
        </a:p>
      </dgm:t>
    </dgm:pt>
    <dgm:pt modelId="{F985FCF6-CEA1-8B43-AFC8-13B5E6AE0ADE}">
      <dgm:prSet phldrT="[文本]"/>
      <dgm:spPr/>
      <dgm:t>
        <a:bodyPr/>
        <a:lstStyle/>
        <a:p>
          <a:r>
            <a:rPr lang="en-US" altLang="zh-CN" dirty="0"/>
            <a:t>Find its irreducible representations (single-or double-valued) and set them into the definite order. </a:t>
          </a:r>
          <a:endParaRPr lang="zh-CN" altLang="en-US" dirty="0"/>
        </a:p>
      </dgm:t>
    </dgm:pt>
    <dgm:pt modelId="{C468EFCB-1396-C641-9DB9-B4A26734297E}" type="parTrans" cxnId="{767649BC-0D0C-AF4C-AFDF-68EA4D2440D8}">
      <dgm:prSet/>
      <dgm:spPr/>
      <dgm:t>
        <a:bodyPr/>
        <a:lstStyle/>
        <a:p>
          <a:endParaRPr lang="zh-CN" altLang="en-US"/>
        </a:p>
      </dgm:t>
    </dgm:pt>
    <dgm:pt modelId="{1E670234-DAEB-594C-8B46-7F9FDE4CB265}" type="sibTrans" cxnId="{767649BC-0D0C-AF4C-AFDF-68EA4D2440D8}">
      <dgm:prSet/>
      <dgm:spPr/>
      <dgm:t>
        <a:bodyPr/>
        <a:lstStyle/>
        <a:p>
          <a:endParaRPr lang="zh-CN" altLang="en-US"/>
        </a:p>
      </dgm:t>
    </dgm:pt>
    <dgm:pt modelId="{12A40426-48FB-E644-AE4B-466F750C9353}">
      <dgm:prSet phldrT="[文本]"/>
      <dgm:spPr/>
      <dgm:t>
        <a:bodyPr/>
        <a:lstStyle/>
        <a:p>
          <a:r>
            <a:rPr lang="en-US" altLang="zh-CN" dirty="0"/>
            <a:t>For the fixed set of initial functions it is sufficient to take those representations according to which these functions transform. </a:t>
          </a:r>
          <a:endParaRPr lang="zh-CN" altLang="en-US" dirty="0"/>
        </a:p>
      </dgm:t>
    </dgm:pt>
    <dgm:pt modelId="{0582319D-B138-6143-8ECB-5E659EFFB197}" type="parTrans" cxnId="{9B176BB0-71E2-184C-8419-5E7729B1CDBD}">
      <dgm:prSet/>
      <dgm:spPr/>
      <dgm:t>
        <a:bodyPr/>
        <a:lstStyle/>
        <a:p>
          <a:endParaRPr lang="zh-CN" altLang="en-US"/>
        </a:p>
      </dgm:t>
    </dgm:pt>
    <dgm:pt modelId="{C0469CD6-B772-B94D-94F4-DF7C0101427F}" type="sibTrans" cxnId="{9B176BB0-71E2-184C-8419-5E7729B1CDBD}">
      <dgm:prSet/>
      <dgm:spPr/>
      <dgm:t>
        <a:bodyPr/>
        <a:lstStyle/>
        <a:p>
          <a:endParaRPr lang="zh-CN" altLang="en-US"/>
        </a:p>
      </dgm:t>
    </dgm:pt>
    <dgm:pt modelId="{BA5286D9-6179-A547-8A7C-6DD110E79D3A}">
      <dgm:prSet phldrT="[文本]"/>
      <dgm:spPr/>
      <dgm:t>
        <a:bodyPr/>
        <a:lstStyle/>
        <a:p>
          <a:r>
            <a:rPr lang="en-US" altLang="zh-CN" dirty="0"/>
            <a:t>Define the transformation of arbitrary vector under the operation </a:t>
          </a:r>
          <a:r>
            <a:rPr lang="en-US" altLang="zh-CN" b="1" dirty="0"/>
            <a:t>of </a:t>
          </a:r>
          <a:r>
            <a:rPr lang="en-US" altLang="zh-CN" dirty="0"/>
            <a:t>a from </a:t>
          </a:r>
          <a:r>
            <a:rPr lang="en-US" altLang="zh-CN" b="1" i="1" dirty="0"/>
            <a:t>G,. </a:t>
          </a:r>
          <a:endParaRPr lang="zh-CN" altLang="en-US" dirty="0"/>
        </a:p>
      </dgm:t>
    </dgm:pt>
    <dgm:pt modelId="{D3A4FF95-3062-814E-9368-3623B3A3DE56}" type="parTrans" cxnId="{6F583A8F-F4CF-2C43-841D-36DA10450766}">
      <dgm:prSet/>
      <dgm:spPr/>
      <dgm:t>
        <a:bodyPr/>
        <a:lstStyle/>
        <a:p>
          <a:endParaRPr lang="zh-CN" altLang="en-US"/>
        </a:p>
      </dgm:t>
    </dgm:pt>
    <dgm:pt modelId="{F419ECA6-5588-B344-B83B-31DDB51F3367}" type="sibTrans" cxnId="{6F583A8F-F4CF-2C43-841D-36DA10450766}">
      <dgm:prSet/>
      <dgm:spPr/>
      <dgm:t>
        <a:bodyPr/>
        <a:lstStyle/>
        <a:p>
          <a:endParaRPr lang="zh-CN" altLang="en-US"/>
        </a:p>
      </dgm:t>
    </dgm:pt>
    <dgm:pt modelId="{506563CA-4D7F-8743-9BD8-6629CB0DA5D7}">
      <dgm:prSet/>
      <dgm:spPr/>
      <dgm:t>
        <a:bodyPr/>
        <a:lstStyle/>
        <a:p>
          <a:r>
            <a:rPr lang="en-US" altLang="zh-CN" dirty="0"/>
            <a:t>Substitute</a:t>
          </a:r>
          <a:endParaRPr lang="zh-CN" altLang="en-US" dirty="0"/>
        </a:p>
      </dgm:t>
    </dgm:pt>
    <dgm:pt modelId="{DC7667E3-AEC4-F84F-A29F-74F61363AD92}" type="parTrans" cxnId="{6786364F-FECA-6D4D-A688-3AE869D6DB39}">
      <dgm:prSet/>
      <dgm:spPr/>
      <dgm:t>
        <a:bodyPr/>
        <a:lstStyle/>
        <a:p>
          <a:endParaRPr lang="zh-CN" altLang="en-US"/>
        </a:p>
      </dgm:t>
    </dgm:pt>
    <dgm:pt modelId="{34E941AF-A4F1-584B-9E3C-16E827EDD631}" type="sibTrans" cxnId="{6786364F-FECA-6D4D-A688-3AE869D6DB39}">
      <dgm:prSet/>
      <dgm:spPr/>
      <dgm:t>
        <a:bodyPr/>
        <a:lstStyle/>
        <a:p>
          <a:endParaRPr lang="zh-CN" altLang="en-US"/>
        </a:p>
      </dgm:t>
    </dgm:pt>
    <dgm:pt modelId="{D749496B-BE88-AC47-B7CF-E041F5F95122}">
      <dgm:prSet/>
      <dgm:spPr/>
      <dgm:t>
        <a:bodyPr/>
        <a:lstStyle/>
        <a:p>
          <a:r>
            <a:rPr lang="en-US" dirty="0"/>
            <a:t>Substitute the results from into </a:t>
          </a:r>
          <a:r>
            <a:rPr lang="en-US" b="1" dirty="0"/>
            <a:t>(28) </a:t>
          </a:r>
          <a:r>
            <a:rPr lang="en-US" dirty="0"/>
            <a:t>and obtain the final </a:t>
          </a:r>
          <a:r>
            <a:rPr lang="en-US" dirty="0" err="1"/>
            <a:t>expres-sions</a:t>
          </a:r>
          <a:r>
            <a:rPr lang="en-US" dirty="0"/>
            <a:t> for the matrix components.</a:t>
          </a:r>
          <a:endParaRPr lang="zh-CN" altLang="en-US" dirty="0"/>
        </a:p>
      </dgm:t>
    </dgm:pt>
    <dgm:pt modelId="{86FFEECB-E38A-994D-B401-A304F92EAE8B}" type="parTrans" cxnId="{133BD6AC-4E40-A34A-B422-57B049B264CA}">
      <dgm:prSet/>
      <dgm:spPr/>
      <dgm:t>
        <a:bodyPr/>
        <a:lstStyle/>
        <a:p>
          <a:endParaRPr lang="zh-CN" altLang="en-US"/>
        </a:p>
      </dgm:t>
    </dgm:pt>
    <dgm:pt modelId="{1235E639-F3E6-F943-B585-272B6F3B3923}" type="sibTrans" cxnId="{133BD6AC-4E40-A34A-B422-57B049B264CA}">
      <dgm:prSet/>
      <dgm:spPr/>
      <dgm:t>
        <a:bodyPr/>
        <a:lstStyle/>
        <a:p>
          <a:endParaRPr lang="zh-CN" altLang="en-US"/>
        </a:p>
      </dgm:t>
    </dgm:pt>
    <dgm:pt modelId="{635ACC75-14C6-E44F-BE7C-D8F013A7ADC6}">
      <dgm:prSet/>
      <dgm:spPr/>
      <dgm:t>
        <a:bodyPr/>
        <a:lstStyle/>
        <a:p>
          <a:r>
            <a:rPr lang="en-US" dirty="0"/>
            <a:t> Determine other matrix components with the help </a:t>
          </a:r>
          <a:r>
            <a:rPr lang="en-US" b="1" dirty="0"/>
            <a:t>of </a:t>
          </a:r>
          <a:r>
            <a:rPr lang="en-US" dirty="0"/>
            <a:t>formulas of Section </a:t>
          </a:r>
          <a:endParaRPr lang="zh-CN" altLang="en-US" dirty="0"/>
        </a:p>
      </dgm:t>
    </dgm:pt>
    <dgm:pt modelId="{72FF67D8-EC07-DC45-9BC4-21295A2F40CF}" type="parTrans" cxnId="{C00700D2-9ADA-F746-B85D-93B395BF19BD}">
      <dgm:prSet/>
      <dgm:spPr/>
      <dgm:t>
        <a:bodyPr/>
        <a:lstStyle/>
        <a:p>
          <a:endParaRPr lang="zh-CN" altLang="en-US"/>
        </a:p>
      </dgm:t>
    </dgm:pt>
    <dgm:pt modelId="{5F20EB25-551E-4047-9B10-972A39785EA7}" type="sibTrans" cxnId="{C00700D2-9ADA-F746-B85D-93B395BF19BD}">
      <dgm:prSet/>
      <dgm:spPr/>
      <dgm:t>
        <a:bodyPr/>
        <a:lstStyle/>
        <a:p>
          <a:endParaRPr lang="zh-CN" altLang="en-US"/>
        </a:p>
      </dgm:t>
    </dgm:pt>
    <dgm:pt modelId="{7E71AF7D-5932-4144-96E6-16520E35CD8B}">
      <dgm:prSet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DB7FC64-D9ED-9344-B22E-94AA349744E9}" type="parTrans" cxnId="{1C8EF171-DE50-E24C-B2B6-3B5C3EB6CF2B}">
      <dgm:prSet/>
      <dgm:spPr/>
      <dgm:t>
        <a:bodyPr/>
        <a:lstStyle/>
        <a:p>
          <a:endParaRPr lang="zh-CN" altLang="en-US"/>
        </a:p>
      </dgm:t>
    </dgm:pt>
    <dgm:pt modelId="{50A623BD-A6C4-B147-AE24-03873CC130EA}" type="sibTrans" cxnId="{1C8EF171-DE50-E24C-B2B6-3B5C3EB6CF2B}">
      <dgm:prSet/>
      <dgm:spPr/>
      <dgm:t>
        <a:bodyPr/>
        <a:lstStyle/>
        <a:p>
          <a:endParaRPr lang="zh-CN" altLang="en-US"/>
        </a:p>
      </dgm:t>
    </dgm:pt>
    <dgm:pt modelId="{A1CD0D9B-A528-084B-B9D5-1C74A5A90E86}">
      <dgm:prSet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3E2C466-BF21-4446-9613-14AF5A98BAF2}" type="parTrans" cxnId="{5D0A3F27-7B0B-A849-9DE8-C36AB9FDFDA8}">
      <dgm:prSet/>
      <dgm:spPr/>
      <dgm:t>
        <a:bodyPr/>
        <a:lstStyle/>
        <a:p>
          <a:endParaRPr lang="zh-CN" altLang="en-US"/>
        </a:p>
      </dgm:t>
    </dgm:pt>
    <dgm:pt modelId="{C52FC38B-6CEA-BD46-884D-3271B2E63523}" type="sibTrans" cxnId="{5D0A3F27-7B0B-A849-9DE8-C36AB9FDFDA8}">
      <dgm:prSet/>
      <dgm:spPr/>
      <dgm:t>
        <a:bodyPr/>
        <a:lstStyle/>
        <a:p>
          <a:endParaRPr lang="zh-CN" altLang="en-US"/>
        </a:p>
      </dgm:t>
    </dgm:pt>
    <dgm:pt modelId="{B9087E8E-BFC0-274F-B0BF-C7F75F676E62}">
      <dgm:prSet/>
      <dgm:spPr/>
      <dgm:t>
        <a:bodyPr/>
        <a:lstStyle/>
        <a:p>
          <a:r>
            <a:rPr lang="en-US"/>
            <a:t>c) For every </a:t>
          </a:r>
          <a:r>
            <a:rPr lang="en-US" b="1"/>
            <a:t>QL </a:t>
          </a:r>
          <a:r>
            <a:rPr lang="en-US"/>
            <a:t>find the transformations (Y which do not change it and form the group </a:t>
          </a:r>
          <a:r>
            <a:rPr lang="en-US" b="1"/>
            <a:t>Gk. </a:t>
          </a:r>
          <a:r>
            <a:rPr lang="en-US"/>
            <a:t>Then find the generators for this group. </a:t>
          </a:r>
        </a:p>
      </dgm:t>
    </dgm:pt>
    <dgm:pt modelId="{61ABC149-D3D3-1B4D-B609-0F6D53C7C856}" type="parTrans" cxnId="{2C327B5C-701C-B541-8BBF-B7E1DFB35BFA}">
      <dgm:prSet/>
      <dgm:spPr/>
      <dgm:t>
        <a:bodyPr/>
        <a:lstStyle/>
        <a:p>
          <a:endParaRPr lang="zh-CN" altLang="en-US"/>
        </a:p>
      </dgm:t>
    </dgm:pt>
    <dgm:pt modelId="{A29ABB3A-BFB8-524F-88AA-5E544BEFF2B9}" type="sibTrans" cxnId="{2C327B5C-701C-B541-8BBF-B7E1DFB35BFA}">
      <dgm:prSet/>
      <dgm:spPr/>
      <dgm:t>
        <a:bodyPr/>
        <a:lstStyle/>
        <a:p>
          <a:endParaRPr lang="zh-CN" altLang="en-US"/>
        </a:p>
      </dgm:t>
    </dgm:pt>
    <dgm:pt modelId="{152B289C-29C8-884D-8748-9807A01D4DFF}">
      <dgm:prSet/>
      <dgm:spPr/>
      <dgm:t>
        <a:bodyPr/>
        <a:lstStyle/>
        <a:p>
          <a:r>
            <a:rPr lang="en-US" dirty="0"/>
            <a:t>d) </a:t>
          </a:r>
          <a:r>
            <a:rPr lang="en-US" b="1" dirty="0"/>
            <a:t>For </a:t>
          </a:r>
          <a:r>
            <a:rPr lang="en-US" dirty="0"/>
            <a:t>every </a:t>
          </a:r>
          <a:r>
            <a:rPr lang="en-US" b="1" i="1" dirty="0"/>
            <a:t>R, </a:t>
          </a:r>
          <a:r>
            <a:rPr lang="en-US" dirty="0"/>
            <a:t>+</a:t>
          </a:r>
          <a:r>
            <a:rPr lang="en-US" b="1" dirty="0"/>
            <a:t>z,=+ </a:t>
          </a:r>
          <a:r>
            <a:rPr lang="en-US" b="1" dirty="0" err="1"/>
            <a:t>Qk</a:t>
          </a:r>
          <a:r>
            <a:rPr lang="en-US" b="1" dirty="0"/>
            <a:t> </a:t>
          </a:r>
          <a:r>
            <a:rPr lang="en-US" dirty="0"/>
            <a:t>from a given coordinative sphere choose one of the transformations </a:t>
          </a:r>
          <a:r>
            <a:rPr lang="en-US" b="1" i="1" dirty="0"/>
            <a:t>u </a:t>
          </a:r>
          <a:r>
            <a:rPr lang="en-US" dirty="0"/>
            <a:t>which transform </a:t>
          </a:r>
          <a:r>
            <a:rPr lang="en-US" b="1" i="1" dirty="0"/>
            <a:t>R, </a:t>
          </a:r>
          <a:r>
            <a:rPr lang="en-US" dirty="0"/>
            <a:t>+</a:t>
          </a:r>
          <a:r>
            <a:rPr lang="en-US" b="1" dirty="0"/>
            <a:t>z8</a:t>
          </a:r>
          <a:r>
            <a:rPr lang="en-US" dirty="0"/>
            <a:t>into </a:t>
          </a:r>
          <a:r>
            <a:rPr lang="en-US" b="1" i="1" dirty="0"/>
            <a:t>9; </a:t>
          </a:r>
          <a:r>
            <a:rPr lang="en-US" dirty="0"/>
            <a:t>(see </a:t>
          </a:r>
          <a:r>
            <a:rPr lang="en-US" b="1" dirty="0"/>
            <a:t>(26)). </a:t>
          </a:r>
          <a:endParaRPr lang="en-US" dirty="0"/>
        </a:p>
      </dgm:t>
    </dgm:pt>
    <dgm:pt modelId="{275C6121-7B56-2745-89EA-37995C96D456}" type="parTrans" cxnId="{7937AF0F-2E35-B446-9B59-EEAF5D42EB1E}">
      <dgm:prSet/>
      <dgm:spPr/>
      <dgm:t>
        <a:bodyPr/>
        <a:lstStyle/>
        <a:p>
          <a:endParaRPr lang="zh-CN" altLang="en-US"/>
        </a:p>
      </dgm:t>
    </dgm:pt>
    <dgm:pt modelId="{394DB958-7534-274A-8E14-144BE32AE695}" type="sibTrans" cxnId="{7937AF0F-2E35-B446-9B59-EEAF5D42EB1E}">
      <dgm:prSet/>
      <dgm:spPr/>
      <dgm:t>
        <a:bodyPr/>
        <a:lstStyle/>
        <a:p>
          <a:endParaRPr lang="zh-CN" altLang="en-US"/>
        </a:p>
      </dgm:t>
    </dgm:pt>
    <dgm:pt modelId="{DA0E9AD5-374F-834B-90AA-9326E6034310}" type="pres">
      <dgm:prSet presAssocID="{BAF34E89-49DD-674E-AFBD-DB0C81AC322E}" presName="linearFlow" presStyleCnt="0">
        <dgm:presLayoutVars>
          <dgm:dir/>
          <dgm:animLvl val="lvl"/>
          <dgm:resizeHandles val="exact"/>
        </dgm:presLayoutVars>
      </dgm:prSet>
      <dgm:spPr/>
    </dgm:pt>
    <dgm:pt modelId="{D75159E7-C72D-864A-9453-D51C6F048722}" type="pres">
      <dgm:prSet presAssocID="{71BCE534-BB14-BB4A-A142-E31ED51C8C87}" presName="composite" presStyleCnt="0"/>
      <dgm:spPr/>
    </dgm:pt>
    <dgm:pt modelId="{C5C25039-AC08-AE48-8873-B263D13F2177}" type="pres">
      <dgm:prSet presAssocID="{71BCE534-BB14-BB4A-A142-E31ED51C8C87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E408E3D-E470-A046-BA6A-839E854338DD}" type="pres">
      <dgm:prSet presAssocID="{71BCE534-BB14-BB4A-A142-E31ED51C8C87}" presName="descendantText" presStyleLbl="alignAcc1" presStyleIdx="0" presStyleCnt="4" custLinFactNeighborX="-86" custLinFactNeighborY="-1401">
        <dgm:presLayoutVars>
          <dgm:bulletEnabled val="1"/>
        </dgm:presLayoutVars>
      </dgm:prSet>
      <dgm:spPr/>
    </dgm:pt>
    <dgm:pt modelId="{FB64E058-CB29-8A43-8B27-12AE1B7FBD19}" type="pres">
      <dgm:prSet presAssocID="{FE9CAA77-59BD-1342-8E7E-6BB31B2F3EF1}" presName="sp" presStyleCnt="0"/>
      <dgm:spPr/>
    </dgm:pt>
    <dgm:pt modelId="{0186F9C4-9B22-5648-9BE0-DDCA3525B3EB}" type="pres">
      <dgm:prSet presAssocID="{E5DF1BC0-B0E0-B74C-87C0-4FE85474A4FC}" presName="composite" presStyleCnt="0"/>
      <dgm:spPr/>
    </dgm:pt>
    <dgm:pt modelId="{AA77EFAE-396A-634C-BE10-797AB6825829}" type="pres">
      <dgm:prSet presAssocID="{E5DF1BC0-B0E0-B74C-87C0-4FE85474A4F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72D4E11-0FF5-4145-8455-5CC2B053ACB3}" type="pres">
      <dgm:prSet presAssocID="{E5DF1BC0-B0E0-B74C-87C0-4FE85474A4FC}" presName="descendantText" presStyleLbl="alignAcc1" presStyleIdx="1" presStyleCnt="4">
        <dgm:presLayoutVars>
          <dgm:bulletEnabled val="1"/>
        </dgm:presLayoutVars>
      </dgm:prSet>
      <dgm:spPr/>
    </dgm:pt>
    <dgm:pt modelId="{B32958E0-C10F-9F46-986E-87D4F4BCAF7F}" type="pres">
      <dgm:prSet presAssocID="{545F45BD-B59E-7F4B-A41D-6A8DC53247EA}" presName="sp" presStyleCnt="0"/>
      <dgm:spPr/>
    </dgm:pt>
    <dgm:pt modelId="{1C21F342-525B-D048-840A-9856C4F861C6}" type="pres">
      <dgm:prSet presAssocID="{26158C4E-9DF3-4D47-A285-0FA0C93AE103}" presName="composite" presStyleCnt="0"/>
      <dgm:spPr/>
    </dgm:pt>
    <dgm:pt modelId="{4701D01F-A378-1746-B19B-72891C9D3EA4}" type="pres">
      <dgm:prSet presAssocID="{26158C4E-9DF3-4D47-A285-0FA0C93AE10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9C2C9B7-339F-794B-9344-5572AE313656}" type="pres">
      <dgm:prSet presAssocID="{26158C4E-9DF3-4D47-A285-0FA0C93AE103}" presName="descendantText" presStyleLbl="alignAcc1" presStyleIdx="2" presStyleCnt="4">
        <dgm:presLayoutVars>
          <dgm:bulletEnabled val="1"/>
        </dgm:presLayoutVars>
      </dgm:prSet>
      <dgm:spPr/>
    </dgm:pt>
    <dgm:pt modelId="{3485445A-99BE-E345-A14E-1A0BFD915322}" type="pres">
      <dgm:prSet presAssocID="{C05B8A8D-BB64-B442-B3BD-830FF69303FA}" presName="sp" presStyleCnt="0"/>
      <dgm:spPr/>
    </dgm:pt>
    <dgm:pt modelId="{2EAEDCDB-BEA2-574F-94B4-5CDC9A79DCC9}" type="pres">
      <dgm:prSet presAssocID="{506563CA-4D7F-8743-9BD8-6629CB0DA5D7}" presName="composite" presStyleCnt="0"/>
      <dgm:spPr/>
    </dgm:pt>
    <dgm:pt modelId="{4EFC2052-4367-C444-9312-A4EC084EE55C}" type="pres">
      <dgm:prSet presAssocID="{506563CA-4D7F-8743-9BD8-6629CB0DA5D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2319E96-CB75-9A47-9054-D8ADA20FBFE0}" type="pres">
      <dgm:prSet presAssocID="{506563CA-4D7F-8743-9BD8-6629CB0DA5D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3920402-4ADD-2A49-8EB4-909BC52965F5}" type="presOf" srcId="{A50B34DD-2786-EA4A-A546-04A783F16FC3}" destId="{BE408E3D-E470-A046-BA6A-839E854338DD}" srcOrd="0" destOrd="0" presId="urn:microsoft.com/office/officeart/2005/8/layout/chevron2"/>
    <dgm:cxn modelId="{BDE0ED0C-D21A-3E48-B95B-30D799856E5F}" type="presOf" srcId="{506563CA-4D7F-8743-9BD8-6629CB0DA5D7}" destId="{4EFC2052-4367-C444-9312-A4EC084EE55C}" srcOrd="0" destOrd="0" presId="urn:microsoft.com/office/officeart/2005/8/layout/chevron2"/>
    <dgm:cxn modelId="{AB70100E-42F1-FE40-BCC8-90636BD8C580}" type="presOf" srcId="{B9087E8E-BFC0-274F-B0BF-C7F75F676E62}" destId="{072D4E11-0FF5-4145-8455-5CC2B053ACB3}" srcOrd="0" destOrd="1" presId="urn:microsoft.com/office/officeart/2005/8/layout/chevron2"/>
    <dgm:cxn modelId="{7937AF0F-2E35-B446-9B59-EEAF5D42EB1E}" srcId="{E5DF1BC0-B0E0-B74C-87C0-4FE85474A4FC}" destId="{152B289C-29C8-884D-8748-9807A01D4DFF}" srcOrd="2" destOrd="0" parTransId="{275C6121-7B56-2745-89EA-37995C96D456}" sibTransId="{394DB958-7534-274A-8E14-144BE32AE695}"/>
    <dgm:cxn modelId="{5FF28711-70DF-A745-9F9C-7D49FDEF877D}" type="presOf" srcId="{7E71AF7D-5932-4144-96E6-16520E35CD8B}" destId="{F9C2C9B7-339F-794B-9344-5572AE313656}" srcOrd="0" destOrd="1" presId="urn:microsoft.com/office/officeart/2005/8/layout/chevron2"/>
    <dgm:cxn modelId="{05123B18-E318-9348-803E-FCF7B6A77058}" type="presOf" srcId="{BAF34E89-49DD-674E-AFBD-DB0C81AC322E}" destId="{DA0E9AD5-374F-834B-90AA-9326E6034310}" srcOrd="0" destOrd="0" presId="urn:microsoft.com/office/officeart/2005/8/layout/chevron2"/>
    <dgm:cxn modelId="{B701EC1E-FCD8-7D48-98E1-72E9F56297DC}" srcId="{26158C4E-9DF3-4D47-A285-0FA0C93AE103}" destId="{9CECCA7B-52D8-7B46-AF0C-74FCB5F6A371}" srcOrd="0" destOrd="0" parTransId="{CC54E481-07F5-2647-BF04-629B176A7350}" sibTransId="{71C1C671-7A1E-384D-8782-66CA9CC1FFDC}"/>
    <dgm:cxn modelId="{5D0A3F27-7B0B-A849-9DE8-C36AB9FDFDA8}" srcId="{26158C4E-9DF3-4D47-A285-0FA0C93AE103}" destId="{A1CD0D9B-A528-084B-B9D5-1C74A5A90E86}" srcOrd="2" destOrd="0" parTransId="{93E2C466-BF21-4446-9613-14AF5A98BAF2}" sibTransId="{C52FC38B-6CEA-BD46-884D-3271B2E63523}"/>
    <dgm:cxn modelId="{12E33B2C-5DFC-9B44-99AE-085D2409F350}" type="presOf" srcId="{191C35A6-D0B8-4B4D-A569-E777E8589C76}" destId="{072D4E11-0FF5-4145-8455-5CC2B053ACB3}" srcOrd="0" destOrd="0" presId="urn:microsoft.com/office/officeart/2005/8/layout/chevron2"/>
    <dgm:cxn modelId="{19F34844-ED16-4C4A-9830-9EFC2F94A83F}" type="presOf" srcId="{BA5286D9-6179-A547-8A7C-6DD110E79D3A}" destId="{BE408E3D-E470-A046-BA6A-839E854338DD}" srcOrd="0" destOrd="3" presId="urn:microsoft.com/office/officeart/2005/8/layout/chevron2"/>
    <dgm:cxn modelId="{6786364F-FECA-6D4D-A688-3AE869D6DB39}" srcId="{BAF34E89-49DD-674E-AFBD-DB0C81AC322E}" destId="{506563CA-4D7F-8743-9BD8-6629CB0DA5D7}" srcOrd="3" destOrd="0" parTransId="{DC7667E3-AEC4-F84F-A29F-74F61363AD92}" sibTransId="{34E941AF-A4F1-584B-9E3C-16E827EDD631}"/>
    <dgm:cxn modelId="{2C327B5C-701C-B541-8BBF-B7E1DFB35BFA}" srcId="{E5DF1BC0-B0E0-B74C-87C0-4FE85474A4FC}" destId="{B9087E8E-BFC0-274F-B0BF-C7F75F676E62}" srcOrd="1" destOrd="0" parTransId="{61ABC149-D3D3-1B4D-B609-0F6D53C7C856}" sibTransId="{A29ABB3A-BFB8-524F-88AA-5E544BEFF2B9}"/>
    <dgm:cxn modelId="{C947535D-CE17-0F45-9527-E153A3BA96C8}" type="presOf" srcId="{D749496B-BE88-AC47-B7CF-E041F5F95122}" destId="{72319E96-CB75-9A47-9054-D8ADA20FBFE0}" srcOrd="0" destOrd="0" presId="urn:microsoft.com/office/officeart/2005/8/layout/chevron2"/>
    <dgm:cxn modelId="{77F8B36B-B83F-AF49-BE49-200C3C7B60C6}" srcId="{BAF34E89-49DD-674E-AFBD-DB0C81AC322E}" destId="{E5DF1BC0-B0E0-B74C-87C0-4FE85474A4FC}" srcOrd="1" destOrd="0" parTransId="{CC2505CF-FD9D-334B-8A60-D77936CD1A60}" sibTransId="{545F45BD-B59E-7F4B-A41D-6A8DC53247EA}"/>
    <dgm:cxn modelId="{79100970-99E8-7C40-B052-23C4B6466F16}" type="presOf" srcId="{9CECCA7B-52D8-7B46-AF0C-74FCB5F6A371}" destId="{F9C2C9B7-339F-794B-9344-5572AE313656}" srcOrd="0" destOrd="0" presId="urn:microsoft.com/office/officeart/2005/8/layout/chevron2"/>
    <dgm:cxn modelId="{1C8EF171-DE50-E24C-B2B6-3B5C3EB6CF2B}" srcId="{26158C4E-9DF3-4D47-A285-0FA0C93AE103}" destId="{7E71AF7D-5932-4144-96E6-16520E35CD8B}" srcOrd="1" destOrd="0" parTransId="{EDB7FC64-D9ED-9344-B22E-94AA349744E9}" sibTransId="{50A623BD-A6C4-B147-AE24-03873CC130EA}"/>
    <dgm:cxn modelId="{6F558D73-A3F6-0248-BCCE-FBAEF1D880BA}" type="presOf" srcId="{F985FCF6-CEA1-8B43-AFC8-13B5E6AE0ADE}" destId="{BE408E3D-E470-A046-BA6A-839E854338DD}" srcOrd="0" destOrd="1" presId="urn:microsoft.com/office/officeart/2005/8/layout/chevron2"/>
    <dgm:cxn modelId="{6F583A8F-F4CF-2C43-841D-36DA10450766}" srcId="{71BCE534-BB14-BB4A-A142-E31ED51C8C87}" destId="{BA5286D9-6179-A547-8A7C-6DD110E79D3A}" srcOrd="3" destOrd="0" parTransId="{D3A4FF95-3062-814E-9368-3623B3A3DE56}" sibTransId="{F419ECA6-5588-B344-B83B-31DDB51F3367}"/>
    <dgm:cxn modelId="{5FB6B299-5E05-7A4D-A309-D9431D8AED85}" type="presOf" srcId="{71BCE534-BB14-BB4A-A142-E31ED51C8C87}" destId="{C5C25039-AC08-AE48-8873-B263D13F2177}" srcOrd="0" destOrd="0" presId="urn:microsoft.com/office/officeart/2005/8/layout/chevron2"/>
    <dgm:cxn modelId="{133BD6AC-4E40-A34A-B422-57B049B264CA}" srcId="{506563CA-4D7F-8743-9BD8-6629CB0DA5D7}" destId="{D749496B-BE88-AC47-B7CF-E041F5F95122}" srcOrd="0" destOrd="0" parTransId="{86FFEECB-E38A-994D-B401-A304F92EAE8B}" sibTransId="{1235E639-F3E6-F943-B585-272B6F3B3923}"/>
    <dgm:cxn modelId="{9B176BB0-71E2-184C-8419-5E7729B1CDBD}" srcId="{71BCE534-BB14-BB4A-A142-E31ED51C8C87}" destId="{12A40426-48FB-E644-AE4B-466F750C9353}" srcOrd="2" destOrd="0" parTransId="{0582319D-B138-6143-8ECB-5E659EFFB197}" sibTransId="{C0469CD6-B772-B94D-94F4-DF7C0101427F}"/>
    <dgm:cxn modelId="{BC6063B8-18DA-2D49-8D91-C6BAF162AE27}" srcId="{71BCE534-BB14-BB4A-A142-E31ED51C8C87}" destId="{A50B34DD-2786-EA4A-A546-04A783F16FC3}" srcOrd="0" destOrd="0" parTransId="{0DAC5845-5EB7-5F4E-816D-FEB72F584821}" sibTransId="{E9166DBF-897F-F140-BC91-0AF590A6520D}"/>
    <dgm:cxn modelId="{B6A098B8-7BBB-BB4A-9DE7-98CD90060F1C}" type="presOf" srcId="{12A40426-48FB-E644-AE4B-466F750C9353}" destId="{BE408E3D-E470-A046-BA6A-839E854338DD}" srcOrd="0" destOrd="2" presId="urn:microsoft.com/office/officeart/2005/8/layout/chevron2"/>
    <dgm:cxn modelId="{15CE7DB9-3D97-ED4F-9A49-6D97666195FE}" type="presOf" srcId="{E5DF1BC0-B0E0-B74C-87C0-4FE85474A4FC}" destId="{AA77EFAE-396A-634C-BE10-797AB6825829}" srcOrd="0" destOrd="0" presId="urn:microsoft.com/office/officeart/2005/8/layout/chevron2"/>
    <dgm:cxn modelId="{5C097EB9-5B8D-9049-A340-7EF892BD0492}" type="presOf" srcId="{152B289C-29C8-884D-8748-9807A01D4DFF}" destId="{072D4E11-0FF5-4145-8455-5CC2B053ACB3}" srcOrd="0" destOrd="2" presId="urn:microsoft.com/office/officeart/2005/8/layout/chevron2"/>
    <dgm:cxn modelId="{767649BC-0D0C-AF4C-AFDF-68EA4D2440D8}" srcId="{71BCE534-BB14-BB4A-A142-E31ED51C8C87}" destId="{F985FCF6-CEA1-8B43-AFC8-13B5E6AE0ADE}" srcOrd="1" destOrd="0" parTransId="{C468EFCB-1396-C641-9DB9-B4A26734297E}" sibTransId="{1E670234-DAEB-594C-8B46-7F9FDE4CB265}"/>
    <dgm:cxn modelId="{D11502C5-7EA2-374C-A5BB-67D897D9E0F2}" type="presOf" srcId="{635ACC75-14C6-E44F-BE7C-D8F013A7ADC6}" destId="{72319E96-CB75-9A47-9054-D8ADA20FBFE0}" srcOrd="0" destOrd="1" presId="urn:microsoft.com/office/officeart/2005/8/layout/chevron2"/>
    <dgm:cxn modelId="{E38FF1C6-DA2C-2A46-AC8B-F9758FE9F8AD}" srcId="{BAF34E89-49DD-674E-AFBD-DB0C81AC322E}" destId="{26158C4E-9DF3-4D47-A285-0FA0C93AE103}" srcOrd="2" destOrd="0" parTransId="{8BA9F940-FB53-C045-A527-44CBD7F3600F}" sibTransId="{C05B8A8D-BB64-B442-B3BD-830FF69303FA}"/>
    <dgm:cxn modelId="{F0B571CD-2A95-D549-88E0-8F67F4711BA7}" type="presOf" srcId="{26158C4E-9DF3-4D47-A285-0FA0C93AE103}" destId="{4701D01F-A378-1746-B19B-72891C9D3EA4}" srcOrd="0" destOrd="0" presId="urn:microsoft.com/office/officeart/2005/8/layout/chevron2"/>
    <dgm:cxn modelId="{B8B1ADD0-C1FD-D04C-BF85-1762BB0AFDC2}" type="presOf" srcId="{A1CD0D9B-A528-084B-B9D5-1C74A5A90E86}" destId="{F9C2C9B7-339F-794B-9344-5572AE313656}" srcOrd="0" destOrd="2" presId="urn:microsoft.com/office/officeart/2005/8/layout/chevron2"/>
    <dgm:cxn modelId="{C00700D2-9ADA-F746-B85D-93B395BF19BD}" srcId="{506563CA-4D7F-8743-9BD8-6629CB0DA5D7}" destId="{635ACC75-14C6-E44F-BE7C-D8F013A7ADC6}" srcOrd="1" destOrd="0" parTransId="{72FF67D8-EC07-DC45-9BC4-21295A2F40CF}" sibTransId="{5F20EB25-551E-4047-9B10-972A39785EA7}"/>
    <dgm:cxn modelId="{9D0C04E0-51B9-4342-AA02-C01E1180CB58}" srcId="{BAF34E89-49DD-674E-AFBD-DB0C81AC322E}" destId="{71BCE534-BB14-BB4A-A142-E31ED51C8C87}" srcOrd="0" destOrd="0" parTransId="{792337A2-D062-4A41-9101-151000BF1CCA}" sibTransId="{FE9CAA77-59BD-1342-8E7E-6BB31B2F3EF1}"/>
    <dgm:cxn modelId="{A258F0EF-5F33-4D4C-B039-5237EE449EC0}" srcId="{E5DF1BC0-B0E0-B74C-87C0-4FE85474A4FC}" destId="{191C35A6-D0B8-4B4D-A569-E777E8589C76}" srcOrd="0" destOrd="0" parTransId="{3BEFCEAD-07A0-AE4F-93F3-EB17B641E9A9}" sibTransId="{5F12DEF2-323A-3D4C-B45A-93DAE455BEAB}"/>
    <dgm:cxn modelId="{0368A23B-E9B7-ED4F-B93F-6217BF1E62C3}" type="presParOf" srcId="{DA0E9AD5-374F-834B-90AA-9326E6034310}" destId="{D75159E7-C72D-864A-9453-D51C6F048722}" srcOrd="0" destOrd="0" presId="urn:microsoft.com/office/officeart/2005/8/layout/chevron2"/>
    <dgm:cxn modelId="{1C745F0E-F4EB-B444-A7EB-DDC8C947B093}" type="presParOf" srcId="{D75159E7-C72D-864A-9453-D51C6F048722}" destId="{C5C25039-AC08-AE48-8873-B263D13F2177}" srcOrd="0" destOrd="0" presId="urn:microsoft.com/office/officeart/2005/8/layout/chevron2"/>
    <dgm:cxn modelId="{F87A3FA4-418E-464F-A937-6F58BB828216}" type="presParOf" srcId="{D75159E7-C72D-864A-9453-D51C6F048722}" destId="{BE408E3D-E470-A046-BA6A-839E854338DD}" srcOrd="1" destOrd="0" presId="urn:microsoft.com/office/officeart/2005/8/layout/chevron2"/>
    <dgm:cxn modelId="{00D359FF-8B8E-2344-9E94-B78C8BA9A762}" type="presParOf" srcId="{DA0E9AD5-374F-834B-90AA-9326E6034310}" destId="{FB64E058-CB29-8A43-8B27-12AE1B7FBD19}" srcOrd="1" destOrd="0" presId="urn:microsoft.com/office/officeart/2005/8/layout/chevron2"/>
    <dgm:cxn modelId="{C20C4DF7-93B5-1442-AD80-5459EF792CA7}" type="presParOf" srcId="{DA0E9AD5-374F-834B-90AA-9326E6034310}" destId="{0186F9C4-9B22-5648-9BE0-DDCA3525B3EB}" srcOrd="2" destOrd="0" presId="urn:microsoft.com/office/officeart/2005/8/layout/chevron2"/>
    <dgm:cxn modelId="{4E559A37-3F2C-7D44-8EF0-65556231FFB2}" type="presParOf" srcId="{0186F9C4-9B22-5648-9BE0-DDCA3525B3EB}" destId="{AA77EFAE-396A-634C-BE10-797AB6825829}" srcOrd="0" destOrd="0" presId="urn:microsoft.com/office/officeart/2005/8/layout/chevron2"/>
    <dgm:cxn modelId="{48D826E4-26C5-6949-9028-DB75F7880DF8}" type="presParOf" srcId="{0186F9C4-9B22-5648-9BE0-DDCA3525B3EB}" destId="{072D4E11-0FF5-4145-8455-5CC2B053ACB3}" srcOrd="1" destOrd="0" presId="urn:microsoft.com/office/officeart/2005/8/layout/chevron2"/>
    <dgm:cxn modelId="{3AACB7E3-E9F5-9444-9829-4CB560DED3D7}" type="presParOf" srcId="{DA0E9AD5-374F-834B-90AA-9326E6034310}" destId="{B32958E0-C10F-9F46-986E-87D4F4BCAF7F}" srcOrd="3" destOrd="0" presId="urn:microsoft.com/office/officeart/2005/8/layout/chevron2"/>
    <dgm:cxn modelId="{CE45303E-A449-684E-A0E2-060E1E4381E5}" type="presParOf" srcId="{DA0E9AD5-374F-834B-90AA-9326E6034310}" destId="{1C21F342-525B-D048-840A-9856C4F861C6}" srcOrd="4" destOrd="0" presId="urn:microsoft.com/office/officeart/2005/8/layout/chevron2"/>
    <dgm:cxn modelId="{803D698E-C928-D842-AC45-031520502A66}" type="presParOf" srcId="{1C21F342-525B-D048-840A-9856C4F861C6}" destId="{4701D01F-A378-1746-B19B-72891C9D3EA4}" srcOrd="0" destOrd="0" presId="urn:microsoft.com/office/officeart/2005/8/layout/chevron2"/>
    <dgm:cxn modelId="{A61BF595-2E88-0C4B-8407-D9A6EB0A6A97}" type="presParOf" srcId="{1C21F342-525B-D048-840A-9856C4F861C6}" destId="{F9C2C9B7-339F-794B-9344-5572AE313656}" srcOrd="1" destOrd="0" presId="urn:microsoft.com/office/officeart/2005/8/layout/chevron2"/>
    <dgm:cxn modelId="{2075E54F-1570-5343-AC4E-1E545114DC7A}" type="presParOf" srcId="{DA0E9AD5-374F-834B-90AA-9326E6034310}" destId="{3485445A-99BE-E345-A14E-1A0BFD915322}" srcOrd="5" destOrd="0" presId="urn:microsoft.com/office/officeart/2005/8/layout/chevron2"/>
    <dgm:cxn modelId="{E166BE2A-B67A-6D42-A375-6268F5A16D44}" type="presParOf" srcId="{DA0E9AD5-374F-834B-90AA-9326E6034310}" destId="{2EAEDCDB-BEA2-574F-94B4-5CDC9A79DCC9}" srcOrd="6" destOrd="0" presId="urn:microsoft.com/office/officeart/2005/8/layout/chevron2"/>
    <dgm:cxn modelId="{2FA68D69-864A-1E46-A44F-795671391691}" type="presParOf" srcId="{2EAEDCDB-BEA2-574F-94B4-5CDC9A79DCC9}" destId="{4EFC2052-4367-C444-9312-A4EC084EE55C}" srcOrd="0" destOrd="0" presId="urn:microsoft.com/office/officeart/2005/8/layout/chevron2"/>
    <dgm:cxn modelId="{476A0EE2-754E-504D-88F8-FDF67A76E157}" type="presParOf" srcId="{2EAEDCDB-BEA2-574F-94B4-5CDC9A79DCC9}" destId="{72319E96-CB75-9A47-9054-D8ADA20FBFE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25039-AC08-AE48-8873-B263D13F2177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Crystal symmetry</a:t>
          </a:r>
          <a:endParaRPr lang="zh-CN" altLang="en-US" sz="1300" kern="1200" dirty="0"/>
        </a:p>
      </dsp:txBody>
      <dsp:txXfrm rot="-5400000">
        <a:off x="1" y="512108"/>
        <a:ext cx="1024202" cy="438943"/>
      </dsp:txXfrm>
    </dsp:sp>
    <dsp:sp modelId="{BE408E3D-E470-A046-BA6A-839E854338DD}">
      <dsp:nvSpPr>
        <dsp:cNvPr id="0" name=""/>
        <dsp:cNvSpPr/>
      </dsp:nvSpPr>
      <dsp:spPr>
        <a:xfrm rot="5400000">
          <a:off x="4094469" y="-307637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Determine the point subgroup of the space group of the considered crystal.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Find its irreducible representations (single-or double-valued) and set them into the definite order. 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For the fixed set of initial functions it is sufficient to take those representations according to which these functions transform. 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Define the transformation of arbitrary vector under the operation </a:t>
          </a:r>
          <a:r>
            <a:rPr lang="en-US" altLang="zh-CN" sz="1100" b="1" kern="1200" dirty="0"/>
            <a:t>of </a:t>
          </a:r>
          <a:r>
            <a:rPr lang="en-US" altLang="zh-CN" sz="1100" kern="1200" dirty="0"/>
            <a:t>a from </a:t>
          </a:r>
          <a:r>
            <a:rPr lang="en-US" altLang="zh-CN" sz="1100" b="1" i="1" kern="1200" dirty="0"/>
            <a:t>G,. </a:t>
          </a:r>
          <a:endParaRPr lang="zh-CN" altLang="en-US" sz="1100" kern="1200" dirty="0"/>
        </a:p>
      </dsp:txBody>
      <dsp:txXfrm rot="-5400000">
        <a:off x="1018093" y="46426"/>
        <a:ext cx="7057371" cy="858192"/>
      </dsp:txXfrm>
    </dsp:sp>
    <dsp:sp modelId="{AA77EFAE-396A-634C-BE10-797AB6825829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Determine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Generator</a:t>
          </a:r>
          <a:endParaRPr lang="zh-CN" altLang="en-US" sz="1300" kern="1200" dirty="0"/>
        </a:p>
      </dsp:txBody>
      <dsp:txXfrm rot="-5400000">
        <a:off x="1" y="1830610"/>
        <a:ext cx="1024202" cy="438943"/>
      </dsp:txXfrm>
    </dsp:sp>
    <dsp:sp modelId="{072D4E11-0FF5-4145-8455-5CC2B053ACB3}">
      <dsp:nvSpPr>
        <dsp:cNvPr id="0" name=""/>
        <dsp:cNvSpPr/>
      </dsp:nvSpPr>
      <dsp:spPr>
        <a:xfrm rot="5400000">
          <a:off x="4100578" y="-175786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choose the set of fixed vectors </a:t>
          </a:r>
          <a:r>
            <a:rPr lang="en-US" sz="1100" b="1" kern="1200" dirty="0"/>
            <a:t>QL </a:t>
          </a:r>
          <a:r>
            <a:rPr lang="en-US" sz="1100" kern="1200" dirty="0"/>
            <a:t>for every coordinative sphere (see Section </a:t>
          </a:r>
          <a:r>
            <a:rPr lang="en-US" sz="1100" b="1" kern="1200" dirty="0"/>
            <a:t>2.8). 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c) For every </a:t>
          </a:r>
          <a:r>
            <a:rPr lang="en-US" sz="1100" b="1" kern="1200"/>
            <a:t>QL </a:t>
          </a:r>
          <a:r>
            <a:rPr lang="en-US" sz="1100" kern="1200"/>
            <a:t>find the transformations (Y which do not change it and form the group </a:t>
          </a:r>
          <a:r>
            <a:rPr lang="en-US" sz="1100" b="1" kern="1200"/>
            <a:t>Gk. </a:t>
          </a:r>
          <a:r>
            <a:rPr lang="en-US" sz="1100" kern="1200"/>
            <a:t>Then find the generators for this group.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d) </a:t>
          </a:r>
          <a:r>
            <a:rPr lang="en-US" sz="1100" b="1" kern="1200" dirty="0"/>
            <a:t>For </a:t>
          </a:r>
          <a:r>
            <a:rPr lang="en-US" sz="1100" kern="1200" dirty="0"/>
            <a:t>every </a:t>
          </a:r>
          <a:r>
            <a:rPr lang="en-US" sz="1100" b="1" i="1" kern="1200" dirty="0"/>
            <a:t>R, </a:t>
          </a:r>
          <a:r>
            <a:rPr lang="en-US" sz="1100" kern="1200" dirty="0"/>
            <a:t>+</a:t>
          </a:r>
          <a:r>
            <a:rPr lang="en-US" sz="1100" b="1" kern="1200" dirty="0"/>
            <a:t>z,=+ </a:t>
          </a:r>
          <a:r>
            <a:rPr lang="en-US" sz="1100" b="1" kern="1200" dirty="0" err="1"/>
            <a:t>Qk</a:t>
          </a:r>
          <a:r>
            <a:rPr lang="en-US" sz="1100" b="1" kern="1200" dirty="0"/>
            <a:t> </a:t>
          </a:r>
          <a:r>
            <a:rPr lang="en-US" sz="1100" kern="1200" dirty="0"/>
            <a:t>from a given coordinative sphere choose one of the transformations </a:t>
          </a:r>
          <a:r>
            <a:rPr lang="en-US" sz="1100" b="1" i="1" kern="1200" dirty="0"/>
            <a:t>u </a:t>
          </a:r>
          <a:r>
            <a:rPr lang="en-US" sz="1100" kern="1200" dirty="0"/>
            <a:t>which transform </a:t>
          </a:r>
          <a:r>
            <a:rPr lang="en-US" sz="1100" b="1" i="1" kern="1200" dirty="0"/>
            <a:t>R, </a:t>
          </a:r>
          <a:r>
            <a:rPr lang="en-US" sz="1100" kern="1200" dirty="0"/>
            <a:t>+</a:t>
          </a:r>
          <a:r>
            <a:rPr lang="en-US" sz="1100" b="1" kern="1200" dirty="0"/>
            <a:t>z8</a:t>
          </a:r>
          <a:r>
            <a:rPr lang="en-US" sz="1100" kern="1200" dirty="0"/>
            <a:t>into </a:t>
          </a:r>
          <a:r>
            <a:rPr lang="en-US" sz="1100" b="1" i="1" kern="1200" dirty="0"/>
            <a:t>9; </a:t>
          </a:r>
          <a:r>
            <a:rPr lang="en-US" sz="1100" kern="1200" dirty="0"/>
            <a:t>(see </a:t>
          </a:r>
          <a:r>
            <a:rPr lang="en-US" sz="1100" b="1" kern="1200" dirty="0"/>
            <a:t>(26)). </a:t>
          </a:r>
          <a:endParaRPr lang="en-US" sz="1100" kern="1200" dirty="0"/>
        </a:p>
      </dsp:txBody>
      <dsp:txXfrm rot="-5400000">
        <a:off x="1024202" y="1364936"/>
        <a:ext cx="7057371" cy="858192"/>
      </dsp:txXfrm>
    </dsp:sp>
    <dsp:sp modelId="{4701D01F-A378-1746-B19B-72891C9D3EA4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Write and Compute</a:t>
          </a:r>
          <a:endParaRPr lang="zh-CN" altLang="en-US" sz="1300" kern="1200" dirty="0"/>
        </a:p>
      </dsp:txBody>
      <dsp:txXfrm rot="-5400000">
        <a:off x="1" y="3149112"/>
        <a:ext cx="1024202" cy="438943"/>
      </dsp:txXfrm>
    </dsp:sp>
    <dsp:sp modelId="{F9C2C9B7-339F-794B-9344-5572AE313656}">
      <dsp:nvSpPr>
        <dsp:cNvPr id="0" name=""/>
        <dsp:cNvSpPr/>
      </dsp:nvSpPr>
      <dsp:spPr>
        <a:xfrm rot="5400000">
          <a:off x="4100578" y="-439365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Write down </a:t>
          </a:r>
          <a:r>
            <a:rPr lang="en-US" sz="1100" b="1" kern="1200" dirty="0"/>
            <a:t>(29) </a:t>
          </a:r>
          <a:r>
            <a:rPr lang="en-US" sz="1100" kern="1200" dirty="0"/>
            <a:t>for transformations defined in c). Solving the equations express all the energy integrals as functions of the minimum number of </a:t>
          </a:r>
          <a:r>
            <a:rPr lang="en-US" sz="1100" kern="1200" dirty="0" err="1"/>
            <a:t>indepen</a:t>
          </a:r>
          <a:r>
            <a:rPr lang="en-US" sz="1100" kern="1200" dirty="0"/>
            <a:t>- dent energy integrals. Use </a:t>
          </a:r>
          <a:r>
            <a:rPr lang="en-US" sz="1100" b="1" kern="1200" dirty="0"/>
            <a:t>(17) </a:t>
          </a:r>
          <a:r>
            <a:rPr lang="en-US" sz="1100" kern="1200" dirty="0"/>
            <a:t>and </a:t>
          </a:r>
          <a:r>
            <a:rPr lang="en-US" sz="1100" b="1" kern="1200" dirty="0"/>
            <a:t>(19)</a:t>
          </a:r>
          <a:r>
            <a:rPr lang="en-US" sz="1100" kern="1200" dirty="0"/>
            <a:t>for independent integrals. 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Compute the inner sums in </a:t>
          </a:r>
          <a:r>
            <a:rPr lang="en-US" sz="1100" b="1" kern="1200" dirty="0"/>
            <a:t>(28): 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limLoc m:val="undOvr"/>
                  <m:grow m:val="on"/>
                  <m:supHide m:val="on"/>
                  <m:ctrlPr>
                    <a:rPr lang="zh-CN" sz="110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a:rPr lang="en-US" sz="1100" i="1" kern="1200">
                      <a:latin typeface="Cambria Math" panose="02040503050406030204" pitchFamily="18" charset="0"/>
                    </a:rPr>
                    <m:t>𝛼</m:t>
                  </m:r>
                </m:sub>
                <m:sup/>
                <m:e>
                  <m:r>
                    <a:rPr lang="en-US" sz="1100" i="1" kern="1200">
                      <a:latin typeface="Cambria Math" panose="02040503050406030204" pitchFamily="18" charset="0"/>
                    </a:rPr>
                    <m:t> </m:t>
                  </m:r>
                </m:e>
              </m:nary>
              <m:sSup>
                <m:sSupPr>
                  <m:ctrlPr>
                    <a:rPr lang="zh-CN" sz="1100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m:rPr>
                      <m:sty m:val="p"/>
                    </m:rPr>
                    <a:rPr lang="en-US" sz="1100" kern="1200">
                      <a:latin typeface="Cambria Math" panose="02040503050406030204" pitchFamily="18" charset="0"/>
                    </a:rPr>
                    <m:t>e</m:t>
                  </m:r>
                </m:e>
                <m:sup>
                  <m:r>
                    <a:rPr lang="en-US" sz="1100" i="1" kern="1200">
                      <a:latin typeface="Cambria Math" panose="02040503050406030204" pitchFamily="18" charset="0"/>
                    </a:rPr>
                    <m:t>𝑖</m:t>
                  </m:r>
                  <m:r>
                    <a:rPr lang="en-US" sz="1100" i="1" kern="1200">
                      <a:latin typeface="Cambria Math" panose="02040503050406030204" pitchFamily="18" charset="0"/>
                    </a:rPr>
                    <m:t>𝛼</m:t>
                  </m:r>
                  <m:r>
                    <a:rPr lang="en-US" sz="1100" b="1" i="1" kern="1200">
                      <a:latin typeface="Cambria Math" panose="02040503050406030204" pitchFamily="18" charset="0"/>
                    </a:rPr>
                    <m:t>𝒌</m:t>
                  </m:r>
                  <m:sSubSup>
                    <m:sSubSupPr>
                      <m:ctrlPr>
                        <a:rPr lang="zh-CN" sz="1100" i="1" kern="120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100" b="1" i="1" kern="1200">
                          <a:latin typeface="Cambria Math" panose="02040503050406030204" pitchFamily="18" charset="0"/>
                        </a:rPr>
                        <m:t>𝑸</m:t>
                      </m:r>
                    </m:e>
                    <m:sub>
                      <m:r>
                        <a:rPr lang="en-US" sz="1100" i="1" kern="1200">
                          <a:latin typeface="Cambria Math" panose="02040503050406030204" pitchFamily="18" charset="0"/>
                        </a:rPr>
                        <m:t>𝑝</m:t>
                      </m:r>
                    </m:sub>
                    <m:sup>
                      <m:r>
                        <a:rPr lang="en-US" sz="1100" i="1" kern="1200">
                          <a:latin typeface="Cambria Math" panose="02040503050406030204" pitchFamily="18" charset="0"/>
                        </a:rPr>
                        <m:t>𝑙</m:t>
                      </m:r>
                    </m:sup>
                  </m:sSubSup>
                </m:sup>
              </m:sSup>
              <m:sSubSup>
                <m:sSubSupPr>
                  <m:ctrlPr>
                    <a:rPr lang="zh-CN" sz="110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100" i="1" kern="1200">
                      <a:latin typeface="Cambria Math" panose="02040503050406030204" pitchFamily="18" charset="0"/>
                    </a:rPr>
                    <m:t>𝐷</m:t>
                  </m:r>
                </m:e>
                <m:sub>
                  <m:r>
                    <a:rPr lang="en-US" sz="1100" i="1" kern="1200">
                      <a:latin typeface="Cambria Math" panose="02040503050406030204" pitchFamily="18" charset="0"/>
                    </a:rPr>
                    <m:t>𝑣</m:t>
                  </m:r>
                  <m:r>
                    <a:rPr lang="en-US" sz="1100" i="1" kern="1200">
                      <a:latin typeface="Cambria Math" panose="02040503050406030204" pitchFamily="18" charset="0"/>
                    </a:rPr>
                    <m:t>𝜇</m:t>
                  </m:r>
                </m:sub>
                <m:sup>
                  <m:r>
                    <a:rPr lang="en-US" sz="1100" i="1" kern="1200">
                      <a:latin typeface="Cambria Math" panose="02040503050406030204" pitchFamily="18" charset="0"/>
                    </a:rPr>
                    <m:t>𝑗</m:t>
                  </m:r>
                  <m:r>
                    <a:rPr lang="en-US" sz="1100" i="1" kern="1200">
                      <a:latin typeface="Cambria Math" panose="02040503050406030204" pitchFamily="18" charset="0"/>
                    </a:rPr>
                    <m:t>∗</m:t>
                  </m:r>
                </m:sup>
              </m:sSubSup>
              <m:r>
                <a:rPr lang="en-US" sz="1100" i="1" kern="1200">
                  <a:latin typeface="Cambria Math" panose="02040503050406030204" pitchFamily="18" charset="0"/>
                </a:rPr>
                <m:t>(</m:t>
              </m:r>
              <m:r>
                <a:rPr lang="en-US" sz="1100" i="1" kern="1200">
                  <a:latin typeface="Cambria Math" panose="02040503050406030204" pitchFamily="18" charset="0"/>
                </a:rPr>
                <m:t>𝛼</m:t>
              </m:r>
              <m:r>
                <a:rPr lang="en-US" sz="1100" i="1" kern="1200">
                  <a:latin typeface="Cambria Math" panose="02040503050406030204" pitchFamily="18" charset="0"/>
                </a:rPr>
                <m:t>)</m:t>
              </m:r>
              <m:sSubSup>
                <m:sSubSupPr>
                  <m:ctrlPr>
                    <a:rPr lang="zh-CN" sz="110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100" i="1" kern="1200">
                      <a:latin typeface="Cambria Math" panose="02040503050406030204" pitchFamily="18" charset="0"/>
                    </a:rPr>
                    <m:t>𝐷</m:t>
                  </m:r>
                </m:e>
                <m:sub>
                  <m:sSup>
                    <m:sSupPr>
                      <m:ctrlPr>
                        <a:rPr lang="zh-CN" sz="110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1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  <m:sup>
                      <m:r>
                        <a:rPr lang="en-US" sz="1100" i="1" kern="120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sSup>
                    <m:sSupPr>
                      <m:ctrlPr>
                        <a:rPr lang="zh-CN" sz="110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100" i="1" kern="1200">
                          <a:latin typeface="Cambria Math" panose="02040503050406030204" pitchFamily="18" charset="0"/>
                        </a:rPr>
                        <m:t>𝜇</m:t>
                      </m:r>
                    </m:e>
                    <m:sup>
                      <m:r>
                        <a:rPr lang="en-US" sz="1100" i="1" kern="120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sub>
                <m:sup>
                  <m:sSup>
                    <m:sSupPr>
                      <m:ctrlPr>
                        <a:rPr lang="zh-CN" sz="110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100" i="1" kern="1200">
                          <a:latin typeface="Cambria Math" panose="02040503050406030204" pitchFamily="18" charset="0"/>
                        </a:rPr>
                        <m:t>𝑗</m:t>
                      </m:r>
                    </m:e>
                    <m:sup>
                      <m:r>
                        <a:rPr lang="en-US" sz="1100" i="1" kern="120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sup>
              </m:sSubSup>
              <m:r>
                <a:rPr lang="en-US" sz="1100" i="1" kern="1200">
                  <a:latin typeface="Cambria Math" panose="02040503050406030204" pitchFamily="18" charset="0"/>
                </a:rPr>
                <m:t>(</m:t>
              </m:r>
              <m:r>
                <a:rPr lang="en-US" sz="1100" i="1" kern="1200">
                  <a:latin typeface="Cambria Math" panose="02040503050406030204" pitchFamily="18" charset="0"/>
                </a:rPr>
                <m:t>𝛼</m:t>
              </m:r>
              <m:r>
                <a:rPr lang="en-US" sz="1100" i="1" kern="1200">
                  <a:latin typeface="Cambria Math" panose="02040503050406030204" pitchFamily="18" charset="0"/>
                </a:rPr>
                <m:t>)</m:t>
              </m:r>
            </m:oMath>
          </a14:m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where </a:t>
          </a:r>
          <a:r>
            <a:rPr lang="en-US" sz="1100" b="1" i="1" kern="1200" dirty="0"/>
            <a:t>u </a:t>
          </a:r>
          <a:r>
            <a:rPr lang="en-US" sz="1100" kern="1200" dirty="0"/>
            <a:t>runs over the values determined by d).</a:t>
          </a:r>
        </a:p>
      </dsp:txBody>
      <dsp:txXfrm rot="-5400000">
        <a:off x="1024202" y="2683437"/>
        <a:ext cx="7057371" cy="858192"/>
      </dsp:txXfrm>
    </dsp:sp>
    <dsp:sp modelId="{4EFC2052-4367-C444-9312-A4EC084EE55C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Substitute</a:t>
          </a:r>
          <a:endParaRPr lang="zh-CN" altLang="en-US" sz="1300" kern="1200" dirty="0"/>
        </a:p>
      </dsp:txBody>
      <dsp:txXfrm rot="-5400000">
        <a:off x="1" y="4467614"/>
        <a:ext cx="1024202" cy="438943"/>
      </dsp:txXfrm>
    </dsp:sp>
    <dsp:sp modelId="{72319E96-CB75-9A47-9054-D8ADA20FBFE0}">
      <dsp:nvSpPr>
        <dsp:cNvPr id="0" name=""/>
        <dsp:cNvSpPr/>
      </dsp:nvSpPr>
      <dsp:spPr>
        <a:xfrm rot="5400000">
          <a:off x="4100578" y="879136"/>
          <a:ext cx="951044" cy="71037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Substitute the results from into </a:t>
          </a:r>
          <a:r>
            <a:rPr lang="en-US" sz="1100" b="1" kern="1200" dirty="0"/>
            <a:t>(28) </a:t>
          </a:r>
          <a:r>
            <a:rPr lang="en-US" sz="1100" kern="1200" dirty="0"/>
            <a:t>and obtain the final </a:t>
          </a:r>
          <a:r>
            <a:rPr lang="en-US" sz="1100" kern="1200" dirty="0" err="1"/>
            <a:t>expres-sions</a:t>
          </a:r>
          <a:r>
            <a:rPr lang="en-US" sz="1100" kern="1200" dirty="0"/>
            <a:t> for the matrix components.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Determine other matrix components with the help </a:t>
          </a:r>
          <a:r>
            <a:rPr lang="en-US" sz="1100" b="1" kern="1200" dirty="0"/>
            <a:t>of </a:t>
          </a:r>
          <a:r>
            <a:rPr lang="en-US" sz="1100" kern="1200" dirty="0"/>
            <a:t>formulas of Section </a:t>
          </a:r>
          <a:endParaRPr lang="zh-CN" altLang="en-US" sz="1100" kern="1200" dirty="0"/>
        </a:p>
      </dsp:txBody>
      <dsp:txXfrm rot="-5400000">
        <a:off x="1024202" y="4001938"/>
        <a:ext cx="7057371" cy="858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A74BAFF-FD22-3448-AB51-D9AFC7B3F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266D5AC-EAE5-3948-B010-193A74B71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1000"/>
            </a:scheme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id="{FD730DD3-D563-9944-912B-32DF34F10345}"/>
              </a:ext>
            </a:extLst>
          </p:cNvPr>
          <p:cNvCxnSpPr>
            <a:cxnSpLocks/>
          </p:cNvCxnSpPr>
          <p:nvPr/>
        </p:nvCxnSpPr>
        <p:spPr>
          <a:xfrm>
            <a:off x="0" y="6522180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433B30CF-ABEA-CA4C-A431-28445DF5D9A2}"/>
              </a:ext>
            </a:extLst>
          </p:cNvPr>
          <p:cNvCxnSpPr/>
          <p:nvPr/>
        </p:nvCxnSpPr>
        <p:spPr>
          <a:xfrm rot="5400000">
            <a:off x="-1089066" y="5401967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88A216D-B7CC-224C-868D-E2EF482E3EF2}"/>
              </a:ext>
            </a:extLst>
          </p:cNvPr>
          <p:cNvSpPr txBox="1"/>
          <p:nvPr/>
        </p:nvSpPr>
        <p:spPr>
          <a:xfrm>
            <a:off x="1272796" y="323307"/>
            <a:ext cx="1661993" cy="41358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algn="ctr">
              <a:defRPr kumimoji="1" sz="3200">
                <a:solidFill>
                  <a:schemeClr val="bg1"/>
                </a:solidFill>
                <a:latin typeface="于洪亮毛笔行楷简体" panose="02000000000000000000" pitchFamily="2" charset="-122"/>
                <a:ea typeface="于洪亮毛笔行楷简体" panose="02000000000000000000" pitchFamily="2" charset="-122"/>
              </a:defRPr>
            </a:lvl1pPr>
          </a:lstStyle>
          <a:p>
            <a:pPr lvl="0"/>
            <a:r>
              <a:rPr lang="zh-CN" altLang="en-US" sz="4800" dirty="0"/>
              <a:t>莫道桑榆晚</a:t>
            </a:r>
            <a:endParaRPr lang="en-US" altLang="zh-CN" sz="4800" dirty="0"/>
          </a:p>
          <a:p>
            <a:pPr lvl="0"/>
            <a:r>
              <a:rPr lang="zh-CN" altLang="en-US" sz="4800" dirty="0"/>
              <a:t>为霞尚满天</a:t>
            </a:r>
          </a:p>
        </p:txBody>
      </p:sp>
      <p:cxnSp>
        <p:nvCxnSpPr>
          <p:cNvPr id="24" name="直接连接符 14">
            <a:extLst>
              <a:ext uri="{FF2B5EF4-FFF2-40B4-BE49-F238E27FC236}">
                <a16:creationId xmlns:a16="http://schemas.microsoft.com/office/drawing/2014/main" id="{2A71C778-2559-DB40-A7F3-C692B5B65CC3}"/>
              </a:ext>
            </a:extLst>
          </p:cNvPr>
          <p:cNvCxnSpPr/>
          <p:nvPr/>
        </p:nvCxnSpPr>
        <p:spPr>
          <a:xfrm rot="5400000">
            <a:off x="10383482" y="1451734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2">
            <a:extLst>
              <a:ext uri="{FF2B5EF4-FFF2-40B4-BE49-F238E27FC236}">
                <a16:creationId xmlns:a16="http://schemas.microsoft.com/office/drawing/2014/main" id="{ADABED12-0DC2-764E-A4E9-0E95DE6ED215}"/>
              </a:ext>
            </a:extLst>
          </p:cNvPr>
          <p:cNvCxnSpPr>
            <a:cxnSpLocks/>
          </p:cNvCxnSpPr>
          <p:nvPr/>
        </p:nvCxnSpPr>
        <p:spPr>
          <a:xfrm>
            <a:off x="8263468" y="342123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E625FAF-1098-B04D-A192-E598D12FBE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44" y="5613544"/>
            <a:ext cx="1041111" cy="104111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CBE9E03-4EEC-CE4E-8909-314408622A48}"/>
              </a:ext>
            </a:extLst>
          </p:cNvPr>
          <p:cNvSpPr txBox="1"/>
          <p:nvPr/>
        </p:nvSpPr>
        <p:spPr>
          <a:xfrm>
            <a:off x="791029" y="2978331"/>
            <a:ext cx="461665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b="1" i="0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Yuppy SC" panose="020F0603040207020204" pitchFamily="34" charset="-122"/>
              </a:rPr>
              <a:t>——</a:t>
            </a:r>
            <a:r>
              <a:rPr kumimoji="1" lang="zh-CN" altLang="en-US" b="1" i="0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Yuppy SC" panose="020F0603040207020204" pitchFamily="34" charset="-122"/>
              </a:rPr>
              <a:t>拓扑材料的第一性原理研究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86B996-D4C6-B04A-9861-43E5AB552717}"/>
              </a:ext>
            </a:extLst>
          </p:cNvPr>
          <p:cNvSpPr txBox="1"/>
          <p:nvPr/>
        </p:nvSpPr>
        <p:spPr>
          <a:xfrm>
            <a:off x="10047088" y="4013305"/>
            <a:ext cx="923330" cy="3471712"/>
          </a:xfrm>
          <a:prstGeom prst="rect">
            <a:avLst/>
          </a:prstGeom>
          <a:noFill/>
        </p:spPr>
        <p:txBody>
          <a:bodyPr vert="eaVert"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chemeClr val="bg1"/>
                </a:solidFill>
                <a:latin typeface="于洪亮毛笔行楷简体" panose="02000000000000000000" pitchFamily="2" charset="-122"/>
                <a:ea typeface="于洪亮毛笔行楷简体" panose="02000000000000000000" pitchFamily="2" charset="-122"/>
              </a:rPr>
              <a:t>答辩人 ：曾旭涛</a:t>
            </a:r>
            <a:endParaRPr kumimoji="1" lang="en-US" altLang="zh-CN" sz="2400" dirty="0">
              <a:solidFill>
                <a:schemeClr val="bg1"/>
              </a:solidFill>
              <a:latin typeface="于洪亮毛笔行楷简体" panose="02000000000000000000" pitchFamily="2" charset="-122"/>
              <a:ea typeface="于洪亮毛笔行楷简体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chemeClr val="bg1"/>
                </a:solidFill>
                <a:latin typeface="于洪亮毛笔行楷简体" panose="02000000000000000000" pitchFamily="2" charset="-122"/>
                <a:ea typeface="于洪亮毛笔行楷简体" panose="02000000000000000000" pitchFamily="2" charset="-122"/>
              </a:rPr>
              <a:t>指导教师：胜献雷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12D43B-B530-8A45-86CC-71A6B9155D18}"/>
              </a:ext>
            </a:extLst>
          </p:cNvPr>
          <p:cNvSpPr txBox="1"/>
          <p:nvPr/>
        </p:nvSpPr>
        <p:spPr>
          <a:xfrm>
            <a:off x="5338354" y="6322423"/>
            <a:ext cx="132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2020.11.13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023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74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elvetica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" pitchFamily="2" charset="0"/>
              </a:defRPr>
            </a:lvl1pPr>
            <a:lvl2pPr>
              <a:defRPr b="0" i="0">
                <a:latin typeface="Helvetica" pitchFamily="2" charset="0"/>
              </a:defRPr>
            </a:lvl2pPr>
            <a:lvl3pPr>
              <a:defRPr b="0" i="0">
                <a:latin typeface="Helvetica" pitchFamily="2" charset="0"/>
              </a:defRPr>
            </a:lvl3pPr>
            <a:lvl4pPr>
              <a:defRPr b="0" i="0">
                <a:latin typeface="Helvetica" pitchFamily="2" charset="0"/>
              </a:defRPr>
            </a:lvl4pPr>
            <a:lvl5pPr>
              <a:defRPr b="0" i="0">
                <a:latin typeface="Helvetica" pitchFamily="2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A3E3C6A9-959C-1F4E-A234-9EE0D9BC6759}"/>
              </a:ext>
            </a:extLst>
          </p:cNvPr>
          <p:cNvCxnSpPr/>
          <p:nvPr userDrawn="1"/>
        </p:nvCxnSpPr>
        <p:spPr>
          <a:xfrm>
            <a:off x="668337" y="1024247"/>
            <a:ext cx="10850563" cy="0"/>
          </a:xfrm>
          <a:prstGeom prst="line">
            <a:avLst/>
          </a:prstGeom>
          <a:ln w="60325">
            <a:solidFill>
              <a:srgbClr val="DB443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7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 b="0" i="0">
                <a:latin typeface="Helvetica Light" panose="020B0403020202020204" pitchFamily="34" charset="0"/>
              </a:defRPr>
            </a:lvl1pPr>
            <a:lvl2pPr>
              <a:defRPr b="0" i="0">
                <a:latin typeface="Helvetica Light" panose="020B0403020202020204" pitchFamily="34" charset="0"/>
              </a:defRPr>
            </a:lvl2pPr>
            <a:lvl3pPr>
              <a:defRPr b="0" i="0">
                <a:latin typeface="Helvetica Light" panose="020B0403020202020204" pitchFamily="34" charset="0"/>
              </a:defRPr>
            </a:lvl3pPr>
            <a:lvl4pPr>
              <a:defRPr b="0" i="0">
                <a:latin typeface="Helvetica Light" panose="020B0403020202020204" pitchFamily="34" charset="0"/>
              </a:defRPr>
            </a:lvl4pPr>
            <a:lvl5pPr>
              <a:defRPr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6799ECCC-208E-3348-BD65-68C2667F7D9B}"/>
              </a:ext>
            </a:extLst>
          </p:cNvPr>
          <p:cNvCxnSpPr/>
          <p:nvPr userDrawn="1"/>
        </p:nvCxnSpPr>
        <p:spPr>
          <a:xfrm>
            <a:off x="668337" y="1024247"/>
            <a:ext cx="10850563" cy="0"/>
          </a:xfrm>
          <a:prstGeom prst="line">
            <a:avLst/>
          </a:prstGeom>
          <a:ln w="60325">
            <a:solidFill>
              <a:srgbClr val="DB443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107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B82F-2036-47F8-967F-811316D6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58D20-F6D3-402F-8CAE-45C93DE21A0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lang="en-US" altLang="zh-CN" b="0" i="0" dirty="0">
                <a:latin typeface="Helvetica Light" panose="020B0403020202020204" pitchFamily="34" charset="0"/>
              </a:defRPr>
            </a:lvl1pPr>
            <a:lvl2pPr>
              <a:defRPr lang="en-US" altLang="zh-CN" b="0" i="0" dirty="0">
                <a:latin typeface="Helvetica Light" panose="020B0403020202020204" pitchFamily="34" charset="0"/>
              </a:defRPr>
            </a:lvl2pPr>
            <a:lvl3pPr>
              <a:defRPr lang="en-US" altLang="zh-CN" b="0" i="0" dirty="0">
                <a:latin typeface="Helvetica Light" panose="020B0403020202020204" pitchFamily="34" charset="0"/>
              </a:defRPr>
            </a:lvl3pPr>
            <a:lvl4pPr>
              <a:defRPr lang="en-US" altLang="zh-CN" b="0" i="0" dirty="0">
                <a:latin typeface="Helvetica Light" panose="020B0403020202020204" pitchFamily="34" charset="0"/>
              </a:defRPr>
            </a:lvl4pPr>
            <a:lvl5pPr>
              <a:defRPr lang="en-US" altLang="zh-CN" b="0" i="0" dirty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0CDFBA3-1B3A-4680-B040-97746005F91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lang="en-US" altLang="zh-CN" sz="3200" b="0" i="0" dirty="0">
                <a:latin typeface="Helvetica Light" panose="020B0403020202020204" pitchFamily="34" charset="0"/>
              </a:defRPr>
            </a:lvl1pPr>
            <a:lvl2pPr>
              <a:defRPr lang="en-US" altLang="zh-CN" b="0" i="0" dirty="0">
                <a:latin typeface="Helvetica Light" panose="020B0403020202020204" pitchFamily="34" charset="0"/>
              </a:defRPr>
            </a:lvl2pPr>
            <a:lvl3pPr>
              <a:defRPr lang="en-US" altLang="zh-CN" b="0" i="0" dirty="0">
                <a:latin typeface="Helvetica Light" panose="020B0403020202020204" pitchFamily="34" charset="0"/>
              </a:defRPr>
            </a:lvl3pPr>
            <a:lvl4pPr>
              <a:defRPr lang="en-US" altLang="zh-CN" b="0" i="0" dirty="0">
                <a:latin typeface="Helvetica Light" panose="020B0403020202020204" pitchFamily="34" charset="0"/>
              </a:defRPr>
            </a:lvl4pPr>
            <a:lvl5pPr>
              <a:defRPr lang="en-US" altLang="zh-CN" b="0" i="0" dirty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id="{FB735D90-6F1C-BA4C-904A-19AFEAAC626B}"/>
              </a:ext>
            </a:extLst>
          </p:cNvPr>
          <p:cNvCxnSpPr/>
          <p:nvPr userDrawn="1"/>
        </p:nvCxnSpPr>
        <p:spPr>
          <a:xfrm>
            <a:off x="668337" y="1024247"/>
            <a:ext cx="10850563" cy="0"/>
          </a:xfrm>
          <a:prstGeom prst="line">
            <a:avLst/>
          </a:prstGeom>
          <a:ln w="60325">
            <a:solidFill>
              <a:srgbClr val="DB443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330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解释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FB480-9825-4C58-BCE4-FA8E8034DF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id="{C6E61592-F6E3-C54B-A778-48F4EBCD40D6}"/>
              </a:ext>
            </a:extLst>
          </p:cNvPr>
          <p:cNvCxnSpPr/>
          <p:nvPr userDrawn="1"/>
        </p:nvCxnSpPr>
        <p:spPr>
          <a:xfrm>
            <a:off x="668337" y="1024247"/>
            <a:ext cx="10850563" cy="0"/>
          </a:xfrm>
          <a:prstGeom prst="line">
            <a:avLst/>
          </a:prstGeom>
          <a:ln w="60325">
            <a:solidFill>
              <a:srgbClr val="DB443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475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加解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69924" y="1130300"/>
            <a:ext cx="6326189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FB480-9825-4C58-BCE4-FA8E8034DF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238165" y="1138238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cxnSp>
        <p:nvCxnSpPr>
          <p:cNvPr id="5" name="直接连接符 6">
            <a:extLst>
              <a:ext uri="{FF2B5EF4-FFF2-40B4-BE49-F238E27FC236}">
                <a16:creationId xmlns:a16="http://schemas.microsoft.com/office/drawing/2014/main" id="{128C412A-8B03-664E-9AEF-C7710F80AC5B}"/>
              </a:ext>
            </a:extLst>
          </p:cNvPr>
          <p:cNvCxnSpPr/>
          <p:nvPr userDrawn="1"/>
        </p:nvCxnSpPr>
        <p:spPr>
          <a:xfrm>
            <a:off x="668337" y="1024247"/>
            <a:ext cx="10850563" cy="0"/>
          </a:xfrm>
          <a:prstGeom prst="line">
            <a:avLst/>
          </a:prstGeom>
          <a:ln w="60325">
            <a:solidFill>
              <a:srgbClr val="DB443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3667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40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双图 或四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83162" y="1121581"/>
            <a:ext cx="5233451" cy="30725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107650" y="1138238"/>
            <a:ext cx="5208050" cy="30559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10CDFBA3-1B3A-4680-B040-97746005F91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69924" y="4278606"/>
            <a:ext cx="5246689" cy="1850394"/>
          </a:xfrm>
        </p:spPr>
        <p:txBody>
          <a:bodyPr>
            <a:normAutofit/>
          </a:bodyPr>
          <a:lstStyle>
            <a:lvl1pPr>
              <a:defRPr lang="en-US" altLang="zh-CN" sz="3200" dirty="0"/>
            </a:lvl1pPr>
            <a:lvl2pPr>
              <a:defRPr lang="en-US" altLang="zh-CN" dirty="0"/>
            </a:lvl2pPr>
            <a:lvl3pPr>
              <a:defRPr lang="en-US" altLang="zh-CN" dirty="0"/>
            </a:lvl3pPr>
            <a:lvl4pPr>
              <a:defRPr lang="en-US" altLang="zh-CN" dirty="0"/>
            </a:lvl4pPr>
            <a:lvl5pPr>
              <a:defRPr lang="en-US" altLang="zh-CN" dirty="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内容占位符 7">
            <a:extLst>
              <a:ext uri="{FF2B5EF4-FFF2-40B4-BE49-F238E27FC236}">
                <a16:creationId xmlns:a16="http://schemas.microsoft.com/office/drawing/2014/main" id="{10CDFBA3-1B3A-4680-B040-97746005F91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069311" y="4278606"/>
            <a:ext cx="5246689" cy="1850394"/>
          </a:xfrm>
        </p:spPr>
        <p:txBody>
          <a:bodyPr>
            <a:normAutofit/>
          </a:bodyPr>
          <a:lstStyle>
            <a:lvl1pPr>
              <a:defRPr lang="en-US" altLang="zh-CN" sz="3200" dirty="0"/>
            </a:lvl1pPr>
            <a:lvl2pPr>
              <a:defRPr lang="en-US" altLang="zh-CN" dirty="0"/>
            </a:lvl2pPr>
            <a:lvl3pPr>
              <a:defRPr lang="en-US" altLang="zh-CN" dirty="0"/>
            </a:lvl3pPr>
            <a:lvl4pPr>
              <a:defRPr lang="en-US" altLang="zh-CN" dirty="0"/>
            </a:lvl4pPr>
            <a:lvl5pPr>
              <a:defRPr lang="en-US" altLang="zh-CN" dirty="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A10AEB6D-D8C1-B04A-BDCC-4DE4F3FCC1E5}"/>
              </a:ext>
            </a:extLst>
          </p:cNvPr>
          <p:cNvCxnSpPr/>
          <p:nvPr userDrawn="1"/>
        </p:nvCxnSpPr>
        <p:spPr>
          <a:xfrm>
            <a:off x="668337" y="1024247"/>
            <a:ext cx="10850563" cy="0"/>
          </a:xfrm>
          <a:prstGeom prst="line">
            <a:avLst/>
          </a:prstGeom>
          <a:ln w="60325">
            <a:solidFill>
              <a:srgbClr val="DB443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7048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642">
          <p15:clr>
            <a:srgbClr val="FBAE40"/>
          </p15:clr>
        </p15:guide>
        <p15:guide id="2" pos="3727">
          <p15:clr>
            <a:srgbClr val="FBAE40"/>
          </p15:clr>
        </p15:guide>
        <p15:guide id="3" pos="71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5574" y="1130725"/>
            <a:ext cx="3361056" cy="2073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295775" y="1130300"/>
            <a:ext cx="3361056" cy="2073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9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896225" y="1130300"/>
            <a:ext cx="3361056" cy="2073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10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2307" y="3654425"/>
            <a:ext cx="3361056" cy="2073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11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295775" y="3654425"/>
            <a:ext cx="3361056" cy="2073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896225" y="3670737"/>
            <a:ext cx="3361056" cy="2073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00934318-AF92-2248-8B0F-B7B50424CB81}"/>
              </a:ext>
            </a:extLst>
          </p:cNvPr>
          <p:cNvCxnSpPr/>
          <p:nvPr userDrawn="1"/>
        </p:nvCxnSpPr>
        <p:spPr>
          <a:xfrm>
            <a:off x="668337" y="1024247"/>
            <a:ext cx="10850563" cy="0"/>
          </a:xfrm>
          <a:prstGeom prst="line">
            <a:avLst/>
          </a:prstGeom>
          <a:ln w="60325">
            <a:solidFill>
              <a:srgbClr val="DB443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32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547">
          <p15:clr>
            <a:srgbClr val="FBAE40"/>
          </p15:clr>
        </p15:guide>
        <p15:guide id="2" pos="4974">
          <p15:clr>
            <a:srgbClr val="FBAE40"/>
          </p15:clr>
        </p15:guide>
        <p15:guide id="3" orient="horz" pos="2018">
          <p15:clr>
            <a:srgbClr val="FBAE40"/>
          </p15:clr>
        </p15:guide>
        <p15:guide id="4" orient="horz" pos="23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图片与参考文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5574" y="1130725"/>
            <a:ext cx="3361056" cy="37825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295775" y="1130300"/>
            <a:ext cx="3361056" cy="37830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9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896225" y="1130300"/>
            <a:ext cx="3361056" cy="37830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9925" y="5048250"/>
            <a:ext cx="3366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等线 Light" panose="02010600030101010101" pitchFamily="2" charset="-122"/>
                <a:ea typeface="等线 Light" panose="02010600030101010101" pitchFamily="2" charset="-122"/>
              </a:rPr>
              <a:t>引用文献</a:t>
            </a:r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90126" y="5048250"/>
            <a:ext cx="3366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等线 Light" panose="02010600030101010101" pitchFamily="2" charset="-122"/>
                <a:ea typeface="等线 Light" panose="02010600030101010101" pitchFamily="2" charset="-122"/>
              </a:rPr>
              <a:t>引用文献</a:t>
            </a:r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41000" y="5043637"/>
            <a:ext cx="3366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等线 Light" panose="02010600030101010101" pitchFamily="2" charset="-122"/>
                <a:ea typeface="等线 Light" panose="02010600030101010101" pitchFamily="2" charset="-122"/>
              </a:rPr>
              <a:t>引用文献</a:t>
            </a:r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4F99DDF3-7C66-C34C-BAEA-0FF9F8C63B81}"/>
              </a:ext>
            </a:extLst>
          </p:cNvPr>
          <p:cNvCxnSpPr/>
          <p:nvPr userDrawn="1"/>
        </p:nvCxnSpPr>
        <p:spPr>
          <a:xfrm>
            <a:off x="668337" y="1024247"/>
            <a:ext cx="10850563" cy="0"/>
          </a:xfrm>
          <a:prstGeom prst="line">
            <a:avLst/>
          </a:prstGeom>
          <a:ln w="60325">
            <a:solidFill>
              <a:srgbClr val="DB443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410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547">
          <p15:clr>
            <a:srgbClr val="FBAE40"/>
          </p15:clr>
        </p15:guide>
        <p15:guide id="2" pos="4974">
          <p15:clr>
            <a:srgbClr val="FBAE40"/>
          </p15:clr>
        </p15:guide>
        <p15:guide id="3" orient="horz" pos="3095">
          <p15:clr>
            <a:srgbClr val="FBAE40"/>
          </p15:clr>
        </p15:guide>
        <p15:guide id="4" orient="horz" pos="31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F2C89F-9F8A-474E-99D7-1C99E7EFF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7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cxnSp>
        <p:nvCxnSpPr>
          <p:cNvPr id="13" name="直接连接符 12"/>
          <p:cNvCxnSpPr>
            <a:cxnSpLocks/>
          </p:cNvCxnSpPr>
          <p:nvPr/>
        </p:nvCxnSpPr>
        <p:spPr>
          <a:xfrm>
            <a:off x="8263468" y="6368150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10263655" y="5401967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70F7520-FDAB-BD42-AE88-23C6E37D7E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7441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586" y="359229"/>
            <a:ext cx="3365500" cy="850900"/>
          </a:xfrm>
          <a:prstGeom prst="rect">
            <a:avLst/>
          </a:prstGeom>
        </p:spPr>
      </p:pic>
      <p:cxnSp>
        <p:nvCxnSpPr>
          <p:cNvPr id="23" name="直接连接符 12">
            <a:extLst>
              <a:ext uri="{FF2B5EF4-FFF2-40B4-BE49-F238E27FC236}">
                <a16:creationId xmlns:a16="http://schemas.microsoft.com/office/drawing/2014/main" id="{ADABED12-0DC2-764E-A4E9-0E95DE6ED215}"/>
              </a:ext>
            </a:extLst>
          </p:cNvPr>
          <p:cNvCxnSpPr>
            <a:cxnSpLocks/>
          </p:cNvCxnSpPr>
          <p:nvPr/>
        </p:nvCxnSpPr>
        <p:spPr>
          <a:xfrm>
            <a:off x="0" y="324706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4">
            <a:extLst>
              <a:ext uri="{FF2B5EF4-FFF2-40B4-BE49-F238E27FC236}">
                <a16:creationId xmlns:a16="http://schemas.microsoft.com/office/drawing/2014/main" id="{2A71C778-2559-DB40-A7F3-C692B5B65CC3}"/>
              </a:ext>
            </a:extLst>
          </p:cNvPr>
          <p:cNvCxnSpPr/>
          <p:nvPr/>
        </p:nvCxnSpPr>
        <p:spPr>
          <a:xfrm rot="5400000">
            <a:off x="-1050874" y="1451733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id="{FD730DD3-D563-9944-912B-32DF34F10345}"/>
              </a:ext>
            </a:extLst>
          </p:cNvPr>
          <p:cNvCxnSpPr>
            <a:cxnSpLocks/>
          </p:cNvCxnSpPr>
          <p:nvPr/>
        </p:nvCxnSpPr>
        <p:spPr>
          <a:xfrm>
            <a:off x="8263468" y="6513471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433B30CF-ABEA-CA4C-A431-28445DF5D9A2}"/>
              </a:ext>
            </a:extLst>
          </p:cNvPr>
          <p:cNvCxnSpPr/>
          <p:nvPr/>
        </p:nvCxnSpPr>
        <p:spPr>
          <a:xfrm rot="5400000">
            <a:off x="10388831" y="5401967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886B996-D4C6-B04A-9861-43E5AB552717}"/>
              </a:ext>
            </a:extLst>
          </p:cNvPr>
          <p:cNvSpPr txBox="1"/>
          <p:nvPr/>
        </p:nvSpPr>
        <p:spPr>
          <a:xfrm>
            <a:off x="9771822" y="3824673"/>
            <a:ext cx="192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parkman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886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8337" y="249382"/>
            <a:ext cx="10850563" cy="672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0364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Helvetica" pitchFamily="2" charset="0"/>
          <a:ea typeface="+mj-ea"/>
          <a:cs typeface="Calibri" panose="020F050202020403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rgbClr val="0070C0"/>
          </a:solidFill>
          <a:latin typeface="Helvetica" pitchFamily="2" charset="0"/>
          <a:ea typeface="+mn-ea"/>
          <a:cs typeface="Calibri Light" panose="020F030202020403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rgbClr val="FF0000"/>
          </a:solidFill>
          <a:latin typeface="Helvetica" pitchFamily="2" charset="0"/>
          <a:ea typeface="+mn-ea"/>
          <a:cs typeface="Calibri Light" panose="020F030202020403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7030A0"/>
          </a:solidFill>
          <a:latin typeface="Helvetica" pitchFamily="2" charset="0"/>
          <a:ea typeface="等线 Light" panose="02010600030101010101" pitchFamily="2" charset="-122"/>
          <a:cs typeface="Calibri Light" panose="020F030202020403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等线 Light" panose="02010600030101010101" pitchFamily="2" charset="-122"/>
          <a:cs typeface="Calibri Light" panose="020F030202020403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等线 Light" panose="02010600030101010101" pitchFamily="2" charset="-122"/>
          <a:cs typeface="Calibri Light" panose="020F030202020403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90.png"/><Relationship Id="rId2" Type="http://schemas.openxmlformats.org/officeDocument/2006/relationships/hyperlink" Target="http://doi.wiley.com/10.1002/pssb.19680260202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50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hyperlink" Target="https://doi.org/10.1017/S0013091500025220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BB%E5%AF%B9%E8%A7%92%E7%BA%BF" TargetMode="External"/><Relationship Id="rId2" Type="http://schemas.openxmlformats.org/officeDocument/2006/relationships/hyperlink" Target="https://baike.baidu.com/item/%E7%9F%A9%E9%98%B5/18069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baike.baidu.com/item/%E7%89%B9%E5%BE%81%E5%80%B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hysics.stackexchange.com/questions/144176/time-reversal-operator-in-tight-binding-model-with-second-quantization-form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4DF9B-E060-4A43-B569-CF6C1A0A3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SYMMETRY TOOL IN MATLAB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A7E08-C34C-3F4E-89BF-6877CC956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67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7F418-8253-6A4F-AD18-416FF24C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the g on k translate into g on 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96C27D-BE76-5245-9D21-F77786DB8F80}"/>
                  </a:ext>
                </a:extLst>
              </p:cNvPr>
              <p:cNvSpPr/>
              <p:nvPr/>
            </p:nvSpPr>
            <p:spPr>
              <a:xfrm>
                <a:off x="396899" y="1179802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latin typeface="Times" pitchFamily="2" charset="0"/>
                  </a:rPr>
                  <a:t>In the following, we will assume that the representation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>
                    <a:latin typeface="Times" pitchFamily="2" charset="0"/>
                  </a:rPr>
                  <a:t>of unitary operations is given in the form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96C27D-BE76-5245-9D21-F77786DB8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9" y="1179802"/>
                <a:ext cx="6096000" cy="646331"/>
              </a:xfrm>
              <a:prstGeom prst="rect">
                <a:avLst/>
              </a:prstGeom>
              <a:blipFill>
                <a:blip r:embed="rId2"/>
                <a:stretch>
                  <a:fillRect l="-624" t="-3846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77C632E-3066-6D47-8411-4D223A2E07AB}"/>
                  </a:ext>
                </a:extLst>
              </p:cNvPr>
              <p:cNvSpPr/>
              <p:nvPr/>
            </p:nvSpPr>
            <p:spPr>
              <a:xfrm>
                <a:off x="1249748" y="1897897"/>
                <a:ext cx="3364061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</m:sSup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</m:sSup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77C632E-3066-6D47-8411-4D223A2E0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48" y="1897897"/>
                <a:ext cx="3364061" cy="41524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BABB58-9D71-5348-9E0A-72B985010221}"/>
                  </a:ext>
                </a:extLst>
              </p:cNvPr>
              <p:cNvSpPr/>
              <p:nvPr/>
            </p:nvSpPr>
            <p:spPr>
              <a:xfrm>
                <a:off x="396899" y="2837536"/>
                <a:ext cx="5794215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" pitchFamily="2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sz="800" dirty="0">
                    <a:latin typeface="MTMI"/>
                  </a:rPr>
                  <a:t>  </a:t>
                </a:r>
                <a:r>
                  <a:rPr lang="en-US" altLang="zh-CN" dirty="0">
                    <a:latin typeface="Times" pitchFamily="2" charset="0"/>
                  </a:rPr>
                  <a:t>is the translation vector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sz="800" dirty="0">
                    <a:latin typeface="MTMI"/>
                  </a:rPr>
                  <a:t> </a:t>
                </a:r>
                <a:r>
                  <a:rPr lang="en-US" altLang="zh-CN" dirty="0">
                    <a:latin typeface="Times" pitchFamily="2" charset="0"/>
                  </a:rPr>
                  <a:t>is a unitary matrix.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BABB58-9D71-5348-9E0A-72B985010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9" y="2837536"/>
                <a:ext cx="5794215" cy="391902"/>
              </a:xfrm>
              <a:prstGeom prst="rect">
                <a:avLst/>
              </a:prstGeom>
              <a:blipFill>
                <a:blip r:embed="rId4"/>
                <a:stretch>
                  <a:fillRect l="-656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B57F6D3-D8F9-854E-84FB-77268987DB74}"/>
                  </a:ext>
                </a:extLst>
              </p:cNvPr>
              <p:cNvSpPr/>
              <p:nvPr/>
            </p:nvSpPr>
            <p:spPr>
              <a:xfrm>
                <a:off x="1165302" y="2422294"/>
                <a:ext cx="353295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</m:sSup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</m:sSup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B57F6D3-D8F9-854E-84FB-77268987D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02" y="2422294"/>
                <a:ext cx="3532955" cy="415242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06F5BE1-7E98-4B4F-AA51-4B3D958438B2}"/>
                  </a:ext>
                </a:extLst>
              </p:cNvPr>
              <p:cNvSpPr/>
              <p:nvPr/>
            </p:nvSpPr>
            <p:spPr>
              <a:xfrm>
                <a:off x="4620728" y="1890714"/>
                <a:ext cx="2353850" cy="539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b="1" i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zh-CN" altLang="en-US" sz="1200" b="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2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200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sub>
                        <m:sup/>
                        <m:e>
                          <m:r>
                            <a:rPr lang="zh-CN" altLang="en-US" sz="1200" b="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zh-CN" altLang="en-US" sz="1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sz="12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zh-CN" altLang="en-US" sz="1200" b="0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1200" b="1" i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zh-CN" altLang="en-US" sz="1200" b="0" i="0">
                          <a:latin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lang="zh-CN" altLang="en-US" sz="1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1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200" b="1" i="0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zh-CN" altLang="en-US" sz="1200" b="0" i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zh-CN" altLang="en-US" sz="1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200" b="1" i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lang="zh-CN" altLang="en-US" sz="12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b="1" i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e>
                                <m:sub>
                                  <m:r>
                                    <a:rPr lang="zh-CN" altLang="en-US" sz="1200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sz="12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b="1" i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e>
                                <m:sub>
                                  <m:r>
                                    <a:rPr lang="zh-CN" altLang="en-US" sz="12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06F5BE1-7E98-4B4F-AA51-4B3D95843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28" y="1890714"/>
                <a:ext cx="2353850" cy="539507"/>
              </a:xfrm>
              <a:prstGeom prst="rect">
                <a:avLst/>
              </a:prstGeom>
              <a:blipFill>
                <a:blip r:embed="rId6"/>
                <a:stretch>
                  <a:fillRect t="-111628" b="-162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0B74C21-942B-E64D-9A41-AA2BCE8E750B}"/>
              </a:ext>
            </a:extLst>
          </p:cNvPr>
          <p:cNvCxnSpPr>
            <a:cxnSpLocks/>
          </p:cNvCxnSpPr>
          <p:nvPr/>
        </p:nvCxnSpPr>
        <p:spPr>
          <a:xfrm>
            <a:off x="4497113" y="2403598"/>
            <a:ext cx="236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B6773AC-8AA0-704B-A4BA-F6E56A05B3ED}"/>
                  </a:ext>
                </a:extLst>
              </p:cNvPr>
              <p:cNvSpPr/>
              <p:nvPr/>
            </p:nvSpPr>
            <p:spPr>
              <a:xfrm>
                <a:off x="6868206" y="2082200"/>
                <a:ext cx="4701222" cy="639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</m:acc>
                        </m:e>
                        <m:sup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b="1" i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zh-CN" altLang="en-US" sz="1400" b="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400" b="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zh-CN" altLang="en-US" sz="1400" b="0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sz="1400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zh-CN" altLang="en-US" sz="1400" b="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Sup>
                        <m:sSubSupPr>
                          <m:ctrlPr>
                            <a:rPr lang="zh-CN" altLang="en-US" sz="1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𝑖𝑙</m:t>
                          </m:r>
                        </m:sub>
                        <m:sup>
                          <m:r>
                            <a:rPr lang="zh-CN" altLang="en-US" sz="1400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</m:sSubSup>
                      <m:r>
                        <a:rPr lang="zh-CN" altLang="en-US" sz="1400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1400" b="0" i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p>
                      </m:sSup>
                      <m:r>
                        <a:rPr lang="zh-CN" altLang="en-US" sz="1400" b="0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1400" b="1" i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zh-CN" altLang="en-US" sz="1400" b="0" i="0">
                          <a:latin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lang="zh-CN" alt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zh-CN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CN" altLang="en-US" sz="14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en-US" sz="1400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</m:d>
                          <m:r>
                            <a:rPr lang="zh-CN" altLang="en-US" sz="1400" b="0" i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zh-CN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1" i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lang="zh-CN" altLang="en-US" sz="14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b="1" i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e>
                                <m:sub>
                                  <m: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sz="14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b="1" i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e>
                                <m:sub>
                                  <m: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zh-CN" altLang="en-US" sz="1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zh-CN" altLang="en-US" sz="1400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</m:sSubSup>
                      <m:d>
                        <m:dPr>
                          <m:ctrlPr>
                            <a:rPr lang="zh-CN" alt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zh-CN" alt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B6773AC-8AA0-704B-A4BA-F6E56A05B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206" y="2082200"/>
                <a:ext cx="4701222" cy="639727"/>
              </a:xfrm>
              <a:prstGeom prst="rect">
                <a:avLst/>
              </a:prstGeom>
              <a:blipFill>
                <a:blip r:embed="rId7"/>
                <a:stretch>
                  <a:fillRect t="-111765" b="-15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0D3E3D82-D4B6-3B4D-9F25-39815520527D}"/>
              </a:ext>
            </a:extLst>
          </p:cNvPr>
          <p:cNvSpPr/>
          <p:nvPr/>
        </p:nvSpPr>
        <p:spPr>
          <a:xfrm>
            <a:off x="6565599" y="1317345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notice that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6006502-DB3F-6944-B98E-B0979DCB0351}"/>
                  </a:ext>
                </a:extLst>
              </p:cNvPr>
              <p:cNvSpPr/>
              <p:nvPr/>
            </p:nvSpPr>
            <p:spPr>
              <a:xfrm>
                <a:off x="7718479" y="1504408"/>
                <a:ext cx="3308534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𝑖𝑙</m:t>
                          </m:r>
                        </m:sub>
                        <m:sup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</m:sSub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)≠0</m:t>
                      </m:r>
                      <m:r>
                        <m:rPr>
                          <m:nor/>
                        </m:rPr>
                        <a:rPr lang="zh-CN" alt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b="0" i="1">
                          <a:latin typeface="Cambria Math" panose="02040503050406030204" pitchFamily="18" charset="0"/>
                        </a:rPr>
                        <m:t>only</m:t>
                      </m:r>
                      <m:r>
                        <m:rPr>
                          <m:nor/>
                        </m:rPr>
                        <a:rPr lang="zh-CN" alt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b="0" i="1"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zh-CN" alt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6006502-DB3F-6944-B98E-B0979DCB0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479" y="1504408"/>
                <a:ext cx="3308534" cy="395621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B5EB4235-7D0A-184A-97D9-79C2008C54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0379" y="2713811"/>
            <a:ext cx="268162" cy="1703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58B7EDB-956D-234A-A298-278424634A80}"/>
              </a:ext>
            </a:extLst>
          </p:cNvPr>
          <p:cNvSpPr/>
          <p:nvPr/>
        </p:nvSpPr>
        <p:spPr>
          <a:xfrm>
            <a:off x="508551" y="3324542"/>
            <a:ext cx="3942169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Since </a:t>
            </a:r>
            <a:r>
              <a:rPr lang="en-US" altLang="zh-CN" dirty="0">
                <a:latin typeface="MTMI"/>
              </a:rPr>
              <a:t>g </a:t>
            </a:r>
            <a:r>
              <a:rPr lang="en-US" altLang="zh-CN" dirty="0">
                <a:latin typeface="Times" pitchFamily="2" charset="0"/>
              </a:rPr>
              <a:t>acts on </a:t>
            </a:r>
            <a:r>
              <a:rPr lang="en-US" altLang="zh-CN" b="1" dirty="0">
                <a:latin typeface="Times" pitchFamily="2" charset="0"/>
              </a:rPr>
              <a:t>r </a:t>
            </a:r>
            <a:r>
              <a:rPr lang="en-US" altLang="zh-CN" dirty="0">
                <a:latin typeface="Times" pitchFamily="2" charset="0"/>
              </a:rPr>
              <a:t>with </a:t>
            </a:r>
            <a:r>
              <a:rPr lang="en-US" altLang="zh-CN" dirty="0">
                <a:latin typeface="MTMI"/>
              </a:rPr>
              <a:t>S</a:t>
            </a:r>
            <a:r>
              <a:rPr lang="en-US" altLang="zh-CN" sz="800" dirty="0">
                <a:latin typeface="MTMI"/>
              </a:rPr>
              <a:t>g </a:t>
            </a:r>
            <a:r>
              <a:rPr lang="zh-CN" altLang="en-US" sz="800" dirty="0">
                <a:latin typeface="MTMI"/>
              </a:rPr>
              <a:t>；</a:t>
            </a:r>
            <a:endParaRPr lang="en-US" altLang="zh-CN" sz="800" dirty="0">
              <a:latin typeface="MTMI"/>
            </a:endParaRPr>
          </a:p>
          <a:p>
            <a:r>
              <a:rPr lang="en-US" altLang="zh-CN" dirty="0"/>
              <a:t>A is the operation which acts upon </a:t>
            </a:r>
            <a:r>
              <a:rPr lang="en-US" altLang="zh-CN" b="1" dirty="0"/>
              <a:t>k </a:t>
            </a:r>
            <a:endParaRPr lang="en-US" altLang="zh-CN" sz="800" dirty="0"/>
          </a:p>
          <a:p>
            <a:endParaRPr lang="en-US" altLang="zh-CN" sz="800" dirty="0">
              <a:latin typeface="MTMI"/>
            </a:endParaRPr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3D483C7-6422-2B47-92F8-1A00B941C008}"/>
                  </a:ext>
                </a:extLst>
              </p:cNvPr>
              <p:cNvSpPr/>
              <p:nvPr/>
            </p:nvSpPr>
            <p:spPr>
              <a:xfrm>
                <a:off x="4533254" y="3324542"/>
                <a:ext cx="1560364" cy="465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=±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3D483C7-6422-2B47-92F8-1A00B941C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54" y="3324542"/>
                <a:ext cx="1560364" cy="465769"/>
              </a:xfrm>
              <a:prstGeom prst="rect">
                <a:avLst/>
              </a:prstGeom>
              <a:blipFill>
                <a:blip r:embed="rId1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6784F4B-AD7D-0A41-B678-A61AA59EC90B}"/>
                  </a:ext>
                </a:extLst>
              </p:cNvPr>
              <p:cNvSpPr/>
              <p:nvPr/>
            </p:nvSpPr>
            <p:spPr>
              <a:xfrm>
                <a:off x="3169224" y="4629508"/>
                <a:ext cx="5616729" cy="911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type m:val="noBar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b>
                        <m:sup/>
                        <m:e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𝑖𝑙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𝑚𝑙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6784F4B-AD7D-0A41-B678-A61AA59EC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224" y="4629508"/>
                <a:ext cx="5616729" cy="911147"/>
              </a:xfrm>
              <a:prstGeom prst="rect">
                <a:avLst/>
              </a:prstGeom>
              <a:blipFill>
                <a:blip r:embed="rId11"/>
                <a:stretch>
                  <a:fillRect t="-104167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EFB3B19-E102-9744-84E9-D1E540579EE4}"/>
                  </a:ext>
                </a:extLst>
              </p:cNvPr>
              <p:cNvSpPr/>
              <p:nvPr/>
            </p:nvSpPr>
            <p:spPr>
              <a:xfrm>
                <a:off x="4497113" y="3998473"/>
                <a:ext cx="3707810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𝑚𝑙</m:t>
                          </m:r>
                        </m:sup>
                      </m:sSub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EFB3B19-E102-9744-84E9-D1E540579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113" y="3998473"/>
                <a:ext cx="3707810" cy="42287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74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60C36-7DFF-1A46-A3B5-36748F89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37" y="249382"/>
            <a:ext cx="11523663" cy="67244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Consistent Treatment of </a:t>
            </a:r>
            <a:r>
              <a:rPr lang="en-US" altLang="zh-CN" sz="3200" b="1" dirty="0">
                <a:solidFill>
                  <a:srgbClr val="FF0000"/>
                </a:solidFill>
              </a:rPr>
              <a:t>Symmetry</a:t>
            </a:r>
            <a:r>
              <a:rPr lang="en-US" altLang="zh-CN" sz="2800" b="1" dirty="0"/>
              <a:t> in the Tight Binding Approximation </a:t>
            </a:r>
            <a:endParaRPr kumimoji="1" lang="zh-CN" altLang="en-US" sz="2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73AEA-8059-B74F-88C1-12B63EB1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123951"/>
            <a:ext cx="1065121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altLang="zh-CN" sz="12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Egorov, R. F., </a:t>
            </a:r>
            <a:r>
              <a:rPr lang="en-US" altLang="zh-CN" sz="1200" dirty="0" err="1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Reser</a:t>
            </a:r>
            <a:r>
              <a:rPr lang="en-US" altLang="zh-CN" sz="12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B. I. &amp; </a:t>
            </a:r>
            <a:r>
              <a:rPr lang="en-US" altLang="zh-CN" sz="1200" dirty="0" err="1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Shirokovskii</a:t>
            </a:r>
            <a:r>
              <a:rPr lang="en-US" altLang="zh-CN" sz="12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V. P. Consistent Treatment of Symmetry in the Tight Binding Approximation. </a:t>
            </a:r>
            <a:r>
              <a:rPr lang="en-US" altLang="zh-CN" sz="1200" i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Phys. Status Solidi</a:t>
            </a:r>
            <a:r>
              <a:rPr lang="en-US" altLang="zh-CN" sz="12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26</a:t>
            </a:r>
            <a:r>
              <a:rPr lang="en-US" altLang="zh-CN" sz="12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391–408 (1968).</a:t>
            </a:r>
            <a:endParaRPr lang="en-US" altLang="zh-CN" sz="1200" dirty="0">
              <a:solidFill>
                <a:srgbClr val="0000FF"/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3B9843-8B8F-8645-B800-4209C881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33"/>
          <a:stretch/>
        </p:blipFill>
        <p:spPr>
          <a:xfrm>
            <a:off x="660400" y="1458199"/>
            <a:ext cx="3825765" cy="17766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F0F775-A043-044F-AF79-48D70AD58F2B}"/>
              </a:ext>
            </a:extLst>
          </p:cNvPr>
          <p:cNvSpPr/>
          <p:nvPr/>
        </p:nvSpPr>
        <p:spPr>
          <a:xfrm>
            <a:off x="4403833" y="1739528"/>
            <a:ext cx="694733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Helvetica" pitchFamily="2" charset="0"/>
              </a:rPr>
              <a:t>The form of Hamiltonian matrix components in the tight binding approximation are deduced </a:t>
            </a:r>
            <a:r>
              <a:rPr lang="en-US" altLang="zh-CN" b="1" dirty="0">
                <a:highlight>
                  <a:srgbClr val="FFFF00"/>
                </a:highlight>
                <a:latin typeface="Helvetica" pitchFamily="2" charset="0"/>
              </a:rPr>
              <a:t>group-theoretically</a:t>
            </a:r>
            <a:r>
              <a:rPr lang="en-US" altLang="zh-CN" b="1" dirty="0">
                <a:latin typeface="Helvetica" pitchFamily="2" charset="0"/>
              </a:rPr>
              <a:t> taking into account the </a:t>
            </a:r>
            <a:r>
              <a:rPr lang="en-US" altLang="zh-CN" b="1" dirty="0">
                <a:highlight>
                  <a:srgbClr val="FFFF00"/>
                </a:highlight>
                <a:latin typeface="Helvetica" pitchFamily="2" charset="0"/>
              </a:rPr>
              <a:t>space symmetry </a:t>
            </a:r>
            <a:r>
              <a:rPr lang="en-US" altLang="zh-CN" b="1" dirty="0">
                <a:latin typeface="Helvetica" pitchFamily="2" charset="0"/>
              </a:rPr>
              <a:t>of the problem, </a:t>
            </a:r>
            <a:r>
              <a:rPr lang="en-US" altLang="zh-CN" b="1" dirty="0">
                <a:highlight>
                  <a:srgbClr val="FFFF00"/>
                </a:highlight>
                <a:latin typeface="Helvetica" pitchFamily="2" charset="0"/>
              </a:rPr>
              <a:t>time- reversal</a:t>
            </a:r>
            <a:r>
              <a:rPr lang="en-US" altLang="zh-CN" b="1" dirty="0">
                <a:latin typeface="Helvetica" pitchFamily="2" charset="0"/>
              </a:rPr>
              <a:t> symmetry and </a:t>
            </a:r>
            <a:r>
              <a:rPr lang="en-US" altLang="zh-CN" b="1" dirty="0">
                <a:highlight>
                  <a:srgbClr val="FFFF00"/>
                </a:highlight>
                <a:latin typeface="Helvetica" pitchFamily="2" charset="0"/>
              </a:rPr>
              <a:t>hermiticity</a:t>
            </a:r>
            <a:r>
              <a:rPr lang="en-US" altLang="zh-CN" b="1" dirty="0">
                <a:latin typeface="Helvetica" pitchFamily="2" charset="0"/>
              </a:rPr>
              <a:t> </a:t>
            </a:r>
            <a:r>
              <a:rPr lang="en-US" altLang="zh-CN" sz="2000" b="1" dirty="0">
                <a:latin typeface="Helvetica" pitchFamily="2" charset="0"/>
              </a:rPr>
              <a:t>of </a:t>
            </a:r>
            <a:r>
              <a:rPr lang="en-US" altLang="zh-CN" b="1" dirty="0">
                <a:latin typeface="Helvetica" pitchFamily="2" charset="0"/>
              </a:rPr>
              <a:t>the Hamiltonian. </a:t>
            </a:r>
            <a:endParaRPr lang="en-US" altLang="zh-CN" b="1" dirty="0">
              <a:effectLst/>
              <a:latin typeface="Helvetica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5F5B7D-FC8A-A844-BB8E-A73E3434CD90}"/>
              </a:ext>
            </a:extLst>
          </p:cNvPr>
          <p:cNvSpPr/>
          <p:nvPr/>
        </p:nvSpPr>
        <p:spPr>
          <a:xfrm>
            <a:off x="660400" y="3207822"/>
            <a:ext cx="4000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NewRomanPSMT"/>
              </a:rPr>
              <a:t>Slater and </a:t>
            </a:r>
            <a:r>
              <a:rPr lang="en-US" altLang="zh-CN" b="1" dirty="0" err="1">
                <a:latin typeface="TimesNewRomanPSMT"/>
              </a:rPr>
              <a:t>Koster</a:t>
            </a:r>
            <a:r>
              <a:rPr lang="en-US" altLang="zh-CN" b="1" dirty="0">
                <a:latin typeface="TimesNewRomanPSMT"/>
              </a:rPr>
              <a:t>. (need SOC version</a:t>
            </a:r>
            <a:r>
              <a:rPr lang="en-US" altLang="zh-CN" dirty="0">
                <a:latin typeface="TimesNewRomanPSMT"/>
              </a:rPr>
              <a:t>) </a:t>
            </a:r>
            <a:endParaRPr lang="en-US" altLang="zh-CN" dirty="0"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049598-B219-7544-95BA-A2373CDBBC53}"/>
              </a:ext>
            </a:extLst>
          </p:cNvPr>
          <p:cNvSpPr/>
          <p:nvPr/>
        </p:nvSpPr>
        <p:spPr>
          <a:xfrm>
            <a:off x="660400" y="3707799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NewRomanPSMT"/>
              </a:rPr>
              <a:t>Seitz's notation: </a:t>
            </a:r>
            <a:endParaRPr lang="en-US" altLang="zh-CN" b="1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FF2933F-6A7E-0F49-9B9E-2D30AAC115DD}"/>
                  </a:ext>
                </a:extLst>
              </p:cNvPr>
              <p:cNvSpPr/>
              <p:nvPr/>
            </p:nvSpPr>
            <p:spPr>
              <a:xfrm>
                <a:off x="2575034" y="4030090"/>
                <a:ext cx="767255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Helvetica" pitchFamily="2" charset="0"/>
                  </a:rPr>
                  <a:t>Any space transformation may be written in the form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dirty="0">
                        <a:latin typeface="Helvetica" pitchFamily="2" charset="0"/>
                      </a:rPr>
                      <m:t>t</m:t>
                    </m:r>
                  </m:oMath>
                </a14:m>
                <a:r>
                  <a:rPr lang="en-US" altLang="zh-CN" dirty="0">
                    <a:latin typeface="Helvetica" pitchFamily="2" charset="0"/>
                  </a:rPr>
                  <a:t>} r and is acting upon an arbitrary vector r in the following manner </a:t>
                </a:r>
                <a:r>
                  <a:rPr lang="en-US" altLang="zh-CN" sz="2400" dirty="0">
                    <a:latin typeface="Helvetica" pitchFamily="2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FF2933F-6A7E-0F49-9B9E-2D30AAC11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34" y="4030090"/>
                <a:ext cx="7672551" cy="738664"/>
              </a:xfrm>
              <a:prstGeom prst="rect">
                <a:avLst/>
              </a:prstGeom>
              <a:blipFill>
                <a:blip r:embed="rId4"/>
                <a:stretch>
                  <a:fillRect l="-661" t="-1695" b="-18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C1E96469-1B2C-7D4A-8460-E8C461F909D4}"/>
              </a:ext>
            </a:extLst>
          </p:cNvPr>
          <p:cNvSpPr/>
          <p:nvPr/>
        </p:nvSpPr>
        <p:spPr>
          <a:xfrm>
            <a:off x="2510221" y="5487769"/>
            <a:ext cx="7569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the symmetry operators commute with the Hamiltonian and always may be chosen to be unitary.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CC975BC-C365-6645-ACA9-1ABBEA034935}"/>
                  </a:ext>
                </a:extLst>
              </p:cNvPr>
              <p:cNvSpPr/>
              <p:nvPr/>
            </p:nvSpPr>
            <p:spPr>
              <a:xfrm>
                <a:off x="5123398" y="4747313"/>
                <a:ext cx="1872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latin typeface="TimesNewRomanPSMT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b="1" i="1" dirty="0"/>
                      <m:t>t</m:t>
                    </m:r>
                  </m:oMath>
                </a14:m>
                <a:r>
                  <a:rPr lang="en-US" altLang="zh-CN" dirty="0">
                    <a:latin typeface="TimesNewRomanPSMT"/>
                  </a:rPr>
                  <a:t>}</a:t>
                </a:r>
                <a:r>
                  <a:rPr lang="en-US" altLang="zh-CN" b="1" i="1" dirty="0">
                    <a:latin typeface="Arial" panose="020B0604020202020204" pitchFamily="34" charset="0"/>
                  </a:rPr>
                  <a:t> r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 err="1"/>
                  <a:t>r</a:t>
                </a:r>
                <a:r>
                  <a:rPr lang="en-US" altLang="zh-CN" b="1" i="1" dirty="0"/>
                  <a:t> </a:t>
                </a:r>
                <a:r>
                  <a:rPr lang="en-US" altLang="zh-CN" dirty="0"/>
                  <a:t>+</a:t>
                </a:r>
                <a:r>
                  <a:rPr lang="en-US" altLang="zh-CN" b="1" i="1" dirty="0"/>
                  <a:t>t </a:t>
                </a:r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CC975BC-C365-6645-ACA9-1ABBEA034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98" y="4747313"/>
                <a:ext cx="1872179" cy="369332"/>
              </a:xfrm>
              <a:prstGeom prst="rect">
                <a:avLst/>
              </a:prstGeom>
              <a:blipFill>
                <a:blip r:embed="rId5"/>
                <a:stretch>
                  <a:fillRect l="-1342" t="-10000" r="-134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6B8826-581E-174E-A28C-1271C3244691}"/>
                  </a:ext>
                </a:extLst>
              </p:cNvPr>
              <p:cNvSpPr/>
              <p:nvPr/>
            </p:nvSpPr>
            <p:spPr>
              <a:xfrm>
                <a:off x="5171322" y="6051034"/>
                <a:ext cx="19234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NewRomanPSMT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b="1" i="1" dirty="0"/>
                      <m:t>t</m:t>
                    </m:r>
                  </m:oMath>
                </a14:m>
                <a:r>
                  <a:rPr lang="en-US" altLang="zh-CN" dirty="0">
                    <a:latin typeface="TimesNewRomanPSMT"/>
                  </a:rPr>
                  <a:t>}</a:t>
                </a:r>
                <a:r>
                  <a:rPr lang="en-US" altLang="zh-CN" b="1" i="1" dirty="0">
                    <a:latin typeface="Arial" panose="020B0604020202020204" pitchFamily="34" charset="0"/>
                  </a:rPr>
                  <a:t> H </a:t>
                </a:r>
                <a:r>
                  <a:rPr lang="en-US" altLang="zh-CN" dirty="0"/>
                  <a:t>=</a:t>
                </a:r>
                <a:r>
                  <a:rPr lang="en-US" altLang="zh-CN" b="1" i="1" dirty="0">
                    <a:latin typeface="Arial" panose="020B0604020202020204" pitchFamily="34" charset="0"/>
                  </a:rPr>
                  <a:t>H</a:t>
                </a:r>
                <a:r>
                  <a:rPr lang="en-US" altLang="zh-CN" dirty="0">
                    <a:latin typeface="TimesNewRomanPSMT"/>
                  </a:rPr>
                  <a:t> {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b="1" i="1" dirty="0"/>
                      <m:t>t</m:t>
                    </m:r>
                  </m:oMath>
                </a14:m>
                <a:r>
                  <a:rPr lang="en-US" altLang="zh-CN" dirty="0">
                    <a:latin typeface="TimesNewRomanPSMT"/>
                  </a:rPr>
                  <a:t>}</a:t>
                </a:r>
                <a:r>
                  <a:rPr lang="en-US" altLang="zh-CN" b="1" i="1" dirty="0">
                    <a:latin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6B8826-581E-174E-A28C-1271C3244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322" y="6051034"/>
                <a:ext cx="1923475" cy="369332"/>
              </a:xfrm>
              <a:prstGeom prst="rect">
                <a:avLst/>
              </a:prstGeom>
              <a:blipFill>
                <a:blip r:embed="rId6"/>
                <a:stretch>
                  <a:fillRect l="-1961" t="-6452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DE81E12-0127-9047-AC70-3C93E453D86B}"/>
                  </a:ext>
                </a:extLst>
              </p:cNvPr>
              <p:cNvSpPr/>
              <p:nvPr/>
            </p:nvSpPr>
            <p:spPr>
              <a:xfrm>
                <a:off x="3043019" y="5094592"/>
                <a:ext cx="60329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,{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}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𝛼𝛽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DE81E12-0127-9047-AC70-3C93E453D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019" y="5094592"/>
                <a:ext cx="603293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0A7FAD9-97DC-754E-BCF3-6A4F2672CCF5}"/>
              </a:ext>
            </a:extLst>
          </p:cNvPr>
          <p:cNvSpPr txBox="1"/>
          <p:nvPr/>
        </p:nvSpPr>
        <p:spPr>
          <a:xfrm>
            <a:off x="6927771" y="4736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Helvetica" pitchFamily="2" charset="0"/>
              </a:rPr>
              <a:t>注意顺序</a:t>
            </a:r>
          </a:p>
        </p:txBody>
      </p:sp>
    </p:spTree>
    <p:extLst>
      <p:ext uri="{BB962C8B-B14F-4D97-AF65-F5344CB8AC3E}">
        <p14:creationId xmlns:p14="http://schemas.microsoft.com/office/powerpoint/2010/main" val="411087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8D8B4-5A08-654A-81DB-191DE246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/>
              <a:t>Notations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365A1E-5E7F-ED43-8493-40D94ADE67C7}"/>
                  </a:ext>
                </a:extLst>
              </p:cNvPr>
              <p:cNvSpPr txBox="1"/>
              <p:nvPr/>
            </p:nvSpPr>
            <p:spPr>
              <a:xfrm>
                <a:off x="660400" y="1208689"/>
                <a:ext cx="10459545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  <a:latin typeface="Helvetica" pitchFamily="2" charset="0"/>
                  </a:rPr>
                  <a:t>We shall label atomic functions by two indices </a:t>
                </a:r>
                <a:r>
                  <a:rPr lang="en-US" altLang="zh-CN" dirty="0">
                    <a:solidFill>
                      <a:srgbClr val="FF0000"/>
                    </a:solidFill>
                    <a:latin typeface="Helvetica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Helvetica" pitchFamily="2" charset="0"/>
                  </a:rPr>
                  <a:t>) </a:t>
                </a:r>
                <a:r>
                  <a:rPr lang="en-US" altLang="zh-CN" dirty="0">
                    <a:solidFill>
                      <a:srgbClr val="0070C0"/>
                    </a:solidFill>
                    <a:latin typeface="Helvetica" pitchFamily="2" charset="0"/>
                  </a:rPr>
                  <a:t>which indicate that a given function belongs 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b="0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Helvetica" pitchFamily="2" charset="0"/>
                  </a:rPr>
                  <a:t>th row of the irreducible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Helvetica" pitchFamily="2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Helvetica" pitchFamily="2" charset="0"/>
                  </a:rPr>
                  <a:t>of the point subgroup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Helvetica" pitchFamily="2" charset="0"/>
                  </a:rPr>
                  <a:t>  of the space symmetry group. </a:t>
                </a:r>
              </a:p>
              <a:p>
                <a:endParaRPr kumimoji="1" lang="zh-CN" altLang="en-US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365A1E-5E7F-ED43-8493-40D94ADE6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208689"/>
                <a:ext cx="10459545" cy="945643"/>
              </a:xfrm>
              <a:prstGeom prst="rect">
                <a:avLst/>
              </a:prstGeom>
              <a:blipFill>
                <a:blip r:embed="rId2"/>
                <a:stretch>
                  <a:fillRect l="-364" t="-1316" r="-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2AA1082-6421-CF4A-A330-8E6CA3C5B2D9}"/>
                  </a:ext>
                </a:extLst>
              </p:cNvPr>
              <p:cNvSpPr txBox="1"/>
              <p:nvPr/>
            </p:nvSpPr>
            <p:spPr>
              <a:xfrm>
                <a:off x="4903076" y="1902372"/>
                <a:ext cx="1462003" cy="357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2AA1082-6421-CF4A-A330-8E6CA3C5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076" y="1902372"/>
                <a:ext cx="1462003" cy="357790"/>
              </a:xfrm>
              <a:prstGeom prst="rect">
                <a:avLst/>
              </a:prstGeom>
              <a:blipFill>
                <a:blip r:embed="rId3"/>
                <a:stretch>
                  <a:fillRect l="-2586" r="-4310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09FDB53-55E1-334A-8938-F23DED401387}"/>
              </a:ext>
            </a:extLst>
          </p:cNvPr>
          <p:cNvSpPr/>
          <p:nvPr/>
        </p:nvSpPr>
        <p:spPr>
          <a:xfrm>
            <a:off x="660400" y="2214320"/>
            <a:ext cx="45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the Bloch sum may be rewritten in the form</a:t>
            </a:r>
            <a:endParaRPr lang="zh-CN" altLang="en-US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210A1FF-4E3B-DE45-BE34-10E20BE873D2}"/>
                  </a:ext>
                </a:extLst>
              </p:cNvPr>
              <p:cNvSpPr/>
              <p:nvPr/>
            </p:nvSpPr>
            <p:spPr>
              <a:xfrm>
                <a:off x="2006211" y="2722576"/>
                <a:ext cx="803848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CN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210A1FF-4E3B-DE45-BE34-10E20BE87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211" y="2722576"/>
                <a:ext cx="8038483" cy="764505"/>
              </a:xfrm>
              <a:prstGeom prst="rect">
                <a:avLst/>
              </a:prstGeom>
              <a:blipFill>
                <a:blip r:embed="rId4"/>
                <a:stretch>
                  <a:fillRect l="-1893" t="-119355" b="-16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8E40E5-AC67-9141-9D41-A2FE8EBDD19B}"/>
                  </a:ext>
                </a:extLst>
              </p:cNvPr>
              <p:cNvSpPr/>
              <p:nvPr/>
            </p:nvSpPr>
            <p:spPr>
              <a:xfrm>
                <a:off x="735723" y="3668590"/>
                <a:ext cx="1094126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Helvetica" pitchFamily="2" charset="0"/>
                  </a:rPr>
                  <a:t>    the complete number of unit cells in the fundamental volume of the crystal, </a:t>
                </a:r>
              </a:p>
              <a:p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dirty="0">
                    <a:latin typeface="Helvetica" pitchFamily="2" charset="0"/>
                  </a:rPr>
                  <a:t>    the reduced wave vector,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Helvetica" pitchFamily="2" charset="0"/>
                  </a:rPr>
                  <a:t>  the translation vector of the appropriate Bravais lattice,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Helvetica" pitchFamily="2" charset="0"/>
                  </a:rPr>
                  <a:t>  a nonprimitive translation vector (characterizing the positions of different atoms in the unit cell),</a:t>
                </a:r>
              </a:p>
              <a:p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latin typeface="Helvetica" pitchFamily="2" charset="0"/>
                  </a:rPr>
                  <a:t>    the sublattice number,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  <m:r>
                      <a:rPr lang="en-US" altLang="zh-CN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Helvetica" pitchFamily="2" charset="0"/>
                  </a:rPr>
                  <a:t>   the translation operator. 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8E40E5-AC67-9141-9D41-A2FE8EBDD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3" y="3668590"/>
                <a:ext cx="10941269" cy="1754326"/>
              </a:xfrm>
              <a:prstGeom prst="rect">
                <a:avLst/>
              </a:prstGeom>
              <a:blipFill>
                <a:blip r:embed="rId5"/>
                <a:stretch>
                  <a:fillRect t="-1439" b="-4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225C9DF2-E3E8-AD49-90F7-F29BEB0A9852}"/>
              </a:ext>
            </a:extLst>
          </p:cNvPr>
          <p:cNvSpPr/>
          <p:nvPr/>
        </p:nvSpPr>
        <p:spPr>
          <a:xfrm>
            <a:off x="756744" y="5631331"/>
            <a:ext cx="1115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Let us form now the expression for the Hamiltonian’s matrix component between two Bloch sums: </a:t>
            </a:r>
          </a:p>
        </p:txBody>
      </p:sp>
    </p:spTree>
    <p:extLst>
      <p:ext uri="{BB962C8B-B14F-4D97-AF65-F5344CB8AC3E}">
        <p14:creationId xmlns:p14="http://schemas.microsoft.com/office/powerpoint/2010/main" val="234725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5465B-68E9-5A41-89DD-1B4B551B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Hermiticity and Inversion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FA48041-185A-0F42-BC6A-C3A733FEBB00}"/>
                  </a:ext>
                </a:extLst>
              </p:cNvPr>
              <p:cNvSpPr/>
              <p:nvPr/>
            </p:nvSpPr>
            <p:spPr>
              <a:xfrm>
                <a:off x="660400" y="1426584"/>
                <a:ext cx="5392245" cy="764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FA48041-185A-0F42-BC6A-C3A733FEB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426584"/>
                <a:ext cx="5392245" cy="764376"/>
              </a:xfrm>
              <a:prstGeom prst="rect">
                <a:avLst/>
              </a:prstGeom>
              <a:blipFill>
                <a:blip r:embed="rId2"/>
                <a:stretch>
                  <a:fillRect t="-119355" b="-16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8D259D1-3A6E-0844-83E6-B2A52056392B}"/>
                  </a:ext>
                </a:extLst>
              </p:cNvPr>
              <p:cNvSpPr/>
              <p:nvPr/>
            </p:nvSpPr>
            <p:spPr>
              <a:xfrm>
                <a:off x="6059488" y="1486459"/>
                <a:ext cx="5707075" cy="113467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zh-CN" altLang="en-US" sz="1600" b="0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16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sz="1600" b="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&amp;=</m:t>
                          </m:r>
                          <m:nary>
                            <m:naryPr>
                              <m:grow m:val="on"/>
                              <m:subHide m:val="on"/>
                              <m:supHide m:val="on"/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zh-CN" altLang="en-US" sz="1600" b="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bSup>
                            </m:e>
                          </m:nary>
                          <m:d>
                            <m:dPr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16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̂"/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zh-CN" alt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d>
                            <m:dPr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16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16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sz="1600" b="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&amp;=</m:t>
                          </m:r>
                          <m:nary>
                            <m:naryPr>
                              <m:grow m:val="on"/>
                              <m:subHide m:val="on"/>
                              <m:supHide m:val="on"/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zh-CN" alt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16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zh-CN" altLang="en-US" sz="16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sz="1600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16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Sup>
                                            <m:sSubSupPr>
                                              <m:ctrlPr>
                                                <a:rPr lang="zh-CN" altLang="en-US" sz="16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zh-CN" altLang="en-US" sz="1600" b="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zh-CN" alt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600" b="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nary>
                          <m:acc>
                            <m:accPr>
                              <m:chr m:val="̂"/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zh-CN" alt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zh-CN" altLang="en-US" sz="1600" b="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zh-CN" alt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1600" b="0" i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zh-CN" alt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 b="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zh-CN" alt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1600" b="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zh-CN" alt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1600" b="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lang="zh-CN" altLang="en-US" sz="1600" b="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1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8D259D1-3A6E-0844-83E6-B2A520563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488" y="1486459"/>
                <a:ext cx="5707075" cy="1134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C30BC32-DF47-A74F-BD69-CF7554696DE0}"/>
              </a:ext>
            </a:extLst>
          </p:cNvPr>
          <p:cNvSpPr/>
          <p:nvPr/>
        </p:nvSpPr>
        <p:spPr>
          <a:xfrm>
            <a:off x="744482" y="2234200"/>
            <a:ext cx="52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     </a:t>
            </a:r>
            <a:endParaRPr lang="en-US" altLang="zh-CN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97EEA8-DF0E-9147-B491-3707C7694AD1}"/>
              </a:ext>
            </a:extLst>
          </p:cNvPr>
          <p:cNvSpPr/>
          <p:nvPr/>
        </p:nvSpPr>
        <p:spPr>
          <a:xfrm>
            <a:off x="1194321" y="2963384"/>
            <a:ext cx="1016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The energy integrals are not all independent of each other. They are connected with each other by a set of relations which follow from </a:t>
            </a:r>
            <a:r>
              <a:rPr lang="en-US" altLang="zh-CN" dirty="0">
                <a:solidFill>
                  <a:srgbClr val="0070C0"/>
                </a:solidFill>
                <a:latin typeface="Helvetica" pitchFamily="2" charset="0"/>
              </a:rPr>
              <a:t>the Hermiticity and symmetry properties of the Hamiltonian. </a:t>
            </a:r>
            <a:endParaRPr lang="zh-CN" altLang="en-US" dirty="0">
              <a:solidFill>
                <a:srgbClr val="0070C0"/>
              </a:solidFill>
              <a:latin typeface="Helvetica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4056AB-A638-8D41-8EB9-3831231E20E1}"/>
              </a:ext>
            </a:extLst>
          </p:cNvPr>
          <p:cNvSpPr txBox="1"/>
          <p:nvPr/>
        </p:nvSpPr>
        <p:spPr>
          <a:xfrm>
            <a:off x="821263" y="3709162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Helvetica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Hermiticity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0A64D9-8778-1F4D-B61C-BF8B9DACF0C9}"/>
              </a:ext>
            </a:extLst>
          </p:cNvPr>
          <p:cNvSpPr/>
          <p:nvPr/>
        </p:nvSpPr>
        <p:spPr>
          <a:xfrm>
            <a:off x="1127350" y="4263837"/>
            <a:ext cx="412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the Hamiltonian is Hermitian, we have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D0E6C88-7921-6042-A092-4E250995043E}"/>
                  </a:ext>
                </a:extLst>
              </p:cNvPr>
              <p:cNvSpPr/>
              <p:nvPr/>
            </p:nvSpPr>
            <p:spPr>
              <a:xfrm>
                <a:off x="1716150" y="4681793"/>
                <a:ext cx="3047886" cy="613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</m:acc>
                                  </m:e>
                                </m:d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D0E6C88-7921-6042-A092-4E2509950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50" y="4681793"/>
                <a:ext cx="3047886" cy="613117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1319A48-CB73-CE47-A001-E2C69F5FABD8}"/>
                  </a:ext>
                </a:extLst>
              </p:cNvPr>
              <p:cNvSpPr/>
              <p:nvPr/>
            </p:nvSpPr>
            <p:spPr>
              <a:xfrm>
                <a:off x="1114505" y="5430544"/>
                <a:ext cx="4182299" cy="516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;−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1319A48-CB73-CE47-A001-E2C69F5FA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05" y="5430544"/>
                <a:ext cx="4182299" cy="516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04C6286-1F35-914D-8CC9-736BC171C61D}"/>
              </a:ext>
            </a:extLst>
          </p:cNvPr>
          <p:cNvSpPr txBox="1"/>
          <p:nvPr/>
        </p:nvSpPr>
        <p:spPr>
          <a:xfrm>
            <a:off x="5726252" y="3709162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Helvetica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Parity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724FD9-FF29-3344-8672-80F3911CE66C}"/>
              </a:ext>
            </a:extLst>
          </p:cNvPr>
          <p:cNvSpPr/>
          <p:nvPr/>
        </p:nvSpPr>
        <p:spPr>
          <a:xfrm>
            <a:off x="5917325" y="4095037"/>
            <a:ext cx="4950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Atomic functions always have a definite parity.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A89E18C-508B-4C45-A4D4-79BCCDC1B7AE}"/>
                  </a:ext>
                </a:extLst>
              </p:cNvPr>
              <p:cNvSpPr/>
              <p:nvPr/>
            </p:nvSpPr>
            <p:spPr>
              <a:xfrm>
                <a:off x="5893813" y="4474011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The operator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is an unitary one and commutes with the Hamiltonian; and we have 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A89E18C-508B-4C45-A4D4-79BCCDC1B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13" y="4474011"/>
                <a:ext cx="6096000" cy="646331"/>
              </a:xfrm>
              <a:prstGeom prst="rect">
                <a:avLst/>
              </a:prstGeom>
              <a:blipFill>
                <a:blip r:embed="rId6"/>
                <a:stretch>
                  <a:fillRect l="-832" t="-3846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183E66F-BCA0-2C40-9DFC-68C8C3F0CD5F}"/>
                  </a:ext>
                </a:extLst>
              </p:cNvPr>
              <p:cNvSpPr/>
              <p:nvPr/>
            </p:nvSpPr>
            <p:spPr>
              <a:xfrm>
                <a:off x="7003688" y="5515859"/>
                <a:ext cx="3844578" cy="516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;−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183E66F-BCA0-2C40-9DFC-68C8C3F0C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688" y="5515859"/>
                <a:ext cx="3844578" cy="516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5D0FC26-4BCD-464E-8BD2-938CA057FCED}"/>
                  </a:ext>
                </a:extLst>
              </p:cNvPr>
              <p:cNvSpPr/>
              <p:nvPr/>
            </p:nvSpPr>
            <p:spPr>
              <a:xfrm>
                <a:off x="4971553" y="5100532"/>
                <a:ext cx="7714593" cy="469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endChr m:val="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sz="12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  <m:r>
                                            <a:rPr lang="zh-CN" altLang="en-US" sz="12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  <m:t>𝝉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CN" altLang="en-US" sz="120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𝒫</m:t>
                                          </m:r>
                                        </m:e>
                                      </m:acc>
                                      <m:r>
                                        <a:rPr lang="zh-CN" altLang="en-US" sz="1200">
                                          <a:latin typeface="Cambria Math" panose="02040503050406030204" pitchFamily="18" charset="0"/>
                                        </a:rPr>
                                        <m:t>∣0}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zh-CN" altLang="en-US" sz="12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  <m:acc>
                        <m:accPr>
                          <m:chr m:val="̂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CN" altLang="en-US" sz="12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2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  <m:r>
                                    <a:rPr lang="zh-CN" altLang="en-US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zh-CN" alt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120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𝒫</m:t>
                                  </m:r>
                                </m:e>
                              </m:acc>
                              <m: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  <m:t>∣0}</m:t>
                              </m:r>
                              <m:sSubSup>
                                <m:sSubSupPr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zh-CN" altLang="en-US" sz="12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zh-CN" altLang="en-US" sz="12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5D0FC26-4BCD-464E-8BD2-938CA057F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553" y="5100532"/>
                <a:ext cx="7714593" cy="469937"/>
              </a:xfrm>
              <a:prstGeom prst="rect">
                <a:avLst/>
              </a:prstGeom>
              <a:blipFill>
                <a:blip r:embed="rId8"/>
                <a:stretch>
                  <a:fillRect t="-157895" b="-2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12E1B4D-04A2-0742-BDD1-9F395541F019}"/>
                  </a:ext>
                </a:extLst>
              </p:cNvPr>
              <p:cNvSpPr/>
              <p:nvPr/>
            </p:nvSpPr>
            <p:spPr>
              <a:xfrm>
                <a:off x="5917325" y="5980211"/>
                <a:ext cx="57646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1400" dirty="0"/>
                  <a:t> takes the values +1 or -1 for even and odd functions, respectively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12E1B4D-04A2-0742-BDD1-9F395541F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25" y="5980211"/>
                <a:ext cx="5764650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44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D118A-21DC-3B4C-BD82-FAE5CE80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Time-reversal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2506A1-DF32-AB40-A914-7C939DAFC724}"/>
              </a:ext>
            </a:extLst>
          </p:cNvPr>
          <p:cNvSpPr txBox="1"/>
          <p:nvPr/>
        </p:nvSpPr>
        <p:spPr>
          <a:xfrm>
            <a:off x="660400" y="1130300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Helvetica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Time-reversal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BE87F07-63AA-5B49-8646-0FD6150B2077}"/>
                  </a:ext>
                </a:extLst>
              </p:cNvPr>
              <p:cNvSpPr/>
              <p:nvPr/>
            </p:nvSpPr>
            <p:spPr>
              <a:xfrm>
                <a:off x="977324" y="1461972"/>
                <a:ext cx="97713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The most natural way to include the operator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altLang="zh-CN" dirty="0"/>
                  <a:t> in the group theoretical analysis is the use of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co-representations </a:t>
                </a:r>
                <a:r>
                  <a:rPr lang="en-US" altLang="zh-CN" dirty="0">
                    <a:solidFill>
                      <a:srgbClr val="0070C0"/>
                    </a:solidFill>
                    <a:hlinkClick r:id="rId2"/>
                  </a:rPr>
                  <a:t>[1]</a:t>
                </a:r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BE87F07-63AA-5B49-8646-0FD6150B2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24" y="1461972"/>
                <a:ext cx="9771300" cy="646331"/>
              </a:xfrm>
              <a:prstGeom prst="rect">
                <a:avLst/>
              </a:prstGeom>
              <a:blipFill>
                <a:blip r:embed="rId3"/>
                <a:stretch>
                  <a:fillRect l="-519" t="-3846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BC97F1-1B12-8747-B0FA-76683B273BA6}"/>
                  </a:ext>
                </a:extLst>
              </p:cNvPr>
              <p:cNvSpPr/>
              <p:nvPr/>
            </p:nvSpPr>
            <p:spPr>
              <a:xfrm>
                <a:off x="2128839" y="2084274"/>
                <a:ext cx="7261796" cy="1497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&amp;=</m:t>
                          </m:r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grow m:val="on"/>
                                      <m:subHide m:val="on"/>
                                      <m:supHide m:val="on"/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CN" alt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"/>
                                                  <m:ctrlPr>
                                                    <a:rPr lang="zh-CN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zh-CN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zh-CN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e>
                                                  </m:acc>
                                                  <m:d>
                                                    <m:dPr>
                                                      <m:ctrlPr>
                                                        <a:rPr lang="zh-CN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CN" altLang="en-US" b="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CN" alt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𝝉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CN" altLang="en-US" b="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zh-CN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zh-CN" alt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𝒯</m:t>
                                                      </m:r>
                                                    </m:e>
                                                  </m:acc>
                                                  <m:sSubSup>
                                                    <m:sSubSupPr>
                                                      <m:ctrlPr>
                                                        <a:rPr lang="zh-CN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zh-CN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zh-CN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zh-CN" alt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zh-CN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zh-CN" altLang="en-US" b="0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nary>
                                  <m:acc>
                                    <m:accPr>
                                      <m:chr m:val="̂"/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zh-CN" alt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b="0" i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𝝉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zh-CN" alt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zh-CN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zh-CN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</m:d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𝒯</m:t>
                                              </m:r>
                                            </m:e>
                                          </m:acc>
                                          <m:sSubSup>
                                            <m:sSubSupPr>
                                              <m:ctrlPr>
                                                <a:rPr lang="zh-CN" alt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zh-CN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zh-CN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zh-CN" alt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sSup>
                                                <m:sSupPr>
                                                  <m:ctrlPr>
                                                    <a:rPr lang="zh-CN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zh-CN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zh-CN" alt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p>
                                          </m:sSubSup>
                                          <m:r>
                                            <a:rPr lang="zh-CN" altLang="en-US" b="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&amp;=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 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</m:acc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</m:acc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′∗</m:t>
                                  </m:r>
                                </m:sup>
                              </m:sSup>
                            </m:sup>
                          </m:sSubSup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BC97F1-1B12-8747-B0FA-76683B273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39" y="2084274"/>
                <a:ext cx="7261796" cy="1497782"/>
              </a:xfrm>
              <a:prstGeom prst="rect">
                <a:avLst/>
              </a:prstGeom>
              <a:blipFill>
                <a:blip r:embed="rId4"/>
                <a:stretch>
                  <a:fillRect t="-70588" b="-84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11081F4-9141-A74C-B1C8-2485A7FAF727}"/>
                  </a:ext>
                </a:extLst>
              </p:cNvPr>
              <p:cNvSpPr/>
              <p:nvPr/>
            </p:nvSpPr>
            <p:spPr>
              <a:xfrm>
                <a:off x="1043857" y="3392488"/>
                <a:ext cx="8259425" cy="450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the operator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acts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in the following way: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11081F4-9141-A74C-B1C8-2485A7FAF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57" y="3392488"/>
                <a:ext cx="8259425" cy="450123"/>
              </a:xfrm>
              <a:prstGeom prst="rect">
                <a:avLst/>
              </a:prstGeom>
              <a:blipFill>
                <a:blip r:embed="rId5"/>
                <a:stretch>
                  <a:fillRect l="-460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BC0C0D-107F-FA4E-AED9-E290BB5F4C7D}"/>
                  </a:ext>
                </a:extLst>
              </p:cNvPr>
              <p:cNvSpPr/>
              <p:nvPr/>
            </p:nvSpPr>
            <p:spPr>
              <a:xfrm>
                <a:off x="1983748" y="3763873"/>
                <a:ext cx="5360949" cy="805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</m:acc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BC0C0D-107F-FA4E-AED9-E290BB5F4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48" y="3763873"/>
                <a:ext cx="5360949" cy="805092"/>
              </a:xfrm>
              <a:prstGeom prst="rect">
                <a:avLst/>
              </a:prstGeom>
              <a:blipFill>
                <a:blip r:embed="rId6"/>
                <a:stretch>
                  <a:fillRect t="-113846" b="-15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55EECAD-3C35-D342-84E8-9F5D6736FD96}"/>
                  </a:ext>
                </a:extLst>
              </p:cNvPr>
              <p:cNvSpPr/>
              <p:nvPr/>
            </p:nvSpPr>
            <p:spPr>
              <a:xfrm>
                <a:off x="995024" y="4439088"/>
                <a:ext cx="9499928" cy="376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means the matrix of the time-reversal operator in j-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co-representation. 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55EECAD-3C35-D342-84E8-9F5D6736F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24" y="4439088"/>
                <a:ext cx="9499928" cy="376770"/>
              </a:xfrm>
              <a:prstGeom prst="rect">
                <a:avLst/>
              </a:prstGeom>
              <a:blipFill>
                <a:blip r:embed="rId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FF92BBF-DAC2-2849-95B6-7C95D7E7003A}"/>
                  </a:ext>
                </a:extLst>
              </p:cNvPr>
              <p:cNvSpPr/>
              <p:nvPr/>
            </p:nvSpPr>
            <p:spPr>
              <a:xfrm>
                <a:off x="1006824" y="4967216"/>
                <a:ext cx="9895184" cy="655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To get concrete relations, the knowledge of the concrete form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is necessary. </a:t>
                </a:r>
              </a:p>
              <a:p>
                <a:r>
                  <a:rPr lang="en-US" altLang="zh-CN" dirty="0"/>
                  <a:t>We shall discuss only two special cases. 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FF92BBF-DAC2-2849-95B6-7C95D7E70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24" y="4967216"/>
                <a:ext cx="9895184" cy="655244"/>
              </a:xfrm>
              <a:prstGeom prst="rect">
                <a:avLst/>
              </a:prstGeom>
              <a:blipFill>
                <a:blip r:embed="rId8"/>
                <a:stretch>
                  <a:fillRect l="-385" t="-3774" r="-256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4380E1F7-8A78-014B-A2A1-DED6765D1896}"/>
              </a:ext>
            </a:extLst>
          </p:cNvPr>
          <p:cNvSpPr/>
          <p:nvPr/>
        </p:nvSpPr>
        <p:spPr>
          <a:xfrm>
            <a:off x="3193079" y="5764768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TimesNewRomanPS"/>
              </a:rPr>
              <a:t>Spin-independent Hamiltonian </a:t>
            </a:r>
            <a:r>
              <a:rPr lang="en-US" altLang="zh-CN" i="1" dirty="0">
                <a:latin typeface="TimesNewRomanPS"/>
              </a:rPr>
              <a:t>and </a:t>
            </a:r>
            <a:r>
              <a:rPr lang="en-US" altLang="zh-CN" i="1" dirty="0">
                <a:solidFill>
                  <a:srgbClr val="C00000"/>
                </a:solidFill>
                <a:latin typeface="TimesNewRomanPS"/>
              </a:rPr>
              <a:t>Spin-dependent Hamiltonian  </a:t>
            </a:r>
            <a:endParaRPr lang="en-US" altLang="zh-CN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286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3015-D876-DA45-982B-292C2C14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Time-reversal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C11170-A6D0-7C46-87FD-30C489006E89}"/>
              </a:ext>
            </a:extLst>
          </p:cNvPr>
          <p:cNvSpPr/>
          <p:nvPr/>
        </p:nvSpPr>
        <p:spPr>
          <a:xfrm>
            <a:off x="660400" y="1130300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TimesNewRomanPS"/>
              </a:rPr>
              <a:t>Spin-independent</a:t>
            </a:r>
            <a:endParaRPr lang="en-US" altLang="zh-CN" dirty="0"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DA520F-28FE-1043-8A66-D27FC492AE34}"/>
              </a:ext>
            </a:extLst>
          </p:cNvPr>
          <p:cNvSpPr/>
          <p:nvPr/>
        </p:nvSpPr>
        <p:spPr>
          <a:xfrm>
            <a:off x="6016031" y="1130300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TimesNewRomanPS"/>
              </a:rPr>
              <a:t>Spin-dependent</a:t>
            </a:r>
            <a:endParaRPr lang="en-US" altLang="zh-CN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3C223F6-04F8-6A46-AC29-A5609CAE5E15}"/>
                  </a:ext>
                </a:extLst>
              </p:cNvPr>
              <p:cNvSpPr txBox="1"/>
              <p:nvPr/>
            </p:nvSpPr>
            <p:spPr>
              <a:xfrm>
                <a:off x="844517" y="1537333"/>
                <a:ext cx="49433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Helvetica" pitchFamily="2" charset="0"/>
                  </a:rPr>
                  <a:t>In this case the wave functions do not depend on spin and transform according to single-valued representations of the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Helvetica" pitchFamily="2" charset="0"/>
                  </a:rPr>
                  <a:t>. </a:t>
                </a:r>
              </a:p>
              <a:p>
                <a:pPr algn="l"/>
                <a:endParaRPr kumimoji="1" lang="zh-CN" altLang="en-US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3C223F6-04F8-6A46-AC29-A5609CAE5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17" y="1537333"/>
                <a:ext cx="4943334" cy="1200329"/>
              </a:xfrm>
              <a:prstGeom prst="rect">
                <a:avLst/>
              </a:prstGeom>
              <a:blipFill>
                <a:blip r:embed="rId2"/>
                <a:stretch>
                  <a:fillRect l="-767" t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B61D04-53A6-AD49-96FD-35552F49685A}"/>
                  </a:ext>
                </a:extLst>
              </p:cNvPr>
              <p:cNvSpPr/>
              <p:nvPr/>
            </p:nvSpPr>
            <p:spPr>
              <a:xfrm>
                <a:off x="2082834" y="2456107"/>
                <a:ext cx="131651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B61D04-53A6-AD49-96FD-35552F496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34" y="2456107"/>
                <a:ext cx="1316514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8204759-F54E-4845-B833-1AD57046C272}"/>
                  </a:ext>
                </a:extLst>
              </p:cNvPr>
              <p:cNvSpPr/>
              <p:nvPr/>
            </p:nvSpPr>
            <p:spPr>
              <a:xfrm>
                <a:off x="867509" y="2910727"/>
                <a:ext cx="4920342" cy="1235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It should be noted that in this way a set of basic functions becomes finally fixed,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CN" dirty="0"/>
                  <a:t>fixes the phase factor which was in determined before. 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8204759-F54E-4845-B833-1AD57046C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09" y="2910727"/>
                <a:ext cx="4920342" cy="1235979"/>
              </a:xfrm>
              <a:prstGeom prst="rect">
                <a:avLst/>
              </a:prstGeom>
              <a:blipFill>
                <a:blip r:embed="rId4"/>
                <a:stretch>
                  <a:fillRect l="-771" t="-1010" r="-1028"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C3F63F0-02DD-544E-B2D3-4AAE6A16DEAC}"/>
                  </a:ext>
                </a:extLst>
              </p:cNvPr>
              <p:cNvSpPr/>
              <p:nvPr/>
            </p:nvSpPr>
            <p:spPr>
              <a:xfrm>
                <a:off x="1288505" y="4195752"/>
                <a:ext cx="4029693" cy="516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C3F63F0-02DD-544E-B2D3-4AAE6A16D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505" y="4195752"/>
                <a:ext cx="4029693" cy="516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6D108972-41FA-6F4C-8B91-F9070AFED601}"/>
              </a:ext>
            </a:extLst>
          </p:cNvPr>
          <p:cNvSpPr/>
          <p:nvPr/>
        </p:nvSpPr>
        <p:spPr>
          <a:xfrm>
            <a:off x="6059488" y="15115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If the spin is included it is necessary to consider the functions which transform according to double-valued representations.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75546D-0BC4-A84F-BFD7-9F2AFAEEEF89}"/>
              </a:ext>
            </a:extLst>
          </p:cNvPr>
          <p:cNvSpPr/>
          <p:nvPr/>
        </p:nvSpPr>
        <p:spPr>
          <a:xfrm>
            <a:off x="6149591" y="2492886"/>
            <a:ext cx="5817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matrix of the time-reversal operator may be taken in the 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109222B-27F1-2847-A942-852F0E412667}"/>
                  </a:ext>
                </a:extLst>
              </p:cNvPr>
              <p:cNvSpPr/>
              <p:nvPr/>
            </p:nvSpPr>
            <p:spPr>
              <a:xfrm>
                <a:off x="6827721" y="3115361"/>
                <a:ext cx="4162999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i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&amp;0    &amp;&amp;1</m:t>
                            </m:r>
                          </m:e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&amp;−1    &amp;&amp;0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&amp;0    &amp;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&amp;1</m:t>
                            </m:r>
                          </m:e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&amp;1    &amp;&amp;0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109222B-27F1-2847-A942-852F0E412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721" y="3115361"/>
                <a:ext cx="4162999" cy="554254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3E96383-80F0-874A-B0CB-A8B9147B30FC}"/>
                  </a:ext>
                </a:extLst>
              </p:cNvPr>
              <p:cNvSpPr/>
              <p:nvPr/>
            </p:nvSpPr>
            <p:spPr>
              <a:xfrm>
                <a:off x="6928931" y="3831132"/>
                <a:ext cx="4101892" cy="863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=−</m:t>
                          </m:r>
                          <m:sSubSup>
                            <m:sSub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3E96383-80F0-874A-B0CB-A8B9147B3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931" y="3831132"/>
                <a:ext cx="4101892" cy="863763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27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E6EB8-53FD-8844-9BCA-17E488D3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Spin-1 PT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symmetry effect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80248-3EB5-F548-8150-7F731D1F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123950"/>
            <a:ext cx="8899865" cy="586187"/>
          </a:xfrm>
        </p:spPr>
        <p:txBody>
          <a:bodyPr/>
          <a:lstStyle/>
          <a:p>
            <a:r>
              <a:rPr kumimoji="1" lang="en-US" altLang="zh-CN" dirty="0"/>
              <a:t>Combined </a:t>
            </a:r>
            <a:r>
              <a:rPr lang="en-US" altLang="zh-CN" b="1" dirty="0"/>
              <a:t>Hermiticity</a:t>
            </a:r>
            <a:r>
              <a:rPr kumimoji="1" lang="en-US" altLang="zh-CN" b="1" dirty="0"/>
              <a:t> Parity Time-reversal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77461BE-A517-FB4D-BDD0-014407CBB234}"/>
                  </a:ext>
                </a:extLst>
              </p:cNvPr>
              <p:cNvSpPr/>
              <p:nvPr/>
            </p:nvSpPr>
            <p:spPr>
              <a:xfrm>
                <a:off x="891140" y="1710137"/>
                <a:ext cx="4182299" cy="516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;−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77461BE-A517-FB4D-BDD0-014407CBB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40" y="1710137"/>
                <a:ext cx="4182299" cy="516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21FEC8-03E7-5C44-AD5F-2B58C18D32E3}"/>
                  </a:ext>
                </a:extLst>
              </p:cNvPr>
              <p:cNvSpPr/>
              <p:nvPr/>
            </p:nvSpPr>
            <p:spPr>
              <a:xfrm>
                <a:off x="891140" y="2348518"/>
                <a:ext cx="5555239" cy="516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;−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21FEC8-03E7-5C44-AD5F-2B58C18D3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40" y="2348518"/>
                <a:ext cx="5555239" cy="516360"/>
              </a:xfrm>
              <a:prstGeom prst="rect">
                <a:avLst/>
              </a:prstGeom>
              <a:blipFill>
                <a:blip r:embed="rId3"/>
                <a:stretch>
                  <a:fillRect l="-683" t="-104762" b="-16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7AF8C98-ECD5-5D45-92EC-FAC2E8377021}"/>
              </a:ext>
            </a:extLst>
          </p:cNvPr>
          <p:cNvSpPr txBox="1"/>
          <p:nvPr/>
        </p:nvSpPr>
        <p:spPr>
          <a:xfrm>
            <a:off x="539762" y="18181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highlight>
                  <a:srgbClr val="FFFF00"/>
                </a:highlight>
                <a:latin typeface="Helvetica" pitchFamily="2" charset="0"/>
              </a:rPr>
              <a:t>H</a:t>
            </a:r>
            <a:endParaRPr kumimoji="1" lang="zh-CN" altLang="en-US" dirty="0">
              <a:highlight>
                <a:srgbClr val="FFFF00"/>
              </a:highlight>
              <a:latin typeface="Helvetica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9D1F1-F407-714E-B3A7-E69D5B68FD31}"/>
              </a:ext>
            </a:extLst>
          </p:cNvPr>
          <p:cNvSpPr txBox="1"/>
          <p:nvPr/>
        </p:nvSpPr>
        <p:spPr>
          <a:xfrm>
            <a:off x="539762" y="24218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highlight>
                  <a:srgbClr val="FFFF00"/>
                </a:highlight>
                <a:latin typeface="Helvetica" pitchFamily="2" charset="0"/>
              </a:rPr>
              <a:t>P</a:t>
            </a:r>
            <a:endParaRPr kumimoji="1" lang="zh-CN" altLang="en-US" dirty="0">
              <a:highlight>
                <a:srgbClr val="FFFF00"/>
              </a:highlight>
              <a:latin typeface="Helvetica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601115-E7B6-D941-AAAC-ABF5BE7CCE2E}"/>
              </a:ext>
            </a:extLst>
          </p:cNvPr>
          <p:cNvSpPr txBox="1"/>
          <p:nvPr/>
        </p:nvSpPr>
        <p:spPr>
          <a:xfrm>
            <a:off x="539762" y="30991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highlight>
                  <a:srgbClr val="FFFF00"/>
                </a:highlight>
                <a:latin typeface="Helvetica" pitchFamily="2" charset="0"/>
              </a:rPr>
              <a:t>T</a:t>
            </a:r>
            <a:endParaRPr kumimoji="1" lang="zh-CN" altLang="en-US" dirty="0">
              <a:highlight>
                <a:srgbClr val="FFFF00"/>
              </a:highlight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337FD3F-441B-E44D-A2E6-3DA7F29C9995}"/>
                  </a:ext>
                </a:extLst>
              </p:cNvPr>
              <p:cNvSpPr/>
              <p:nvPr/>
            </p:nvSpPr>
            <p:spPr>
              <a:xfrm>
                <a:off x="865492" y="3025492"/>
                <a:ext cx="4029693" cy="516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337FD3F-441B-E44D-A2E6-3DA7F29C9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2" y="3025492"/>
                <a:ext cx="4029693" cy="5163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DA3204E-8C7F-8948-8EC5-3071C51E3082}"/>
                  </a:ext>
                </a:extLst>
              </p:cNvPr>
              <p:cNvSpPr/>
              <p:nvPr/>
            </p:nvSpPr>
            <p:spPr>
              <a:xfrm>
                <a:off x="6797757" y="2348518"/>
                <a:ext cx="4231479" cy="615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zh-CN" altLang="en-US" sz="14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1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d>
                            <m:dPr>
                              <m:ctrlP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zh-CN" altLang="en-US" sz="1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sSub>
                                <m:sSubPr>
                                  <m:ctrlPr>
                                    <a:rPr lang="zh-CN" alt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zh-CN" altLang="en-US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DA3204E-8C7F-8948-8EC5-3071C51E3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57" y="2348518"/>
                <a:ext cx="4231479" cy="615040"/>
              </a:xfrm>
              <a:prstGeom prst="rect">
                <a:avLst/>
              </a:prstGeom>
              <a:blipFill>
                <a:blip r:embed="rId5"/>
                <a:stretch>
                  <a:fillRect t="-116327" b="-169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BDF037F-CAE4-F646-8CD0-E316DDF3D090}"/>
                  </a:ext>
                </a:extLst>
              </p:cNvPr>
              <p:cNvSpPr/>
              <p:nvPr/>
            </p:nvSpPr>
            <p:spPr>
              <a:xfrm>
                <a:off x="1292339" y="3980726"/>
                <a:ext cx="1689950" cy="584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BDF037F-CAE4-F646-8CD0-E316DDF3D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39" y="3980726"/>
                <a:ext cx="1689950" cy="584455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093DB7B-103B-7F4B-B0F3-3E9DA25BADF5}"/>
                  </a:ext>
                </a:extLst>
              </p:cNvPr>
              <p:cNvSpPr/>
              <p:nvPr/>
            </p:nvSpPr>
            <p:spPr>
              <a:xfrm>
                <a:off x="6797757" y="1620607"/>
                <a:ext cx="4406656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093DB7B-103B-7F4B-B0F3-3E9DA25BA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57" y="1620607"/>
                <a:ext cx="4406656" cy="764505"/>
              </a:xfrm>
              <a:prstGeom prst="rect">
                <a:avLst/>
              </a:prstGeom>
              <a:blipFill>
                <a:blip r:embed="rId7"/>
                <a:stretch>
                  <a:fillRect l="-3736" t="-122951" b="-168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7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F50F9-B0D2-2B47-8192-2A0B9923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 Symmetry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AB412-3EDB-974A-9ABA-E7B21D0A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123950"/>
            <a:ext cx="10850563" cy="1086687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obtain the relations between the energy integrals, it is also necessary to consider </a:t>
            </a:r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 effect of space symmetry of the system. </a:t>
            </a:r>
          </a:p>
          <a:p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sufficient to discuss </a:t>
            </a:r>
            <a:r>
              <a:rPr kumimoji="1" lang="en-US" altLang="zh-CN" sz="2000" dirty="0">
                <a:solidFill>
                  <a:srgbClr val="C00000"/>
                </a:solidFill>
              </a:rPr>
              <a:t>only the point symmetry,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because </a:t>
            </a:r>
            <a:r>
              <a:rPr kumimoji="1" lang="en-US" altLang="zh-CN" sz="2000" dirty="0">
                <a:solidFill>
                  <a:srgbClr val="002060"/>
                </a:solidFill>
              </a:rPr>
              <a:t>the inversion was considered 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above and </a:t>
            </a:r>
            <a:r>
              <a:rPr kumimoji="1" lang="en-US" altLang="zh-CN" sz="2000" dirty="0">
                <a:solidFill>
                  <a:srgbClr val="002060"/>
                </a:solidFill>
              </a:rPr>
              <a:t>the translation symmetry gives only the trivial permutation of the lattice sites indices. </a:t>
            </a:r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4A3E82A-EDD6-7845-B4BC-04992ADDB9F4}"/>
                  </a:ext>
                </a:extLst>
              </p:cNvPr>
              <p:cNvSpPr/>
              <p:nvPr/>
            </p:nvSpPr>
            <p:spPr>
              <a:xfrm>
                <a:off x="878555" y="2193333"/>
                <a:ext cx="4679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NewRomanPSMT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altLang="zh-CN" b="1" i="1" dirty="0" smtClean="0"/>
                      <m:t>0</m:t>
                    </m:r>
                  </m:oMath>
                </a14:m>
                <a:r>
                  <a:rPr lang="en-US" altLang="zh-CN" dirty="0">
                    <a:latin typeface="TimesNewRomanPSMT"/>
                  </a:rPr>
                  <a:t>} </a:t>
                </a:r>
                <a:r>
                  <a:rPr lang="en-US" altLang="zh-CN" dirty="0">
                    <a:latin typeface="Helvetica" pitchFamily="2" charset="0"/>
                  </a:rPr>
                  <a:t>be an operator of a point subgroup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dirty="0">
                  <a:effectLst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4A3E82A-EDD6-7845-B4BC-04992ADDB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55" y="2193333"/>
                <a:ext cx="4679999" cy="369332"/>
              </a:xfrm>
              <a:prstGeom prst="rect">
                <a:avLst/>
              </a:prstGeom>
              <a:blipFill>
                <a:blip r:embed="rId2"/>
                <a:stretch>
                  <a:fillRect l="-811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E09A183-9F81-4646-ABFF-FFB50B87AC09}"/>
                  </a:ext>
                </a:extLst>
              </p:cNvPr>
              <p:cNvSpPr/>
              <p:nvPr/>
            </p:nvSpPr>
            <p:spPr>
              <a:xfrm>
                <a:off x="545959" y="2709447"/>
                <a:ext cx="9663165" cy="191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zh-CN" altLang="en-US" b="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𝝉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e>
                                      </m:acc>
                                      <m: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0}</m:t>
                                      </m:r>
                                      <m:sSubSup>
                                        <m:sSubSupPr>
                                          <m:ctrlP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  <m:acc>
                        <m:accPr>
                          <m:chr m:val="̂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zh-CN" altLang="en-US" b="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0}</m:t>
                              </m:r>
                              <m:sSubSup>
                                <m:sSub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zh-CN" altLang="en-US" b="0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𝜈𝜇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E09A183-9F81-4646-ABFF-FFB50B87A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59" y="2709447"/>
                <a:ext cx="9663165" cy="1916550"/>
              </a:xfrm>
              <a:prstGeom prst="rect">
                <a:avLst/>
              </a:prstGeom>
              <a:blipFill>
                <a:blip r:embed="rId3"/>
                <a:stretch>
                  <a:fillRect t="-59211" b="-38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7AD6E2B-AECD-B547-A60C-310743005882}"/>
                  </a:ext>
                </a:extLst>
              </p:cNvPr>
              <p:cNvSpPr/>
              <p:nvPr/>
            </p:nvSpPr>
            <p:spPr>
              <a:xfrm>
                <a:off x="7266032" y="3887996"/>
                <a:ext cx="3340017" cy="764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}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7AD6E2B-AECD-B547-A60C-310743005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032" y="3887996"/>
                <a:ext cx="3340017" cy="764376"/>
              </a:xfrm>
              <a:prstGeom prst="rect">
                <a:avLst/>
              </a:prstGeom>
              <a:blipFill>
                <a:blip r:embed="rId4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96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5A745-946C-1447-9898-63278B7D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Relations between symmetry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2F52105-67DB-9B47-A5FC-D5743A654087}"/>
                  </a:ext>
                </a:extLst>
              </p:cNvPr>
              <p:cNvSpPr/>
              <p:nvPr/>
            </p:nvSpPr>
            <p:spPr>
              <a:xfrm>
                <a:off x="786438" y="1221513"/>
                <a:ext cx="4182299" cy="516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;−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2F52105-67DB-9B47-A5FC-D5743A654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38" y="1221513"/>
                <a:ext cx="4182299" cy="516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1BFFEF-5E79-AC40-8111-94B51770E29C}"/>
                  </a:ext>
                </a:extLst>
              </p:cNvPr>
              <p:cNvSpPr/>
              <p:nvPr/>
            </p:nvSpPr>
            <p:spPr>
              <a:xfrm>
                <a:off x="5211282" y="1200088"/>
                <a:ext cx="5833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1BFFEF-5E79-AC40-8111-94B51770E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282" y="1200088"/>
                <a:ext cx="583365" cy="646331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E6F8A34-628A-8345-A8A1-11F046B342B0}"/>
              </a:ext>
            </a:extLst>
          </p:cNvPr>
          <p:cNvSpPr txBox="1"/>
          <p:nvPr/>
        </p:nvSpPr>
        <p:spPr>
          <a:xfrm>
            <a:off x="5654639" y="13685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Helvetica" pitchFamily="2" charset="0"/>
              </a:rPr>
              <a:t>对应矩阵元</a:t>
            </a:r>
          </a:p>
        </p:txBody>
      </p:sp>
    </p:spTree>
    <p:extLst>
      <p:ext uri="{BB962C8B-B14F-4D97-AF65-F5344CB8AC3E}">
        <p14:creationId xmlns:p14="http://schemas.microsoft.com/office/powerpoint/2010/main" val="263824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BCF9D-F9AD-FD41-9874-18F06210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Determination of independent parameters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0635C-70C6-D44E-BA4F-189558D0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98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68DED-835C-9C42-A441-11175625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Symmetry in Physic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8D327-3F8B-1D45-A53A-9E716F9C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78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6E17F-2AB4-CA46-B9F5-8DF15DB3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Calculation procedure - Workflow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图示 6">
                <a:extLst>
                  <a:ext uri="{FF2B5EF4-FFF2-40B4-BE49-F238E27FC236}">
                    <a16:creationId xmlns:a16="http://schemas.microsoft.com/office/drawing/2014/main" id="{CA7F5530-E43F-AF4B-B94C-FD873B963F0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08860221"/>
                  </p:ext>
                </p:extLst>
              </p:nvPr>
            </p:nvGraphicFramePr>
            <p:xfrm>
              <a:off x="941753" y="1317544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图示 6">
                <a:extLst>
                  <a:ext uri="{FF2B5EF4-FFF2-40B4-BE49-F238E27FC236}">
                    <a16:creationId xmlns:a16="http://schemas.microsoft.com/office/drawing/2014/main" id="{CA7F5530-E43F-AF4B-B94C-FD873B963F0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08860221"/>
                  </p:ext>
                </p:extLst>
              </p:nvPr>
            </p:nvGraphicFramePr>
            <p:xfrm>
              <a:off x="941753" y="1317544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784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E5CD1-73A3-1F4F-81C3-A801103D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in Hcp ( Programing way)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2170E-D5AF-D346-ADCA-3BC3EF40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01942"/>
            <a:ext cx="8635054" cy="4796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Hexagonal Close-Packed (H.C.P.) Structures 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B8D1B5-7488-2041-A9B2-6FF7B947AADD}"/>
              </a:ext>
            </a:extLst>
          </p:cNvPr>
          <p:cNvSpPr/>
          <p:nvPr/>
        </p:nvSpPr>
        <p:spPr>
          <a:xfrm>
            <a:off x="1041770" y="1490886"/>
            <a:ext cx="100354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Light" panose="020B0403020202020204" pitchFamily="34" charset="0"/>
              </a:rPr>
              <a:t>Firstly, the majority of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rare-earth metals </a:t>
            </a:r>
            <a:r>
              <a:rPr lang="en-US" altLang="zh-CN" dirty="0">
                <a:latin typeface="Helvetica Light" panose="020B0403020202020204" pitchFamily="34" charset="0"/>
              </a:rPr>
              <a:t>for which it is reasonable to calculate the electron energy bands in the tight binding approximation have practically the </a:t>
            </a:r>
            <a:r>
              <a:rPr lang="en-US" altLang="zh-CN" dirty="0" err="1">
                <a:latin typeface="Helvetica Light" panose="020B0403020202020204" pitchFamily="34" charset="0"/>
              </a:rPr>
              <a:t>h.c.p</a:t>
            </a:r>
            <a:r>
              <a:rPr lang="en-US" altLang="zh-CN" dirty="0">
                <a:latin typeface="Helvetica Light" panose="020B0403020202020204" pitchFamily="34" charset="0"/>
              </a:rPr>
              <a:t>. structure.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 Light" panose="020B0403020202020204" pitchFamily="34" charset="0"/>
              </a:rPr>
              <a:t>Secondly, these structures represent a sufficiently complicated example for illustrating the idea of our method (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Helvetica Light" panose="020B0403020202020204" pitchFamily="34" charset="0"/>
              </a:rPr>
              <a:t>large number of functions, complicated elements of symmetry, necessity for taking into account the spin</a:t>
            </a:r>
            <a:r>
              <a:rPr lang="en-US" altLang="zh-CN" dirty="0">
                <a:latin typeface="Helvetica Light" panose="020B0403020202020204" pitchFamily="34" charset="0"/>
              </a:rPr>
              <a:t>). </a:t>
            </a:r>
            <a:endParaRPr lang="en-US" altLang="zh-CN" dirty="0"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7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95CD7-A328-B24F-AF1D-6FB3A972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symmetry in python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1206C-0057-AB4B-A134-56E1F035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spglib</a:t>
            </a:r>
            <a:endParaRPr kumimoji="1" lang="en-US" altLang="zh-CN" dirty="0"/>
          </a:p>
          <a:p>
            <a:r>
              <a:rPr kumimoji="1" lang="en-US" altLang="zh-CN" dirty="0" err="1"/>
              <a:t>sympy</a:t>
            </a:r>
            <a:r>
              <a:rPr kumimoji="1" lang="en-US" altLang="zh-CN" dirty="0"/>
              <a:t> (symbolic python)</a:t>
            </a:r>
          </a:p>
          <a:p>
            <a:r>
              <a:rPr kumimoji="1" lang="en-US" altLang="zh-CN" dirty="0" err="1"/>
              <a:t>yuechangming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05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26BED-B4CC-364C-B4B6-916DE441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Hermitization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147DE-BEEC-8B41-8A0C-FF9FC021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123950"/>
            <a:ext cx="10850563" cy="1546363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厄米特矩阵（</a:t>
            </a:r>
            <a:r>
              <a:rPr lang="en-US" altLang="zh-CN" sz="2000" dirty="0"/>
              <a:t>Hermitian Matrix</a:t>
            </a:r>
            <a:r>
              <a:rPr lang="zh-CN" altLang="en-US" sz="2000" dirty="0"/>
              <a:t>，又译作“埃尔米特矩阵”或“厄米矩阵”），</a:t>
            </a:r>
            <a:endParaRPr lang="en-US" altLang="zh-CN" sz="2000" dirty="0"/>
          </a:p>
          <a:p>
            <a:r>
              <a:rPr lang="zh-CN" altLang="en-US" sz="2000" dirty="0"/>
              <a:t>指的是自共轭</a:t>
            </a:r>
            <a:r>
              <a:rPr lang="zh-CN" altLang="en-US" sz="2000" dirty="0">
                <a:hlinkClick r:id="rId2"/>
              </a:rPr>
              <a:t>矩阵</a:t>
            </a:r>
            <a:r>
              <a:rPr lang="zh-CN" altLang="en-US" sz="2000" dirty="0"/>
              <a:t>。矩阵中每一个第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行第</a:t>
            </a:r>
            <a:r>
              <a:rPr lang="en-US" altLang="zh-CN" sz="2000" dirty="0"/>
              <a:t>j</a:t>
            </a:r>
            <a:r>
              <a:rPr lang="zh-CN" altLang="en-US" sz="2000" dirty="0"/>
              <a:t>列的元素都与第</a:t>
            </a:r>
            <a:r>
              <a:rPr lang="en-US" altLang="zh-CN" sz="2000" dirty="0"/>
              <a:t>j</a:t>
            </a:r>
            <a:r>
              <a:rPr lang="zh-CN" altLang="en-US" sz="2000" dirty="0"/>
              <a:t>行第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列的元素的共轭相等。</a:t>
            </a:r>
            <a:endParaRPr lang="en-US" altLang="zh-CN" sz="2000" dirty="0"/>
          </a:p>
          <a:p>
            <a:r>
              <a:rPr lang="zh-CN" altLang="en-US" sz="2000" dirty="0"/>
              <a:t>厄米矩阵</a:t>
            </a:r>
            <a:r>
              <a:rPr lang="zh-CN" altLang="en-US" sz="2000" dirty="0">
                <a:hlinkClick r:id="rId3"/>
              </a:rPr>
              <a:t>主对角线</a:t>
            </a:r>
            <a:r>
              <a:rPr lang="zh-CN" altLang="en-US" sz="2000" dirty="0"/>
              <a:t>上的元素都是实数的，其</a:t>
            </a:r>
            <a:r>
              <a:rPr lang="zh-CN" altLang="en-US" sz="2000" dirty="0">
                <a:hlinkClick r:id="rId4"/>
              </a:rPr>
              <a:t>特征值</a:t>
            </a:r>
            <a:r>
              <a:rPr lang="zh-CN" altLang="en-US" sz="2000" dirty="0"/>
              <a:t>也是实数。</a:t>
            </a:r>
            <a:endParaRPr lang="en-US" altLang="zh-CN" sz="2000" dirty="0"/>
          </a:p>
          <a:p>
            <a:r>
              <a:rPr kumimoji="1" lang="zh-CN" altLang="en-US" sz="2000" dirty="0"/>
              <a:t>不同的特征值所对应的特征向量相互正交，因此可以在这些特征向量中找出一组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的正交基。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9EF583E-5BC2-3B48-AF7E-A8EF909E043A}"/>
              </a:ext>
            </a:extLst>
          </p:cNvPr>
          <p:cNvSpPr txBox="1"/>
          <p:nvPr/>
        </p:nvSpPr>
        <p:spPr>
          <a:xfrm>
            <a:off x="753165" y="2742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厄米化</a:t>
            </a:r>
          </a:p>
        </p:txBody>
      </p:sp>
      <p:sp>
        <p:nvSpPr>
          <p:cNvPr id="48" name="AutoShape 8" descr="http://192.168.1.3/wikipedia_zh_all_maxi_2020-08/I/m/2206b89eb4935bc1b6fee8409eb1e584cc70dd35.svg">
            <a:extLst>
              <a:ext uri="{FF2B5EF4-FFF2-40B4-BE49-F238E27FC236}">
                <a16:creationId xmlns:a16="http://schemas.microsoft.com/office/drawing/2014/main" id="{03C99474-D1BA-E245-BD82-15A7AD3C17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7FD527-8270-FE48-BA0B-6EF3CAC6B249}"/>
                  </a:ext>
                </a:extLst>
              </p:cNvPr>
              <p:cNvSpPr txBox="1"/>
              <p:nvPr/>
            </p:nvSpPr>
            <p:spPr>
              <a:xfrm>
                <a:off x="1245704" y="3048000"/>
                <a:ext cx="55841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dirty="0">
                    <a:solidFill>
                      <a:srgbClr val="222222"/>
                    </a:solidFill>
                    <a:latin typeface="Arial" panose="020B0604020202020204" pitchFamily="34" charset="0"/>
                    <a:ea typeface="inherit"/>
                  </a:rPr>
                  <a:t>方阵</a:t>
                </a:r>
                <a:r>
                  <a:rPr lang="zh-CN" altLang="en-US" dirty="0">
                    <a:solidFill>
                      <a:srgbClr val="222222"/>
                    </a:solidFill>
                    <a:latin typeface="Arial" panose="020B0604020202020204" pitchFamily="34" charset="0"/>
                    <a:ea typeface="inherit"/>
                  </a:rPr>
                  <a:t> </a:t>
                </a:r>
                <a:r>
                  <a:rPr lang="en-US" altLang="zh-CN" i="1" dirty="0">
                    <a:solidFill>
                      <a:srgbClr val="222222"/>
                    </a:solidFill>
                    <a:latin typeface="Arial" panose="020B0604020202020204" pitchFamily="34" charset="0"/>
                    <a:ea typeface="inherit"/>
                  </a:rPr>
                  <a:t>H</a:t>
                </a:r>
                <a:r>
                  <a:rPr lang="zh-CN" altLang="en-US" i="1" dirty="0">
                    <a:solidFill>
                      <a:srgbClr val="222222"/>
                    </a:solidFill>
                    <a:latin typeface="Arial" panose="020B0604020202020204" pitchFamily="34" charset="0"/>
                    <a:ea typeface="inherit"/>
                  </a:rPr>
                  <a:t> </a:t>
                </a:r>
                <a:r>
                  <a:rPr lang="zh-CN" altLang="zh-CN" dirty="0">
                    <a:solidFill>
                      <a:srgbClr val="222222"/>
                    </a:solidFill>
                    <a:latin typeface="Arial" panose="020B0604020202020204" pitchFamily="34" charset="0"/>
                    <a:ea typeface="inherit"/>
                  </a:rPr>
                  <a:t>与其共轭转置的和  </a:t>
                </a:r>
                <a:r>
                  <a:rPr lang="en-US" altLang="zh-CN" dirty="0">
                    <a:solidFill>
                      <a:srgbClr val="222222"/>
                    </a:solidFill>
                    <a:latin typeface="Arial" panose="020B0604020202020204" pitchFamily="34" charset="0"/>
                    <a:ea typeface="inheri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inherit"/>
                      </a:rPr>
                      <m:t>𝐻</m:t>
                    </m:r>
                    <m:r>
                      <a:rPr lang="en-US" altLang="zh-CN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inherit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inherit"/>
                          </a:rPr>
                          <m:t>𝐻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inherit"/>
                          </a:rPr>
                          <m:t>†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inherit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222222"/>
                    </a:solidFill>
                    <a:latin typeface="Arial" panose="020B0604020202020204" pitchFamily="34" charset="0"/>
                    <a:ea typeface="inherit"/>
                  </a:rPr>
                  <a:t>)</a:t>
                </a:r>
                <a:r>
                  <a:rPr lang="zh-CN" altLang="zh-CN" sz="3200" dirty="0">
                    <a:solidFill>
                      <a:srgbClr val="222222"/>
                    </a:solidFill>
                    <a:latin typeface="Arial" panose="020B0604020202020204" pitchFamily="34" charset="0"/>
                    <a:ea typeface="inherit"/>
                  </a:rPr>
                  <a:t> </a:t>
                </a:r>
                <a:r>
                  <a:rPr lang="zh-CN" altLang="zh-CN" dirty="0">
                    <a:solidFill>
                      <a:srgbClr val="222222"/>
                    </a:solidFill>
                    <a:latin typeface="Arial" panose="020B0604020202020204" pitchFamily="34" charset="0"/>
                    <a:ea typeface="inherit"/>
                  </a:rPr>
                  <a:t>是埃尔米特矩阵</a:t>
                </a:r>
                <a:endParaRPr lang="zh-CN" altLang="zh-CN" dirty="0">
                  <a:solidFill>
                    <a:srgbClr val="222222"/>
                  </a:solidFill>
                  <a:latin typeface="Arial" panose="020B0604020202020204" pitchFamily="34" charset="0"/>
                  <a:ea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7FD527-8270-FE48-BA0B-6EF3CAC6B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04" y="3048000"/>
                <a:ext cx="5584157" cy="584775"/>
              </a:xfrm>
              <a:prstGeom prst="rect">
                <a:avLst/>
              </a:prstGeom>
              <a:blipFill>
                <a:blip r:embed="rId5"/>
                <a:stretch>
                  <a:fillRect l="-68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D10741D-86A0-0C4E-9A38-F1579E66EF4A}"/>
                  </a:ext>
                </a:extLst>
              </p:cNvPr>
              <p:cNvSpPr/>
              <p:nvPr/>
            </p:nvSpPr>
            <p:spPr>
              <a:xfrm>
                <a:off x="7104883" y="3195185"/>
                <a:ext cx="3752566" cy="467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inherit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inherit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inherit"/>
                              </a:rPr>
                              <m:t>𝐻</m:t>
                            </m:r>
                            <m:r>
                              <a:rPr lang="en-US" altLang="zh-CN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inherit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inherit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inherit"/>
                                  </a:rPr>
                                  <m:t>†</m:t>
                                </m:r>
                              </m:sup>
                            </m:sSup>
                            <m:r>
                              <a:rPr lang="en-US" altLang="zh-CN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inherit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b="0" i="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inherit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inherit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inherit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inherit"/>
                          </a:rPr>
                          <m:t>𝐻</m:t>
                        </m:r>
                        <m:r>
                          <a:rPr lang="en-US" altLang="zh-CN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inherit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rgbClr val="222222"/>
                    </a:solidFill>
                    <a:ea typeface="inheri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inherit"/>
                      </a:rPr>
                      <m:t>(</m:t>
                    </m:r>
                    <m:r>
                      <a:rPr lang="en-US" altLang="zh-CN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inherit"/>
                      </a:rPr>
                      <m:t>𝐻</m:t>
                    </m:r>
                    <m:r>
                      <a:rPr lang="en-US" altLang="zh-CN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inherit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inherit"/>
                          </a:rPr>
                          <m:t>𝐻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inherit"/>
                          </a:rPr>
                          <m:t>†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inherit"/>
                      </a:rPr>
                      <m:t>)</m:t>
                    </m:r>
                    <m:r>
                      <a:rPr lang="en-US" altLang="zh-CN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inherit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D10741D-86A0-0C4E-9A38-F1579E66E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83" y="3195185"/>
                <a:ext cx="3752566" cy="467629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70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7B396-FB20-BC45-94C9-4C4AB532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 reversal Symmetry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416FED7-AF0E-3B46-8ECE-8CEAC6A53A28}"/>
                  </a:ext>
                </a:extLst>
              </p:cNvPr>
              <p:cNvSpPr/>
              <p:nvPr/>
            </p:nvSpPr>
            <p:spPr>
              <a:xfrm>
                <a:off x="815008" y="1130300"/>
                <a:ext cx="10508975" cy="3758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时间反演算符的两个基本却重要性质</a:t>
                </a:r>
                <a:endParaRPr lang="en-US" altLang="zh-CN" b="1" dirty="0"/>
              </a:p>
              <a:p>
                <a:pPr marL="342900" indent="-342900">
                  <a:buFontTx/>
                  <a:buAutoNum type="arabicParenBoth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limUpp>
                          <m:limUp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lim>
                        </m:limUpp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来源于很自然的想法，一个态时间反演后再反演回来应该和原来的态相同，起码满足量子力学中的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zh-CN" altLang="en-US" dirty="0"/>
                  <a:t>对称，即：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	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limUpp>
                          <m:limUp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lim>
                        </m:limUpp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⟩=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limUpp>
                          <m:limUp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^</m:t>
                            </m:r>
                          </m:lim>
                        </m:limUpp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 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endParaRPr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limUpp>
                            <m:limUpp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𝒯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±1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r>
                  <a:rPr lang="en-US" altLang="zh-CN" dirty="0"/>
                  <a:t>(2)  Kramer‘s </a:t>
                </a:r>
                <a:r>
                  <a:rPr lang="zh-CN" altLang="en-US" dirty="0"/>
                  <a:t>简并，一个态和其时间反演态具有共同的能量本征值，</a:t>
                </a:r>
                <a:endParaRPr lang="en-US" altLang="zh-CN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/>
                  <a:t>	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𝒯</m:t>
                                </m:r>
                              </m:e>
                            </m:acc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kumimoji="1"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𝒯</m:t>
                                </m:r>
                              </m:e>
                            </m:acc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kumimoji="1"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一个态和其时间反演态具有共同的能量本征值</a:t>
                </a:r>
                <a:endParaRPr lang="en-US" altLang="zh-CN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dirty="0"/>
                      <m:t>一个态和其时间反演态是两个完全不同的</m:t>
                    </m:r>
                    <m:r>
                      <m:rPr>
                        <m:nor/>
                      </m:rPr>
                      <a:rPr lang="zh-CN" altLang="en-US" dirty="0" smtClean="0"/>
                      <m:t>态</m:t>
                    </m:r>
                  </m:oMath>
                </a14:m>
                <a:r>
                  <a:rPr lang="en-US" altLang="zh-CN" dirty="0"/>
                  <a:t>                                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416FED7-AF0E-3B46-8ECE-8CEAC6A53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8" y="1130300"/>
                <a:ext cx="10508975" cy="3758401"/>
              </a:xfrm>
              <a:prstGeom prst="rect">
                <a:avLst/>
              </a:prstGeom>
              <a:blipFill>
                <a:blip r:embed="rId2"/>
                <a:stretch>
                  <a:fillRect l="-362" t="-673" b="-1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9911A58-27D3-5C4C-9EB9-36AFEBC0969C}"/>
                  </a:ext>
                </a:extLst>
              </p:cNvPr>
              <p:cNvSpPr/>
              <p:nvPr/>
            </p:nvSpPr>
            <p:spPr>
              <a:xfrm>
                <a:off x="919821" y="4989051"/>
                <a:ext cx="10988400" cy="930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时间反演不动点（</a:t>
                </a:r>
                <a:r>
                  <a:rPr lang="en-US" altLang="zh-CN" b="1" dirty="0"/>
                  <a:t>TRIM</a:t>
                </a:r>
                <a:r>
                  <a:rPr lang="zh-CN" altLang="en-US" b="1" dirty="0"/>
                  <a:t>）</a:t>
                </a:r>
                <a:endParaRPr lang="en-US" altLang="zh-CN" b="1" dirty="0"/>
              </a:p>
              <a:p>
                <a:pPr lvl="1"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</m:acc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</m:e>
                        </m:acc>
                      </m:e>
                      <m:sup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kumimoji="1" lang="en-US" altLang="zh-CN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 algn="ctr"/>
                <a:r>
                  <a:rPr lang="zh-CN" altLang="zh-CN" dirty="0">
                    <a:solidFill>
                      <a:srgbClr val="121212"/>
                    </a:solidFill>
                    <a:latin typeface="Arial" panose="020B0604020202020204" pitchFamily="34" charset="0"/>
                    <a:ea typeface="-apple-system"/>
                  </a:rPr>
                  <a:t>某个能量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𝐸</m:t>
                    </m:r>
                    <m:r>
                      <a:rPr lang="en-US" altLang="zh-CN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𝒌</m:t>
                    </m:r>
                    <m:r>
                      <a:rPr lang="en-US" altLang="zh-CN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)</m:t>
                    </m:r>
                  </m:oMath>
                </a14:m>
                <a:r>
                  <a:rPr lang="zh-CN" altLang="zh-CN" dirty="0">
                    <a:solidFill>
                      <a:srgbClr val="121212"/>
                    </a:solidFill>
                    <a:latin typeface="Arial" panose="020B0604020202020204" pitchFamily="34" charset="0"/>
                    <a:ea typeface="-apple-system"/>
                  </a:rPr>
                  <a:t> 的克莱默简并态就在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𝐸</m:t>
                    </m:r>
                    <m:r>
                      <a:rPr lang="en-US" altLang="zh-CN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(−</m:t>
                    </m:r>
                    <m:r>
                      <a:rPr lang="en-US" altLang="zh-CN" b="1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𝒌</m:t>
                    </m:r>
                    <m:r>
                      <a:rPr lang="en-US" altLang="zh-CN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  <a:ea typeface="-apple-system"/>
                      </a:rPr>
                      <m:t>)</m:t>
                    </m:r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9911A58-27D3-5C4C-9EB9-36AFEBC09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21" y="4989051"/>
                <a:ext cx="10988400" cy="930768"/>
              </a:xfrm>
              <a:prstGeom prst="rect">
                <a:avLst/>
              </a:prstGeom>
              <a:blipFill>
                <a:blip r:embed="rId3"/>
                <a:stretch>
                  <a:fillRect l="-462" t="-4054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2" descr="[公式]">
            <a:extLst>
              <a:ext uri="{FF2B5EF4-FFF2-40B4-BE49-F238E27FC236}">
                <a16:creationId xmlns:a16="http://schemas.microsoft.com/office/drawing/2014/main" id="{5D6E902A-2096-654B-9C40-9A43E947A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4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3" descr="[公式]">
            <a:extLst>
              <a:ext uri="{FF2B5EF4-FFF2-40B4-BE49-F238E27FC236}">
                <a16:creationId xmlns:a16="http://schemas.microsoft.com/office/drawing/2014/main" id="{23141620-4C4F-0343-BE00-A67D0A1933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92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0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ED475E-5BBB-0246-AFF2-CE722032DCA2}"/>
                  </a:ext>
                </a:extLst>
              </p:cNvPr>
              <p:cNvSpPr txBox="1"/>
              <p:nvPr/>
            </p:nvSpPr>
            <p:spPr>
              <a:xfrm>
                <a:off x="660399" y="1252100"/>
                <a:ext cx="11426497" cy="269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rgbClr val="0070C0"/>
                    </a:solidFill>
                  </a:rPr>
                  <a:t>For spinless system </a:t>
                </a:r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𝑎𝑑𝑑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1"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rgbClr val="0070C0"/>
                    </a:solidFill>
                  </a:rPr>
                  <a:t>For spin1/2 system</a:t>
                </a:r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/>
                  <a:t>, Take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kumimoji="1" lang="en-US" altLang="zh-CN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</m:acc>
                    <m:r>
                      <a:rPr kumimoji="1" lang="en-US" altLang="zh-CN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kumimoji="1" lang="en-US" altLang="zh-CN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kumimoji="1" lang="en-US" altLang="zh-CN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acc>
                    <m:r>
                      <a:rPr kumimoji="1" lang="en-US" altLang="zh-CN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>
                    <a:solidFill>
                      <a:schemeClr val="bg2">
                        <a:lumMod val="1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acc>
                  </m:oMath>
                </a14:m>
                <a:endParaRPr kumimoji="1"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/>
                  <a:t>in YUE CHANGMING program 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 err="1" smtClean="0">
                                <a:latin typeface="Cambria Math" panose="02040503050406030204" pitchFamily="18" charset="0"/>
                              </a:rPr>
                              <m:t>𝑛𝑟𝑝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𝑎𝑑𝑑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𝑛𝑟𝑝</m:t>
                                </m:r>
                              </m:e>
                            </m:d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𝒯</m:t>
                                </m:r>
                              </m:e>
                            </m:acc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𝑛𝑟𝑝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𝒯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 dirty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d>
                                <m:dPr>
                                  <m:ctrlPr>
                                    <a:rPr kumimoji="1" lang="en-US" altLang="zh-CN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 dirty="0">
                                      <a:latin typeface="Cambria Math" panose="02040503050406030204" pitchFamily="18" charset="0"/>
                                    </a:rPr>
                                    <m:t>𝒏𝒓𝒑</m:t>
                                  </m:r>
                                </m:e>
                              </m:d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zh-CN" b="1" i="1" dirty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 dirty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r>
                                    <a:rPr kumimoji="1" lang="en-US" altLang="zh-CN" b="1" i="1" dirty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zh-CN" b="1" i="1" dirty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 dirty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𝒏𝒓𝒑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zh-CN" b="1" i="1" dirty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  <m:sup>
                                  <m:r>
                                    <a:rPr kumimoji="1" lang="en-US" altLang="zh-CN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kumimoji="1" lang="en-US" altLang="zh-CN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ED475E-5BBB-0246-AFF2-CE722032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" y="1252100"/>
                <a:ext cx="11426497" cy="2690032"/>
              </a:xfrm>
              <a:prstGeom prst="rect">
                <a:avLst/>
              </a:prstGeom>
              <a:blipFill>
                <a:blip r:embed="rId2"/>
                <a:stretch>
                  <a:fillRect l="-333" t="-1415" b="-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53A70A1-50F8-714D-B5B9-12349F57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Add </a:t>
            </a:r>
            <a:r>
              <a:rPr kumimoji="1" lang="en-US" altLang="zh-CN" dirty="0"/>
              <a:t>Time reversal Symmetry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3F3765-744A-2645-BEA8-87E97906136F}"/>
              </a:ext>
            </a:extLst>
          </p:cNvPr>
          <p:cNvSpPr/>
          <p:nvPr/>
        </p:nvSpPr>
        <p:spPr>
          <a:xfrm>
            <a:off x="7913305" y="2876471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local symmetry?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49B077-06A7-E348-A919-49FEA4CD2EBE}"/>
                  </a:ext>
                </a:extLst>
              </p:cNvPr>
              <p:cNvSpPr/>
              <p:nvPr/>
            </p:nvSpPr>
            <p:spPr>
              <a:xfrm>
                <a:off x="4851053" y="2681077"/>
                <a:ext cx="1900071" cy="38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kumimoji="1" lang="en-US" altLang="zh-CN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1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kumimoji="1" lang="en-US" altLang="zh-CN" sz="1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1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𝑛𝑟𝑝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sz="1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1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zh-CN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zh-CN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sz="1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49B077-06A7-E348-A919-49FEA4CD2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053" y="2681077"/>
                <a:ext cx="1900071" cy="382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803CA2-EC15-2440-B889-9F66A067DB23}"/>
                  </a:ext>
                </a:extLst>
              </p:cNvPr>
              <p:cNvSpPr txBox="1"/>
              <p:nvPr/>
            </p:nvSpPr>
            <p:spPr>
              <a:xfrm>
                <a:off x="1271752" y="4225159"/>
                <a:ext cx="4608698" cy="1295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Actually, it has another condition, 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𝐤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𝐤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𝐤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𝐑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𝐑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𝐑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𝐑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803CA2-EC15-2440-B889-9F66A067D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52" y="4225159"/>
                <a:ext cx="4608698" cy="1295547"/>
              </a:xfrm>
              <a:prstGeom prst="rect">
                <a:avLst/>
              </a:prstGeom>
              <a:blipFill>
                <a:blip r:embed="rId4"/>
                <a:stretch>
                  <a:fillRect l="-824" t="-1942" b="-45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EE9C60E-1CE9-7045-9AEE-1688A1528361}"/>
              </a:ext>
            </a:extLst>
          </p:cNvPr>
          <p:cNvSpPr txBox="1"/>
          <p:nvPr/>
        </p:nvSpPr>
        <p:spPr>
          <a:xfrm>
            <a:off x="7231117" y="4897821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particle-hole symmetry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2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8F534-3D63-B048-A604-BE8AC695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Add </a:t>
            </a:r>
            <a:r>
              <a:rPr kumimoji="1" lang="en-US" altLang="zh-CN" dirty="0"/>
              <a:t>Inversion Symmetry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E18773-6371-FD4C-ACEE-9817A6EB44E7}"/>
                  </a:ext>
                </a:extLst>
              </p:cNvPr>
              <p:cNvSpPr/>
              <p:nvPr/>
            </p:nvSpPr>
            <p:spPr>
              <a:xfrm>
                <a:off x="735724" y="1130300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rgbClr val="0070C0"/>
                    </a:solidFill>
                  </a:rPr>
                  <a:t>For spinless system </a:t>
                </a:r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𝑒𝑥𝑐h𝑎𝑛𝑔𝑒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𝑠𝑖𝑡𝑒𝑠</m:t>
                    </m:r>
                  </m:oMath>
                </a14:m>
                <a:r>
                  <a:rPr kumimoji="1" lang="en-US" altLang="zh-CN" b="1" dirty="0"/>
                  <a:t>,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E18773-6371-FD4C-ACEE-9817A6EB4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4" y="1130300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l="-624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82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9D765-6E2E-E64D-8A4E-659843E0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FDB60-667C-1B4C-8F0A-F3A7A228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123951"/>
            <a:ext cx="10850563" cy="530678"/>
          </a:xfrm>
        </p:spPr>
        <p:txBody>
          <a:bodyPr>
            <a:normAutofit/>
          </a:bodyPr>
          <a:lstStyle/>
          <a:p>
            <a:pPr fontAlgn="base"/>
            <a:r>
              <a:rPr lang="en-US" altLang="zh-CN" sz="1800" dirty="0">
                <a:hlinkClick r:id="rId2"/>
              </a:rPr>
              <a:t>Time reversal operator in tight-binding model with second quantization form</a:t>
            </a:r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D7DED7-091A-5749-A0C5-A867F2300D62}"/>
                  </a:ext>
                </a:extLst>
              </p:cNvPr>
              <p:cNvSpPr/>
              <p:nvPr/>
            </p:nvSpPr>
            <p:spPr>
              <a:xfrm>
                <a:off x="926873" y="1443334"/>
                <a:ext cx="102652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242729"/>
                    </a:solidFill>
                    <a:latin typeface="Georgia" panose="02040502050405020303" pitchFamily="18" charset="0"/>
                  </a:rPr>
                  <a:t>As for the creation/annihilation operators used in second quantization the sign changes under 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solidFill>
                          <a:srgbClr val="2427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l-GR" altLang="zh-CN" dirty="0">
                    <a:solidFill>
                      <a:srgbClr val="242729"/>
                    </a:solidFill>
                    <a:latin typeface="Georgia" panose="02040502050405020303" pitchFamily="18" charset="0"/>
                  </a:rPr>
                  <a:t> </a:t>
                </a:r>
                <a:r>
                  <a:rPr lang="en-US" altLang="zh-CN" dirty="0">
                    <a:solidFill>
                      <a:srgbClr val="242729"/>
                    </a:solidFill>
                    <a:latin typeface="Georgia" panose="02040502050405020303" pitchFamily="18" charset="0"/>
                  </a:rPr>
                  <a:t>would suggest a transformation of</a:t>
                </a:r>
                <a:r>
                  <a:rPr lang="en-US" altLang="zh-CN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and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D7DED7-091A-5749-A0C5-A867F2300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73" y="1443334"/>
                <a:ext cx="10265229" cy="646331"/>
              </a:xfrm>
              <a:prstGeom prst="rect">
                <a:avLst/>
              </a:prstGeom>
              <a:blipFill>
                <a:blip r:embed="rId3"/>
                <a:stretch>
                  <a:fillRect l="-371" t="-3846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5513426-726A-454B-8221-4049EBD6833A}"/>
                  </a:ext>
                </a:extLst>
              </p:cNvPr>
              <p:cNvSpPr/>
              <p:nvPr/>
            </p:nvSpPr>
            <p:spPr>
              <a:xfrm>
                <a:off x="883558" y="1997839"/>
                <a:ext cx="10635342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zh-CN" dirty="0">
                    <a:solidFill>
                      <a:srgbClr val="242729"/>
                    </a:solidFill>
                    <a:latin typeface="Georgia" panose="02040502050405020303" pitchFamily="18" charset="0"/>
                  </a:rPr>
                  <a:t>If you are worried about the fact that </a:t>
                </a:r>
                <a:r>
                  <a:rPr lang="en-US" altLang="zh-CN" dirty="0">
                    <a:solidFill>
                      <a:srgbClr val="242729"/>
                    </a:solidFill>
                    <a:latin typeface="STIXGeneral-Italic" pitchFamily="2" charset="2"/>
                  </a:rPr>
                  <a:t>𝑘</a:t>
                </a:r>
                <a:r>
                  <a:rPr lang="en-US" altLang="zh-CN" dirty="0">
                    <a:solidFill>
                      <a:srgbClr val="242729"/>
                    </a:solidFill>
                    <a:latin typeface="Georgia" panose="02040502050405020303" pitchFamily="18" charset="0"/>
                  </a:rPr>
                  <a:t> represents a crystal momentum and not a true momentum,</a:t>
                </a:r>
              </a:p>
              <a:p>
                <a:pPr fontAlgn="base"/>
                <a:r>
                  <a:rPr lang="en-US" altLang="zh-CN" dirty="0">
                    <a:solidFill>
                      <a:srgbClr val="242729"/>
                    </a:solidFill>
                    <a:latin typeface="Georgia" panose="02040502050405020303" pitchFamily="18" charset="0"/>
                  </a:rPr>
                  <a:t> you can just take the position transformation, which is perhaps more trustworthy, and use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242729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 dirty="0" err="1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dirty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dirty="0" smtClean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i="1" dirty="0" smtClean="0">
                        <a:solidFill>
                          <a:srgbClr val="242729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>
                    <a:solidFill>
                      <a:srgbClr val="242729"/>
                    </a:solidFill>
                    <a:latin typeface="Georgia" panose="02040502050405020303" pitchFamily="18" charset="0"/>
                  </a:rPr>
                  <a:t>to verify </a:t>
                </a:r>
                <a:r>
                  <a:rPr lang="en-US" altLang="zh-CN" dirty="0">
                    <a:solidFill>
                      <a:srgbClr val="24272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24272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2427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24272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242729"/>
                    </a:solidFill>
                    <a:latin typeface="Georgia" panose="02040502050405020303" pitchFamily="18" charset="0"/>
                  </a:rPr>
                  <a:t>directly.</a:t>
                </a:r>
              </a:p>
              <a:p>
                <a:pPr fontAlgn="base"/>
                <a:r>
                  <a:rPr lang="en-US" altLang="zh-CN" dirty="0">
                    <a:solidFill>
                      <a:srgbClr val="242729"/>
                    </a:solidFill>
                    <a:latin typeface="Georgia" panose="02040502050405020303" pitchFamily="18" charset="0"/>
                  </a:rPr>
                  <a:t>Using these transformations you should be able to verify that </a:t>
                </a:r>
                <a:r>
                  <a:rPr lang="en-US" altLang="zh-CN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the tight-binding Hamiltonian is invariant under time reversal in position and momentum space </a:t>
                </a:r>
                <a:r>
                  <a:rPr lang="en-US" altLang="zh-CN" dirty="0">
                    <a:solidFill>
                      <a:srgbClr val="242729"/>
                    </a:solidFill>
                    <a:latin typeface="Georgia" panose="02040502050405020303" pitchFamily="18" charset="0"/>
                  </a:rPr>
                  <a:t>for a lattice </a:t>
                </a:r>
                <a:r>
                  <a:rPr lang="en-US" altLang="zh-CN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with or without a basis</a:t>
                </a:r>
                <a:r>
                  <a:rPr lang="en-US" altLang="zh-CN" dirty="0">
                    <a:solidFill>
                      <a:srgbClr val="242729"/>
                    </a:solidFill>
                    <a:latin typeface="Georgia" panose="02040502050405020303" pitchFamily="18" charset="0"/>
                  </a:rPr>
                  <a:t>.</a:t>
                </a:r>
                <a:endParaRPr lang="en-US" altLang="zh-CN" b="0" i="0" dirty="0">
                  <a:solidFill>
                    <a:srgbClr val="242729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5513426-726A-454B-8221-4049EBD68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58" y="1997839"/>
                <a:ext cx="10635342" cy="1477328"/>
              </a:xfrm>
              <a:prstGeom prst="rect">
                <a:avLst/>
              </a:prstGeom>
              <a:blipFill>
                <a:blip r:embed="rId4"/>
                <a:stretch>
                  <a:fillRect l="-477" t="-847" b="-5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3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5FA78-C884-1743-A5D5-458A4E47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symmetrized Wannier-like tight-binding models 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65F920-BF7C-884C-A654-A99841712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40" y="1104241"/>
            <a:ext cx="6404250" cy="11326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82C53B3-932C-B14E-866C-3D5D56363BDD}"/>
              </a:ext>
            </a:extLst>
          </p:cNvPr>
          <p:cNvSpPr/>
          <p:nvPr/>
        </p:nvSpPr>
        <p:spPr>
          <a:xfrm>
            <a:off x="1777190" y="1435269"/>
            <a:ext cx="3664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" pitchFamily="2" charset="0"/>
              </a:rPr>
              <a:t>10.1103/PhysRevMaterials.2.103805 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66D44FB-05AE-9D47-BEB9-C6EEEC2F2F64}"/>
                  </a:ext>
                </a:extLst>
              </p:cNvPr>
              <p:cNvSpPr/>
              <p:nvPr/>
            </p:nvSpPr>
            <p:spPr>
              <a:xfrm>
                <a:off x="1527934" y="2419336"/>
                <a:ext cx="3426066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sub>
                        <m:sup/>
                        <m:e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66D44FB-05AE-9D47-BEB9-C6EEEC2F2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934" y="2419336"/>
                <a:ext cx="3426066" cy="763029"/>
              </a:xfrm>
              <a:prstGeom prst="rect">
                <a:avLst/>
              </a:prstGeom>
              <a:blipFill>
                <a:blip r:embed="rId3"/>
                <a:stretch>
                  <a:fillRect t="-119355" b="-16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15497FC5-49E1-114E-8E0A-EC913C3A16BD}"/>
              </a:ext>
            </a:extLst>
          </p:cNvPr>
          <p:cNvSpPr/>
          <p:nvPr/>
        </p:nvSpPr>
        <p:spPr>
          <a:xfrm>
            <a:off x="691664" y="3182365"/>
            <a:ext cx="5401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For a given symmetry group </a:t>
            </a:r>
            <a:r>
              <a:rPr lang="en-US" altLang="zh-CN" dirty="0">
                <a:latin typeface="MTMI"/>
              </a:rPr>
              <a:t>G</a:t>
            </a:r>
            <a:r>
              <a:rPr lang="en-US" altLang="zh-CN" dirty="0">
                <a:latin typeface="Times" pitchFamily="2" charset="0"/>
              </a:rPr>
              <a:t>, the symmetry constraint on the Hamiltonian matrix is given by 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D7D2064-21BD-C64C-B3CC-01BC726F6289}"/>
                  </a:ext>
                </a:extLst>
              </p:cNvPr>
              <p:cNvSpPr/>
              <p:nvPr/>
            </p:nvSpPr>
            <p:spPr>
              <a:xfrm>
                <a:off x="1404422" y="3937921"/>
                <a:ext cx="4316886" cy="379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</m:d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</m:sSup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D7D2064-21BD-C64C-B3CC-01BC726F6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22" y="3937921"/>
                <a:ext cx="4316886" cy="379784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27E27ABA-ED16-9449-8789-545E4F52A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64" y="4426930"/>
            <a:ext cx="5043752" cy="1179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07B2E-7E3F-8847-86C9-3CE66B861568}"/>
                  </a:ext>
                </a:extLst>
              </p:cNvPr>
              <p:cNvSpPr/>
              <p:nvPr/>
            </p:nvSpPr>
            <p:spPr>
              <a:xfrm>
                <a:off x="6857976" y="1354815"/>
                <a:ext cx="4267066" cy="796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</m:s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</m:d>
                      <m:sSup>
                        <m:sSup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</m:sSup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07B2E-7E3F-8847-86C9-3CE66B861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76" y="1354815"/>
                <a:ext cx="4267066" cy="796115"/>
              </a:xfrm>
              <a:prstGeom prst="rect">
                <a:avLst/>
              </a:prstGeom>
              <a:blipFill>
                <a:blip r:embed="rId6"/>
                <a:stretch>
                  <a:fillRect t="-117460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0B144A7C-1951-404C-A5F0-9696623B3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1092" y="2274125"/>
            <a:ext cx="3475780" cy="309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3718EF5-8003-6A4C-ACB8-ADCCB8903EF7}"/>
                  </a:ext>
                </a:extLst>
              </p:cNvPr>
              <p:cNvSpPr/>
              <p:nvPr/>
            </p:nvSpPr>
            <p:spPr>
              <a:xfrm>
                <a:off x="6160991" y="3134837"/>
                <a:ext cx="5961632" cy="2618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acc>
                            <m:accPr>
                              <m:chr m:val="̃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zh-CN" altLang="en-US" b="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zh-CN" altLang="en-US" b="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 </m:t>
                              </m:r>
                            </m:e>
                          </m:nary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zh-CN" altLang="en-US" b="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zh-CN" altLang="en-US" b="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 </m:t>
                              </m:r>
                            </m:e>
                          </m:nary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zh-CN" altLang="en-US" b="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zh-CN" altLang="en-US" b="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 </m:t>
                              </m:r>
                            </m:e>
                          </m:nary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</m:acc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3718EF5-8003-6A4C-ACB8-ADCCB8903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91" y="3134837"/>
                <a:ext cx="5961632" cy="2618922"/>
              </a:xfrm>
              <a:prstGeom prst="rect">
                <a:avLst/>
              </a:prstGeom>
              <a:blipFill>
                <a:blip r:embed="rId8"/>
                <a:stretch>
                  <a:fillRect l="-1911" t="-23188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322EA95-0256-0E4D-A71D-5C441D62C14E}"/>
              </a:ext>
            </a:extLst>
          </p:cNvPr>
          <p:cNvCxnSpPr>
            <a:cxnSpLocks/>
          </p:cNvCxnSpPr>
          <p:nvPr/>
        </p:nvCxnSpPr>
        <p:spPr>
          <a:xfrm flipV="1">
            <a:off x="5670596" y="3429000"/>
            <a:ext cx="611792" cy="51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AA19478-649F-A34F-90DF-23545F873F63}"/>
              </a:ext>
            </a:extLst>
          </p:cNvPr>
          <p:cNvCxnSpPr>
            <a:cxnSpLocks/>
          </p:cNvCxnSpPr>
          <p:nvPr/>
        </p:nvCxnSpPr>
        <p:spPr>
          <a:xfrm>
            <a:off x="7174942" y="1945442"/>
            <a:ext cx="0" cy="118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67581"/>
      </p:ext>
    </p:extLst>
  </p:cSld>
  <p:clrMapOvr>
    <a:masterClrMapping/>
  </p:clrMapOvr>
</p:sld>
</file>

<file path=ppt/theme/theme1.xml><?xml version="1.0" encoding="utf-8"?>
<a:theme xmlns:a="http://schemas.openxmlformats.org/drawingml/2006/main" name="BUAA_read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kumimoji="1"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AA_read" id="{9B0B7353-597E-D140-93D5-ADE1C2210D45}" vid="{AA297B08-E707-FA4D-A58A-772E1C7BB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BUAA_read</Template>
  <TotalTime>5364</TotalTime>
  <Words>1741</Words>
  <Application>Microsoft Macintosh PowerPoint</Application>
  <PresentationFormat>宽屏</PresentationFormat>
  <Paragraphs>176</Paragraphs>
  <Slides>21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等线 Light</vt:lpstr>
      <vt:lpstr>于洪亮毛笔行楷简体</vt:lpstr>
      <vt:lpstr>Lantinghei SC Demibold</vt:lpstr>
      <vt:lpstr>MTMI</vt:lpstr>
      <vt:lpstr>TimesNewRomanPS</vt:lpstr>
      <vt:lpstr>TimesNewRomanPSMT</vt:lpstr>
      <vt:lpstr>Arial</vt:lpstr>
      <vt:lpstr>Cambria Math</vt:lpstr>
      <vt:lpstr>Georgia</vt:lpstr>
      <vt:lpstr>Helvetica</vt:lpstr>
      <vt:lpstr>Helvetica Light</vt:lpstr>
      <vt:lpstr>STIXGeneral-Italic</vt:lpstr>
      <vt:lpstr>Times</vt:lpstr>
      <vt:lpstr>BUAA_read</vt:lpstr>
      <vt:lpstr>SYMMETRY TOOL IN MATLAB</vt:lpstr>
      <vt:lpstr>Symmetry in Physic</vt:lpstr>
      <vt:lpstr>symmetry in python</vt:lpstr>
      <vt:lpstr>Hermitization</vt:lpstr>
      <vt:lpstr>Time reversal Symmetry</vt:lpstr>
      <vt:lpstr>Add Time reversal Symmetry</vt:lpstr>
      <vt:lpstr>Add Inversion Symmetry</vt:lpstr>
      <vt:lpstr>PowerPoint 演示文稿</vt:lpstr>
      <vt:lpstr>symmetrized Wannier-like tight-binding models </vt:lpstr>
      <vt:lpstr>How the g on k translate into g on R</vt:lpstr>
      <vt:lpstr>Consistent Treatment of Symmetry in the Tight Binding Approximation </vt:lpstr>
      <vt:lpstr>Notations </vt:lpstr>
      <vt:lpstr>Hermiticity and Inversion</vt:lpstr>
      <vt:lpstr>Time-reversal</vt:lpstr>
      <vt:lpstr>Time-reversal</vt:lpstr>
      <vt:lpstr>Spin-1 PT symmetry effect</vt:lpstr>
      <vt:lpstr>Point Symmetry</vt:lpstr>
      <vt:lpstr>Relations between symmetry </vt:lpstr>
      <vt:lpstr>Determination of independent parameters </vt:lpstr>
      <vt:lpstr>Calculation procedure - Workflow</vt:lpstr>
      <vt:lpstr>Example in Hcp ( Programing way)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SYMMETRY TOOL IN MATLAB</dc:title>
  <dc:creator>parkman auex</dc:creator>
  <cp:lastModifiedBy>parkman auex</cp:lastModifiedBy>
  <cp:revision>48</cp:revision>
  <dcterms:created xsi:type="dcterms:W3CDTF">2020-11-14T04:41:05Z</dcterms:created>
  <dcterms:modified xsi:type="dcterms:W3CDTF">2021-07-26T12:55:34Z</dcterms:modified>
</cp:coreProperties>
</file>