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9900F37-DBB2-0741-9A69-CE0A1C16E0B8}">
          <p14:sldIdLst>
            <p14:sldId id="256"/>
          </p14:sldIdLst>
        </p14:section>
        <p14:section name="GammaMatrix" id="{10221FDF-7A4E-594B-BEE0-9FCDAA6AEEE2}">
          <p14:sldIdLst>
            <p14:sldId id="257"/>
          </p14:sldIdLst>
        </p14:section>
        <p14:section name="定义对称性矩阵" id="{D5BA52DA-1FFA-D145-A3D0-E2923DAFF68F}">
          <p14:sldIdLst>
            <p14:sldId id="258"/>
          </p14:sldIdLst>
        </p14:section>
        <p14:section name="生成Kp" id="{B37A0D3F-BBA1-1E4B-97AB-926C301F58D3}">
          <p14:sldIdLst>
            <p14:sldId id="259"/>
            <p14:sldId id="260"/>
            <p14:sldId id="261"/>
          </p14:sldIdLst>
        </p14:section>
        <p14:section name="用Gamma矩阵或pauli矩阵展开" id="{5BBB905E-9901-6C45-90DD-D57EE63388C7}">
          <p14:sldIdLst>
            <p14:sldId id="262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2F3"/>
    <a:srgbClr val="0000F0"/>
    <a:srgbClr val="FFCA33"/>
    <a:srgbClr val="64CE7D"/>
    <a:srgbClr val="38ACE5"/>
    <a:srgbClr val="DFC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6"/>
    <p:restoredTop sz="96291"/>
  </p:normalViewPr>
  <p:slideViewPr>
    <p:cSldViewPr snapToGrid="0" snapToObjects="1" showGuides="1">
      <p:cViewPr varScale="1">
        <p:scale>
          <a:sx n="92" d="100"/>
          <a:sy n="92" d="100"/>
        </p:scale>
        <p:origin x="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9B601-2119-DF41-BCF4-F524FC7C9C7E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6A584-ED22-564B-8832-531B0ABDF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3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149936" y="1473654"/>
            <a:ext cx="6624736" cy="144016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i="0" baseline="0">
                <a:solidFill>
                  <a:srgbClr val="021C7D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r>
              <a:rPr lang="en-US" altLang="ko-KR" sz="4267" dirty="0">
                <a:ea typeface="맑은 고딕" pitchFamily="50" charset="-127"/>
              </a:rPr>
              <a:t>Title of the submission/research work</a:t>
            </a:r>
            <a:endParaRPr lang="en-US" altLang="ko-KR" sz="4267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49739" y="3563438"/>
            <a:ext cx="6624933" cy="1234457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667" b="0" i="0" baseline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itchFamily="34" charset="0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zh-CN" altLang="en-US" b="1"/>
              <a:t>单击此处编辑母版文本样式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1142999"/>
          </a:xfrm>
          <a:prstGeom prst="rect">
            <a:avLst/>
          </a:prstGeom>
        </p:spPr>
      </p:pic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12432AD-ACEB-4975-B2F6-406A9DBDFE3E}"/>
              </a:ext>
            </a:extLst>
          </p:cNvPr>
          <p:cNvSpPr txBox="1">
            <a:spLocks/>
          </p:cNvSpPr>
          <p:nvPr/>
        </p:nvSpPr>
        <p:spPr>
          <a:xfrm>
            <a:off x="1967542" y="-3929"/>
            <a:ext cx="8256917" cy="144016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200" b="0" kern="1200" baseline="0">
                <a:solidFill>
                  <a:srgbClr val="021C7D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0" i="0" dirty="0">
                <a:solidFill>
                  <a:srgbClr val="297D9B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2021 SCHOOL OF PHYSICS, BUAA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E378A6-0E00-4C2A-927A-8F14FB84ABE7}"/>
              </a:ext>
            </a:extLst>
          </p:cNvPr>
          <p:cNvSpPr/>
          <p:nvPr/>
        </p:nvSpPr>
        <p:spPr>
          <a:xfrm>
            <a:off x="8449187" y="5104350"/>
            <a:ext cx="3590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0" kern="1200" baseline="0" dirty="0">
                <a:solidFill>
                  <a:srgbClr val="297D9B"/>
                </a:solidFill>
                <a:latin typeface="+mj-lt"/>
                <a:ea typeface="맑은 고딕" pitchFamily="50" charset="-127"/>
                <a:cs typeface="Arial" pitchFamily="34" charset="0"/>
              </a:rPr>
              <a:t>Jan 11</a:t>
            </a:r>
            <a:r>
              <a:rPr lang="en-US" altLang="ko-KR" sz="2400" b="0" kern="1200" baseline="30000" dirty="0">
                <a:solidFill>
                  <a:srgbClr val="297D9B"/>
                </a:solidFill>
                <a:latin typeface="+mj-lt"/>
                <a:ea typeface="맑은 고딕" pitchFamily="50" charset="-127"/>
                <a:cs typeface="Arial" pitchFamily="34" charset="0"/>
              </a:rPr>
              <a:t>th</a:t>
            </a:r>
            <a:r>
              <a:rPr lang="en-US" altLang="ko-KR" sz="2400" b="0" kern="1200" baseline="0" dirty="0">
                <a:solidFill>
                  <a:srgbClr val="297D9B"/>
                </a:solidFill>
                <a:latin typeface="+mj-lt"/>
                <a:ea typeface="맑은 고딕" pitchFamily="50" charset="-127"/>
                <a:cs typeface="Arial" pitchFamily="34" charset="0"/>
              </a:rPr>
              <a:t> to July 1</a:t>
            </a:r>
            <a:r>
              <a:rPr lang="en-US" altLang="ko-KR" sz="2400" b="0" kern="1200" baseline="30000" dirty="0">
                <a:solidFill>
                  <a:srgbClr val="297D9B"/>
                </a:solidFill>
                <a:latin typeface="+mj-lt"/>
                <a:ea typeface="맑은 고딕" pitchFamily="50" charset="-127"/>
                <a:cs typeface="Arial" pitchFamily="34" charset="0"/>
              </a:rPr>
              <a:t>st</a:t>
            </a:r>
            <a:r>
              <a:rPr lang="en-US" altLang="ko-KR" sz="2400" b="0" kern="1200" baseline="0" dirty="0">
                <a:solidFill>
                  <a:srgbClr val="297D9B"/>
                </a:solidFill>
                <a:latin typeface="+mj-lt"/>
                <a:ea typeface="맑은 고딕" pitchFamily="50" charset="-127"/>
                <a:cs typeface="Arial" pitchFamily="34" charset="0"/>
              </a:rPr>
              <a:t>, 2021</a:t>
            </a:r>
            <a:endParaRPr lang="en-US" sz="2400" b="0" kern="1200" baseline="0" dirty="0">
              <a:solidFill>
                <a:srgbClr val="297D9B"/>
              </a:solidFill>
              <a:latin typeface="+mj-lt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A0E93F-EFBA-834F-8118-8C57817E0D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37" y="5573351"/>
            <a:ext cx="1358900" cy="127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4E924E2-75AD-3D4A-B8BF-D2DFE0A5D8E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66297" y="5733703"/>
            <a:ext cx="2774043" cy="1047541"/>
          </a:xfrm>
          <a:prstGeom prst="rect">
            <a:avLst/>
          </a:prstGeom>
        </p:spPr>
      </p:pic>
      <p:grpSp>
        <p:nvGrpSpPr>
          <p:cNvPr id="43" name="组合 42">
            <a:extLst>
              <a:ext uri="{FF2B5EF4-FFF2-40B4-BE49-F238E27FC236}">
                <a16:creationId xmlns:a16="http://schemas.microsoft.com/office/drawing/2014/main" id="{6B1D3BA0-A09B-E34F-932D-BE0C420658CD}"/>
              </a:ext>
            </a:extLst>
          </p:cNvPr>
          <p:cNvGrpSpPr/>
          <p:nvPr userDrawn="1"/>
        </p:nvGrpSpPr>
        <p:grpSpPr>
          <a:xfrm>
            <a:off x="-209976" y="1066605"/>
            <a:ext cx="5359715" cy="3904972"/>
            <a:chOff x="-513394" y="1056980"/>
            <a:chExt cx="5359715" cy="3904972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63813E83-A12E-714D-94FE-318D7082C2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-513394" y="1473654"/>
              <a:ext cx="4134807" cy="3252573"/>
            </a:xfrm>
            <a:prstGeom prst="rect">
              <a:avLst/>
            </a:prstGeom>
          </p:spPr>
        </p:pic>
        <p:sp>
          <p:nvSpPr>
            <p:cNvPr id="41" name="弧 40">
              <a:extLst>
                <a:ext uri="{FF2B5EF4-FFF2-40B4-BE49-F238E27FC236}">
                  <a16:creationId xmlns:a16="http://schemas.microsoft.com/office/drawing/2014/main" id="{8FECBCC2-5058-324F-9EEE-E46A50F3AE49}"/>
                </a:ext>
              </a:extLst>
            </p:cNvPr>
            <p:cNvSpPr/>
            <p:nvPr userDrawn="1"/>
          </p:nvSpPr>
          <p:spPr>
            <a:xfrm rot="21339136">
              <a:off x="941349" y="1056980"/>
              <a:ext cx="3904972" cy="3904972"/>
            </a:xfrm>
            <a:prstGeom prst="arc">
              <a:avLst>
                <a:gd name="adj1" fmla="val 20088877"/>
                <a:gd name="adj2" fmla="val 2775428"/>
              </a:avLst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172DA24A-6645-5F47-8DDC-C3E6154B52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2942756" y="2304357"/>
              <a:ext cx="1679745" cy="634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950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D7041B1-5EFF-984F-9346-A58405186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0583" y="6075182"/>
            <a:ext cx="1869757" cy="70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9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D7041B1-5EFF-984F-9346-A58405186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41064" y="6214150"/>
            <a:ext cx="1521045" cy="57438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B373A3D-A168-2D41-B019-2259A6285D88}"/>
              </a:ext>
            </a:extLst>
          </p:cNvPr>
          <p:cNvSpPr/>
          <p:nvPr userDrawn="1"/>
        </p:nvSpPr>
        <p:spPr>
          <a:xfrm>
            <a:off x="743919" y="6287903"/>
            <a:ext cx="10221132" cy="1128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104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2166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000222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you!</a:t>
            </a:r>
          </a:p>
        </p:txBody>
      </p:sp>
      <p:sp>
        <p:nvSpPr>
          <p:cNvPr id="4" name="Oval 3"/>
          <p:cNvSpPr/>
          <p:nvPr/>
        </p:nvSpPr>
        <p:spPr>
          <a:xfrm>
            <a:off x="4415814" y="1220755"/>
            <a:ext cx="3360373" cy="3360373"/>
          </a:xfrm>
          <a:prstGeom prst="ellipse">
            <a:avLst/>
          </a:prstGeom>
          <a:solidFill>
            <a:srgbClr val="FFFFFE"/>
          </a:solidFill>
          <a:ln>
            <a:solidFill>
              <a:srgbClr val="A82B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r="4955"/>
          <a:stretch>
            <a:fillRect/>
          </a:stretch>
        </p:blipFill>
        <p:spPr bwMode="auto">
          <a:xfrm>
            <a:off x="4751851" y="1650008"/>
            <a:ext cx="3165527" cy="2715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3">
            <a:extLst>
              <a:ext uri="{FF2B5EF4-FFF2-40B4-BE49-F238E27FC236}">
                <a16:creationId xmlns:a16="http://schemas.microsoft.com/office/drawing/2014/main" id="{328CD3F3-86B5-C747-895F-A33F10E0C0EB}"/>
              </a:ext>
            </a:extLst>
          </p:cNvPr>
          <p:cNvSpPr/>
          <p:nvPr userDrawn="1"/>
        </p:nvSpPr>
        <p:spPr>
          <a:xfrm>
            <a:off x="4415814" y="1220755"/>
            <a:ext cx="3360373" cy="3360373"/>
          </a:xfrm>
          <a:prstGeom prst="ellipse">
            <a:avLst/>
          </a:prstGeom>
          <a:solidFill>
            <a:srgbClr val="FFFFFE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EBC52D79-5D6A-7C47-B240-92F859AA45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22969"/>
            <a:ext cx="12191989" cy="114299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C104705-DC9D-814D-8979-D4F37C4634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66297" y="5733703"/>
            <a:ext cx="2774043" cy="104754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98D5B95-F079-3243-96A8-BDBF88ECD40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37" y="5573351"/>
            <a:ext cx="1358900" cy="1270000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56DB5BFA-B809-7847-944E-AAC53E68D2E4}"/>
              </a:ext>
            </a:extLst>
          </p:cNvPr>
          <p:cNvGrpSpPr/>
          <p:nvPr userDrawn="1"/>
        </p:nvGrpSpPr>
        <p:grpSpPr>
          <a:xfrm>
            <a:off x="4004739" y="1585062"/>
            <a:ext cx="3602895" cy="2624991"/>
            <a:chOff x="-513394" y="1056980"/>
            <a:chExt cx="5359715" cy="3904972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479E67BB-2F54-EF42-90FA-415951A2CB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-513394" y="1473654"/>
              <a:ext cx="4134807" cy="3252573"/>
            </a:xfrm>
            <a:prstGeom prst="rect">
              <a:avLst/>
            </a:prstGeom>
          </p:spPr>
        </p:pic>
        <p:sp>
          <p:nvSpPr>
            <p:cNvPr id="40" name="弧 39">
              <a:extLst>
                <a:ext uri="{FF2B5EF4-FFF2-40B4-BE49-F238E27FC236}">
                  <a16:creationId xmlns:a16="http://schemas.microsoft.com/office/drawing/2014/main" id="{847422B2-AA02-894C-AFB0-196DA74757C1}"/>
                </a:ext>
              </a:extLst>
            </p:cNvPr>
            <p:cNvSpPr/>
            <p:nvPr userDrawn="1"/>
          </p:nvSpPr>
          <p:spPr>
            <a:xfrm rot="21339136">
              <a:off x="941349" y="1056980"/>
              <a:ext cx="3904972" cy="3904972"/>
            </a:xfrm>
            <a:prstGeom prst="arc">
              <a:avLst>
                <a:gd name="adj1" fmla="val 20088877"/>
                <a:gd name="adj2" fmla="val 2775428"/>
              </a:avLst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45DA5AA1-3FDD-554F-9282-10224D4928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2942756" y="2304357"/>
              <a:ext cx="1679745" cy="634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555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BAD485-5B11-F344-980A-D9DAF52F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3AA4C1-49A4-9046-8F1B-AEAC9E7EA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FF3EE4-7997-4043-93BE-AAB005E33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8524-3AC0-7A4B-BF1D-DC6BDBAEA60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D9B514-B619-AA4A-9262-E9B1554AD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8753-CFAC-9A45-B363-D1B757B135B0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39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51" r:id="rId2"/>
    <p:sldLayoutId id="2147483853" r:id="rId3"/>
    <p:sldLayoutId id="2147483852" r:id="rId4"/>
    <p:sldLayoutId id="2147483847" r:id="rId5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6B2491F-3E08-DD4C-9635-B8EDA8F72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HK symmetry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93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7124E39-E603-3A42-A5D2-DD8CBD5D3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展开哈密顿量为 </a:t>
            </a:r>
            <a:r>
              <a:rPr kumimoji="1" lang="en-US" altLang="zh-CN" dirty="0"/>
              <a:t>Gamma</a:t>
            </a:r>
            <a:r>
              <a:rPr kumimoji="1" lang="zh-CN" altLang="en-US" dirty="0"/>
              <a:t>矩阵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EACF14-118E-5544-9D5E-635F9D7A1D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190BF54E-3EA7-904B-B792-BC8849A08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3" y="1783424"/>
            <a:ext cx="12065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0D2592F4-6B7C-AC42-BFFB-2B54E010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3" y="3048662"/>
            <a:ext cx="14732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2A9F2765-12CF-C546-861D-1548C59E5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3" y="4313900"/>
            <a:ext cx="14732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B23D7090-0FB6-BA44-8337-8E25D90CE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3" y="5579137"/>
            <a:ext cx="14732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E7AF6F5-5167-5A4C-AACC-EC591ACB3194}"/>
                  </a:ext>
                </a:extLst>
              </p:cNvPr>
              <p:cNvSpPr txBox="1"/>
              <p:nvPr/>
            </p:nvSpPr>
            <p:spPr>
              <a:xfrm>
                <a:off x="2275646" y="1674457"/>
                <a:ext cx="6798780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Kozuka Gothic Pro L" panose="020B0200000000000000" pitchFamily="34" charset="-128"/>
                    <a:ea typeface="Kozuka Gothic Pro L" panose="020B0200000000000000" pitchFamily="34" charset="-128"/>
                  </a:rPr>
                  <a:t>+</a:t>
                </a:r>
                <a:r>
                  <a:rPr kumimoji="1" lang="el-G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l-GR" altLang="zh-CN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zh-CN" altLang="en-US" dirty="0">
                  <a:latin typeface="Kozuka Gothic Pro L" panose="020B0200000000000000" pitchFamily="34" charset="-128"/>
                  <a:ea typeface="Kozuka Gothic Pro L" panose="020B0200000000000000" pitchFamily="34" charset="-128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E7AF6F5-5167-5A4C-AACC-EC591ACB3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646" y="1674457"/>
                <a:ext cx="6798780" cy="1126975"/>
              </a:xfrm>
              <a:prstGeom prst="rect">
                <a:avLst/>
              </a:prstGeom>
              <a:blipFill>
                <a:blip r:embed="rId6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C95835D-BEDB-DC4C-8E70-9F3105A69584}"/>
                  </a:ext>
                </a:extLst>
              </p:cNvPr>
              <p:cNvSpPr txBox="1"/>
              <p:nvPr/>
            </p:nvSpPr>
            <p:spPr>
              <a:xfrm>
                <a:off x="75234" y="1439254"/>
                <a:ext cx="7197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C95835D-BEDB-DC4C-8E70-9F3105A6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4" y="1439254"/>
                <a:ext cx="7197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8A862F8-45C4-0941-997C-262BBE4AAC92}"/>
                  </a:ext>
                </a:extLst>
              </p:cNvPr>
              <p:cNvSpPr txBox="1"/>
              <p:nvPr/>
            </p:nvSpPr>
            <p:spPr>
              <a:xfrm>
                <a:off x="-138" y="2741280"/>
                <a:ext cx="7197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8A862F8-45C4-0941-997C-262BBE4AA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8" y="2741280"/>
                <a:ext cx="7197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7DE72B1-6173-4148-B1C1-3FCD66C15412}"/>
                  </a:ext>
                </a:extLst>
              </p:cNvPr>
              <p:cNvSpPr txBox="1"/>
              <p:nvPr/>
            </p:nvSpPr>
            <p:spPr>
              <a:xfrm>
                <a:off x="75234" y="3995367"/>
                <a:ext cx="7197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7DE72B1-6173-4148-B1C1-3FCD66C15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4" y="3995367"/>
                <a:ext cx="7197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61C9830-02A4-7D4E-8B34-06B4CB026A7C}"/>
                  </a:ext>
                </a:extLst>
              </p:cNvPr>
              <p:cNvSpPr txBox="1"/>
              <p:nvPr/>
            </p:nvSpPr>
            <p:spPr>
              <a:xfrm>
                <a:off x="75096" y="5310684"/>
                <a:ext cx="7197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61C9830-02A4-7D4E-8B34-06B4CB026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6" y="5310684"/>
                <a:ext cx="7197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3ED63CAD-004B-5A42-8BE6-C7DBB1F34224}"/>
              </a:ext>
            </a:extLst>
          </p:cNvPr>
          <p:cNvSpPr txBox="1"/>
          <p:nvPr/>
        </p:nvSpPr>
        <p:spPr>
          <a:xfrm>
            <a:off x="2268192" y="2979704"/>
            <a:ext cx="35477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4</a:t>
            </a:r>
            <a:r>
              <a:rPr kumimoji="1" lang="zh-CN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*</a:t>
            </a:r>
            <a:r>
              <a:rPr kumimoji="1" lang="en-US" altLang="zh-CN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4</a:t>
            </a:r>
            <a:r>
              <a:rPr kumimoji="1" lang="zh-CN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 矩阵 加上共轭条件 </a:t>
            </a:r>
            <a:endParaRPr kumimoji="1" lang="en-US" altLang="zh-CN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 algn="l"/>
            <a:r>
              <a:rPr kumimoji="1" lang="zh-CN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取上三角 共</a:t>
            </a:r>
            <a:r>
              <a:rPr kumimoji="1" lang="en-US" altLang="zh-CN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16</a:t>
            </a:r>
            <a:r>
              <a:rPr kumimoji="1" lang="zh-CN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个独立量 作为基失</a:t>
            </a:r>
            <a:endParaRPr kumimoji="1" lang="en-US" altLang="zh-CN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 algn="l"/>
            <a:r>
              <a:rPr kumimoji="1" lang="en-US" altLang="zh-CN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16</a:t>
            </a:r>
            <a:r>
              <a:rPr kumimoji="1" lang="zh-CN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个</a:t>
            </a:r>
            <a:r>
              <a:rPr kumimoji="1" lang="en-US" altLang="zh-CN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Gamma</a:t>
            </a:r>
            <a:r>
              <a:rPr kumimoji="1" lang="zh-CN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矩阵</a:t>
            </a:r>
            <a:endParaRPr kumimoji="1" lang="en-US" altLang="zh-CN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  <a:p>
            <a:pPr algn="l"/>
            <a:r>
              <a:rPr kumimoji="1" lang="zh-CN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完备基之间的线形变换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206EA60-BF9E-F443-81B6-15085714AC91}"/>
                  </a:ext>
                </a:extLst>
              </p:cNvPr>
              <p:cNvSpPr txBox="1"/>
              <p:nvPr/>
            </p:nvSpPr>
            <p:spPr>
              <a:xfrm>
                <a:off x="1908313" y="4405468"/>
                <a:ext cx="2308362" cy="1095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  <m:m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206EA60-BF9E-F443-81B6-15085714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313" y="4405468"/>
                <a:ext cx="2308362" cy="1095556"/>
              </a:xfrm>
              <a:prstGeom prst="rect">
                <a:avLst/>
              </a:prstGeom>
              <a:blipFill>
                <a:blip r:embed="rId11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2B49714-FD22-AD41-8B44-3AA19D2343FC}"/>
                  </a:ext>
                </a:extLst>
              </p:cNvPr>
              <p:cNvSpPr txBox="1"/>
              <p:nvPr/>
            </p:nvSpPr>
            <p:spPr>
              <a:xfrm>
                <a:off x="4042075" y="4402678"/>
                <a:ext cx="1821345" cy="1113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</m:mr>
                        <m:m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mr>
                        <m:m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mr>
                        <m:m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2B49714-FD22-AD41-8B44-3AA19D234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075" y="4402678"/>
                <a:ext cx="1821345" cy="1113446"/>
              </a:xfrm>
              <a:prstGeom prst="rect">
                <a:avLst/>
              </a:prstGeom>
              <a:blipFill>
                <a:blip r:embed="rId12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3D2BEB0B-62B4-8144-BF13-91BF21213B68}"/>
              </a:ext>
            </a:extLst>
          </p:cNvPr>
          <p:cNvSpPr txBox="1"/>
          <p:nvPr/>
        </p:nvSpPr>
        <p:spPr>
          <a:xfrm>
            <a:off x="2705964" y="412610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real</a:t>
            </a:r>
            <a:endParaRPr kumimoji="1" lang="zh-CN" altLang="en-US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C4BDCF-CF97-B441-B427-8568C8F0E4E3}"/>
              </a:ext>
            </a:extLst>
          </p:cNvPr>
          <p:cNvSpPr txBox="1"/>
          <p:nvPr/>
        </p:nvSpPr>
        <p:spPr>
          <a:xfrm>
            <a:off x="4559436" y="410669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 err="1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imag</a:t>
            </a:r>
            <a:endParaRPr kumimoji="1" lang="zh-CN" altLang="en-US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9092DE-3A0D-B24F-97BE-E93F4A64CA47}"/>
              </a:ext>
            </a:extLst>
          </p:cNvPr>
          <p:cNvSpPr txBox="1"/>
          <p:nvPr/>
        </p:nvSpPr>
        <p:spPr>
          <a:xfrm>
            <a:off x="9204300" y="173054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 err="1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Smat</a:t>
            </a:r>
            <a:endParaRPr kumimoji="1" lang="zh-CN" altLang="en-US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693DF4E-1B42-624E-9389-B3820A9E07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02215" y="2289784"/>
            <a:ext cx="4501946" cy="294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9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7A550F1-1E66-4849-AE17-51820CF32D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/>
              <a:t>Oper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50DF32-666E-884E-97F7-01D96CE9E8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AC65F6-E2FB-C646-919C-23C71E15FA91}"/>
              </a:ext>
            </a:extLst>
          </p:cNvPr>
          <p:cNvSpPr txBox="1"/>
          <p:nvPr/>
        </p:nvSpPr>
        <p:spPr>
          <a:xfrm>
            <a:off x="166481" y="1508787"/>
            <a:ext cx="87191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28009"/>
                </a:solidFill>
                <a:effectLst/>
                <a:latin typeface="Helvetica" pitchFamily="2" charset="0"/>
              </a:rPr>
              <a:t>%%</a:t>
            </a:r>
          </a:p>
          <a:p>
            <a:r>
              <a:rPr lang="en-US" altLang="zh-CN" dirty="0">
                <a:effectLst/>
                <a:latin typeface="Helvetica" pitchFamily="2" charset="0"/>
              </a:rPr>
              <a:t>Tr = </a:t>
            </a:r>
            <a:r>
              <a:rPr lang="en-US" altLang="zh-CN" dirty="0" err="1">
                <a:effectLst/>
                <a:latin typeface="Helvetica" pitchFamily="2" charset="0"/>
              </a:rPr>
              <a:t>Oper.time_reversal</a:t>
            </a:r>
            <a:r>
              <a:rPr lang="en-US" altLang="zh-CN" dirty="0">
                <a:effectLst/>
                <a:latin typeface="Helvetica" pitchFamily="2" charset="0"/>
              </a:rPr>
              <a:t>(3,double(-1i*</a:t>
            </a:r>
            <a:r>
              <a:rPr lang="en-US" altLang="zh-CN" dirty="0" err="1">
                <a:effectLst/>
                <a:latin typeface="Helvetica" pitchFamily="2" charset="0"/>
              </a:rPr>
              <a:t>gamma_matric</a:t>
            </a:r>
            <a:r>
              <a:rPr lang="en-US" altLang="zh-CN" dirty="0">
                <a:effectLst/>
                <a:latin typeface="Helvetica" pitchFamily="2" charset="0"/>
              </a:rPr>
              <a:t>(4,5)));</a:t>
            </a:r>
            <a:r>
              <a:rPr lang="en-US" altLang="zh-CN" dirty="0">
                <a:solidFill>
                  <a:srgbClr val="028009"/>
                </a:solidFill>
                <a:effectLst/>
                <a:latin typeface="Helvetica" pitchFamily="2" charset="0"/>
              </a:rPr>
              <a:t>% </a:t>
            </a:r>
            <a:r>
              <a:rPr lang="en-US" altLang="zh-CN" dirty="0" err="1">
                <a:solidFill>
                  <a:srgbClr val="028009"/>
                </a:solidFill>
                <a:effectLst/>
                <a:latin typeface="Helvetica" pitchFamily="2" charset="0"/>
              </a:rPr>
              <a:t>tau_z</a:t>
            </a:r>
            <a:r>
              <a:rPr lang="en-US" altLang="zh-CN" dirty="0">
                <a:solidFill>
                  <a:srgbClr val="028009"/>
                </a:solidFill>
                <a:effectLst/>
                <a:latin typeface="Helvetica" pitchFamily="2" charset="0"/>
              </a:rPr>
              <a:t> sigma_0</a:t>
            </a:r>
            <a:endParaRPr lang="en-US" altLang="zh-CN" dirty="0">
              <a:effectLst/>
              <a:latin typeface="Helvetica" pitchFamily="2" charset="0"/>
            </a:endParaRPr>
          </a:p>
          <a:p>
            <a:r>
              <a:rPr lang="en-US" altLang="zh-CN" dirty="0">
                <a:effectLst/>
                <a:latin typeface="Helvetica" pitchFamily="2" charset="0"/>
              </a:rPr>
              <a:t>My = </a:t>
            </a:r>
            <a:r>
              <a:rPr lang="en-US" altLang="zh-CN" dirty="0" err="1">
                <a:effectLst/>
                <a:latin typeface="Helvetica" pitchFamily="2" charset="0"/>
              </a:rPr>
              <a:t>Oper.mirror</a:t>
            </a:r>
            <a:r>
              <a:rPr lang="en-US" altLang="zh-CN" dirty="0">
                <a:effectLst/>
                <a:latin typeface="Helvetica" pitchFamily="2" charset="0"/>
              </a:rPr>
              <a:t>([0,1,0],double( 1i*</a:t>
            </a:r>
            <a:r>
              <a:rPr lang="en-US" altLang="zh-CN" dirty="0" err="1">
                <a:effectLst/>
                <a:latin typeface="Helvetica" pitchFamily="2" charset="0"/>
              </a:rPr>
              <a:t>gamma_matric</a:t>
            </a:r>
            <a:r>
              <a:rPr lang="en-US" altLang="zh-CN" dirty="0">
                <a:effectLst/>
                <a:latin typeface="Helvetica" pitchFamily="2" charset="0"/>
              </a:rPr>
              <a:t>(1,2)));</a:t>
            </a:r>
            <a:r>
              <a:rPr lang="en-US" altLang="zh-CN" dirty="0">
                <a:solidFill>
                  <a:srgbClr val="028009"/>
                </a:solidFill>
                <a:effectLst/>
                <a:latin typeface="Helvetica" pitchFamily="2" charset="0"/>
              </a:rPr>
              <a:t>%  </a:t>
            </a:r>
            <a:endParaRPr lang="en-US" altLang="zh-CN" dirty="0">
              <a:solidFill>
                <a:srgbClr val="028009"/>
              </a:solidFill>
              <a:latin typeface="Helvetica" pitchFamily="2" charset="0"/>
            </a:endParaRPr>
          </a:p>
          <a:p>
            <a:r>
              <a:rPr lang="en-US" altLang="zh-CN" dirty="0">
                <a:effectLst/>
                <a:latin typeface="Helvetica" pitchFamily="2" charset="0"/>
              </a:rPr>
              <a:t>I = </a:t>
            </a:r>
            <a:r>
              <a:rPr lang="en-US" altLang="zh-CN" dirty="0" err="1">
                <a:effectLst/>
                <a:latin typeface="Helvetica" pitchFamily="2" charset="0"/>
              </a:rPr>
              <a:t>Oper.inversion</a:t>
            </a:r>
            <a:r>
              <a:rPr lang="en-US" altLang="zh-CN" dirty="0">
                <a:effectLst/>
                <a:latin typeface="Helvetica" pitchFamily="2" charset="0"/>
              </a:rPr>
              <a:t>(3,diag([1,-1,1,-1]));</a:t>
            </a:r>
          </a:p>
          <a:p>
            <a:r>
              <a:rPr lang="en-US" altLang="zh-CN" dirty="0">
                <a:effectLst/>
                <a:latin typeface="Helvetica" pitchFamily="2" charset="0"/>
              </a:rPr>
              <a:t>C4z = </a:t>
            </a:r>
            <a:r>
              <a:rPr lang="en-US" altLang="zh-CN" dirty="0" err="1">
                <a:effectLst/>
                <a:latin typeface="Helvetica" pitchFamily="2" charset="0"/>
              </a:rPr>
              <a:t>Oper.rotation</a:t>
            </a:r>
            <a:r>
              <a:rPr lang="en-US" altLang="zh-CN" dirty="0">
                <a:effectLst/>
                <a:latin typeface="Helvetica" pitchFamily="2" charset="0"/>
              </a:rPr>
              <a:t>(1/4,[0,0,1],false,   </a:t>
            </a:r>
            <a:r>
              <a:rPr lang="en-US" altLang="zh-CN" dirty="0" err="1">
                <a:effectLst/>
                <a:latin typeface="Helvetica" pitchFamily="2" charset="0"/>
              </a:rPr>
              <a:t>expm</a:t>
            </a:r>
            <a:r>
              <a:rPr lang="en-US" altLang="zh-CN" dirty="0">
                <a:effectLst/>
                <a:latin typeface="Helvetica" pitchFamily="2" charset="0"/>
              </a:rPr>
              <a:t>(1i*(pi/4)*</a:t>
            </a:r>
            <a:r>
              <a:rPr lang="en-US" altLang="zh-CN" dirty="0" err="1">
                <a:effectLst/>
                <a:latin typeface="Helvetica" pitchFamily="2" charset="0"/>
              </a:rPr>
              <a:t>diag</a:t>
            </a:r>
            <a:r>
              <a:rPr lang="en-US" altLang="zh-CN" dirty="0">
                <a:effectLst/>
                <a:latin typeface="Helvetica" pitchFamily="2" charset="0"/>
              </a:rPr>
              <a:t>([1 3 -1 -3])), </a:t>
            </a:r>
            <a:r>
              <a:rPr lang="en-US" altLang="zh-CN" dirty="0">
                <a:solidFill>
                  <a:srgbClr val="AA04F9"/>
                </a:solidFill>
                <a:effectLst/>
                <a:latin typeface="Helvetica" pitchFamily="2" charset="0"/>
              </a:rPr>
              <a:t>'</a:t>
            </a:r>
            <a:r>
              <a:rPr lang="en-US" altLang="zh-CN" dirty="0" err="1">
                <a:solidFill>
                  <a:srgbClr val="AA04F9"/>
                </a:solidFill>
                <a:effectLst/>
                <a:latin typeface="Helvetica" pitchFamily="2" charset="0"/>
              </a:rPr>
              <a:t>sym</a:t>
            </a:r>
            <a:r>
              <a:rPr lang="en-US" altLang="zh-CN" dirty="0">
                <a:solidFill>
                  <a:srgbClr val="AA04F9"/>
                </a:solidFill>
                <a:effectLst/>
                <a:latin typeface="Helvetica" pitchFamily="2" charset="0"/>
              </a:rPr>
              <a:t>'</a:t>
            </a:r>
            <a:r>
              <a:rPr lang="en-US" altLang="zh-CN" dirty="0">
                <a:effectLst/>
                <a:latin typeface="Helvetica" pitchFamily="2" charset="0"/>
              </a:rPr>
              <a:t>,true); 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31F2712-64DC-AB49-A65B-7B492BC001B4}"/>
              </a:ext>
            </a:extLst>
          </p:cNvPr>
          <p:cNvGrpSpPr/>
          <p:nvPr/>
        </p:nvGrpSpPr>
        <p:grpSpPr>
          <a:xfrm>
            <a:off x="323902" y="3046600"/>
            <a:ext cx="2020821" cy="1353255"/>
            <a:chOff x="568165" y="2816956"/>
            <a:chExt cx="2557429" cy="180769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28EFA7B-50FF-5241-BA3B-E9F9FA540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494" y="3278455"/>
              <a:ext cx="2451100" cy="1346199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F4EF94C-0535-914B-A2F2-07D40E8F629A}"/>
                </a:ext>
              </a:extLst>
            </p:cNvPr>
            <p:cNvSpPr txBox="1"/>
            <p:nvPr/>
          </p:nvSpPr>
          <p:spPr>
            <a:xfrm>
              <a:off x="568165" y="2816956"/>
              <a:ext cx="312906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6F95A0F-6266-3F44-A584-5FA6520DD1BB}"/>
              </a:ext>
            </a:extLst>
          </p:cNvPr>
          <p:cNvGrpSpPr/>
          <p:nvPr/>
        </p:nvGrpSpPr>
        <p:grpSpPr>
          <a:xfrm>
            <a:off x="2205684" y="3052288"/>
            <a:ext cx="2141315" cy="1293570"/>
            <a:chOff x="551365" y="4205050"/>
            <a:chExt cx="2644272" cy="180173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78C1C02-40E9-7F4A-80B1-E327B771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337" y="4660583"/>
              <a:ext cx="2527300" cy="1346200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E89CACF-6F1D-684A-A797-065A3551EF17}"/>
                </a:ext>
              </a:extLst>
            </p:cNvPr>
            <p:cNvSpPr txBox="1"/>
            <p:nvPr/>
          </p:nvSpPr>
          <p:spPr>
            <a:xfrm>
              <a:off x="551365" y="420505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AF55912-270E-9449-9E56-6412169369F2}"/>
              </a:ext>
            </a:extLst>
          </p:cNvPr>
          <p:cNvGrpSpPr/>
          <p:nvPr/>
        </p:nvGrpSpPr>
        <p:grpSpPr>
          <a:xfrm>
            <a:off x="4303451" y="3010623"/>
            <a:ext cx="2107482" cy="1545334"/>
            <a:chOff x="3226800" y="1100615"/>
            <a:chExt cx="2545505" cy="170719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74C599E-63A4-574A-AC95-07FF480CFDDE}"/>
                </a:ext>
              </a:extLst>
            </p:cNvPr>
            <p:cNvSpPr txBox="1"/>
            <p:nvPr/>
          </p:nvSpPr>
          <p:spPr>
            <a:xfrm>
              <a:off x="3226800" y="110061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My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3998D27-EA22-5740-BF04-13BF5CFE9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21205" y="1461608"/>
              <a:ext cx="2451100" cy="1346200"/>
            </a:xfrm>
            <a:prstGeom prst="rect">
              <a:avLst/>
            </a:prstGeom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ACFBE0D-FC82-3849-9056-C6521F8B805E}"/>
              </a:ext>
            </a:extLst>
          </p:cNvPr>
          <p:cNvGrpSpPr/>
          <p:nvPr/>
        </p:nvGrpSpPr>
        <p:grpSpPr>
          <a:xfrm>
            <a:off x="6299215" y="2986115"/>
            <a:ext cx="2280405" cy="1569842"/>
            <a:chOff x="287203" y="3878693"/>
            <a:chExt cx="3007804" cy="207058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2C49D1E-954F-2D43-8462-935A02AAF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203" y="4396668"/>
              <a:ext cx="3007804" cy="1552612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9ACEA70-005B-E842-8338-CC4897349847}"/>
                </a:ext>
              </a:extLst>
            </p:cNvPr>
            <p:cNvSpPr txBox="1"/>
            <p:nvPr/>
          </p:nvSpPr>
          <p:spPr>
            <a:xfrm>
              <a:off x="623392" y="3878693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C4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39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0A95901-E3AD-3347-A969-23BFE9FEF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kp gen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755243-E597-C248-98D2-F838117125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1 order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3089C4-E8EA-7945-BFB0-4ACD40C1CCD0}"/>
              </a:ext>
            </a:extLst>
          </p:cNvPr>
          <p:cNvSpPr txBox="1"/>
          <p:nvPr/>
        </p:nvSpPr>
        <p:spPr>
          <a:xfrm>
            <a:off x="434837" y="1589038"/>
            <a:ext cx="62765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28009"/>
                </a:solidFill>
                <a:effectLst/>
                <a:latin typeface="Helvetica" pitchFamily="2" charset="0"/>
              </a:rPr>
              <a:t>%%</a:t>
            </a:r>
          </a:p>
          <a:p>
            <a:r>
              <a:rPr lang="en-US" altLang="zh-CN" dirty="0" err="1">
                <a:effectLst/>
                <a:latin typeface="Helvetica" pitchFamily="2" charset="0"/>
              </a:rPr>
              <a:t>BHZ_building</a:t>
            </a:r>
            <a:r>
              <a:rPr lang="en-US" altLang="zh-CN" dirty="0">
                <a:effectLst/>
                <a:latin typeface="Helvetica" pitchFamily="2" charset="0"/>
              </a:rPr>
              <a:t> = HK(4,1);</a:t>
            </a:r>
          </a:p>
          <a:p>
            <a:r>
              <a:rPr lang="en-US" altLang="zh-CN" dirty="0" err="1">
                <a:effectLst/>
                <a:latin typeface="Helvetica" pitchFamily="2" charset="0"/>
              </a:rPr>
              <a:t>BHZ_building</a:t>
            </a:r>
            <a:r>
              <a:rPr lang="en-US" altLang="zh-CN" dirty="0">
                <a:effectLst/>
                <a:latin typeface="Helvetica" pitchFamily="2" charset="0"/>
              </a:rPr>
              <a:t> = </a:t>
            </a:r>
            <a:r>
              <a:rPr lang="en-US" altLang="zh-CN" dirty="0" err="1">
                <a:effectLst/>
                <a:latin typeface="Helvetica" pitchFamily="2" charset="0"/>
              </a:rPr>
              <a:t>BHZ_building</a:t>
            </a:r>
            <a:r>
              <a:rPr lang="en-US" altLang="zh-CN" dirty="0">
                <a:effectLst/>
                <a:latin typeface="Helvetica" pitchFamily="2" charset="0"/>
              </a:rPr>
              <a:t> &lt;= </a:t>
            </a:r>
            <a:r>
              <a:rPr lang="en-US" altLang="zh-CN" dirty="0">
                <a:solidFill>
                  <a:srgbClr val="AA04F9"/>
                </a:solidFill>
                <a:effectLst/>
                <a:latin typeface="Helvetica" pitchFamily="2" charset="0"/>
              </a:rPr>
              <a:t>'POSCAR'</a:t>
            </a:r>
            <a:r>
              <a:rPr lang="en-US" altLang="zh-CN" dirty="0">
                <a:effectLst/>
                <a:latin typeface="Helvetica" pitchFamily="2" charset="0"/>
              </a:rPr>
              <a:t>;</a:t>
            </a:r>
          </a:p>
          <a:p>
            <a:r>
              <a:rPr lang="en-US" altLang="zh-CN" dirty="0">
                <a:effectLst/>
                <a:latin typeface="Helvetica" pitchFamily="2" charset="0"/>
              </a:rPr>
              <a:t>BHZ_building_C4_1 = </a:t>
            </a:r>
            <a:r>
              <a:rPr lang="en-US" altLang="zh-CN" dirty="0" err="1">
                <a:effectLst/>
                <a:latin typeface="Helvetica" pitchFamily="2" charset="0"/>
              </a:rPr>
              <a:t>BHZ_building.applyOper</a:t>
            </a:r>
            <a:r>
              <a:rPr lang="en-US" altLang="zh-CN" dirty="0">
                <a:effectLst/>
                <a:latin typeface="Helvetica" pitchFamily="2" charset="0"/>
              </a:rPr>
              <a:t>(</a:t>
            </a:r>
            <a:r>
              <a:rPr lang="en-US" altLang="zh-CN" dirty="0" err="1">
                <a:effectLst/>
                <a:latin typeface="Helvetica" pitchFamily="2" charset="0"/>
              </a:rPr>
              <a:t>groups,</a:t>
            </a:r>
            <a:r>
              <a:rPr lang="en-US" altLang="zh-CN" dirty="0" err="1">
                <a:solidFill>
                  <a:srgbClr val="AA04F9"/>
                </a:solidFill>
                <a:effectLst/>
                <a:latin typeface="Helvetica" pitchFamily="2" charset="0"/>
              </a:rPr>
              <a:t>'generator'</a:t>
            </a:r>
            <a:r>
              <a:rPr lang="en-US" altLang="zh-CN" dirty="0" err="1">
                <a:effectLst/>
                <a:latin typeface="Helvetica" pitchFamily="2" charset="0"/>
              </a:rPr>
              <a:t>,true</a:t>
            </a:r>
            <a:r>
              <a:rPr lang="en-US" altLang="zh-CN" dirty="0">
                <a:effectLst/>
                <a:latin typeface="Helvetica" pitchFamily="2" charset="0"/>
              </a:rPr>
              <a:t>);</a:t>
            </a:r>
          </a:p>
          <a:p>
            <a:r>
              <a:rPr lang="en-US" altLang="zh-CN" dirty="0">
                <a:effectLst/>
                <a:latin typeface="Helvetica" pitchFamily="2" charset="0"/>
              </a:rPr>
              <a:t>[BHZ_building_C4_1st,Sublist1,Unique_term1] =  unique(BHZ_building_C4_1);</a:t>
            </a:r>
          </a:p>
          <a:p>
            <a:r>
              <a:rPr lang="en-US" altLang="zh-CN" dirty="0">
                <a:effectLst/>
                <a:latin typeface="Helvetica" pitchFamily="2" charset="0"/>
              </a:rPr>
              <a:t>BHZ_building_C4_1st_sym = </a:t>
            </a:r>
            <a:r>
              <a:rPr lang="en-US" altLang="zh-CN" dirty="0" err="1">
                <a:effectLst/>
                <a:latin typeface="Helvetica" pitchFamily="2" charset="0"/>
              </a:rPr>
              <a:t>sym</a:t>
            </a:r>
            <a:r>
              <a:rPr lang="en-US" altLang="zh-CN" dirty="0">
                <a:effectLst/>
                <a:latin typeface="Helvetica" pitchFamily="2" charset="0"/>
              </a:rPr>
              <a:t>(BHZ_building_C4_1st);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A38901-AB0C-9640-9A58-A8643A341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363" y="1686322"/>
            <a:ext cx="51308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90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0A95901-E3AD-3347-A969-23BFE9FEF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kp gen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755243-E597-C248-98D2-F838117125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2 order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3089C4-E8EA-7945-BFB0-4ACD40C1CCD0}"/>
              </a:ext>
            </a:extLst>
          </p:cNvPr>
          <p:cNvSpPr txBox="1"/>
          <p:nvPr/>
        </p:nvSpPr>
        <p:spPr>
          <a:xfrm>
            <a:off x="365263" y="1508787"/>
            <a:ext cx="62500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28009"/>
                </a:solidFill>
                <a:effectLst/>
                <a:latin typeface="Helvetica" pitchFamily="2" charset="0"/>
              </a:rPr>
              <a:t>%%</a:t>
            </a:r>
          </a:p>
          <a:p>
            <a:r>
              <a:rPr lang="en-US" altLang="zh-CN" dirty="0" err="1"/>
              <a:t>BHZ_building</a:t>
            </a:r>
            <a:r>
              <a:rPr lang="en-US" altLang="zh-CN" dirty="0"/>
              <a:t> = HK(4,2);</a:t>
            </a:r>
          </a:p>
          <a:p>
            <a:r>
              <a:rPr lang="en-US" altLang="zh-CN" dirty="0" err="1"/>
              <a:t>BHZ_building</a:t>
            </a:r>
            <a:r>
              <a:rPr lang="en-US" altLang="zh-CN" dirty="0"/>
              <a:t> = </a:t>
            </a:r>
            <a:r>
              <a:rPr lang="en-US" altLang="zh-CN" dirty="0" err="1"/>
              <a:t>BHZ_building</a:t>
            </a:r>
            <a:r>
              <a:rPr lang="en-US" altLang="zh-CN" dirty="0"/>
              <a:t> &lt;= 'POSCAR';</a:t>
            </a:r>
          </a:p>
          <a:p>
            <a:r>
              <a:rPr lang="en-US" altLang="zh-CN" dirty="0"/>
              <a:t>BHZ_building_C4_2 = </a:t>
            </a:r>
            <a:r>
              <a:rPr lang="en-US" altLang="zh-CN" dirty="0" err="1"/>
              <a:t>BHZ_building.applyOper</a:t>
            </a:r>
            <a:r>
              <a:rPr lang="en-US" altLang="zh-CN" dirty="0"/>
              <a:t>(</a:t>
            </a:r>
            <a:r>
              <a:rPr lang="en-US" altLang="zh-CN" dirty="0" err="1"/>
              <a:t>groups,'generator',true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[BHZ_building_C4_2nd,Sublist2,Unique_term2] =  unique(BHZ_building_C4_2);</a:t>
            </a:r>
          </a:p>
          <a:p>
            <a:r>
              <a:rPr lang="en-US" altLang="zh-CN" dirty="0"/>
              <a:t>BHZ_building_C4_2nd_sym = </a:t>
            </a:r>
            <a:r>
              <a:rPr lang="en-US" altLang="zh-CN" dirty="0" err="1"/>
              <a:t>sym</a:t>
            </a:r>
            <a:r>
              <a:rPr lang="en-US" altLang="zh-CN" dirty="0"/>
              <a:t>(BHZ_building_C4_2nd);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B79A5A-22BF-224E-A913-2AD8C78A8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937" y="1508787"/>
            <a:ext cx="513080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71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0A95901-E3AD-3347-A969-23BFE9FEF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kp gen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755243-E597-C248-98D2-F838117125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3 order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3089C4-E8EA-7945-BFB0-4ACD40C1CCD0}"/>
              </a:ext>
            </a:extLst>
          </p:cNvPr>
          <p:cNvSpPr txBox="1"/>
          <p:nvPr/>
        </p:nvSpPr>
        <p:spPr>
          <a:xfrm>
            <a:off x="1032965" y="2058604"/>
            <a:ext cx="62765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%%</a:t>
            </a:r>
          </a:p>
          <a:p>
            <a:r>
              <a:rPr lang="en-US" altLang="zh-CN" dirty="0" err="1"/>
              <a:t>BHZ_building</a:t>
            </a:r>
            <a:r>
              <a:rPr lang="en-US" altLang="zh-CN" dirty="0"/>
              <a:t> = HK(4,3);</a:t>
            </a:r>
          </a:p>
          <a:p>
            <a:r>
              <a:rPr lang="en-US" altLang="zh-CN" dirty="0" err="1"/>
              <a:t>BHZ_building</a:t>
            </a:r>
            <a:r>
              <a:rPr lang="en-US" altLang="zh-CN" dirty="0"/>
              <a:t> = </a:t>
            </a:r>
            <a:r>
              <a:rPr lang="en-US" altLang="zh-CN" dirty="0" err="1"/>
              <a:t>BHZ_building</a:t>
            </a:r>
            <a:r>
              <a:rPr lang="en-US" altLang="zh-CN" dirty="0"/>
              <a:t> &lt;= 'POSCAR';</a:t>
            </a:r>
          </a:p>
          <a:p>
            <a:r>
              <a:rPr lang="en-US" altLang="zh-CN" dirty="0"/>
              <a:t>BHZ_building_C4_3 = </a:t>
            </a:r>
            <a:r>
              <a:rPr lang="en-US" altLang="zh-CN" dirty="0" err="1"/>
              <a:t>BHZ_building.applyOper</a:t>
            </a:r>
            <a:r>
              <a:rPr lang="en-US" altLang="zh-CN" dirty="0"/>
              <a:t>(</a:t>
            </a:r>
            <a:r>
              <a:rPr lang="en-US" altLang="zh-CN" dirty="0" err="1"/>
              <a:t>groups,'generator',true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[BHZ_building_C4_3rd,Sublist3,Unique_term3] =  unique(BHZ_building_C4_3);</a:t>
            </a:r>
          </a:p>
          <a:p>
            <a:r>
              <a:rPr lang="en-US" altLang="zh-CN" dirty="0"/>
              <a:t>BHZ_building_C4_3rd_sym = </a:t>
            </a:r>
            <a:r>
              <a:rPr lang="en-US" altLang="zh-CN" dirty="0" err="1"/>
              <a:t>sym</a:t>
            </a:r>
            <a:r>
              <a:rPr lang="en-US" altLang="zh-CN" dirty="0"/>
              <a:t>(BHZ_building_C4_3rd);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1B2F8187-6C70-F34E-B33C-FA900DEA7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10" y="4916746"/>
            <a:ext cx="11283180" cy="87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E5B0063C-84D3-0049-A69E-9628DEC32E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99" r="89630"/>
          <a:stretch/>
        </p:blipFill>
        <p:spPr bwMode="auto">
          <a:xfrm>
            <a:off x="8861777" y="356659"/>
            <a:ext cx="1264356" cy="433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11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9A784D9-D434-7E43-BDA4-07C361381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GammaDecomposition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4210F-661D-954A-A6E6-610AC09623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6AF87-B817-1E4C-B019-914C563F6F6E}"/>
              </a:ext>
            </a:extLst>
          </p:cNvPr>
          <p:cNvSpPr txBox="1"/>
          <p:nvPr/>
        </p:nvSpPr>
        <p:spPr>
          <a:xfrm>
            <a:off x="293511" y="1665869"/>
            <a:ext cx="88843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Helvetica" pitchFamily="2" charset="0"/>
              </a:rPr>
              <a:t>[BHZ_building_C4_1st_Gamma,BHZ_building_C4_1st_latex_Gamma] = BHZ_building_C4_1st.GammaDecomposition();</a:t>
            </a:r>
          </a:p>
          <a:p>
            <a:r>
              <a:rPr lang="en-US" altLang="zh-CN" dirty="0">
                <a:effectLst/>
                <a:latin typeface="Helvetica" pitchFamily="2" charset="0"/>
              </a:rPr>
              <a:t>[BHZ_building_C4_1st_pauli,BHZ_building_C4_1st_latex_pauli] = BHZ_building_C4_1st.pauliDecomposition();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E2B746-D288-1945-98D9-88F1A64D2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28" y="3240251"/>
            <a:ext cx="5520908" cy="3774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D12AE6-6FA6-F446-939C-1D2C9208E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27" y="4191000"/>
            <a:ext cx="7417855" cy="46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0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9A784D9-D434-7E43-BDA4-07C361381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GammaDecomposition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4210F-661D-954A-A6E6-610AC09623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6AF87-B817-1E4C-B019-914C563F6F6E}"/>
              </a:ext>
            </a:extLst>
          </p:cNvPr>
          <p:cNvSpPr txBox="1"/>
          <p:nvPr/>
        </p:nvSpPr>
        <p:spPr>
          <a:xfrm>
            <a:off x="293511" y="1665869"/>
            <a:ext cx="88843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[BHZ_building_C4_2nd_Gamma,BHZ_building_C4_2nd_latex_Gamma] = BHZ_building_C4_2nd.GammaDecomposition();</a:t>
            </a:r>
          </a:p>
          <a:p>
            <a:r>
              <a:rPr lang="en-US" altLang="zh-CN" dirty="0"/>
              <a:t>[BHZ_building_C4_2nd_pauli,BHZ_building_C4_2nd_latex_pauli] = BHZ_building_C4_2nd.pauliDecomposition();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15F6DF-3869-9D45-B196-34717EE71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89" y="3100201"/>
            <a:ext cx="5511800" cy="1295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64D328E-B0FB-654A-950A-412BCB7B8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88" y="4756855"/>
            <a:ext cx="6610679" cy="150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8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9A784D9-D434-7E43-BDA4-07C361381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GammaDecomposition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4210F-661D-954A-A6E6-610AC09623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96AF87-B817-1E4C-B019-914C563F6F6E}"/>
              </a:ext>
            </a:extLst>
          </p:cNvPr>
          <p:cNvSpPr txBox="1"/>
          <p:nvPr/>
        </p:nvSpPr>
        <p:spPr>
          <a:xfrm>
            <a:off x="293511" y="1665869"/>
            <a:ext cx="88843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[BHZ_building_C4_3rd_Gamma,BHZ_building_C4_3rd_latex_Gamma] = BHZ_building_C4_3rd.GammaDecomposition();</a:t>
            </a:r>
          </a:p>
          <a:p>
            <a:r>
              <a:rPr lang="en-US" altLang="zh-CN" dirty="0"/>
              <a:t>[BHZ_building_C4_3rd_pauli,BHZ_building_C4_3rd_latex_pauli] = BHZ_building_C4_3rd.pauliDecomposition();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685538-1655-7D46-A126-1962E352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7" y="3239841"/>
            <a:ext cx="10472179" cy="255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824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algn="l">
          <a:defRPr dirty="0">
            <a:latin typeface="Kozuka Gothic Pro L" panose="020B0200000000000000" pitchFamily="34" charset="-128"/>
            <a:ea typeface="Kozuka Gothic Pro L" panose="020B0200000000000000" pitchFamily="34" charset="-128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Kozuka Gothic Pro L" panose="020B0200000000000000" pitchFamily="34" charset="-128"/>
            <a:ea typeface="Kozuka Gothic Pro L" panose="020B02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CMP_templete" id="{2FF5C5AD-4916-2747-BC6F-93FDF11FCAB6}" vid="{77424928-4B44-4549-BFDD-FD58D5DEB9A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 and End Slide Master</Template>
  <TotalTime>3398</TotalTime>
  <Words>572</Words>
  <Application>Microsoft Macintosh PowerPoint</Application>
  <PresentationFormat>宽屏</PresentationFormat>
  <Paragraphs>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Hiragino Sans GB W3</vt:lpstr>
      <vt:lpstr>Kozuka Gothic Pro L</vt:lpstr>
      <vt:lpstr>Kozuka Gothic Pro R</vt:lpstr>
      <vt:lpstr>Arial</vt:lpstr>
      <vt:lpstr>Cambria Math</vt:lpstr>
      <vt:lpstr>Helvetica</vt:lpstr>
      <vt:lpstr>Times New Roman</vt:lpstr>
      <vt:lpstr>Cover and End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parkman auex</dc:creator>
  <cp:lastModifiedBy>parkman auex</cp:lastModifiedBy>
  <cp:revision>37</cp:revision>
  <dcterms:created xsi:type="dcterms:W3CDTF">2021-08-01T00:33:13Z</dcterms:created>
  <dcterms:modified xsi:type="dcterms:W3CDTF">2021-10-27T15:24:42Z</dcterms:modified>
</cp:coreProperties>
</file>