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3" r:id="rId10"/>
    <p:sldId id="269" r:id="rId11"/>
    <p:sldId id="27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B173695-E28E-084B-BD35-E8E5D96E474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8"/>
            <p14:sldId id="263"/>
          </p14:sldIdLst>
        </p14:section>
        <p14:section name="无标题节" id="{0762EAA2-C923-EA48-A91C-E2DA9245C366}">
          <p14:sldIdLst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/>
    <p:restoredTop sz="94674"/>
  </p:normalViewPr>
  <p:slideViewPr>
    <p:cSldViewPr snapToGrid="0" snapToObjects="1" showGuides="1">
      <p:cViewPr varScale="1">
        <p:scale>
          <a:sx n="123" d="100"/>
          <a:sy n="123" d="100"/>
        </p:scale>
        <p:origin x="232" y="200"/>
      </p:cViewPr>
      <p:guideLst>
        <p:guide orient="horz" pos="2137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A74BAFF-FD22-3448-AB51-D9AFC7B3F7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266D5AC-EAE5-3948-B010-193A74B711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41000"/>
            </a:schemeClr>
          </a:solidFill>
          <a:ln>
            <a:solidFill>
              <a:schemeClr val="accent1">
                <a:shade val="50000"/>
                <a:alpha val="1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/>
        </p:nvCxnSpPr>
        <p:spPr>
          <a:xfrm>
            <a:off x="0" y="6522180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/>
        </p:nvCxnSpPr>
        <p:spPr>
          <a:xfrm rot="5400000">
            <a:off x="-1089066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88A216D-B7CC-224C-868D-E2EF482E3EF2}"/>
              </a:ext>
            </a:extLst>
          </p:cNvPr>
          <p:cNvSpPr txBox="1"/>
          <p:nvPr/>
        </p:nvSpPr>
        <p:spPr>
          <a:xfrm>
            <a:off x="1272796" y="323307"/>
            <a:ext cx="1661993" cy="413587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algn="ctr">
              <a:defRPr kumimoji="1" sz="3200">
                <a:solidFill>
                  <a:schemeClr val="bg1"/>
                </a:solidFill>
                <a:latin typeface="于洪亮毛笔行楷简体" panose="02000000000000000000" pitchFamily="2" charset="-122"/>
                <a:ea typeface="于洪亮毛笔行楷简体" panose="02000000000000000000" pitchFamily="2" charset="-122"/>
              </a:defRPr>
            </a:lvl1pPr>
          </a:lstStyle>
          <a:p>
            <a:pPr lvl="0"/>
            <a:r>
              <a:rPr lang="zh-CN" altLang="en-US" sz="4800"/>
              <a:t>莫道桑榆晚</a:t>
            </a:r>
            <a:endParaRPr lang="en-US" altLang="zh-CN" sz="4800" dirty="0"/>
          </a:p>
          <a:p>
            <a:pPr lvl="0"/>
            <a:r>
              <a:rPr lang="zh-CN" altLang="en-US" sz="4800"/>
              <a:t>为霞尚满天</a:t>
            </a:r>
          </a:p>
        </p:txBody>
      </p: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10383482" y="1451734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8263468" y="342123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6E625FAF-1098-B04D-A192-E598D12FBE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44" y="5613544"/>
            <a:ext cx="1041111" cy="104111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BCBE9E03-4EEC-CE4E-8909-314408622A48}"/>
              </a:ext>
            </a:extLst>
          </p:cNvPr>
          <p:cNvSpPr txBox="1"/>
          <p:nvPr/>
        </p:nvSpPr>
        <p:spPr>
          <a:xfrm>
            <a:off x="791029" y="2978331"/>
            <a:ext cx="461665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CN" b="1" i="0" dirty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Yuppy SC" panose="020F0603040207020204" pitchFamily="34" charset="-122"/>
              </a:rPr>
              <a:t>——</a:t>
            </a:r>
            <a:r>
              <a:rPr kumimoji="1" lang="zh-CN" altLang="en-US" b="1" i="0">
                <a:solidFill>
                  <a:schemeClr val="bg1"/>
                </a:solidFill>
                <a:latin typeface="Lantinghei SC Demibold" panose="02000000000000000000" pitchFamily="2" charset="-122"/>
                <a:ea typeface="Lantinghei SC Demibold" panose="02000000000000000000" pitchFamily="2" charset="-122"/>
                <a:cs typeface="Yuppy SC" panose="020F0603040207020204" pitchFamily="34" charset="-122"/>
              </a:rPr>
              <a:t>拓扑材料的第一性原理研究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/>
        </p:nvSpPr>
        <p:spPr>
          <a:xfrm>
            <a:off x="10047088" y="4013305"/>
            <a:ext cx="923330" cy="3471712"/>
          </a:xfrm>
          <a:prstGeom prst="rect">
            <a:avLst/>
          </a:prstGeom>
          <a:noFill/>
        </p:spPr>
        <p:txBody>
          <a:bodyPr vert="eaVert" wrap="square" rtlCol="0" anchor="b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>
                <a:solidFill>
                  <a:schemeClr val="bg1"/>
                </a:solidFill>
                <a:latin typeface="于洪亮毛笔行楷简体" panose="02000000000000000000" pitchFamily="2" charset="-122"/>
                <a:ea typeface="于洪亮毛笔行楷简体" panose="02000000000000000000" pitchFamily="2" charset="-122"/>
              </a:rPr>
              <a:t>答辩人 ：曾旭涛</a:t>
            </a:r>
            <a:endParaRPr kumimoji="1" lang="en-US" altLang="zh-CN" sz="2400" dirty="0">
              <a:solidFill>
                <a:schemeClr val="bg1"/>
              </a:solidFill>
              <a:latin typeface="于洪亮毛笔行楷简体" panose="02000000000000000000" pitchFamily="2" charset="-122"/>
              <a:ea typeface="于洪亮毛笔行楷简体" panose="02000000000000000000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>
                <a:solidFill>
                  <a:schemeClr val="bg1"/>
                </a:solidFill>
                <a:latin typeface="于洪亮毛笔行楷简体" panose="02000000000000000000" pitchFamily="2" charset="-122"/>
                <a:ea typeface="于洪亮毛笔行楷简体" panose="02000000000000000000" pitchFamily="2" charset="-122"/>
              </a:rPr>
              <a:t>指导教师：胜献雷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12D43B-B530-8A45-86CC-71A6B9155D18}"/>
              </a:ext>
            </a:extLst>
          </p:cNvPr>
          <p:cNvSpPr txBox="1"/>
          <p:nvPr/>
        </p:nvSpPr>
        <p:spPr>
          <a:xfrm>
            <a:off x="5338354" y="6322423"/>
            <a:ext cx="1321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2020.11.13</a:t>
            </a:r>
            <a:endParaRPr kumimoji="1"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0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6E2A4D-1F55-A94A-A779-C827FF524F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D8D60C-5E3D-364D-BCAD-13705A81E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85E5C3-1407-BC42-9A3B-7B3E2AF65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01A-5D11-4544-BEDA-F62FFA71411A}" type="datetimeFigureOut">
              <a:rPr kumimoji="1" lang="zh-CN" altLang="en-US" smtClean="0"/>
              <a:t>2021/8/14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A7DA91-AE3E-3843-BBD1-A0E36CAB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3816BB-45F3-2042-BBB5-B3592744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986E-0069-CF45-9CF8-B5B1BEC3E2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EBA53-D841-3849-B409-5DFA9AB7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3F831E-5C17-9E43-A819-E3F0A728B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704E0D-8826-6E4D-9033-49EEB0D1D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D01A-5D11-4544-BEDA-F62FFA71411A}" type="datetimeFigureOut">
              <a:rPr kumimoji="1" lang="zh-CN" altLang="en-US" smtClean="0"/>
              <a:t>2021/8/14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A3B6D-8A36-4A45-B7CC-C5980EE2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FB2D0F-CC4B-5744-8015-5AAF4A9B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D986E-0069-CF45-9CF8-B5B1BEC3E24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7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r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 b="0" i="0">
                <a:latin typeface="Helvetica Light" panose="020B0403020202020204" pitchFamily="34" charset="0"/>
              </a:defRPr>
            </a:lvl1pPr>
            <a:lvl2pPr>
              <a:defRPr b="0" i="0">
                <a:latin typeface="Helvetica Light" panose="020B0403020202020204" pitchFamily="34" charset="0"/>
              </a:defRPr>
            </a:lvl2pPr>
            <a:lvl3pPr>
              <a:defRPr b="0" i="0">
                <a:latin typeface="Helvetica Light" panose="020B0403020202020204" pitchFamily="34" charset="0"/>
              </a:defRPr>
            </a:lvl3pPr>
            <a:lvl4pPr>
              <a:defRPr b="0" i="0">
                <a:latin typeface="Helvetica Light" panose="020B0403020202020204" pitchFamily="34" charset="0"/>
              </a:defRPr>
            </a:lvl4pPr>
            <a:lvl5pPr>
              <a:defRPr b="0" i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662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CB82F-2036-47F8-967F-811316D65A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E58D20-F6D3-402F-8CAE-45C93DE21A0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199" y="1130300"/>
            <a:ext cx="5348287" cy="5006975"/>
          </a:xfrm>
        </p:spPr>
        <p:txBody>
          <a:bodyPr>
            <a:normAutofit/>
          </a:bodyPr>
          <a:lstStyle>
            <a:lvl1pPr>
              <a:defRPr lang="en-US" altLang="zh-CN" b="0" i="0" dirty="0">
                <a:latin typeface="Helvetica Light" panose="020B0403020202020204" pitchFamily="34" charset="0"/>
              </a:defRPr>
            </a:lvl1pPr>
            <a:lvl2pPr>
              <a:defRPr lang="en-US" altLang="zh-CN" b="0" i="0" dirty="0">
                <a:latin typeface="Helvetica Light" panose="020B0403020202020204" pitchFamily="34" charset="0"/>
              </a:defRPr>
            </a:lvl2pPr>
            <a:lvl3pPr>
              <a:defRPr lang="en-US" altLang="zh-CN" b="0" i="0" dirty="0">
                <a:latin typeface="Helvetica Light" panose="020B0403020202020204" pitchFamily="34" charset="0"/>
              </a:defRPr>
            </a:lvl3pPr>
            <a:lvl4pPr>
              <a:defRPr lang="en-US" altLang="zh-CN" b="0" i="0" dirty="0">
                <a:latin typeface="Helvetica Light" panose="020B0403020202020204" pitchFamily="34" charset="0"/>
              </a:defRPr>
            </a:lvl4pPr>
            <a:lvl5pPr>
              <a:defRPr lang="en-US" altLang="zh-CN" b="0" i="0" dirty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1130300"/>
            <a:ext cx="5348287" cy="5006975"/>
          </a:xfrm>
        </p:spPr>
        <p:txBody>
          <a:bodyPr>
            <a:normAutofit/>
          </a:bodyPr>
          <a:lstStyle>
            <a:lvl1pPr>
              <a:defRPr lang="en-US" altLang="zh-CN" sz="3200" b="0" i="0" dirty="0">
                <a:latin typeface="Helvetica Light" panose="020B0403020202020204" pitchFamily="34" charset="0"/>
              </a:defRPr>
            </a:lvl1pPr>
            <a:lvl2pPr>
              <a:defRPr lang="en-US" altLang="zh-CN" b="0" i="0" dirty="0">
                <a:latin typeface="Helvetica Light" panose="020B0403020202020204" pitchFamily="34" charset="0"/>
              </a:defRPr>
            </a:lvl2pPr>
            <a:lvl3pPr>
              <a:defRPr lang="en-US" altLang="zh-CN" b="0" i="0" dirty="0">
                <a:latin typeface="Helvetica Light" panose="020B0403020202020204" pitchFamily="34" charset="0"/>
              </a:defRPr>
            </a:lvl3pPr>
            <a:lvl4pPr>
              <a:defRPr lang="en-US" altLang="zh-CN" b="0" i="0" dirty="0">
                <a:latin typeface="Helvetica Light" panose="020B0403020202020204" pitchFamily="34" charset="0"/>
              </a:defRPr>
            </a:lvl4pPr>
            <a:lvl5pPr>
              <a:defRPr lang="en-US" altLang="zh-CN" b="0" i="0" dirty="0">
                <a:latin typeface="Helvetica Light" panose="020B0403020202020204" pitchFamily="34" charset="0"/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1156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解释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1130299"/>
            <a:ext cx="6337300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69924" y="1138237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08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加解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69924" y="1130300"/>
            <a:ext cx="6326189" cy="50069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3FB480-9825-4C58-BCE4-FA8E8034DF6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238165" y="1138238"/>
            <a:ext cx="4282322" cy="499903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8766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0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双图 或四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3162" y="1121581"/>
            <a:ext cx="5233451" cy="30725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5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6107650" y="1138238"/>
            <a:ext cx="5208050" cy="30559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6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69924" y="4278606"/>
            <a:ext cx="5246689" cy="1850394"/>
          </a:xfrm>
        </p:spPr>
        <p:txBody>
          <a:bodyPr>
            <a:normAutofit/>
          </a:bodyPr>
          <a:lstStyle>
            <a:lvl1pPr>
              <a:defRPr lang="en-US" altLang="zh-CN" sz="3200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" name="内容占位符 7">
            <a:extLst>
              <a:ext uri="{FF2B5EF4-FFF2-40B4-BE49-F238E27FC236}">
                <a16:creationId xmlns:a16="http://schemas.microsoft.com/office/drawing/2014/main" id="{10CDFBA3-1B3A-4680-B040-97746005F91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069311" y="4278606"/>
            <a:ext cx="5246689" cy="1850394"/>
          </a:xfrm>
        </p:spPr>
        <p:txBody>
          <a:bodyPr>
            <a:normAutofit/>
          </a:bodyPr>
          <a:lstStyle>
            <a:lvl1pPr>
              <a:defRPr lang="en-US" altLang="zh-CN" sz="3200" dirty="0"/>
            </a:lvl1pPr>
            <a:lvl2pPr>
              <a:defRPr lang="en-US" altLang="zh-CN" dirty="0"/>
            </a:lvl2pPr>
            <a:lvl3pPr>
              <a:defRPr lang="en-US" altLang="zh-CN" dirty="0"/>
            </a:lvl3pPr>
            <a:lvl4pPr>
              <a:defRPr lang="en-US" altLang="zh-CN" dirty="0"/>
            </a:lvl4pPr>
            <a:lvl5pPr>
              <a:defRPr lang="en-US" altLang="zh-CN" dirty="0"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5847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42">
          <p15:clr>
            <a:srgbClr val="FBAE40"/>
          </p15:clr>
        </p15:guide>
        <p15:guide id="2" pos="3727">
          <p15:clr>
            <a:srgbClr val="FBAE40"/>
          </p15:clr>
        </p15:guide>
        <p15:guide id="3" pos="712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5574" y="1130725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295775" y="1130300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9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96225" y="1130300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10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2307" y="3654425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4295775" y="3654425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896225" y="3670737"/>
            <a:ext cx="3361056" cy="20732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93159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>
          <p15:clr>
            <a:srgbClr val="FBAE40"/>
          </p15:clr>
        </p15:guide>
        <p15:guide id="2" pos="4974">
          <p15:clr>
            <a:srgbClr val="FBAE40"/>
          </p15:clr>
        </p15:guide>
        <p15:guide id="3" orient="horz" pos="2018">
          <p15:clr>
            <a:srgbClr val="FBAE40"/>
          </p15:clr>
        </p15:guide>
        <p15:guide id="4" orient="horz" pos="23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图片与参考文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75574" y="1130725"/>
            <a:ext cx="3361056" cy="3782588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8" name="标题 7">
            <a:extLst>
              <a:ext uri="{FF2B5EF4-FFF2-40B4-BE49-F238E27FC236}">
                <a16:creationId xmlns:a16="http://schemas.microsoft.com/office/drawing/2014/main" id="{F4537028-F61E-47F3-9D71-30474CF14B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7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295775" y="1130300"/>
            <a:ext cx="3361056" cy="37830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9" name="图片占位符 2">
            <a:extLst>
              <a:ext uri="{FF2B5EF4-FFF2-40B4-BE49-F238E27FC236}">
                <a16:creationId xmlns:a16="http://schemas.microsoft.com/office/drawing/2014/main" id="{82A0A934-5CD6-45C4-85B8-F0193DB321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896225" y="1130300"/>
            <a:ext cx="3361056" cy="378301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dirty="0"/>
              <a:t>Picture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69925" y="5048250"/>
            <a:ext cx="336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>
                <a:latin typeface="等线 Light" panose="02010600030101010101" pitchFamily="2" charset="-122"/>
                <a:ea typeface="等线 Light" panose="02010600030101010101" pitchFamily="2" charset="-122"/>
              </a:rPr>
              <a:t>引用文献</a:t>
            </a:r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sz="1400" i="1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90126" y="5048250"/>
            <a:ext cx="336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>
                <a:latin typeface="等线 Light" panose="02010600030101010101" pitchFamily="2" charset="-122"/>
                <a:ea typeface="等线 Light" panose="02010600030101010101" pitchFamily="2" charset="-122"/>
              </a:rPr>
              <a:t>引用文献</a:t>
            </a:r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sz="1400" i="1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941000" y="5043637"/>
            <a:ext cx="3366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>
                <a:latin typeface="等线 Light" panose="02010600030101010101" pitchFamily="2" charset="-122"/>
                <a:ea typeface="等线 Light" panose="02010600030101010101" pitchFamily="2" charset="-122"/>
              </a:rPr>
              <a:t>引用文献</a:t>
            </a:r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en-US" altLang="zh-CN" sz="1400" i="1" dirty="0">
              <a:latin typeface="等线 Light" panose="02010600030101010101" pitchFamily="2" charset="-122"/>
              <a:ea typeface="等线 Light" panose="02010600030101010101" pitchFamily="2" charset="-122"/>
            </a:endParaRPr>
          </a:p>
          <a:p>
            <a:endParaRPr lang="zh-CN" altLang="en-US" sz="1400" i="1">
              <a:latin typeface="等线 Light" panose="02010600030101010101" pitchFamily="2" charset="-122"/>
              <a:ea typeface="等线 Light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67234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47">
          <p15:clr>
            <a:srgbClr val="FBAE40"/>
          </p15:clr>
        </p15:guide>
        <p15:guide id="2" pos="4974">
          <p15:clr>
            <a:srgbClr val="FBAE40"/>
          </p15:clr>
        </p15:guide>
        <p15:guide id="3" orient="horz" pos="3095">
          <p15:clr>
            <a:srgbClr val="FBAE40"/>
          </p15:clr>
        </p15:guide>
        <p15:guide id="4" orient="horz" pos="31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F2C89F-9F8A-474E-99D7-1C99E7EFF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557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cxnSp>
        <p:nvCxnSpPr>
          <p:cNvPr id="13" name="直接连接符 12"/>
          <p:cNvCxnSpPr>
            <a:cxnSpLocks/>
          </p:cNvCxnSpPr>
          <p:nvPr/>
        </p:nvCxnSpPr>
        <p:spPr>
          <a:xfrm>
            <a:off x="8263468" y="6368150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rot="5400000">
            <a:off x="10263655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B70F7520-FDAB-BD42-AE88-23C6E37D7E5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46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  <a14:imgEffect>
                      <a14:colorTemperature colorTemp="7441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586" y="359229"/>
            <a:ext cx="3365500" cy="850900"/>
          </a:xfrm>
          <a:prstGeom prst="rect">
            <a:avLst/>
          </a:prstGeom>
        </p:spPr>
      </p:pic>
      <p:cxnSp>
        <p:nvCxnSpPr>
          <p:cNvPr id="23" name="直接连接符 12">
            <a:extLst>
              <a:ext uri="{FF2B5EF4-FFF2-40B4-BE49-F238E27FC236}">
                <a16:creationId xmlns:a16="http://schemas.microsoft.com/office/drawing/2014/main" id="{ADABED12-0DC2-764E-A4E9-0E95DE6ED215}"/>
              </a:ext>
            </a:extLst>
          </p:cNvPr>
          <p:cNvCxnSpPr>
            <a:cxnSpLocks/>
          </p:cNvCxnSpPr>
          <p:nvPr/>
        </p:nvCxnSpPr>
        <p:spPr>
          <a:xfrm>
            <a:off x="0" y="324706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14">
            <a:extLst>
              <a:ext uri="{FF2B5EF4-FFF2-40B4-BE49-F238E27FC236}">
                <a16:creationId xmlns:a16="http://schemas.microsoft.com/office/drawing/2014/main" id="{2A71C778-2559-DB40-A7F3-C692B5B65CC3}"/>
              </a:ext>
            </a:extLst>
          </p:cNvPr>
          <p:cNvCxnSpPr/>
          <p:nvPr/>
        </p:nvCxnSpPr>
        <p:spPr>
          <a:xfrm rot="5400000">
            <a:off x="-1050874" y="1451733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2">
            <a:extLst>
              <a:ext uri="{FF2B5EF4-FFF2-40B4-BE49-F238E27FC236}">
                <a16:creationId xmlns:a16="http://schemas.microsoft.com/office/drawing/2014/main" id="{FD730DD3-D563-9944-912B-32DF34F10345}"/>
              </a:ext>
            </a:extLst>
          </p:cNvPr>
          <p:cNvCxnSpPr>
            <a:cxnSpLocks/>
          </p:cNvCxnSpPr>
          <p:nvPr/>
        </p:nvCxnSpPr>
        <p:spPr>
          <a:xfrm>
            <a:off x="8263468" y="6513471"/>
            <a:ext cx="3928532" cy="3183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4">
            <a:extLst>
              <a:ext uri="{FF2B5EF4-FFF2-40B4-BE49-F238E27FC236}">
                <a16:creationId xmlns:a16="http://schemas.microsoft.com/office/drawing/2014/main" id="{433B30CF-ABEA-CA4C-A431-28445DF5D9A2}"/>
              </a:ext>
            </a:extLst>
          </p:cNvPr>
          <p:cNvCxnSpPr/>
          <p:nvPr/>
        </p:nvCxnSpPr>
        <p:spPr>
          <a:xfrm rot="5400000">
            <a:off x="10388831" y="5401967"/>
            <a:ext cx="2907767" cy="430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3886B996-D4C6-B04A-9861-43E5AB552717}"/>
              </a:ext>
            </a:extLst>
          </p:cNvPr>
          <p:cNvSpPr txBox="1"/>
          <p:nvPr/>
        </p:nvSpPr>
        <p:spPr>
          <a:xfrm>
            <a:off x="9771822" y="3824673"/>
            <a:ext cx="1921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solidFill>
                  <a:schemeClr val="bg1"/>
                </a:solidFill>
              </a:rPr>
              <a:t>parkman</a:t>
            </a:r>
            <a:endParaRPr kumimoji="1" lang="zh-CN" altLang="en-US" sz="32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99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8337" y="249382"/>
            <a:ext cx="10850563" cy="6724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668337" y="1024247"/>
            <a:ext cx="10850563" cy="0"/>
          </a:xfrm>
          <a:prstGeom prst="line">
            <a:avLst/>
          </a:prstGeom>
          <a:ln w="60325">
            <a:solidFill>
              <a:srgbClr val="DB443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30364" y="6235700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C65D01A-5D11-4544-BEDA-F62FFA71411A}" type="datetimeFigureOut">
              <a:rPr kumimoji="1" lang="zh-CN" altLang="en-US" smtClean="0"/>
              <a:t>2021/8/14</a:t>
            </a:fld>
            <a:endParaRPr kumimoji="1"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63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rgbClr val="0070C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FF0000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7030A0"/>
          </a:solidFill>
          <a:latin typeface="等线 Light" panose="02010600030101010101" pitchFamily="2" charset="-122"/>
          <a:ea typeface="等线 Light" panose="02010600030101010101" pitchFamily="2" charset="-122"/>
          <a:cs typeface="Calibri Light" panose="020F030202020403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i="1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Calibri Light" panose="020F030202020403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等线 Light" panose="02010600030101010101" pitchFamily="2" charset="-122"/>
          <a:ea typeface="等线 Light" panose="02010600030101010101" pitchFamily="2" charset="-122"/>
          <a:cs typeface="Calibri Light" panose="020F030202020403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8ADB-FE60-3D48-BA0C-E387C42F6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HR</a:t>
            </a:r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A272A-1EA7-3A43-A715-3531A09E8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matlab TB class </a:t>
            </a:r>
            <a:r>
              <a:rPr kumimoji="1" lang="zh-CN" altLang="en-US" dirty="0"/>
              <a:t>食用指北</a:t>
            </a:r>
          </a:p>
        </p:txBody>
      </p:sp>
    </p:spTree>
    <p:extLst>
      <p:ext uri="{BB962C8B-B14F-4D97-AF65-F5344CB8AC3E}">
        <p14:creationId xmlns:p14="http://schemas.microsoft.com/office/powerpoint/2010/main" val="188954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EB87C-0EA1-4648-A2F1-F608B367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HR.nn_sk_smart</a:t>
            </a:r>
            <a:r>
              <a:rPr kumimoji="1" lang="en-US" altLang="zh-CN" dirty="0"/>
              <a:t> &amp; </a:t>
            </a:r>
            <a:r>
              <a:rPr kumimoji="1" lang="en-US" altLang="zh-CN" dirty="0" err="1"/>
              <a:t>HR.H_TB_gen_SK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ED00C74-1830-AF45-94DF-055344EA0ABB}"/>
              </a:ext>
            </a:extLst>
          </p:cNvPr>
          <p:cNvSpPr/>
          <p:nvPr/>
        </p:nvSpPr>
        <p:spPr>
          <a:xfrm>
            <a:off x="660400" y="1375006"/>
            <a:ext cx="9539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 tic;H_test_Hr_nngen </a:t>
            </a:r>
            <a:r>
              <a:rPr lang="en-US" altLang="zh-CN" dirty="0"/>
              <a:t> </a:t>
            </a:r>
            <a:r>
              <a:rPr lang="zh-CN" altLang="en-US" dirty="0"/>
              <a:t>= H_test_Hr_addposcar.nn_sk_smart();</a:t>
            </a:r>
            <a:r>
              <a:rPr lang="en-US" altLang="zh-CN" dirty="0"/>
              <a:t>                  </a:t>
            </a:r>
            <a:r>
              <a:rPr lang="zh-CN" altLang="en-US" dirty="0"/>
              <a:t>toc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816DB9-7CC1-A242-9EB6-7A5B033382AA}"/>
              </a:ext>
            </a:extLst>
          </p:cNvPr>
          <p:cNvSpPr txBox="1"/>
          <p:nvPr/>
        </p:nvSpPr>
        <p:spPr>
          <a:xfrm>
            <a:off x="9599807" y="1383487"/>
            <a:ext cx="600107" cy="369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32s</a:t>
            </a:r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5B37200-8805-4D47-841B-362D315383E6}"/>
              </a:ext>
            </a:extLst>
          </p:cNvPr>
          <p:cNvSpPr/>
          <p:nvPr/>
        </p:nvSpPr>
        <p:spPr>
          <a:xfrm>
            <a:off x="751113" y="1977101"/>
            <a:ext cx="9089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tic;H_test_Hr_nngen = H_test_Hr_addposcar.nn_sk_smart([1 1 0]);</a:t>
            </a:r>
            <a:r>
              <a:rPr lang="en-US" altLang="zh-CN" dirty="0"/>
              <a:t>         </a:t>
            </a:r>
            <a:r>
              <a:rPr lang="zh-CN" altLang="en-US" dirty="0"/>
              <a:t>toc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CEBF7B0-A8B1-7D42-8040-9D0A0F1EC923}"/>
              </a:ext>
            </a:extLst>
          </p:cNvPr>
          <p:cNvSpPr txBox="1"/>
          <p:nvPr/>
        </p:nvSpPr>
        <p:spPr>
          <a:xfrm>
            <a:off x="9450991" y="197241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256 s</a:t>
            </a:r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0A40733-7746-014F-ABA2-B09A161003D6}"/>
              </a:ext>
            </a:extLst>
          </p:cNvPr>
          <p:cNvSpPr/>
          <p:nvPr/>
        </p:nvSpPr>
        <p:spPr>
          <a:xfrm>
            <a:off x="751113" y="2549891"/>
            <a:ext cx="112340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tic;H_test_Hr_nngen = H_test_Hr_addposcar.nn_sk_smart([1 1 0],3,5);</a:t>
            </a:r>
            <a:r>
              <a:rPr lang="en-US" altLang="zh-CN" dirty="0"/>
              <a:t>   </a:t>
            </a:r>
            <a:r>
              <a:rPr lang="zh-CN" altLang="en-US" dirty="0"/>
              <a:t>toc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10CF12-90F7-C649-B068-28359E7CF833}"/>
              </a:ext>
            </a:extLst>
          </p:cNvPr>
          <p:cNvSpPr txBox="1"/>
          <p:nvPr/>
        </p:nvSpPr>
        <p:spPr>
          <a:xfrm>
            <a:off x="9535687" y="254080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46 s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349176-F4A1-B54E-9563-F92633492841}"/>
              </a:ext>
            </a:extLst>
          </p:cNvPr>
          <p:cNvSpPr txBox="1"/>
          <p:nvPr/>
        </p:nvSpPr>
        <p:spPr>
          <a:xfrm>
            <a:off x="6635750" y="2294579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 err="1">
                <a:solidFill>
                  <a:srgbClr val="FF0000"/>
                </a:solidFill>
              </a:rPr>
              <a:t>search_range</a:t>
            </a:r>
            <a:endParaRPr kumimoji="1" lang="zh-CN" altLang="en-US" sz="1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65711CB-BEC6-054E-85BC-B4EFCA8E4496}"/>
              </a:ext>
            </a:extLst>
          </p:cNvPr>
          <p:cNvSpPr txBox="1"/>
          <p:nvPr/>
        </p:nvSpPr>
        <p:spPr>
          <a:xfrm>
            <a:off x="6929664" y="2928314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solidFill>
                  <a:srgbClr val="00B050"/>
                </a:solidFill>
              </a:rPr>
              <a:t>Accuracy</a:t>
            </a:r>
            <a:endParaRPr kumimoji="1" lang="zh-CN" altLang="en-US" sz="1200" dirty="0">
              <a:solidFill>
                <a:srgbClr val="00B050"/>
              </a:solidFill>
            </a:endParaRPr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042FF281-81AB-4E41-BF20-8FA15D7136C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337789" y="2858278"/>
            <a:ext cx="261686" cy="7003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B852601-B2DE-884A-838F-1CE19265B630}"/>
              </a:ext>
            </a:extLst>
          </p:cNvPr>
          <p:cNvSpPr txBox="1"/>
          <p:nvPr/>
        </p:nvSpPr>
        <p:spPr>
          <a:xfrm>
            <a:off x="7794552" y="2943703"/>
            <a:ext cx="938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solidFill>
                  <a:schemeClr val="bg2">
                    <a:lumMod val="75000"/>
                  </a:schemeClr>
                </a:solidFill>
              </a:rPr>
              <a:t>Rlength_cut</a:t>
            </a:r>
            <a:endParaRPr kumimoji="1" lang="zh-CN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14CE55ED-D24E-234A-8843-2FC3998FEE3A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7816174" y="2858278"/>
            <a:ext cx="447417" cy="8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30699427-42FE-5241-9D18-5073E93ECBA6}"/>
              </a:ext>
            </a:extLst>
          </p:cNvPr>
          <p:cNvSpPr/>
          <p:nvPr/>
        </p:nvSpPr>
        <p:spPr>
          <a:xfrm>
            <a:off x="660399" y="3724776"/>
            <a:ext cx="71341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tic;H_test_Hr_tbsk_gen = H_test_Hr_nngen.H_TB_gen_SK(20);toc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DD9A464-05E7-2146-B149-518E7F67A5FD}"/>
              </a:ext>
            </a:extLst>
          </p:cNvPr>
          <p:cNvSpPr txBox="1"/>
          <p:nvPr/>
        </p:nvSpPr>
        <p:spPr>
          <a:xfrm>
            <a:off x="9530343" y="37247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  6 s</a:t>
            </a:r>
            <a:endParaRPr kumimoji="1"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A9B1059-3125-2848-8671-91F8DA5969E3}"/>
              </a:ext>
            </a:extLst>
          </p:cNvPr>
          <p:cNvSpPr txBox="1"/>
          <p:nvPr/>
        </p:nvSpPr>
        <p:spPr>
          <a:xfrm>
            <a:off x="7153500" y="4168869"/>
            <a:ext cx="76976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50" dirty="0" err="1">
                <a:solidFill>
                  <a:schemeClr val="bg2">
                    <a:lumMod val="75000"/>
                  </a:schemeClr>
                </a:solidFill>
              </a:rPr>
              <a:t>Level_cut</a:t>
            </a:r>
            <a:endParaRPr kumimoji="1" lang="zh-CN" altLang="en-US" sz="1050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A3F8CA01-1119-E74F-832C-C8C93B227910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6929664" y="4049377"/>
            <a:ext cx="223836" cy="246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475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CC9D5E-979D-3F45-A6FE-57CF2A1B058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example: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𝐺𝐷𝑌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𝑏𝑖𝑙𝑎𝑦𝑒𝑟</m:t>
                    </m:r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CC9D5E-979D-3F45-A6FE-57CF2A1B05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988" t="-18519" b="-3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F811A28-A60F-1C44-A6E3-712487538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1" y="1225156"/>
            <a:ext cx="4627931" cy="241256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220ECE7-2A92-E04D-B7B7-621594C99E0E}"/>
              </a:ext>
            </a:extLst>
          </p:cNvPr>
          <p:cNvSpPr/>
          <p:nvPr/>
        </p:nvSpPr>
        <p:spPr>
          <a:xfrm>
            <a:off x="5538304" y="1225156"/>
            <a:ext cx="5980596" cy="2462213"/>
          </a:xfrm>
          <a:prstGeom prst="rect">
            <a:avLst/>
          </a:prstGeom>
          <a:solidFill>
            <a:schemeClr val="bg1">
              <a:lumMod val="75000"/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= HR(252);</a:t>
            </a:r>
          </a:p>
          <a:p>
            <a:endParaRPr lang="en-US" altLang="zh-CN" sz="1400" dirty="0"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addposcar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= </a:t>
            </a:r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&lt;'POSCAR’</a:t>
            </a:r>
          </a:p>
          <a:p>
            <a:endParaRPr lang="en-US" altLang="zh-CN" sz="1400" dirty="0"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nngen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= </a:t>
            </a:r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addposcar</a:t>
            </a:r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.nn_sk_smart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([1 1 0],3,5);</a:t>
            </a:r>
          </a:p>
          <a:p>
            <a:endParaRPr lang="en-US" altLang="zh-CN" sz="1400" dirty="0"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</a:t>
            </a:r>
            <a:r>
              <a:rPr lang="en-US" altLang="zh-CN" sz="1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tbsk_gen</a:t>
            </a:r>
            <a:r>
              <a:rPr lang="en-US" altLang="zh-CN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= </a:t>
            </a:r>
            <a:r>
              <a:rPr lang="en-US" altLang="zh-CN" sz="1400" dirty="0" err="1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H_test_Hr_beta_GDY_nngen.H_TB_gen_SK</a:t>
            </a:r>
            <a:r>
              <a:rPr lang="en-US" altLang="zh-CN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(50);</a:t>
            </a:r>
          </a:p>
          <a:p>
            <a:endParaRPr lang="en-US" altLang="zh-CN" sz="1400" dirty="0">
              <a:effectLst/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endParaRPr lang="en-US" altLang="zh-CN" sz="1400" dirty="0">
              <a:effectLst/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0F5E07B-A745-F740-8867-21C3B4F4D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65" y="3563931"/>
            <a:ext cx="4059583" cy="30446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7E5B745-EECE-D04F-BB39-F9F9EDA86DCA}"/>
              </a:ext>
            </a:extLst>
          </p:cNvPr>
          <p:cNvSpPr/>
          <p:nvPr/>
        </p:nvSpPr>
        <p:spPr>
          <a:xfrm>
            <a:off x="4790661" y="4070611"/>
            <a:ext cx="7056782" cy="2031325"/>
          </a:xfrm>
          <a:prstGeom prst="rect">
            <a:avLst/>
          </a:prstGeom>
          <a:solidFill>
            <a:schemeClr val="bg1">
              <a:lumMod val="75000"/>
              <a:alpha val="77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%% subs</a:t>
            </a:r>
          </a:p>
          <a:p>
            <a:r>
              <a:rPr lang="zh-CN" altLang="en-US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H_test_Hr_beta_GDY_tbsk_n = H_test_Hr_beta_GDY_tbsk_gen.Subsall();</a:t>
            </a:r>
          </a:p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%% band</a:t>
            </a:r>
          </a:p>
          <a:p>
            <a:r>
              <a:rPr lang="zh-CN" altLang="en-US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Efermi = 0.2;</a:t>
            </a:r>
          </a:p>
          <a:p>
            <a:r>
              <a:rPr lang="zh-CN" altLang="en-US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EIGENCAR = EIGENCAR_gen(H_test_Hr_beta_GDY_tbsk_n,'tc')-Efermi;</a:t>
            </a:r>
          </a:p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%% plot</a:t>
            </a:r>
          </a:p>
          <a:p>
            <a:r>
              <a:rPr lang="zh-CN" altLang="en-US" sz="1400" b="1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bandplot(EIGENCAR,[-0.5,0.5],'tbGPY','b');</a:t>
            </a:r>
          </a:p>
          <a:p>
            <a:r>
              <a:rPr lang="zh-CN" altLang="en-US" sz="1400" dirty="0">
                <a:solidFill>
                  <a:schemeClr val="accent3">
                    <a:lumMod val="75000"/>
                  </a:schemeClr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%% Gen hr</a:t>
            </a:r>
          </a:p>
          <a:p>
            <a:r>
              <a:rPr lang="zh-CN" altLang="en-US" sz="1400" dirty="0"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H_test_Hr_beta_GDY_tbsk_n.Gen_hr('wannier90_hr.dat_06t1');  % generate hr.dat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EDC5D2-01D7-9C4D-9B12-C871A9464140}"/>
              </a:ext>
            </a:extLst>
          </p:cNvPr>
          <p:cNvSpPr txBox="1"/>
          <p:nvPr/>
        </p:nvSpPr>
        <p:spPr>
          <a:xfrm>
            <a:off x="4790661" y="3694324"/>
            <a:ext cx="1083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set </a:t>
            </a:r>
            <a:r>
              <a:rPr kumimoji="1" lang="en-US" altLang="zh-CN" dirty="0" err="1"/>
              <a:t>parm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37A9410-2FCD-DB45-B2B9-09B3BE2ED969}"/>
              </a:ext>
            </a:extLst>
          </p:cNvPr>
          <p:cNvSpPr txBox="1"/>
          <p:nvPr/>
        </p:nvSpPr>
        <p:spPr>
          <a:xfrm>
            <a:off x="7315200" y="623570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~ 10min old: &gt; 6h 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4731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E9E99A-D85A-2D48-9210-4DCD2ED0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基础构造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B43594CD-EB65-5744-A630-AA49B1AD5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" y="1241812"/>
            <a:ext cx="4527395" cy="2308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H_hr =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BBBBBB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HR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(WAN_NUM,vectorL,NRPTS,HnumL,HcoeL)</a:t>
            </a:r>
            <a:r>
              <a:rPr kumimoji="0" lang="zh-CN" altLang="zh-CN" sz="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055D19C4-2E6C-3247-A00D-0FB5D4A0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337" y="1584736"/>
            <a:ext cx="1929897" cy="2308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&gt;&gt;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 H_hr = HR(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2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,[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0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0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 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0</a:t>
            </a:r>
            <a:r>
              <a:rPr kumimoji="0" lang="zh-CN" altLang="zh-CN" sz="120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  <a:cs typeface="宋体" panose="02010600030101010101" pitchFamily="2" charset="-122"/>
              </a:rPr>
              <a:t>])</a:t>
            </a:r>
            <a:r>
              <a:rPr kumimoji="0" lang="zh-CN" altLang="zh-CN" sz="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 </a:t>
            </a:r>
            <a:endParaRPr kumimoji="0" lang="zh-CN" altLang="zh-CN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1236C74-48E9-574D-BEE0-DAD5460EF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4553"/>
          <a:stretch/>
        </p:blipFill>
        <p:spPr>
          <a:xfrm>
            <a:off x="790316" y="1927660"/>
            <a:ext cx="3042043" cy="33909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F1C74D3F-185E-1047-B93A-2D170E59F5F5}"/>
              </a:ext>
            </a:extLst>
          </p:cNvPr>
          <p:cNvSpPr/>
          <p:nvPr/>
        </p:nvSpPr>
        <p:spPr>
          <a:xfrm>
            <a:off x="5066484" y="1241812"/>
            <a:ext cx="6452416" cy="1877437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B05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% Graphene test</a:t>
            </a:r>
            <a:endParaRPr lang="zh-CN" altLang="zh-CN" sz="1200" dirty="0">
              <a:solidFill>
                <a:srgbClr val="00B050"/>
              </a:solidFill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[Rm,sites,Atom_name,Atom_num]=POSCAR_readin('POSCAR','tbsk');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search_range = [1 1 0];</a:t>
            </a:r>
            <a:endParaRPr lang="zh-CN" altLang="zh-CN" sz="1200" dirty="0">
              <a:solidFill>
                <a:srgbClr val="000000"/>
              </a:solidFill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Accuracy = 1 ; </a:t>
            </a:r>
            <a:endParaRPr lang="zh-CN" altLang="zh-CN" sz="1200" dirty="0">
              <a:solidFill>
                <a:srgbClr val="000000"/>
              </a:solidFill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per_dir = [1 1 0] ;</a:t>
            </a:r>
            <a:endParaRPr lang="zh-CN" altLang="zh-CN" sz="1200" dirty="0">
              <a:solidFill>
                <a:srgbClr val="000000"/>
              </a:solidFill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level_cut = 1;</a:t>
            </a:r>
            <a:endParaRPr lang="zh-CN" altLang="zh-CN" sz="1200" dirty="0">
              <a:solidFill>
                <a:srgbClr val="000000"/>
              </a:solidFill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[Atom_store,nn_store,Rnn]=nn_SK(Rm,sites,search_range, Accuracy);</a:t>
            </a:r>
            <a:endParaRPr lang="zh-CN" altLang="zh-CN" sz="1200" dirty="0">
              <a:solidFill>
                <a:srgbClr val="000000"/>
              </a:solidFill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rgbClr val="000000"/>
                </a:solidFill>
                <a:highlight>
                  <a:srgbClr val="FFFF00"/>
                </a:highlight>
                <a:latin typeface="Source Han Sans SC Normal" panose="020B0400000000000000" pitchFamily="34" charset="-128"/>
                <a:ea typeface="Source Han Sans SC Normal" panose="020B0400000000000000" pitchFamily="34" charset="-128"/>
              </a:rPr>
              <a:t>[~,H_Graphene,orb_list]=H_TB_gen_SK(level_cut,nn_store,Rm,per_dir);</a:t>
            </a:r>
            <a:endParaRPr lang="zh-CN" altLang="zh-CN" sz="1200" dirty="0">
              <a:solidFill>
                <a:srgbClr val="000000"/>
              </a:solidFill>
              <a:highlight>
                <a:srgbClr val="FFFF00"/>
              </a:highlight>
              <a:latin typeface="Source Han Sans SC Normal" panose="020B0400000000000000" pitchFamily="34" charset="-128"/>
              <a:ea typeface="Source Han Sans SC Normal" panose="020B0400000000000000" pitchFamily="34" charset="-128"/>
            </a:endParaRP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203AB6B2-887D-2044-8334-2182F64CB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4" y="2980404"/>
            <a:ext cx="2576346" cy="1523494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  <a:cs typeface="宋体" panose="02010600030101010101" pitchFamily="2" charset="-122"/>
              </a:rPr>
              <a:t>&gt;&gt;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 Unicode MS" panose="020B0604020202020204" pitchFamily="34" charset="-128"/>
                <a:cs typeface="宋体" panose="02010600030101010101" pitchFamily="2" charset="-122"/>
              </a:rPr>
              <a:t> H_Graphene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H_Graphene =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包含以下字段的 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5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1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struct 数组: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seq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vector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Degen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Hcoe    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 panose="020B0604020202020204" pitchFamily="34" charset="-128"/>
              <a:cs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Hnum</a:t>
            </a:r>
            <a:r>
              <a:rPr kumimoji="0" lang="zh-CN" altLang="zh-CN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8538FEF-1973-3A4C-9B91-318CFF0E9881}"/>
              </a:ext>
            </a:extLst>
          </p:cNvPr>
          <p:cNvSpPr/>
          <p:nvPr/>
        </p:nvSpPr>
        <p:spPr>
          <a:xfrm>
            <a:off x="4978051" y="4511247"/>
            <a:ext cx="39324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&gt;&gt; H_hr2 = 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HR.from_Hstruct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H_Graphene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600" kern="100" dirty="0">
              <a:highlight>
                <a:srgbClr val="FFFF00"/>
              </a:highlight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675166B-8017-1E42-97F2-81AEED1CDD93}"/>
              </a:ext>
            </a:extLst>
          </p:cNvPr>
          <p:cNvSpPr/>
          <p:nvPr/>
        </p:nvSpPr>
        <p:spPr>
          <a:xfrm>
            <a:off x="8994171" y="3603306"/>
            <a:ext cx="2524729" cy="24929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H_hr2 = </a:t>
            </a:r>
          </a:p>
          <a:p>
            <a:endParaRPr lang="zh-CN" altLang="en-US" sz="1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HR - </a:t>
            </a:r>
            <a:r>
              <a:rPr lang="zh-CN" altLang="en-US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属性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</a:t>
            </a:r>
          </a:p>
          <a:p>
            <a:endParaRPr lang="zh-CN" altLang="en-US" sz="1200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NRPTS: 5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WAN_NUM: 2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vectorL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[5×3 double]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orbL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elementL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quantumL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orb_symL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HnumL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[2×2×5 double]</a:t>
            </a:r>
          </a:p>
          <a:p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      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HcoeL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: [2×2×5 </a:t>
            </a:r>
            <a:r>
              <a:rPr lang="en-US" altLang="zh-CN" sz="1200" dirty="0" err="1">
                <a:solidFill>
                  <a:srgbClr val="000000"/>
                </a:solidFill>
                <a:latin typeface="Arial Unicode MS" panose="020B0604020202020204" pitchFamily="34" charset="-128"/>
              </a:rPr>
              <a:t>sym</a:t>
            </a:r>
            <a:r>
              <a:rPr lang="en-US" altLang="zh-CN" sz="1200" dirty="0">
                <a:solidFill>
                  <a:srgbClr val="000000"/>
                </a:solidFill>
                <a:latin typeface="Arial Unicode MS" panose="020B0604020202020204" pitchFamily="34" charset="-128"/>
              </a:rPr>
              <a:t>]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5D7F1AC-8EC0-DF42-B781-48A481E85FBB}"/>
              </a:ext>
            </a:extLst>
          </p:cNvPr>
          <p:cNvSpPr/>
          <p:nvPr/>
        </p:nvSpPr>
        <p:spPr>
          <a:xfrm>
            <a:off x="5066484" y="4839503"/>
            <a:ext cx="27955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Helvetica" pitchFamily="2" charset="0"/>
              </a:rPr>
              <a:t>E_onsite_1 = 0;</a:t>
            </a:r>
          </a:p>
          <a:p>
            <a:r>
              <a:rPr lang="en-US" altLang="zh-CN" sz="1200" dirty="0">
                <a:latin typeface="Helvetica" pitchFamily="2" charset="0"/>
              </a:rPr>
              <a:t>E_onsite_2 = 0;</a:t>
            </a:r>
          </a:p>
          <a:p>
            <a:r>
              <a:rPr lang="en-US" altLang="zh-CN" sz="1200" dirty="0">
                <a:latin typeface="Helvetica" pitchFamily="2" charset="0"/>
              </a:rPr>
              <a:t>VppP_1  = 2.7;</a:t>
            </a:r>
          </a:p>
          <a:p>
            <a:r>
              <a:rPr lang="en-US" altLang="zh-CN" sz="1200" dirty="0">
                <a:solidFill>
                  <a:srgbClr val="028009"/>
                </a:solidFill>
                <a:latin typeface="Helvetica" pitchFamily="2" charset="0"/>
              </a:rPr>
              <a:t>% give </a:t>
            </a:r>
            <a:r>
              <a:rPr lang="en-US" altLang="zh-CN" sz="1200" dirty="0" err="1">
                <a:solidFill>
                  <a:srgbClr val="028009"/>
                </a:solidFill>
                <a:latin typeface="Helvetica" pitchFamily="2" charset="0"/>
              </a:rPr>
              <a:t>parm</a:t>
            </a:r>
            <a:endParaRPr lang="en-US" altLang="zh-CN" sz="1200" dirty="0">
              <a:solidFill>
                <a:srgbClr val="028009"/>
              </a:solidFill>
              <a:latin typeface="Helvetica" pitchFamily="2" charset="0"/>
            </a:endParaRPr>
          </a:p>
          <a:p>
            <a:r>
              <a:rPr lang="en-US" altLang="zh-CN" sz="1200" dirty="0" err="1">
                <a:latin typeface="Helvetica" pitchFamily="2" charset="0"/>
              </a:rPr>
              <a:t>Graphene_n</a:t>
            </a:r>
            <a:r>
              <a:rPr lang="en-US" altLang="zh-CN" sz="1200" dirty="0">
                <a:latin typeface="Helvetica" pitchFamily="2" charset="0"/>
              </a:rPr>
              <a:t> = </a:t>
            </a:r>
            <a:r>
              <a:rPr lang="en-US" altLang="zh-CN" sz="1200" dirty="0" err="1">
                <a:latin typeface="Helvetica" pitchFamily="2" charset="0"/>
              </a:rPr>
              <a:t>Subsall</a:t>
            </a:r>
            <a:r>
              <a:rPr lang="en-US" altLang="zh-CN" sz="1200" dirty="0">
                <a:latin typeface="Helvetica" pitchFamily="2" charset="0"/>
              </a:rPr>
              <a:t>(</a:t>
            </a:r>
            <a:r>
              <a:rPr lang="en-US" altLang="zh-CN" sz="1200" dirty="0" err="1">
                <a:latin typeface="Helvetica" pitchFamily="2" charset="0"/>
              </a:rPr>
              <a:t>H_Graphene</a:t>
            </a:r>
            <a:r>
              <a:rPr lang="en-US" altLang="zh-CN" sz="1200" dirty="0">
                <a:latin typeface="Helvetica" pitchFamily="2" charset="0"/>
              </a:rPr>
              <a:t>);</a:t>
            </a:r>
          </a:p>
          <a:p>
            <a:endParaRPr lang="en-US" altLang="zh-CN" sz="1200" dirty="0">
              <a:effectLst/>
              <a:latin typeface="Helvetica" pitchFamily="2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CF0202DC-E545-FE4D-8863-14F604CA5A3E}"/>
              </a:ext>
            </a:extLst>
          </p:cNvPr>
          <p:cNvSpPr/>
          <p:nvPr/>
        </p:nvSpPr>
        <p:spPr>
          <a:xfrm>
            <a:off x="4993280" y="5803862"/>
            <a:ext cx="3902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&gt;&gt; H_hr3 = 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HR.from_Hstruct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Graphene_n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D59FE2-D69A-3B4C-A7E5-E163058B71F0}"/>
              </a:ext>
            </a:extLst>
          </p:cNvPr>
          <p:cNvSpPr/>
          <p:nvPr/>
        </p:nvSpPr>
        <p:spPr>
          <a:xfrm>
            <a:off x="5066484" y="6103645"/>
            <a:ext cx="39276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 err="1">
                <a:latin typeface="Helvetica" pitchFamily="2" charset="0"/>
              </a:rPr>
              <a:t>Graphene_sparse</a:t>
            </a:r>
            <a:r>
              <a:rPr lang="en-US" altLang="zh-CN" sz="1200" dirty="0">
                <a:latin typeface="Helvetica" pitchFamily="2" charset="0"/>
              </a:rPr>
              <a:t> = hr2hr_sparse(</a:t>
            </a:r>
            <a:r>
              <a:rPr lang="en-US" altLang="zh-CN" sz="1200" dirty="0" err="1">
                <a:latin typeface="Helvetica" pitchFamily="2" charset="0"/>
              </a:rPr>
              <a:t>Graphene_n</a:t>
            </a:r>
            <a:r>
              <a:rPr lang="en-US" altLang="zh-CN" sz="1200" dirty="0">
                <a:latin typeface="Helvetica" pitchFamily="2" charset="0"/>
              </a:rPr>
              <a:t>)  </a:t>
            </a:r>
            <a:endParaRPr lang="en-US" altLang="zh-CN" sz="1200" dirty="0">
              <a:effectLst/>
              <a:latin typeface="Helvetica" pitchFamily="2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416D9DC-52BF-1D43-A211-8E2B04EB7680}"/>
              </a:ext>
            </a:extLst>
          </p:cNvPr>
          <p:cNvSpPr/>
          <p:nvPr/>
        </p:nvSpPr>
        <p:spPr>
          <a:xfrm>
            <a:off x="5052408" y="6368088"/>
            <a:ext cx="4610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&gt;&gt; H_hr4 = 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HR.from_Hsparse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dirty="0" err="1">
                <a:highlight>
                  <a:srgbClr val="FFFF00"/>
                </a:highlight>
                <a:latin typeface="Helvetica" pitchFamily="2" charset="0"/>
              </a:rPr>
              <a:t>Graphene_sparse</a:t>
            </a:r>
            <a:r>
              <a:rPr lang="en-US" altLang="zh-CN" sz="1600" dirty="0">
                <a:highlight>
                  <a:srgbClr val="FFFF00"/>
                </a:highlight>
                <a:latin typeface="Helvetica" pitchFamily="2" charset="0"/>
              </a:rPr>
              <a:t> 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916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B4DDD-52A6-C54D-919A-73CDA9B3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/>
              <a:t>基本操作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r>
              <a:rPr kumimoji="1" lang="zh-CN" altLang="en-US" dirty="0"/>
              <a:t> 加法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9A7223C-92F3-0442-A4A0-4DB137914B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839" y="2157782"/>
            <a:ext cx="4759890" cy="356991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5EA9C32-D99E-F644-B9AD-BB4371F0F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69" y="1457749"/>
            <a:ext cx="3281820" cy="23083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666666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&gt;&gt;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 EIGENCAR = EIGENCAR_gen(H_hr3,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BA2121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'tc'</a:t>
            </a: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 panose="020B0604020202020204" pitchFamily="34" charset="-128"/>
                <a:cs typeface="宋体" panose="02010600030101010101" pitchFamily="2" charset="-122"/>
              </a:rPr>
              <a:t>);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00CD6CB-AC43-9148-986F-0985476A8C34}"/>
              </a:ext>
            </a:extLst>
          </p:cNvPr>
          <p:cNvSpPr/>
          <p:nvPr/>
        </p:nvSpPr>
        <p:spPr>
          <a:xfrm>
            <a:off x="851769" y="1130300"/>
            <a:ext cx="39020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&gt;&gt; H_hr3 = 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HR.from_Hstruct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600" kern="100" dirty="0" err="1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Graphene_n</a:t>
            </a:r>
            <a:r>
              <a:rPr lang="en-US" altLang="zh-CN" sz="1600" kern="100" dirty="0">
                <a:highlight>
                  <a:srgbClr val="FFFF00"/>
                </a:highlight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FB0A6-3B38-4D42-974A-B5894B21E147}"/>
              </a:ext>
            </a:extLst>
          </p:cNvPr>
          <p:cNvSpPr/>
          <p:nvPr/>
        </p:nvSpPr>
        <p:spPr>
          <a:xfrm>
            <a:off x="851769" y="14136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1" dirty="0"/>
          </a:p>
          <a:p>
            <a:r>
              <a:rPr lang="en-US" altLang="zh-CN" dirty="0">
                <a:solidFill>
                  <a:srgbClr val="666666"/>
                </a:solidFill>
              </a:rPr>
              <a:t>&gt;&gt;</a:t>
            </a:r>
            <a:r>
              <a:rPr lang="en-US" altLang="zh-CN" dirty="0"/>
              <a:t> </a:t>
            </a:r>
            <a:r>
              <a:rPr lang="en-US" altLang="zh-CN" dirty="0" err="1"/>
              <a:t>bandplot</a:t>
            </a:r>
            <a:r>
              <a:rPr lang="en-US" altLang="zh-CN" dirty="0"/>
              <a:t>(EIGENCAR,[</a:t>
            </a:r>
            <a:r>
              <a:rPr lang="en-US" altLang="zh-CN" dirty="0">
                <a:solidFill>
                  <a:srgbClr val="666666"/>
                </a:solidFill>
              </a:rPr>
              <a:t>-8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666666"/>
                </a:solidFill>
              </a:rPr>
              <a:t>8</a:t>
            </a:r>
            <a:r>
              <a:rPr lang="en-US" altLang="zh-CN" dirty="0"/>
              <a:t>]) </a:t>
            </a:r>
            <a:endParaRPr lang="en-US" altLang="zh-CN" dirty="0">
              <a:effectLst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0CAFC01-DA7C-0340-A53E-29D58EB3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195" y="1028700"/>
            <a:ext cx="3363064" cy="252229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F971FB2-5B9F-4E41-AC05-B2ED662EE46C}"/>
              </a:ext>
            </a:extLst>
          </p:cNvPr>
          <p:cNvSpPr/>
          <p:nvPr/>
        </p:nvSpPr>
        <p:spPr>
          <a:xfrm>
            <a:off x="5042947" y="1299577"/>
            <a:ext cx="4201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 H_hr_test = H_hr3;</a:t>
            </a:r>
          </a:p>
          <a:p>
            <a:r>
              <a:rPr lang="zh-CN" altLang="en-US" dirty="0"/>
              <a:t>&gt;&gt; H_hr_test = [1 , 0;</a:t>
            </a:r>
            <a:r>
              <a:rPr lang="en-US" altLang="zh-CN" dirty="0"/>
              <a:t> </a:t>
            </a:r>
            <a:r>
              <a:rPr lang="zh-CN" altLang="en-US" dirty="0"/>
              <a:t>0  1 ]</a:t>
            </a:r>
            <a:r>
              <a:rPr lang="en-US" altLang="zh-CN" dirty="0"/>
              <a:t>+</a:t>
            </a:r>
            <a:r>
              <a:rPr lang="zh-CN" altLang="en-US" dirty="0"/>
              <a:t> H_hr_test ;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1E1F60-93D8-7E44-B32C-B3271074F761}"/>
              </a:ext>
            </a:extLst>
          </p:cNvPr>
          <p:cNvSpPr txBox="1"/>
          <p:nvPr/>
        </p:nvSpPr>
        <p:spPr>
          <a:xfrm>
            <a:off x="5361140" y="2289849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全局 </a:t>
            </a:r>
            <a:r>
              <a:rPr kumimoji="1" lang="en-US" altLang="zh-CN" dirty="0">
                <a:solidFill>
                  <a:srgbClr val="0070C0"/>
                </a:solidFill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【1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0</a:t>
            </a:r>
            <a:r>
              <a:rPr kumimoji="1" lang="zh-CN" altLang="en-US" dirty="0">
                <a:solidFill>
                  <a:srgbClr val="0070C0"/>
                </a:solidFill>
              </a:rPr>
              <a:t> ；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zh-CN" altLang="en-US" dirty="0">
                <a:solidFill>
                  <a:srgbClr val="0070C0"/>
                </a:solidFill>
              </a:rPr>
              <a:t>               </a:t>
            </a:r>
            <a:r>
              <a:rPr kumimoji="1" lang="en-US" altLang="zh-CN" dirty="0">
                <a:solidFill>
                  <a:srgbClr val="0070C0"/>
                </a:solidFill>
              </a:rPr>
              <a:t>0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1】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B93E1C2-F8AC-0D43-AAD9-0A89E5E6D553}"/>
              </a:ext>
            </a:extLst>
          </p:cNvPr>
          <p:cNvSpPr/>
          <p:nvPr/>
        </p:nvSpPr>
        <p:spPr>
          <a:xfrm>
            <a:off x="4908452" y="3533252"/>
            <a:ext cx="44165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[</a:t>
            </a:r>
            <a:r>
              <a:rPr lang="en-US" altLang="zh-CN" dirty="0"/>
              <a:t>-</a:t>
            </a:r>
            <a:r>
              <a:rPr lang="zh-CN" altLang="en-US" dirty="0"/>
              <a:t>1 , 0;</a:t>
            </a:r>
            <a:r>
              <a:rPr lang="en-US" altLang="zh-CN" dirty="0"/>
              <a:t> </a:t>
            </a:r>
            <a:r>
              <a:rPr lang="zh-CN" altLang="en-US" dirty="0"/>
              <a:t>0  </a:t>
            </a:r>
            <a:r>
              <a:rPr lang="en-US" altLang="zh-CN" dirty="0"/>
              <a:t>-</a:t>
            </a:r>
            <a:r>
              <a:rPr lang="zh-CN" altLang="en-US" dirty="0"/>
              <a:t>1 ] </a:t>
            </a:r>
            <a:r>
              <a:rPr lang="en-US" altLang="zh-CN" dirty="0"/>
              <a:t>+</a:t>
            </a:r>
            <a:r>
              <a:rPr lang="zh-CN" altLang="en-US" dirty="0"/>
              <a:t> H_hr_test 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19E9104-5688-9D41-8F31-87137D1C80D2}"/>
              </a:ext>
            </a:extLst>
          </p:cNvPr>
          <p:cNvSpPr txBox="1"/>
          <p:nvPr/>
        </p:nvSpPr>
        <p:spPr>
          <a:xfrm>
            <a:off x="5266226" y="4038107"/>
            <a:ext cx="1755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全局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【1</a:t>
            </a:r>
            <a:r>
              <a:rPr kumimoji="1" lang="zh-CN" altLang="en-US" dirty="0"/>
              <a:t> </a:t>
            </a:r>
            <a:r>
              <a:rPr kumimoji="1" lang="en-US" altLang="zh-CN" dirty="0"/>
              <a:t>0</a:t>
            </a:r>
            <a:r>
              <a:rPr kumimoji="1" lang="zh-CN" altLang="en-US" dirty="0"/>
              <a:t> ；</a:t>
            </a:r>
            <a:endParaRPr kumimoji="1" lang="en-US" altLang="zh-CN" dirty="0"/>
          </a:p>
          <a:p>
            <a:r>
              <a:rPr kumimoji="1" lang="zh-CN" altLang="en-US" dirty="0"/>
              <a:t>               </a:t>
            </a:r>
            <a:r>
              <a:rPr kumimoji="1" lang="en-US" altLang="zh-CN" dirty="0"/>
              <a:t>0</a:t>
            </a:r>
            <a:r>
              <a:rPr kumimoji="1" lang="zh-CN" altLang="en-US" dirty="0"/>
              <a:t> </a:t>
            </a:r>
            <a:r>
              <a:rPr kumimoji="1" lang="en-US" altLang="zh-CN" dirty="0"/>
              <a:t>1】</a:t>
            </a:r>
            <a:endParaRPr kumimoji="1"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5211A3-185A-794F-85AF-A9E350FBD6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2529" y="3543707"/>
            <a:ext cx="3212556" cy="240941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FAAC1D1D-5A63-4349-984B-F3EDDCFCE989}"/>
              </a:ext>
            </a:extLst>
          </p:cNvPr>
          <p:cNvSpPr txBox="1"/>
          <p:nvPr/>
        </p:nvSpPr>
        <p:spPr>
          <a:xfrm>
            <a:off x="6380650" y="481996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back!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181B2DD-A428-0A40-A4DA-DC7ECFDE8E3A}"/>
              </a:ext>
            </a:extLst>
          </p:cNvPr>
          <p:cNvSpPr/>
          <p:nvPr/>
        </p:nvSpPr>
        <p:spPr>
          <a:xfrm>
            <a:off x="4648870" y="5794939"/>
            <a:ext cx="4615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H_hr_test </a:t>
            </a:r>
            <a:r>
              <a:rPr lang="en-US" altLang="zh-CN" dirty="0"/>
              <a:t>+</a:t>
            </a:r>
            <a:r>
              <a:rPr lang="zh-CN" altLang="en-US" dirty="0"/>
              <a:t> [</a:t>
            </a:r>
            <a:r>
              <a:rPr lang="en-US" altLang="zh-CN" dirty="0"/>
              <a:t>-</a:t>
            </a:r>
            <a:r>
              <a:rPr lang="zh-CN" altLang="en-US" dirty="0"/>
              <a:t>1 , 0;</a:t>
            </a:r>
            <a:r>
              <a:rPr lang="en-US" altLang="zh-CN" dirty="0"/>
              <a:t> </a:t>
            </a:r>
            <a:r>
              <a:rPr lang="zh-CN" altLang="en-US" dirty="0"/>
              <a:t>0  </a:t>
            </a:r>
            <a:r>
              <a:rPr lang="en-US" altLang="zh-CN" dirty="0"/>
              <a:t>-</a:t>
            </a:r>
            <a:r>
              <a:rPr lang="zh-CN" altLang="en-US" dirty="0"/>
              <a:t>1 ]  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BDF84AB-EC6B-6144-8502-55CAFAF2F686}"/>
              </a:ext>
            </a:extLst>
          </p:cNvPr>
          <p:cNvSpPr txBox="1"/>
          <p:nvPr/>
        </p:nvSpPr>
        <p:spPr>
          <a:xfrm>
            <a:off x="5382941" y="6235700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矩阵在后面对</a:t>
            </a:r>
            <a:r>
              <a:rPr kumimoji="1" lang="en-US" altLang="zh-CN" dirty="0" err="1"/>
              <a:t>homecell</a:t>
            </a:r>
            <a:r>
              <a:rPr kumimoji="1" lang="en-US" altLang="zh-CN" dirty="0"/>
              <a:t> </a:t>
            </a:r>
            <a:r>
              <a:rPr kumimoji="1" lang="zh-CN" altLang="en-US" dirty="0"/>
              <a:t>作加减法；</a:t>
            </a:r>
          </a:p>
        </p:txBody>
      </p:sp>
    </p:spTree>
    <p:extLst>
      <p:ext uri="{BB962C8B-B14F-4D97-AF65-F5344CB8AC3E}">
        <p14:creationId xmlns:p14="http://schemas.microsoft.com/office/powerpoint/2010/main" val="379576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9B8326-4EEE-6444-8615-26B0B8E70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4009E3-30F7-5F4E-8263-59E7EE7F66AC}"/>
              </a:ext>
            </a:extLst>
          </p:cNvPr>
          <p:cNvSpPr/>
          <p:nvPr/>
        </p:nvSpPr>
        <p:spPr>
          <a:xfrm>
            <a:off x="405533" y="1438997"/>
            <a:ext cx="4201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 H_hr_test = H_hr3;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zh-CN" altLang="en-US" dirty="0"/>
              <a:t>H_hr_test = [1 , 0;</a:t>
            </a:r>
            <a:r>
              <a:rPr lang="en-US" altLang="zh-CN" dirty="0"/>
              <a:t> </a:t>
            </a:r>
            <a:r>
              <a:rPr lang="zh-CN" altLang="en-US" dirty="0"/>
              <a:t>0  1 ]</a:t>
            </a:r>
            <a:r>
              <a:rPr lang="en-US" altLang="zh-CN" dirty="0"/>
              <a:t>+</a:t>
            </a:r>
            <a:r>
              <a:rPr lang="zh-CN" altLang="en-US" dirty="0"/>
              <a:t> H_hr_test ;</a:t>
            </a:r>
          </a:p>
          <a:p>
            <a:r>
              <a:rPr lang="zh-CN" altLang="en-US" dirty="0"/>
              <a:t>&gt;&gt; H_hr_test = </a:t>
            </a:r>
            <a:r>
              <a:rPr lang="en-US" altLang="zh-CN" dirty="0"/>
              <a:t>-</a:t>
            </a:r>
            <a:r>
              <a:rPr lang="zh-CN" altLang="en-US" dirty="0"/>
              <a:t>H_hr_test</a:t>
            </a:r>
            <a:r>
              <a:rPr lang="en-US" altLang="zh-CN" dirty="0"/>
              <a:t>;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8F35E8-B4FD-8A48-AF0F-37B9F6F08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1215" y="1142008"/>
            <a:ext cx="2054299" cy="154072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A06B2C6-F23A-7048-A36F-5523D3737AD4}"/>
              </a:ext>
            </a:extLst>
          </p:cNvPr>
          <p:cNvSpPr txBox="1"/>
          <p:nvPr/>
        </p:nvSpPr>
        <p:spPr>
          <a:xfrm>
            <a:off x="1833169" y="24863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0070C0"/>
                </a:solidFill>
              </a:rPr>
              <a:t>整体反号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C7D09D-81D1-C244-A559-FA6F0246482E}"/>
              </a:ext>
            </a:extLst>
          </p:cNvPr>
          <p:cNvSpPr/>
          <p:nvPr/>
        </p:nvSpPr>
        <p:spPr>
          <a:xfrm>
            <a:off x="474797" y="3945779"/>
            <a:ext cx="4243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H_ons</a:t>
            </a:r>
            <a:r>
              <a:rPr lang="en-US" altLang="zh-CN" dirty="0" err="1"/>
              <a:t>i</a:t>
            </a:r>
            <a:r>
              <a:rPr lang="zh-CN" altLang="en-US" dirty="0"/>
              <a:t>te = HR(2,[0,0,0],1,[1 0;0 -1])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EF123E-34AA-7D43-82E5-E742FB845DE2}"/>
              </a:ext>
            </a:extLst>
          </p:cNvPr>
          <p:cNvSpPr txBox="1"/>
          <p:nvPr/>
        </p:nvSpPr>
        <p:spPr>
          <a:xfrm>
            <a:off x="474797" y="3576447"/>
            <a:ext cx="243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定义 </a:t>
            </a:r>
            <a:r>
              <a:rPr kumimoji="1" lang="en-US" altLang="zh-CN" dirty="0" err="1"/>
              <a:t>H_onsite</a:t>
            </a:r>
            <a:r>
              <a:rPr kumimoji="1" lang="en-US" altLang="zh-CN" dirty="0"/>
              <a:t> TB</a:t>
            </a:r>
            <a:r>
              <a:rPr kumimoji="1" lang="zh-CN" altLang="en-US" dirty="0"/>
              <a:t>对象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B529A9F-2621-3440-93B5-1B7E985C6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8158" y="3870716"/>
            <a:ext cx="2142490" cy="160686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55CF1475-B474-5F42-A412-C1AA30931511}"/>
              </a:ext>
            </a:extLst>
          </p:cNvPr>
          <p:cNvSpPr/>
          <p:nvPr/>
        </p:nvSpPr>
        <p:spPr>
          <a:xfrm>
            <a:off x="508195" y="4331412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H_hr_test + H_onsite;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D5C1420-B4B6-3745-A117-72C2B5C2EA40}"/>
              </a:ext>
            </a:extLst>
          </p:cNvPr>
          <p:cNvSpPr/>
          <p:nvPr/>
        </p:nvSpPr>
        <p:spPr>
          <a:xfrm>
            <a:off x="6225211" y="1879496"/>
            <a:ext cx="40190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H_hr_test </a:t>
            </a:r>
            <a:r>
              <a:rPr lang="en-US" altLang="zh-CN" dirty="0"/>
              <a:t>-</a:t>
            </a:r>
            <a:r>
              <a:rPr lang="zh-CN" altLang="en-US" dirty="0"/>
              <a:t> H_onsite;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076E03D-EA7A-F442-AFCB-837DE0675BEA}"/>
              </a:ext>
            </a:extLst>
          </p:cNvPr>
          <p:cNvSpPr txBox="1"/>
          <p:nvPr/>
        </p:nvSpPr>
        <p:spPr>
          <a:xfrm>
            <a:off x="1482492" y="4809761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Homecell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相加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BC36960-E275-484E-9B36-238AD4E40685}"/>
              </a:ext>
            </a:extLst>
          </p:cNvPr>
          <p:cNvSpPr txBox="1"/>
          <p:nvPr/>
        </p:nvSpPr>
        <p:spPr>
          <a:xfrm>
            <a:off x="7398608" y="2248828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solidFill>
                  <a:srgbClr val="0070C0"/>
                </a:solidFill>
              </a:rPr>
              <a:t>Homecell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zh-CN" altLang="en-US" dirty="0">
                <a:solidFill>
                  <a:srgbClr val="0070C0"/>
                </a:solidFill>
              </a:rPr>
              <a:t>相减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993F7E-DC5A-A84E-A2E6-8ADE73124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92" y="1141764"/>
            <a:ext cx="2562597" cy="1921948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27254F8-F74F-6441-9924-1A2600762CBD}"/>
              </a:ext>
            </a:extLst>
          </p:cNvPr>
          <p:cNvSpPr txBox="1"/>
          <p:nvPr/>
        </p:nvSpPr>
        <p:spPr>
          <a:xfrm>
            <a:off x="6229998" y="3197751"/>
            <a:ext cx="489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构造 </a:t>
            </a:r>
            <a:r>
              <a:rPr kumimoji="1" lang="en-US" altLang="zh-CN" dirty="0"/>
              <a:t>onsite</a:t>
            </a:r>
            <a:r>
              <a:rPr kumimoji="1" lang="zh-CN" altLang="en-US" dirty="0"/>
              <a:t>  项 做出来个</a:t>
            </a:r>
            <a:r>
              <a:rPr kumimoji="1" lang="en-US" altLang="zh-CN" dirty="0" err="1"/>
              <a:t>haldane</a:t>
            </a:r>
            <a:endParaRPr kumimoji="1"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6DFF0BE-4D38-A746-8F89-0E0E34584C9E}"/>
              </a:ext>
            </a:extLst>
          </p:cNvPr>
          <p:cNvSpPr/>
          <p:nvPr/>
        </p:nvSpPr>
        <p:spPr>
          <a:xfrm>
            <a:off x="6267752" y="4813743"/>
            <a:ext cx="5971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H_haldane_term = H_haldane_term.autohermi('num')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04AA3237-2797-7846-9979-8E3457DBC7EA}"/>
              </a:ext>
            </a:extLst>
          </p:cNvPr>
          <p:cNvSpPr/>
          <p:nvPr/>
        </p:nvSpPr>
        <p:spPr>
          <a:xfrm>
            <a:off x="6225211" y="3852833"/>
            <a:ext cx="37048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V_NNN = [1 0 0; 0 1 0;-1 -1 0 ];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A924D1B-BBCE-3644-B624-2D34DA9F3ACE}"/>
              </a:ext>
            </a:extLst>
          </p:cNvPr>
          <p:cNvSpPr/>
          <p:nvPr/>
        </p:nvSpPr>
        <p:spPr>
          <a:xfrm>
            <a:off x="6208551" y="4202384"/>
            <a:ext cx="57246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 H_haldane_term.set_hop(kron(sigma_z,-0.06i)</a:t>
            </a:r>
            <a:r>
              <a:rPr lang="en-US" altLang="zh-CN" dirty="0"/>
              <a:t>,…</a:t>
            </a:r>
          </a:p>
          <a:p>
            <a:r>
              <a:rPr lang="en-US" altLang="zh-CN" dirty="0"/>
              <a:t>                                  </a:t>
            </a:r>
            <a:r>
              <a:rPr lang="zh-CN" altLang="en-US" dirty="0"/>
              <a:t>1,1,V_NNN,'set')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EE5DD5-770B-7B40-BAA6-4323ABAFCCDD}"/>
              </a:ext>
            </a:extLst>
          </p:cNvPr>
          <p:cNvSpPr/>
          <p:nvPr/>
        </p:nvSpPr>
        <p:spPr>
          <a:xfrm>
            <a:off x="6267752" y="5687424"/>
            <a:ext cx="4814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H_hr_test + H_haldane_term;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F59A1D1-DF00-E345-85F5-A966561C806D}"/>
              </a:ext>
            </a:extLst>
          </p:cNvPr>
          <p:cNvSpPr txBox="1"/>
          <p:nvPr/>
        </p:nvSpPr>
        <p:spPr>
          <a:xfrm>
            <a:off x="6267752" y="5198266"/>
            <a:ext cx="489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相加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31AC3E7-B46A-3C43-90CF-4CDFF5A08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89619" y="5326090"/>
            <a:ext cx="1458561" cy="1093921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CFE61BF6-AAED-E54E-A0E3-447AADF80ED0}"/>
              </a:ext>
            </a:extLst>
          </p:cNvPr>
          <p:cNvSpPr/>
          <p:nvPr/>
        </p:nvSpPr>
        <p:spPr>
          <a:xfrm>
            <a:off x="6244447" y="3533597"/>
            <a:ext cx="3999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H_haldane_term =  HR(2,[0 0 0]) ;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F967C6F-CE57-B84D-B9DA-F16972C76EBC}"/>
              </a:ext>
            </a:extLst>
          </p:cNvPr>
          <p:cNvSpPr txBox="1"/>
          <p:nvPr/>
        </p:nvSpPr>
        <p:spPr>
          <a:xfrm>
            <a:off x="805979" y="53383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这种方法可以全局平移费米面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FA50AEF-7ACB-D54A-AAC5-EE3F5868C2CB}"/>
              </a:ext>
            </a:extLst>
          </p:cNvPr>
          <p:cNvSpPr txBox="1"/>
          <p:nvPr/>
        </p:nvSpPr>
        <p:spPr>
          <a:xfrm>
            <a:off x="805979" y="5730838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等价于后面加一个</a:t>
            </a:r>
            <a:r>
              <a:rPr kumimoji="1" lang="en-US" altLang="zh-CN" dirty="0"/>
              <a:t>mat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259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7D2F1-32B0-1B4E-9389-8D1BF05D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83C2E2B-C13F-A044-91BF-17309B760D7F}"/>
              </a:ext>
            </a:extLst>
          </p:cNvPr>
          <p:cNvSpPr/>
          <p:nvPr/>
        </p:nvSpPr>
        <p:spPr>
          <a:xfrm>
            <a:off x="660400" y="1872038"/>
            <a:ext cx="35381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H_hr_test * (1/3);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8454A1-6440-234B-B8A7-9F1F4DBC6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811" y="1130300"/>
            <a:ext cx="2470411" cy="185280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0CCBE02-EC64-994A-8808-2DFBF872595C}"/>
              </a:ext>
            </a:extLst>
          </p:cNvPr>
          <p:cNvSpPr/>
          <p:nvPr/>
        </p:nvSpPr>
        <p:spPr>
          <a:xfrm>
            <a:off x="668337" y="3724846"/>
            <a:ext cx="3409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 = H_hr_test * 3  ;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E17A53-74B3-5042-B8CD-DD8813C7B0C9}"/>
              </a:ext>
            </a:extLst>
          </p:cNvPr>
          <p:cNvSpPr txBox="1"/>
          <p:nvPr/>
        </p:nvSpPr>
        <p:spPr>
          <a:xfrm>
            <a:off x="668337" y="2892311"/>
            <a:ext cx="3970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不要使用 除法 ，对矩阵来说 除法是求逆 暂时还没用到这个操作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D3DEDD6-DA7B-654C-99A5-3846B099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811" y="3352440"/>
            <a:ext cx="2470410" cy="1852808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224FF54-1605-124A-838F-BDB7D4D13D8D}"/>
              </a:ext>
            </a:extLst>
          </p:cNvPr>
          <p:cNvSpPr txBox="1"/>
          <p:nvPr/>
        </p:nvSpPr>
        <p:spPr>
          <a:xfrm>
            <a:off x="1114816" y="43277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乘回来了</a:t>
            </a:r>
            <a:endParaRPr kumimoji="1" lang="en-US" altLang="zh-CN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40905C2-4CC0-284E-B419-595A6E753753}"/>
              </a:ext>
            </a:extLst>
          </p:cNvPr>
          <p:cNvSpPr/>
          <p:nvPr/>
        </p:nvSpPr>
        <p:spPr>
          <a:xfrm>
            <a:off x="6093618" y="1628807"/>
            <a:ext cx="4538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 </a:t>
            </a:r>
            <a:r>
              <a:rPr lang="en-US" altLang="zh-CN" dirty="0" err="1"/>
              <a:t>H_hr_test</a:t>
            </a:r>
            <a:r>
              <a:rPr lang="en-US" altLang="zh-CN" dirty="0"/>
              <a:t> = </a:t>
            </a:r>
            <a:r>
              <a:rPr lang="en-US" altLang="zh-CN" dirty="0" err="1"/>
              <a:t>H_hr_test</a:t>
            </a:r>
            <a:r>
              <a:rPr lang="en-US" altLang="zh-CN" dirty="0"/>
              <a:t> .* </a:t>
            </a:r>
            <a:r>
              <a:rPr kumimoji="1" lang="en-US" altLang="zh-CN" dirty="0"/>
              <a:t>[1 1/2;1/3 1]</a:t>
            </a:r>
            <a:r>
              <a:rPr lang="en-US" altLang="zh-CN" dirty="0"/>
              <a:t>   ;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7EC8370-A78B-A643-AF23-786B5D614CE5}"/>
              </a:ext>
            </a:extLst>
          </p:cNvPr>
          <p:cNvSpPr txBox="1"/>
          <p:nvPr/>
        </p:nvSpPr>
        <p:spPr>
          <a:xfrm>
            <a:off x="6363221" y="2241370"/>
            <a:ext cx="283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NRPT .* [1 1/2;1/3 1]</a:t>
            </a:r>
            <a:r>
              <a:rPr lang="en-US" altLang="zh-CN" dirty="0"/>
              <a:t> 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31C760E-C78E-0B40-B080-6F3D8F67E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681" y="1130300"/>
            <a:ext cx="1860281" cy="139521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30983CB9-5B94-804E-8ECE-990DE3AA0839}"/>
              </a:ext>
            </a:extLst>
          </p:cNvPr>
          <p:cNvSpPr/>
          <p:nvPr/>
        </p:nvSpPr>
        <p:spPr>
          <a:xfrm>
            <a:off x="6126741" y="2692796"/>
            <a:ext cx="4153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 </a:t>
            </a:r>
            <a:r>
              <a:rPr lang="en-US" altLang="zh-CN" dirty="0" err="1"/>
              <a:t>H_hr_test</a:t>
            </a:r>
            <a:r>
              <a:rPr lang="en-US" altLang="zh-CN" dirty="0"/>
              <a:t> = </a:t>
            </a:r>
            <a:r>
              <a:rPr lang="en-US" altLang="zh-CN" dirty="0" err="1"/>
              <a:t>H_hr_test</a:t>
            </a:r>
            <a:r>
              <a:rPr lang="en-US" altLang="zh-CN" dirty="0"/>
              <a:t> .* </a:t>
            </a:r>
            <a:r>
              <a:rPr kumimoji="1" lang="en-US" altLang="zh-CN" dirty="0"/>
              <a:t>[1 2;3 1]</a:t>
            </a:r>
            <a:r>
              <a:rPr lang="en-US" altLang="zh-CN" dirty="0"/>
              <a:t>   ;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6B4AF3-D48F-A64C-AF85-837C18607640}"/>
              </a:ext>
            </a:extLst>
          </p:cNvPr>
          <p:cNvSpPr txBox="1"/>
          <p:nvPr/>
        </p:nvSpPr>
        <p:spPr>
          <a:xfrm>
            <a:off x="6434437" y="305966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乘回来</a:t>
            </a:r>
            <a:endParaRPr kumimoji="1"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3DFEF7B-CC34-1D4D-9B40-2E906758F7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76025" y="2539075"/>
            <a:ext cx="1884647" cy="141348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D177DDB6-2DC0-514E-A5B5-C5B4414EB738}"/>
              </a:ext>
            </a:extLst>
          </p:cNvPr>
          <p:cNvSpPr txBox="1"/>
          <p:nvPr/>
        </p:nvSpPr>
        <p:spPr>
          <a:xfrm flipH="1">
            <a:off x="964952" y="5446976"/>
            <a:ext cx="931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支持 两个</a:t>
            </a:r>
            <a:r>
              <a:rPr kumimoji="1" lang="en-US" altLang="zh-CN" dirty="0"/>
              <a:t>TB</a:t>
            </a:r>
            <a:r>
              <a:rPr kumimoji="1" lang="zh-CN" altLang="en-US" dirty="0"/>
              <a:t>对象的 矩阵乘法 和元素乘法 目前还不清楚用途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855E2F6-6C3C-484E-932D-1D694BC30A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025" y="4220970"/>
            <a:ext cx="1898079" cy="1423559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FE100C89-B73A-FE48-A49F-F54E04280F3E}"/>
              </a:ext>
            </a:extLst>
          </p:cNvPr>
          <p:cNvSpPr/>
          <p:nvPr/>
        </p:nvSpPr>
        <p:spPr>
          <a:xfrm>
            <a:off x="6126741" y="4427278"/>
            <a:ext cx="3467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H_hr_test2 = H_hr_test2 .^2 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4174D2C-B023-864B-A99D-EACDAAD6E881}"/>
              </a:ext>
            </a:extLst>
          </p:cNvPr>
          <p:cNvSpPr txBox="1"/>
          <p:nvPr/>
        </p:nvSpPr>
        <p:spPr>
          <a:xfrm>
            <a:off x="964952" y="5816308"/>
            <a:ext cx="3961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矩阵在前面 对</a:t>
            </a:r>
            <a:r>
              <a:rPr kumimoji="1" lang="en-US" altLang="zh-CN" dirty="0" err="1"/>
              <a:t>homecell</a:t>
            </a:r>
            <a:r>
              <a:rPr kumimoji="1" lang="en-US" altLang="zh-CN" dirty="0"/>
              <a:t> </a:t>
            </a:r>
            <a:r>
              <a:rPr kumimoji="1" lang="zh-CN" altLang="en-US" dirty="0"/>
              <a:t>作 乘 法；</a:t>
            </a:r>
          </a:p>
        </p:txBody>
      </p:sp>
    </p:spTree>
    <p:extLst>
      <p:ext uri="{BB962C8B-B14F-4D97-AF65-F5344CB8AC3E}">
        <p14:creationId xmlns:p14="http://schemas.microsoft.com/office/powerpoint/2010/main" val="781422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941C1-8DB2-8947-B62D-537E21D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4EC6C4-5A1B-A642-B9F6-665E27F816BD}"/>
              </a:ext>
            </a:extLst>
          </p:cNvPr>
          <p:cNvSpPr txBox="1"/>
          <p:nvPr/>
        </p:nvSpPr>
        <p:spPr>
          <a:xfrm>
            <a:off x="660400" y="1130300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判断两个</a:t>
            </a:r>
            <a:r>
              <a:rPr kumimoji="1" lang="en-US" altLang="zh-CN" dirty="0"/>
              <a:t>TB</a:t>
            </a:r>
            <a:r>
              <a:rPr kumimoji="1" lang="zh-CN" altLang="en-US" dirty="0"/>
              <a:t>是否相等</a:t>
            </a:r>
            <a:endParaRPr kumimoji="1"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60B907-91D8-A64F-8854-BA2B94E7C083}"/>
              </a:ext>
            </a:extLst>
          </p:cNvPr>
          <p:cNvSpPr/>
          <p:nvPr/>
        </p:nvSpPr>
        <p:spPr>
          <a:xfrm>
            <a:off x="747059" y="1577344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H_hr_test2 = H_hr_test;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DA7CA8A-95DE-8B4B-BB26-690CD3E89229}"/>
              </a:ext>
            </a:extLst>
          </p:cNvPr>
          <p:cNvSpPr/>
          <p:nvPr/>
        </p:nvSpPr>
        <p:spPr>
          <a:xfrm>
            <a:off x="747059" y="1946676"/>
            <a:ext cx="3190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 H_hr_test2 == H_hr_test</a:t>
            </a:r>
          </a:p>
          <a:p>
            <a:endParaRPr lang="zh-CN" altLang="en-US" dirty="0"/>
          </a:p>
          <a:p>
            <a:r>
              <a:rPr lang="zh-CN" altLang="en-US" dirty="0"/>
              <a:t>ans =</a:t>
            </a:r>
          </a:p>
          <a:p>
            <a:endParaRPr lang="zh-CN" altLang="en-US" dirty="0"/>
          </a:p>
          <a:p>
            <a:r>
              <a:rPr lang="zh-CN" altLang="en-US" dirty="0"/>
              <a:t>  logical</a:t>
            </a:r>
          </a:p>
          <a:p>
            <a:endParaRPr lang="zh-CN" altLang="en-US" dirty="0"/>
          </a:p>
          <a:p>
            <a:r>
              <a:rPr lang="zh-CN" altLang="en-US" dirty="0"/>
              <a:t>   1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7A668D3-B1AC-7F4E-A645-1D3167E1B68E}"/>
              </a:ext>
            </a:extLst>
          </p:cNvPr>
          <p:cNvSpPr/>
          <p:nvPr/>
        </p:nvSpPr>
        <p:spPr>
          <a:xfrm>
            <a:off x="747059" y="3978001"/>
            <a:ext cx="3190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&gt;&gt; H_hr_test2 ~= H_hr_test</a:t>
            </a:r>
          </a:p>
          <a:p>
            <a:endParaRPr lang="zh-CN" altLang="en-US" dirty="0"/>
          </a:p>
          <a:p>
            <a:r>
              <a:rPr lang="zh-CN" altLang="en-US" dirty="0"/>
              <a:t>ans =</a:t>
            </a:r>
          </a:p>
          <a:p>
            <a:endParaRPr lang="zh-CN" altLang="en-US" dirty="0"/>
          </a:p>
          <a:p>
            <a:r>
              <a:rPr lang="zh-CN" altLang="en-US" dirty="0"/>
              <a:t>  logical</a:t>
            </a:r>
          </a:p>
          <a:p>
            <a:endParaRPr lang="zh-CN" altLang="en-US" dirty="0"/>
          </a:p>
          <a:p>
            <a:r>
              <a:rPr lang="zh-CN" altLang="en-US" dirty="0"/>
              <a:t>   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3F18D2-042D-6442-8443-A4588BF1B2E8}"/>
              </a:ext>
            </a:extLst>
          </p:cNvPr>
          <p:cNvSpPr/>
          <p:nvPr/>
        </p:nvSpPr>
        <p:spPr>
          <a:xfrm>
            <a:off x="4209826" y="19466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&gt;&gt; H_hr_test2 == H_hr_test</a:t>
            </a:r>
          </a:p>
          <a:p>
            <a:endParaRPr lang="zh-CN" altLang="en-US" dirty="0"/>
          </a:p>
          <a:p>
            <a:r>
              <a:rPr lang="zh-CN" altLang="en-US" dirty="0"/>
              <a:t>ans =</a:t>
            </a:r>
          </a:p>
          <a:p>
            <a:endParaRPr lang="zh-CN" altLang="en-US" dirty="0"/>
          </a:p>
          <a:p>
            <a:r>
              <a:rPr lang="zh-CN" altLang="en-US" dirty="0"/>
              <a:t>  logical</a:t>
            </a:r>
          </a:p>
          <a:p>
            <a:endParaRPr lang="zh-CN" altLang="en-US" dirty="0"/>
          </a:p>
          <a:p>
            <a:r>
              <a:rPr lang="zh-CN" altLang="en-US" dirty="0"/>
              <a:t>   0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0CC7EF-3C20-1A41-ABF1-4EBC9A961320}"/>
              </a:ext>
            </a:extLst>
          </p:cNvPr>
          <p:cNvSpPr/>
          <p:nvPr/>
        </p:nvSpPr>
        <p:spPr>
          <a:xfrm>
            <a:off x="4209826" y="1577344"/>
            <a:ext cx="3403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H_hr_test2 = H_hr_test2 .^2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C289EBF-4CDD-854B-BEAE-F3684C99F0C2}"/>
              </a:ext>
            </a:extLst>
          </p:cNvPr>
          <p:cNvSpPr/>
          <p:nvPr/>
        </p:nvSpPr>
        <p:spPr>
          <a:xfrm>
            <a:off x="4209826" y="3978001"/>
            <a:ext cx="589776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 H_hr_test2 = </a:t>
            </a:r>
            <a:r>
              <a:rPr lang="zh-CN" altLang="en-US" dirty="0"/>
              <a:t>H_hr2 </a:t>
            </a:r>
            <a:r>
              <a:rPr lang="en-US" altLang="zh-CN" dirty="0"/>
              <a:t> + </a:t>
            </a:r>
            <a:r>
              <a:rPr lang="en-US" altLang="zh-CN" dirty="0" err="1"/>
              <a:t>H_haldane_term</a:t>
            </a:r>
            <a:r>
              <a:rPr lang="en-US" altLang="zh-CN" dirty="0"/>
              <a:t>;</a:t>
            </a:r>
          </a:p>
          <a:p>
            <a:r>
              <a:rPr lang="zh-CN" altLang="en-US" dirty="0"/>
              <a:t>&gt;&gt; H_hr_test </a:t>
            </a:r>
            <a:r>
              <a:rPr lang="en-US" altLang="zh-CN" dirty="0"/>
              <a:t>  </a:t>
            </a:r>
            <a:r>
              <a:rPr lang="zh-CN" altLang="en-US" dirty="0"/>
              <a:t>= </a:t>
            </a:r>
            <a:r>
              <a:rPr lang="en-US" altLang="zh-CN" dirty="0"/>
              <a:t>H_hr_test2 - </a:t>
            </a:r>
            <a:r>
              <a:rPr lang="en-US" altLang="zh-CN" dirty="0" err="1"/>
              <a:t>H_haldane_term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&gt;&gt; [</a:t>
            </a:r>
            <a:r>
              <a:rPr lang="en-US" altLang="zh-CN" dirty="0" err="1"/>
              <a:t>logical_num,logical_mat</a:t>
            </a:r>
            <a:r>
              <a:rPr lang="en-US" altLang="zh-CN" dirty="0"/>
              <a:t> ]= H_hr_test2 ==</a:t>
            </a:r>
            <a:r>
              <a:rPr lang="en-US" altLang="zh-CN" dirty="0" err="1"/>
              <a:t>H_hr_test</a:t>
            </a:r>
            <a:r>
              <a:rPr lang="en-US" altLang="zh-CN" dirty="0"/>
              <a:t>;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F91524E-F854-6F43-B5BC-6A3C292D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594" y="2041987"/>
            <a:ext cx="1917508" cy="358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78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363A65-2919-814C-860B-A56D535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 </a:t>
            </a:r>
            <a:r>
              <a:rPr kumimoji="1" lang="en-US" altLang="zh-CN" dirty="0"/>
              <a:t>–</a:t>
            </a:r>
            <a:r>
              <a:rPr kumimoji="1" lang="zh-CN" altLang="en-US" dirty="0"/>
              <a:t>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3CADA44-EAD0-9B4C-A513-B06DCAED9CAF}"/>
              </a:ext>
            </a:extLst>
          </p:cNvPr>
          <p:cNvSpPr/>
          <p:nvPr/>
        </p:nvSpPr>
        <p:spPr>
          <a:xfrm>
            <a:off x="660400" y="1232654"/>
            <a:ext cx="584871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H_Haldane = H_hr2 + H_haldane_term;</a:t>
            </a:r>
            <a:endParaRPr lang="en-US" altLang="zh-CN" dirty="0"/>
          </a:p>
          <a:p>
            <a:r>
              <a:rPr lang="en-US" altLang="zh-CN" dirty="0"/>
              <a:t>&gt;&gt; </a:t>
            </a:r>
            <a:r>
              <a:rPr lang="en-US" altLang="zh-CN" dirty="0" err="1"/>
              <a:t>H_Haldane_dagger</a:t>
            </a:r>
            <a:r>
              <a:rPr lang="en-US" altLang="zh-CN" dirty="0"/>
              <a:t> = </a:t>
            </a:r>
            <a:r>
              <a:rPr lang="en-US" altLang="zh-CN" dirty="0" err="1"/>
              <a:t>H_Haldane</a:t>
            </a:r>
            <a:r>
              <a:rPr lang="en-US" altLang="zh-CN" dirty="0"/>
              <a:t>’ </a:t>
            </a:r>
          </a:p>
          <a:p>
            <a:r>
              <a:rPr lang="en-US" altLang="zh-CN" dirty="0"/>
              <a:t>&gt;&gt; [~,</a:t>
            </a:r>
            <a:r>
              <a:rPr lang="en-US" altLang="zh-CN" dirty="0" err="1"/>
              <a:t>check_diff</a:t>
            </a:r>
            <a:r>
              <a:rPr lang="en-US" altLang="zh-CN" dirty="0"/>
              <a:t>] = (</a:t>
            </a:r>
            <a:r>
              <a:rPr lang="en-US" altLang="zh-CN" dirty="0" err="1"/>
              <a:t>H_Haldane_dagger</a:t>
            </a:r>
            <a:r>
              <a:rPr lang="en-US" altLang="zh-CN" dirty="0"/>
              <a:t> == </a:t>
            </a:r>
            <a:r>
              <a:rPr lang="en-US" altLang="zh-CN" dirty="0" err="1"/>
              <a:t>H_Haldane</a:t>
            </a:r>
            <a:r>
              <a:rPr lang="en-US" altLang="zh-CN" dirty="0"/>
              <a:t>)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E716546-0210-5349-A98B-400F7144A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938" y="2251771"/>
            <a:ext cx="2733116" cy="405076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3B4343-0CEB-7F48-9F0C-733E18BDD1DB}"/>
              </a:ext>
            </a:extLst>
          </p:cNvPr>
          <p:cNvSpPr txBox="1"/>
          <p:nvPr/>
        </p:nvSpPr>
        <p:spPr>
          <a:xfrm>
            <a:off x="3969572" y="3550024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厄米性要求</a:t>
            </a:r>
            <a:endParaRPr kumimoji="1" lang="en-US" altLang="zh-CN" dirty="0"/>
          </a:p>
          <a:p>
            <a:r>
              <a:rPr kumimoji="1" lang="en-US" altLang="zh-CN" dirty="0"/>
              <a:t>\pi</a:t>
            </a:r>
            <a:r>
              <a:rPr kumimoji="1" lang="zh-CN" altLang="en-US" dirty="0"/>
              <a:t> 键为实数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E636C1-5CD6-D842-BD8A-471110875C25}"/>
              </a:ext>
            </a:extLst>
          </p:cNvPr>
          <p:cNvSpPr txBox="1"/>
          <p:nvPr/>
        </p:nvSpPr>
        <p:spPr>
          <a:xfrm>
            <a:off x="4831346" y="15387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厄米共轭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9114937-3937-E247-8735-8460DA0E8559}"/>
              </a:ext>
            </a:extLst>
          </p:cNvPr>
          <p:cNvSpPr/>
          <p:nvPr/>
        </p:nvSpPr>
        <p:spPr>
          <a:xfrm>
            <a:off x="6366120" y="1463486"/>
            <a:ext cx="3461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&gt;&gt; </a:t>
            </a:r>
            <a:r>
              <a:rPr lang="zh-CN" altLang="en-US" dirty="0"/>
              <a:t>H_Haldane_T = H_Haldane.'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42562E-334C-A34D-876C-9B2A0ADC9285}"/>
              </a:ext>
            </a:extLst>
          </p:cNvPr>
          <p:cNvSpPr txBox="1"/>
          <p:nvPr/>
        </p:nvSpPr>
        <p:spPr>
          <a:xfrm>
            <a:off x="9931577" y="146348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转置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4ADAB8D-EBC6-0F49-B5D3-DF31738BBED7}"/>
              </a:ext>
            </a:extLst>
          </p:cNvPr>
          <p:cNvSpPr/>
          <p:nvPr/>
        </p:nvSpPr>
        <p:spPr>
          <a:xfrm>
            <a:off x="6366120" y="1793380"/>
            <a:ext cx="5267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[~,check_diff] = (H_Haldane_T == H_Haldane)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F26EA5E-6717-7740-8DCB-DFF4EE7E6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51771"/>
            <a:ext cx="2822089" cy="409658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12D45720-A92D-0744-8F19-0DBBFF77EC3E}"/>
              </a:ext>
            </a:extLst>
          </p:cNvPr>
          <p:cNvSpPr txBox="1"/>
          <p:nvPr/>
        </p:nvSpPr>
        <p:spPr>
          <a:xfrm>
            <a:off x="9069904" y="362354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转置就是单纯的转置</a:t>
            </a:r>
          </a:p>
        </p:txBody>
      </p:sp>
    </p:spTree>
    <p:extLst>
      <p:ext uri="{BB962C8B-B14F-4D97-AF65-F5344CB8AC3E}">
        <p14:creationId xmlns:p14="http://schemas.microsoft.com/office/powerpoint/2010/main" val="2114905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6484A-C249-4E4F-B850-B442F625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函数重载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6CFDEA-4A9D-A44A-8D6C-FE4A43B3A835}"/>
              </a:ext>
            </a:extLst>
          </p:cNvPr>
          <p:cNvSpPr/>
          <p:nvPr/>
        </p:nvSpPr>
        <p:spPr>
          <a:xfrm>
            <a:off x="668337" y="1130300"/>
            <a:ext cx="49744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H_Haldane_</a:t>
            </a:r>
            <a:r>
              <a:rPr lang="en-US" altLang="zh-CN" dirty="0" err="1"/>
              <a:t>conj</a:t>
            </a:r>
            <a:r>
              <a:rPr lang="en-US" altLang="zh-CN" dirty="0"/>
              <a:t> = </a:t>
            </a:r>
            <a:r>
              <a:rPr lang="en-US" altLang="zh-CN" dirty="0" err="1"/>
              <a:t>conj</a:t>
            </a:r>
            <a:r>
              <a:rPr lang="en-US" altLang="zh-CN" dirty="0"/>
              <a:t>(</a:t>
            </a:r>
            <a:r>
              <a:rPr lang="en-US" altLang="zh-CN" dirty="0" err="1"/>
              <a:t>H_Haldane</a:t>
            </a:r>
            <a:r>
              <a:rPr lang="en-US" altLang="zh-CN" dirty="0"/>
              <a:t>);</a:t>
            </a:r>
          </a:p>
          <a:p>
            <a:r>
              <a:rPr lang="zh-CN" altLang="en-US" dirty="0"/>
              <a:t>H_Haldane_</a:t>
            </a:r>
            <a:r>
              <a:rPr lang="en-US" altLang="zh-CN" dirty="0" err="1"/>
              <a:t>kron</a:t>
            </a:r>
            <a:r>
              <a:rPr lang="en-US" altLang="zh-CN" dirty="0"/>
              <a:t> = </a:t>
            </a:r>
            <a:r>
              <a:rPr lang="en-US" altLang="zh-CN" dirty="0" err="1"/>
              <a:t>kron</a:t>
            </a:r>
            <a:r>
              <a:rPr lang="en-US" altLang="zh-CN" dirty="0"/>
              <a:t>([1,0;0,-1], </a:t>
            </a:r>
            <a:r>
              <a:rPr lang="en-US" altLang="zh-CN" dirty="0" err="1"/>
              <a:t>H_Haldane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9574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308B-F215-AC43-822C-556864F84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基本操作</a:t>
            </a:r>
            <a:r>
              <a:rPr kumimoji="1" lang="en-US" altLang="zh-CN" dirty="0"/>
              <a:t>-6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A6D4A6-0B3B-7D4A-96B9-DBC788F379F9}"/>
              </a:ext>
            </a:extLst>
          </p:cNvPr>
          <p:cNvSpPr/>
          <p:nvPr/>
        </p:nvSpPr>
        <p:spPr>
          <a:xfrm>
            <a:off x="660400" y="1130300"/>
            <a:ext cx="5230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H_KaneMele = [H_Haldane,H_Haldane_</a:t>
            </a:r>
            <a:r>
              <a:rPr lang="en-US" altLang="zh-CN" dirty="0" err="1"/>
              <a:t>conj</a:t>
            </a:r>
            <a:r>
              <a:rPr lang="zh-CN" altLang="en-US" dirty="0"/>
              <a:t>];</a:t>
            </a:r>
            <a:endParaRPr lang="en-US" altLang="zh-CN" dirty="0"/>
          </a:p>
          <a:p>
            <a:r>
              <a:rPr lang="zh-CN" altLang="en-US" dirty="0"/>
              <a:t>&gt;&gt; H_KaneMele = [H_Haldane</a:t>
            </a:r>
            <a:r>
              <a:rPr lang="en-US" altLang="zh-CN" dirty="0"/>
              <a:t>;</a:t>
            </a:r>
            <a:r>
              <a:rPr lang="zh-CN" altLang="en-US" dirty="0"/>
              <a:t>H_Haldane_</a:t>
            </a:r>
            <a:r>
              <a:rPr lang="en-US" altLang="zh-CN" dirty="0" err="1"/>
              <a:t>conj</a:t>
            </a:r>
            <a:r>
              <a:rPr lang="zh-CN" altLang="en-US" dirty="0"/>
              <a:t>];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60F3F4-5415-D54F-8741-90D3B9592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50" y="1840684"/>
            <a:ext cx="2384014" cy="495063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74CF278-01D2-9A43-8DD4-1A27D3C3DAA7}"/>
              </a:ext>
            </a:extLst>
          </p:cNvPr>
          <p:cNvSpPr/>
          <p:nvPr/>
        </p:nvSpPr>
        <p:spPr>
          <a:xfrm>
            <a:off x="6186272" y="1130300"/>
            <a:ext cx="58432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&gt;&gt; H_KaneMele_n = H_KaneMele.Subsall()</a:t>
            </a:r>
            <a:endParaRPr lang="en-US" altLang="zh-CN" dirty="0"/>
          </a:p>
          <a:p>
            <a:r>
              <a:rPr lang="en-US" altLang="zh-CN" dirty="0"/>
              <a:t>&gt;&gt; EIGENCAR = </a:t>
            </a:r>
            <a:r>
              <a:rPr lang="en-US" altLang="zh-CN" dirty="0" err="1"/>
              <a:t>EIGENCAR_gen</a:t>
            </a:r>
            <a:r>
              <a:rPr lang="en-US" altLang="zh-CN" dirty="0"/>
              <a:t>(H_KaneMele_n,'</a:t>
            </a:r>
            <a:r>
              <a:rPr lang="en-US" altLang="zh-CN" dirty="0" err="1"/>
              <a:t>tc</a:t>
            </a:r>
            <a:r>
              <a:rPr lang="en-US" altLang="zh-CN" dirty="0"/>
              <a:t>’);</a:t>
            </a:r>
          </a:p>
          <a:p>
            <a:r>
              <a:rPr lang="en-US" altLang="zh-CN" dirty="0"/>
              <a:t>&gt;&gt; </a:t>
            </a:r>
            <a:r>
              <a:rPr lang="en-US" altLang="zh-CN" dirty="0" err="1"/>
              <a:t>bandplot</a:t>
            </a:r>
            <a:r>
              <a:rPr lang="en-US" altLang="zh-CN" dirty="0"/>
              <a:t>( EIGENCAR,[-3,3]);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B38878-4851-AC4F-89E1-C9E0A478C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068148"/>
            <a:ext cx="5843266" cy="438245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C05CA31-E7A9-8746-938D-B3E29D911E0A}"/>
              </a:ext>
            </a:extLst>
          </p:cNvPr>
          <p:cNvSpPr txBox="1"/>
          <p:nvPr/>
        </p:nvSpPr>
        <p:spPr>
          <a:xfrm>
            <a:off x="0" y="12687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直和</a:t>
            </a:r>
          </a:p>
        </p:txBody>
      </p:sp>
    </p:spTree>
    <p:extLst>
      <p:ext uri="{BB962C8B-B14F-4D97-AF65-F5344CB8AC3E}">
        <p14:creationId xmlns:p14="http://schemas.microsoft.com/office/powerpoint/2010/main" val="1504851211"/>
      </p:ext>
    </p:extLst>
  </p:cSld>
  <p:clrMapOvr>
    <a:masterClrMapping/>
  </p:clrMapOvr>
</p:sld>
</file>

<file path=ppt/theme/theme1.xml><?xml version="1.0" encoding="utf-8"?>
<a:theme xmlns:a="http://schemas.openxmlformats.org/drawingml/2006/main" name="BUAA_read">
  <a:themeElements>
    <a:clrScheme name="气流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UAA_read" id="{9B0B7353-597E-D140-93D5-ADE1C2210D45}" vid="{AA297B08-E707-FA4D-A58A-772E1C7BB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BUAA_read</Template>
  <TotalTime>4827</TotalTime>
  <Words>1276</Words>
  <Application>Microsoft Macintosh PowerPoint</Application>
  <PresentationFormat>宽屏</PresentationFormat>
  <Paragraphs>172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DengXian</vt:lpstr>
      <vt:lpstr>等线 Light</vt:lpstr>
      <vt:lpstr>于洪亮毛笔行楷简体</vt:lpstr>
      <vt:lpstr>Arial Unicode MS</vt:lpstr>
      <vt:lpstr>Lantinghei SC Demibold</vt:lpstr>
      <vt:lpstr>Source Han Sans SC Normal</vt:lpstr>
      <vt:lpstr>Arial</vt:lpstr>
      <vt:lpstr>Calibri</vt:lpstr>
      <vt:lpstr>Calibri Light</vt:lpstr>
      <vt:lpstr>Cambria Math</vt:lpstr>
      <vt:lpstr>Helvetica</vt:lpstr>
      <vt:lpstr>Helvetica Light</vt:lpstr>
      <vt:lpstr>BUAA_read</vt:lpstr>
      <vt:lpstr>HR</vt:lpstr>
      <vt:lpstr>基础构造</vt:lpstr>
      <vt:lpstr>基本操作 – 1 加法</vt:lpstr>
      <vt:lpstr>基本操作 – 2</vt:lpstr>
      <vt:lpstr>基本操作 – 3</vt:lpstr>
      <vt:lpstr>基本操作 – 4</vt:lpstr>
      <vt:lpstr>基本操作 – 5</vt:lpstr>
      <vt:lpstr>函数重载</vt:lpstr>
      <vt:lpstr>基本操作-6</vt:lpstr>
      <vt:lpstr>HR.nn_sk_smart &amp; HR.H_TB_gen_SK</vt:lpstr>
      <vt:lpstr>example: β -GDY bilayer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</dc:title>
  <dc:creator>parkman auex</dc:creator>
  <cp:lastModifiedBy>parkman auex</cp:lastModifiedBy>
  <cp:revision>47</cp:revision>
  <dcterms:created xsi:type="dcterms:W3CDTF">2021-01-05T05:54:05Z</dcterms:created>
  <dcterms:modified xsi:type="dcterms:W3CDTF">2021-08-14T07:14:03Z</dcterms:modified>
</cp:coreProperties>
</file>