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52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8" r:id="rId11"/>
    <p:sldId id="268" r:id="rId12"/>
    <p:sldId id="273" r:id="rId13"/>
    <p:sldId id="274" r:id="rId14"/>
    <p:sldId id="275" r:id="rId15"/>
    <p:sldId id="269" r:id="rId16"/>
    <p:sldId id="270" r:id="rId17"/>
    <p:sldId id="271" r:id="rId18"/>
    <p:sldId id="272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C9E8F8B-3602-9446-A820-2761BC2104C1}">
          <p14:sldIdLst>
            <p14:sldId id="256"/>
          </p14:sldIdLst>
        </p14:section>
        <p14:section name="目录" id="{3C95143B-B562-2046-992E-DAEF5936A843}">
          <p14:sldIdLst>
            <p14:sldId id="257"/>
          </p14:sldIdLst>
        </p14:section>
        <p14:section name="HR class 简介" id="{73A61EE7-4D47-A648-A801-AC4D32529161}">
          <p14:sldIdLst>
            <p14:sldId id="261"/>
          </p14:sldIdLst>
        </p14:section>
        <p14:section name="在HR类中构建SK TB" id="{B712FCD0-550F-164A-8E66-47736117D821}">
          <p14:sldIdLst>
            <p14:sldId id="262"/>
            <p14:sldId id="263"/>
            <p14:sldId id="264"/>
          </p14:sldIdLst>
        </p14:section>
        <p14:section name="使用matlab滑块功能进行TB粗调" id="{B1C53FEB-EB7C-3944-A4D4-C6BB28827975}">
          <p14:sldIdLst>
            <p14:sldId id="265"/>
          </p14:sldIdLst>
        </p14:section>
        <p14:section name="FIT: 单变量更新" id="{5E64F17F-9899-154B-8BAF-E4BEAE103B29}">
          <p14:sldIdLst>
            <p14:sldId id="266"/>
            <p14:sldId id="267"/>
          </p14:sldIdLst>
        </p14:section>
        <p14:section name="FIT: 多变量拟合" id="{B5D40089-50E2-D64B-A79C-00CB3DC6D9B1}">
          <p14:sldIdLst>
            <p14:sldId id="258"/>
            <p14:sldId id="268"/>
          </p14:sldIdLst>
        </p14:section>
        <p14:section name="Fit Value" id="{3067DFDB-13C9-F345-B17E-8E9AB9270A13}">
          <p14:sldIdLst>
            <p14:sldId id="273"/>
            <p14:sldId id="274"/>
          </p14:sldIdLst>
        </p14:section>
        <p14:section name="无标题节" id="{964947BE-B0E4-F544-9063-8F30511D0AEC}">
          <p14:sldIdLst>
            <p14:sldId id="275"/>
            <p14:sldId id="269"/>
            <p14:sldId id="270"/>
            <p14:sldId id="271"/>
            <p14:sldId id="272"/>
          </p14:sldIdLst>
        </p14:section>
        <p14:section name="EXAMPLE" id="{9A9C3FD3-1CC6-1A46-9BC6-D130B261168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31"/>
    <a:srgbClr val="67A54D"/>
    <a:srgbClr val="92B155"/>
    <a:srgbClr val="00998F"/>
    <a:srgbClr val="94FFB5"/>
    <a:srgbClr val="2BCE48"/>
    <a:srgbClr val="FFA405"/>
    <a:srgbClr val="0DB14B"/>
    <a:srgbClr val="1B147F"/>
    <a:srgbClr val="4B6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81579"/>
  </p:normalViewPr>
  <p:slideViewPr>
    <p:cSldViewPr snapToGrid="0" snapToObjects="1" showGuides="1">
      <p:cViewPr varScale="1">
        <p:scale>
          <a:sx n="98" d="100"/>
          <a:sy n="98" d="100"/>
        </p:scale>
        <p:origin x="15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4DE7AE-698C-FA4D-8B0E-8362EED1911D}" type="doc">
      <dgm:prSet loTypeId="urn:microsoft.com/office/officeart/2005/8/layout/process2" loCatId="" qsTypeId="urn:microsoft.com/office/officeart/2005/8/quickstyle/simple1" qsCatId="simple" csTypeId="urn:microsoft.com/office/officeart/2005/8/colors/colorful5" csCatId="colorful" phldr="1"/>
      <dgm:spPr/>
    </dgm:pt>
    <dgm:pt modelId="{0938AA2F-376A-764F-A566-1F774C1072F5}">
      <dgm:prSet phldrT="[文本]"/>
      <dgm:spPr/>
      <dgm:t>
        <a:bodyPr/>
        <a:lstStyle/>
        <a:p>
          <a:r>
            <a:rPr lang="zh-CN" altLang="en-US" dirty="0"/>
            <a:t>生成</a:t>
          </a:r>
          <a:r>
            <a:rPr lang="en-US" altLang="zh-CN" dirty="0"/>
            <a:t>TB</a:t>
          </a:r>
          <a:r>
            <a:rPr lang="zh-CN" altLang="en-US" dirty="0"/>
            <a:t>模型；</a:t>
          </a:r>
          <a:endParaRPr lang="en-US" altLang="zh-CN" dirty="0"/>
        </a:p>
        <a:p>
          <a:r>
            <a:rPr lang="zh-CN" altLang="en-US" dirty="0"/>
            <a:t>读取</a:t>
          </a:r>
          <a:r>
            <a:rPr lang="en-US" altLang="zh-CN" dirty="0"/>
            <a:t>DFT</a:t>
          </a:r>
          <a:r>
            <a:rPr lang="zh-CN" altLang="en-US" dirty="0"/>
            <a:t>结果</a:t>
          </a:r>
        </a:p>
      </dgm:t>
    </dgm:pt>
    <dgm:pt modelId="{EA8F423A-C710-AE4A-91EB-64D628EBEC42}" type="parTrans" cxnId="{3493B793-105A-3247-B46B-BC8955EF164B}">
      <dgm:prSet/>
      <dgm:spPr/>
      <dgm:t>
        <a:bodyPr/>
        <a:lstStyle/>
        <a:p>
          <a:endParaRPr lang="zh-CN" altLang="en-US"/>
        </a:p>
      </dgm:t>
    </dgm:pt>
    <dgm:pt modelId="{9D80B03E-D459-4944-930D-3AF0C7586524}" type="sibTrans" cxnId="{3493B793-105A-3247-B46B-BC8955EF164B}">
      <dgm:prSet/>
      <dgm:spPr/>
      <dgm:t>
        <a:bodyPr/>
        <a:lstStyle/>
        <a:p>
          <a:endParaRPr lang="zh-CN" altLang="en-US"/>
        </a:p>
      </dgm:t>
    </dgm:pt>
    <dgm:pt modelId="{8EB0C1F6-EEFC-E24D-A338-A3D2967A992C}">
      <dgm:prSet phldrT="[文本]"/>
      <dgm:spPr/>
      <dgm:t>
        <a:bodyPr/>
        <a:lstStyle/>
        <a:p>
          <a:r>
            <a:rPr lang="zh-CN" altLang="en-US" dirty="0"/>
            <a:t>创建参数化的 </a:t>
          </a:r>
          <a:endParaRPr lang="en-US" altLang="zh-CN" dirty="0"/>
        </a:p>
        <a:p>
          <a:r>
            <a:rPr lang="zh-CN" altLang="en-US" u="sng" dirty="0"/>
            <a:t>评估函数</a:t>
          </a:r>
        </a:p>
      </dgm:t>
    </dgm:pt>
    <dgm:pt modelId="{61CA8BAA-92C3-5A4F-A355-C8A66D2D060F}" type="parTrans" cxnId="{AF20D23E-6BC8-1C46-A87B-5B73F18B2633}">
      <dgm:prSet/>
      <dgm:spPr/>
      <dgm:t>
        <a:bodyPr/>
        <a:lstStyle/>
        <a:p>
          <a:endParaRPr lang="zh-CN" altLang="en-US"/>
        </a:p>
      </dgm:t>
    </dgm:pt>
    <dgm:pt modelId="{593EC34F-7D04-FB4C-B7C2-F9D8ABF4AFE4}" type="sibTrans" cxnId="{AF20D23E-6BC8-1C46-A87B-5B73F18B2633}">
      <dgm:prSet/>
      <dgm:spPr/>
      <dgm:t>
        <a:bodyPr/>
        <a:lstStyle/>
        <a:p>
          <a:endParaRPr lang="zh-CN" altLang="en-US"/>
        </a:p>
      </dgm:t>
    </dgm:pt>
    <dgm:pt modelId="{4CD76101-68C8-1F43-8205-A7C6041C18EA}" type="pres">
      <dgm:prSet presAssocID="{1B4DE7AE-698C-FA4D-8B0E-8362EED1911D}" presName="linearFlow" presStyleCnt="0">
        <dgm:presLayoutVars>
          <dgm:resizeHandles val="exact"/>
        </dgm:presLayoutVars>
      </dgm:prSet>
      <dgm:spPr/>
    </dgm:pt>
    <dgm:pt modelId="{DA3BD242-8B44-1E4F-92A0-E35FEB813BC5}" type="pres">
      <dgm:prSet presAssocID="{0938AA2F-376A-764F-A566-1F774C1072F5}" presName="node" presStyleLbl="node1" presStyleIdx="0" presStyleCnt="2">
        <dgm:presLayoutVars>
          <dgm:bulletEnabled val="1"/>
        </dgm:presLayoutVars>
      </dgm:prSet>
      <dgm:spPr/>
    </dgm:pt>
    <dgm:pt modelId="{794D9E79-85BF-A74A-88E9-00D3B1A8D262}" type="pres">
      <dgm:prSet presAssocID="{9D80B03E-D459-4944-930D-3AF0C7586524}" presName="sibTrans" presStyleLbl="sibTrans2D1" presStyleIdx="0" presStyleCnt="1"/>
      <dgm:spPr/>
    </dgm:pt>
    <dgm:pt modelId="{F42D4491-7B6A-9144-88F7-0B05093233B3}" type="pres">
      <dgm:prSet presAssocID="{9D80B03E-D459-4944-930D-3AF0C7586524}" presName="connectorText" presStyleLbl="sibTrans2D1" presStyleIdx="0" presStyleCnt="1"/>
      <dgm:spPr/>
    </dgm:pt>
    <dgm:pt modelId="{A303DB1C-CC2F-394E-8A21-3DF32CC35F20}" type="pres">
      <dgm:prSet presAssocID="{8EB0C1F6-EEFC-E24D-A338-A3D2967A992C}" presName="node" presStyleLbl="node1" presStyleIdx="1" presStyleCnt="2">
        <dgm:presLayoutVars>
          <dgm:bulletEnabled val="1"/>
        </dgm:presLayoutVars>
      </dgm:prSet>
      <dgm:spPr/>
    </dgm:pt>
  </dgm:ptLst>
  <dgm:cxnLst>
    <dgm:cxn modelId="{AF20D23E-6BC8-1C46-A87B-5B73F18B2633}" srcId="{1B4DE7AE-698C-FA4D-8B0E-8362EED1911D}" destId="{8EB0C1F6-EEFC-E24D-A338-A3D2967A992C}" srcOrd="1" destOrd="0" parTransId="{61CA8BAA-92C3-5A4F-A355-C8A66D2D060F}" sibTransId="{593EC34F-7D04-FB4C-B7C2-F9D8ABF4AFE4}"/>
    <dgm:cxn modelId="{12DDE642-E25B-B34C-8843-9209287A498D}" type="presOf" srcId="{9D80B03E-D459-4944-930D-3AF0C7586524}" destId="{F42D4491-7B6A-9144-88F7-0B05093233B3}" srcOrd="1" destOrd="0" presId="urn:microsoft.com/office/officeart/2005/8/layout/process2"/>
    <dgm:cxn modelId="{A40C454F-E76F-9248-9AB3-10A98CACDFAC}" type="presOf" srcId="{8EB0C1F6-EEFC-E24D-A338-A3D2967A992C}" destId="{A303DB1C-CC2F-394E-8A21-3DF32CC35F20}" srcOrd="0" destOrd="0" presId="urn:microsoft.com/office/officeart/2005/8/layout/process2"/>
    <dgm:cxn modelId="{5EB88879-B010-7B42-811A-2418206D629A}" type="presOf" srcId="{0938AA2F-376A-764F-A566-1F774C1072F5}" destId="{DA3BD242-8B44-1E4F-92A0-E35FEB813BC5}" srcOrd="0" destOrd="0" presId="urn:microsoft.com/office/officeart/2005/8/layout/process2"/>
    <dgm:cxn modelId="{3493B793-105A-3247-B46B-BC8955EF164B}" srcId="{1B4DE7AE-698C-FA4D-8B0E-8362EED1911D}" destId="{0938AA2F-376A-764F-A566-1F774C1072F5}" srcOrd="0" destOrd="0" parTransId="{EA8F423A-C710-AE4A-91EB-64D628EBEC42}" sibTransId="{9D80B03E-D459-4944-930D-3AF0C7586524}"/>
    <dgm:cxn modelId="{EAE743CC-1252-6B43-A35A-12D043851D11}" type="presOf" srcId="{9D80B03E-D459-4944-930D-3AF0C7586524}" destId="{794D9E79-85BF-A74A-88E9-00D3B1A8D262}" srcOrd="0" destOrd="0" presId="urn:microsoft.com/office/officeart/2005/8/layout/process2"/>
    <dgm:cxn modelId="{B285A9D6-F78E-774B-BDD0-0F810EB9BD3E}" type="presOf" srcId="{1B4DE7AE-698C-FA4D-8B0E-8362EED1911D}" destId="{4CD76101-68C8-1F43-8205-A7C6041C18EA}" srcOrd="0" destOrd="0" presId="urn:microsoft.com/office/officeart/2005/8/layout/process2"/>
    <dgm:cxn modelId="{DABEA20E-3174-4749-93CE-69EAADD99AD4}" type="presParOf" srcId="{4CD76101-68C8-1F43-8205-A7C6041C18EA}" destId="{DA3BD242-8B44-1E4F-92A0-E35FEB813BC5}" srcOrd="0" destOrd="0" presId="urn:microsoft.com/office/officeart/2005/8/layout/process2"/>
    <dgm:cxn modelId="{2ECB50C7-AFB2-BB4A-92E4-2E87E3336B1E}" type="presParOf" srcId="{4CD76101-68C8-1F43-8205-A7C6041C18EA}" destId="{794D9E79-85BF-A74A-88E9-00D3B1A8D262}" srcOrd="1" destOrd="0" presId="urn:microsoft.com/office/officeart/2005/8/layout/process2"/>
    <dgm:cxn modelId="{01B78FC4-3146-0C4F-8810-881DAB446C12}" type="presParOf" srcId="{794D9E79-85BF-A74A-88E9-00D3B1A8D262}" destId="{F42D4491-7B6A-9144-88F7-0B05093233B3}" srcOrd="0" destOrd="0" presId="urn:microsoft.com/office/officeart/2005/8/layout/process2"/>
    <dgm:cxn modelId="{8F6299F9-6621-CB44-93D1-1A2BAE9AF4C4}" type="presParOf" srcId="{4CD76101-68C8-1F43-8205-A7C6041C18EA}" destId="{A303DB1C-CC2F-394E-8A21-3DF32CC35F20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B6E0B-6B5C-3C49-BF46-1873EE4213EC}" type="doc">
      <dgm:prSet loTypeId="urn:microsoft.com/office/officeart/2005/8/layout/cycle2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46D7AB85-939E-EC47-BDE1-D7FE892CB0B1}">
      <dgm:prSet phldrT="[文本]" custT="1"/>
      <dgm:spPr/>
      <dgm:t>
        <a:bodyPr/>
        <a:lstStyle/>
        <a:p>
          <a:r>
            <a:rPr lang="zh-CN" altLang="en-US" sz="1600" dirty="0"/>
            <a:t>根据评估函数 贝叶斯优化</a:t>
          </a:r>
        </a:p>
      </dgm:t>
    </dgm:pt>
    <dgm:pt modelId="{78BAD6D9-C5AB-FB4A-8055-60C362298C7E}" type="parTrans" cxnId="{A2A74DE8-5173-8B4D-8AB0-CA333154AAA6}">
      <dgm:prSet/>
      <dgm:spPr/>
      <dgm:t>
        <a:bodyPr/>
        <a:lstStyle/>
        <a:p>
          <a:endParaRPr lang="zh-CN" altLang="en-US"/>
        </a:p>
      </dgm:t>
    </dgm:pt>
    <dgm:pt modelId="{C5FFAA57-1D57-4540-A565-015D256CB13A}" type="sibTrans" cxnId="{A2A74DE8-5173-8B4D-8AB0-CA333154AAA6}">
      <dgm:prSet/>
      <dgm:spPr/>
      <dgm:t>
        <a:bodyPr/>
        <a:lstStyle/>
        <a:p>
          <a:endParaRPr lang="zh-CN" altLang="en-US"/>
        </a:p>
      </dgm:t>
    </dgm:pt>
    <dgm:pt modelId="{F8CF27DE-5279-2D40-9C39-3C6A65F56019}">
      <dgm:prSet phldrT="[文本]" custT="1"/>
      <dgm:spPr/>
      <dgm:t>
        <a:bodyPr/>
        <a:lstStyle/>
        <a:p>
          <a:r>
            <a:rPr lang="zh-CN" altLang="en-US" sz="1600" dirty="0"/>
            <a:t>根据优化结果</a:t>
          </a:r>
          <a:endParaRPr lang="en-US" altLang="zh-CN" sz="1600" dirty="0"/>
        </a:p>
        <a:p>
          <a:r>
            <a:rPr lang="zh-CN" altLang="en-US" sz="1600" dirty="0"/>
            <a:t>确定优化阶段</a:t>
          </a:r>
        </a:p>
      </dgm:t>
    </dgm:pt>
    <dgm:pt modelId="{A1CA6F67-D52D-EB4B-8381-6A15014B9097}" type="parTrans" cxnId="{CA418162-C232-4B42-A721-0578E30308CA}">
      <dgm:prSet/>
      <dgm:spPr/>
      <dgm:t>
        <a:bodyPr/>
        <a:lstStyle/>
        <a:p>
          <a:endParaRPr lang="zh-CN" altLang="en-US"/>
        </a:p>
      </dgm:t>
    </dgm:pt>
    <dgm:pt modelId="{F326B4CC-3837-0D45-8637-8F3004C34816}" type="sibTrans" cxnId="{CA418162-C232-4B42-A721-0578E30308CA}">
      <dgm:prSet/>
      <dgm:spPr/>
      <dgm:t>
        <a:bodyPr/>
        <a:lstStyle/>
        <a:p>
          <a:endParaRPr lang="zh-CN" altLang="en-US"/>
        </a:p>
      </dgm:t>
    </dgm:pt>
    <dgm:pt modelId="{27682202-52EC-7142-BE99-7284016D415E}">
      <dgm:prSet phldrT="[文本]" custT="1"/>
      <dgm:spPr/>
      <dgm:t>
        <a:bodyPr/>
        <a:lstStyle/>
        <a:p>
          <a:r>
            <a:rPr lang="zh-CN" altLang="en-US" sz="1600" dirty="0"/>
            <a:t>给出未知参数的拟合范围</a:t>
          </a:r>
        </a:p>
      </dgm:t>
    </dgm:pt>
    <dgm:pt modelId="{2CED4345-FEDA-4046-A1BA-96D3B8703621}" type="parTrans" cxnId="{76F799B1-BEFF-454E-9FD9-23B68E5AC558}">
      <dgm:prSet/>
      <dgm:spPr/>
      <dgm:t>
        <a:bodyPr/>
        <a:lstStyle/>
        <a:p>
          <a:endParaRPr lang="zh-CN" altLang="en-US"/>
        </a:p>
      </dgm:t>
    </dgm:pt>
    <dgm:pt modelId="{FB342C4E-BA9F-4B49-AA78-A1E4ACC54C2A}" type="sibTrans" cxnId="{76F799B1-BEFF-454E-9FD9-23B68E5AC558}">
      <dgm:prSet/>
      <dgm:spPr/>
      <dgm:t>
        <a:bodyPr/>
        <a:lstStyle/>
        <a:p>
          <a:endParaRPr lang="zh-CN" altLang="en-US"/>
        </a:p>
      </dgm:t>
    </dgm:pt>
    <dgm:pt modelId="{700A3F4B-C652-744B-870A-CBDF9418EEF4}" type="pres">
      <dgm:prSet presAssocID="{1B3B6E0B-6B5C-3C49-BF46-1873EE4213EC}" presName="cycle" presStyleCnt="0">
        <dgm:presLayoutVars>
          <dgm:dir/>
          <dgm:resizeHandles val="exact"/>
        </dgm:presLayoutVars>
      </dgm:prSet>
      <dgm:spPr/>
    </dgm:pt>
    <dgm:pt modelId="{6A0F92C7-1812-9C48-89F4-76720A45836C}" type="pres">
      <dgm:prSet presAssocID="{46D7AB85-939E-EC47-BDE1-D7FE892CB0B1}" presName="node" presStyleLbl="node1" presStyleIdx="0" presStyleCnt="3" custRadScaleRad="100305" custRadScaleInc="6505">
        <dgm:presLayoutVars>
          <dgm:bulletEnabled val="1"/>
        </dgm:presLayoutVars>
      </dgm:prSet>
      <dgm:spPr/>
    </dgm:pt>
    <dgm:pt modelId="{FA514F13-82F8-CA4A-B4C5-B4B0179E5770}" type="pres">
      <dgm:prSet presAssocID="{C5FFAA57-1D57-4540-A565-015D256CB13A}" presName="sibTrans" presStyleLbl="sibTrans2D1" presStyleIdx="0" presStyleCnt="3"/>
      <dgm:spPr/>
    </dgm:pt>
    <dgm:pt modelId="{8224A9F0-188E-7743-BF36-C12751C91B8E}" type="pres">
      <dgm:prSet presAssocID="{C5FFAA57-1D57-4540-A565-015D256CB13A}" presName="connectorText" presStyleLbl="sibTrans2D1" presStyleIdx="0" presStyleCnt="3"/>
      <dgm:spPr/>
    </dgm:pt>
    <dgm:pt modelId="{D781B175-6AAF-5B47-9802-6BE39CF80AE7}" type="pres">
      <dgm:prSet presAssocID="{F8CF27DE-5279-2D40-9C39-3C6A65F56019}" presName="node" presStyleLbl="node1" presStyleIdx="1" presStyleCnt="3">
        <dgm:presLayoutVars>
          <dgm:bulletEnabled val="1"/>
        </dgm:presLayoutVars>
      </dgm:prSet>
      <dgm:spPr/>
    </dgm:pt>
    <dgm:pt modelId="{F0BE07FA-4332-FA42-9828-96EA261F86AF}" type="pres">
      <dgm:prSet presAssocID="{F326B4CC-3837-0D45-8637-8F3004C34816}" presName="sibTrans" presStyleLbl="sibTrans2D1" presStyleIdx="1" presStyleCnt="3"/>
      <dgm:spPr/>
    </dgm:pt>
    <dgm:pt modelId="{EF95DA34-D746-2248-AD25-A830F769517F}" type="pres">
      <dgm:prSet presAssocID="{F326B4CC-3837-0D45-8637-8F3004C34816}" presName="connectorText" presStyleLbl="sibTrans2D1" presStyleIdx="1" presStyleCnt="3"/>
      <dgm:spPr/>
    </dgm:pt>
    <dgm:pt modelId="{D2932B3A-46D1-9246-BC06-AEA93AFEB2EE}" type="pres">
      <dgm:prSet presAssocID="{27682202-52EC-7142-BE99-7284016D415E}" presName="node" presStyleLbl="node1" presStyleIdx="2" presStyleCnt="3">
        <dgm:presLayoutVars>
          <dgm:bulletEnabled val="1"/>
        </dgm:presLayoutVars>
      </dgm:prSet>
      <dgm:spPr/>
    </dgm:pt>
    <dgm:pt modelId="{395EDF80-CB7E-EF45-90AC-A6B013C07B4D}" type="pres">
      <dgm:prSet presAssocID="{FB342C4E-BA9F-4B49-AA78-A1E4ACC54C2A}" presName="sibTrans" presStyleLbl="sibTrans2D1" presStyleIdx="2" presStyleCnt="3"/>
      <dgm:spPr/>
    </dgm:pt>
    <dgm:pt modelId="{DC10588E-C79F-6F41-B6FE-2AE06BE8C917}" type="pres">
      <dgm:prSet presAssocID="{FB342C4E-BA9F-4B49-AA78-A1E4ACC54C2A}" presName="connectorText" presStyleLbl="sibTrans2D1" presStyleIdx="2" presStyleCnt="3"/>
      <dgm:spPr/>
    </dgm:pt>
  </dgm:ptLst>
  <dgm:cxnLst>
    <dgm:cxn modelId="{ED2A700A-5720-4549-A11A-2588101DC172}" type="presOf" srcId="{1B3B6E0B-6B5C-3C49-BF46-1873EE4213EC}" destId="{700A3F4B-C652-744B-870A-CBDF9418EEF4}" srcOrd="0" destOrd="0" presId="urn:microsoft.com/office/officeart/2005/8/layout/cycle2"/>
    <dgm:cxn modelId="{020A7348-B985-4840-AECB-327BD72CF751}" type="presOf" srcId="{F326B4CC-3837-0D45-8637-8F3004C34816}" destId="{F0BE07FA-4332-FA42-9828-96EA261F86AF}" srcOrd="0" destOrd="0" presId="urn:microsoft.com/office/officeart/2005/8/layout/cycle2"/>
    <dgm:cxn modelId="{B6D0184B-A58F-D34F-B813-9941EBF7CDA8}" type="presOf" srcId="{FB342C4E-BA9F-4B49-AA78-A1E4ACC54C2A}" destId="{DC10588E-C79F-6F41-B6FE-2AE06BE8C917}" srcOrd="1" destOrd="0" presId="urn:microsoft.com/office/officeart/2005/8/layout/cycle2"/>
    <dgm:cxn modelId="{CDA1F761-D989-F745-BDA0-7CD640C6E642}" type="presOf" srcId="{F326B4CC-3837-0D45-8637-8F3004C34816}" destId="{EF95DA34-D746-2248-AD25-A830F769517F}" srcOrd="1" destOrd="0" presId="urn:microsoft.com/office/officeart/2005/8/layout/cycle2"/>
    <dgm:cxn modelId="{CA418162-C232-4B42-A721-0578E30308CA}" srcId="{1B3B6E0B-6B5C-3C49-BF46-1873EE4213EC}" destId="{F8CF27DE-5279-2D40-9C39-3C6A65F56019}" srcOrd="1" destOrd="0" parTransId="{A1CA6F67-D52D-EB4B-8381-6A15014B9097}" sibTransId="{F326B4CC-3837-0D45-8637-8F3004C34816}"/>
    <dgm:cxn modelId="{828C496D-E3D6-DA4A-85BB-D87DAFA210BC}" type="presOf" srcId="{F8CF27DE-5279-2D40-9C39-3C6A65F56019}" destId="{D781B175-6AAF-5B47-9802-6BE39CF80AE7}" srcOrd="0" destOrd="0" presId="urn:microsoft.com/office/officeart/2005/8/layout/cycle2"/>
    <dgm:cxn modelId="{1948867E-CA9E-A64F-89AA-CB9E14A1851C}" type="presOf" srcId="{C5FFAA57-1D57-4540-A565-015D256CB13A}" destId="{8224A9F0-188E-7743-BF36-C12751C91B8E}" srcOrd="1" destOrd="0" presId="urn:microsoft.com/office/officeart/2005/8/layout/cycle2"/>
    <dgm:cxn modelId="{25BAF58A-D8EA-2D44-BAFB-BE91C3DBC1EE}" type="presOf" srcId="{46D7AB85-939E-EC47-BDE1-D7FE892CB0B1}" destId="{6A0F92C7-1812-9C48-89F4-76720A45836C}" srcOrd="0" destOrd="0" presId="urn:microsoft.com/office/officeart/2005/8/layout/cycle2"/>
    <dgm:cxn modelId="{608A1F90-E919-214B-B32D-45B6519CAC34}" type="presOf" srcId="{C5FFAA57-1D57-4540-A565-015D256CB13A}" destId="{FA514F13-82F8-CA4A-B4C5-B4B0179E5770}" srcOrd="0" destOrd="0" presId="urn:microsoft.com/office/officeart/2005/8/layout/cycle2"/>
    <dgm:cxn modelId="{76F799B1-BEFF-454E-9FD9-23B68E5AC558}" srcId="{1B3B6E0B-6B5C-3C49-BF46-1873EE4213EC}" destId="{27682202-52EC-7142-BE99-7284016D415E}" srcOrd="2" destOrd="0" parTransId="{2CED4345-FEDA-4046-A1BA-96D3B8703621}" sibTransId="{FB342C4E-BA9F-4B49-AA78-A1E4ACC54C2A}"/>
    <dgm:cxn modelId="{CE4960CB-7521-EF44-BA7B-D8BB43315714}" type="presOf" srcId="{FB342C4E-BA9F-4B49-AA78-A1E4ACC54C2A}" destId="{395EDF80-CB7E-EF45-90AC-A6B013C07B4D}" srcOrd="0" destOrd="0" presId="urn:microsoft.com/office/officeart/2005/8/layout/cycle2"/>
    <dgm:cxn modelId="{1AF40DE5-F31E-9349-AC6C-EF0220875B29}" type="presOf" srcId="{27682202-52EC-7142-BE99-7284016D415E}" destId="{D2932B3A-46D1-9246-BC06-AEA93AFEB2EE}" srcOrd="0" destOrd="0" presId="urn:microsoft.com/office/officeart/2005/8/layout/cycle2"/>
    <dgm:cxn modelId="{A2A74DE8-5173-8B4D-8AB0-CA333154AAA6}" srcId="{1B3B6E0B-6B5C-3C49-BF46-1873EE4213EC}" destId="{46D7AB85-939E-EC47-BDE1-D7FE892CB0B1}" srcOrd="0" destOrd="0" parTransId="{78BAD6D9-C5AB-FB4A-8055-60C362298C7E}" sibTransId="{C5FFAA57-1D57-4540-A565-015D256CB13A}"/>
    <dgm:cxn modelId="{01452FC1-D3C4-FD4E-AE2E-3CB464B13054}" type="presParOf" srcId="{700A3F4B-C652-744B-870A-CBDF9418EEF4}" destId="{6A0F92C7-1812-9C48-89F4-76720A45836C}" srcOrd="0" destOrd="0" presId="urn:microsoft.com/office/officeart/2005/8/layout/cycle2"/>
    <dgm:cxn modelId="{9DDAC30A-FD49-224A-AB6C-E412BD2F6CB8}" type="presParOf" srcId="{700A3F4B-C652-744B-870A-CBDF9418EEF4}" destId="{FA514F13-82F8-CA4A-B4C5-B4B0179E5770}" srcOrd="1" destOrd="0" presId="urn:microsoft.com/office/officeart/2005/8/layout/cycle2"/>
    <dgm:cxn modelId="{65DA03C1-3802-E14F-84C9-CFD4BF6DC054}" type="presParOf" srcId="{FA514F13-82F8-CA4A-B4C5-B4B0179E5770}" destId="{8224A9F0-188E-7743-BF36-C12751C91B8E}" srcOrd="0" destOrd="0" presId="urn:microsoft.com/office/officeart/2005/8/layout/cycle2"/>
    <dgm:cxn modelId="{07EA23C9-C64E-0344-B503-79858879E048}" type="presParOf" srcId="{700A3F4B-C652-744B-870A-CBDF9418EEF4}" destId="{D781B175-6AAF-5B47-9802-6BE39CF80AE7}" srcOrd="2" destOrd="0" presId="urn:microsoft.com/office/officeart/2005/8/layout/cycle2"/>
    <dgm:cxn modelId="{8E4D38FB-1996-ED40-A9A2-68261CCB8285}" type="presParOf" srcId="{700A3F4B-C652-744B-870A-CBDF9418EEF4}" destId="{F0BE07FA-4332-FA42-9828-96EA261F86AF}" srcOrd="3" destOrd="0" presId="urn:microsoft.com/office/officeart/2005/8/layout/cycle2"/>
    <dgm:cxn modelId="{B175CE81-42F1-9844-95D2-0BE12708532A}" type="presParOf" srcId="{F0BE07FA-4332-FA42-9828-96EA261F86AF}" destId="{EF95DA34-D746-2248-AD25-A830F769517F}" srcOrd="0" destOrd="0" presId="urn:microsoft.com/office/officeart/2005/8/layout/cycle2"/>
    <dgm:cxn modelId="{EB57C181-EB23-3043-B960-F367139EFA38}" type="presParOf" srcId="{700A3F4B-C652-744B-870A-CBDF9418EEF4}" destId="{D2932B3A-46D1-9246-BC06-AEA93AFEB2EE}" srcOrd="4" destOrd="0" presId="urn:microsoft.com/office/officeart/2005/8/layout/cycle2"/>
    <dgm:cxn modelId="{D238FC99-87AA-3046-80AF-30BAE3F0DDE2}" type="presParOf" srcId="{700A3F4B-C652-744B-870A-CBDF9418EEF4}" destId="{395EDF80-CB7E-EF45-90AC-A6B013C07B4D}" srcOrd="5" destOrd="0" presId="urn:microsoft.com/office/officeart/2005/8/layout/cycle2"/>
    <dgm:cxn modelId="{FF99F611-79E4-3142-BC73-5708B5F2D108}" type="presParOf" srcId="{395EDF80-CB7E-EF45-90AC-A6B013C07B4D}" destId="{DC10588E-C79F-6F41-B6FE-2AE06BE8C91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F38F14-F01C-634C-B790-D9028BDBDCC5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C7E5EF0-B2C2-B342-A169-6C3CDFE48D01}">
      <dgm:prSet phldrT="[文本]"/>
      <dgm:spPr>
        <a:solidFill>
          <a:srgbClr val="0070C0">
            <a:alpha val="82000"/>
          </a:srgbClr>
        </a:solidFill>
      </dgm:spPr>
      <dgm:t>
        <a:bodyPr/>
        <a:lstStyle/>
        <a:p>
          <a:r>
            <a:rPr lang="zh-CN" altLang="en-US" dirty="0"/>
            <a:t>能带高对称点的简并顺序</a:t>
          </a:r>
        </a:p>
      </dgm:t>
    </dgm:pt>
    <dgm:pt modelId="{6E7632F8-F761-F847-8F23-0B487D34BEC7}" type="parTrans" cxnId="{81E0E233-6837-9243-862B-4A29EB082233}">
      <dgm:prSet/>
      <dgm:spPr/>
      <dgm:t>
        <a:bodyPr/>
        <a:lstStyle/>
        <a:p>
          <a:endParaRPr lang="zh-CN" altLang="en-US"/>
        </a:p>
      </dgm:t>
    </dgm:pt>
    <dgm:pt modelId="{629C4EB0-E631-2841-9258-FB368E23446B}" type="sibTrans" cxnId="{81E0E233-6837-9243-862B-4A29EB082233}">
      <dgm:prSet/>
      <dgm:spPr/>
      <dgm:t>
        <a:bodyPr/>
        <a:lstStyle/>
        <a:p>
          <a:endParaRPr lang="zh-CN" altLang="en-US"/>
        </a:p>
      </dgm:t>
    </dgm:pt>
    <dgm:pt modelId="{5F325216-B3B0-6A42-BC79-E606555332F2}">
      <dgm:prSet phldrT="[文本]"/>
      <dgm:spPr>
        <a:solidFill>
          <a:srgbClr val="0070C0">
            <a:alpha val="92000"/>
          </a:srgbClr>
        </a:solidFill>
      </dgm:spPr>
      <dgm:t>
        <a:bodyPr/>
        <a:lstStyle/>
        <a:p>
          <a:r>
            <a:rPr lang="zh-CN" altLang="en-US" dirty="0"/>
            <a:t>选定区域内</a:t>
          </a:r>
          <a:endParaRPr lang="en-US" altLang="zh-CN" dirty="0"/>
        </a:p>
        <a:p>
          <a:r>
            <a:rPr lang="zh-CN" altLang="en-US" dirty="0"/>
            <a:t>能带“图”</a:t>
          </a:r>
          <a:endParaRPr lang="en-US" altLang="zh-CN" dirty="0"/>
        </a:p>
        <a:p>
          <a:r>
            <a:rPr lang="zh-CN" altLang="en-US" dirty="0"/>
            <a:t>结构相似性</a:t>
          </a:r>
          <a:r>
            <a:rPr lang="en-US" altLang="zh-CN" dirty="0"/>
            <a:t>SSIM</a:t>
          </a:r>
          <a:endParaRPr lang="zh-CN" altLang="en-US" dirty="0"/>
        </a:p>
      </dgm:t>
    </dgm:pt>
    <dgm:pt modelId="{FBB7030A-FCC2-3B44-B682-47EC6967164E}" type="parTrans" cxnId="{8873073F-B052-3E46-BEC7-08EE33DD3601}">
      <dgm:prSet/>
      <dgm:spPr/>
      <dgm:t>
        <a:bodyPr/>
        <a:lstStyle/>
        <a:p>
          <a:endParaRPr lang="zh-CN" altLang="en-US"/>
        </a:p>
      </dgm:t>
    </dgm:pt>
    <dgm:pt modelId="{9B24141C-4DFE-C245-B8FB-B7F7E24F474C}" type="sibTrans" cxnId="{8873073F-B052-3E46-BEC7-08EE33DD3601}">
      <dgm:prSet/>
      <dgm:spPr/>
      <dgm:t>
        <a:bodyPr/>
        <a:lstStyle/>
        <a:p>
          <a:endParaRPr lang="zh-CN" altLang="en-US"/>
        </a:p>
      </dgm:t>
    </dgm:pt>
    <dgm:pt modelId="{E613C58B-2136-FB40-BAB2-7F46AF1D8789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/>
            <a:t>导带价带：</a:t>
          </a:r>
          <a:r>
            <a:rPr lang="en-US" altLang="zh-CN" dirty="0"/>
            <a:t>Dirac</a:t>
          </a:r>
          <a:r>
            <a:rPr lang="zh-CN" altLang="en-US" dirty="0"/>
            <a:t>；</a:t>
          </a:r>
          <a:r>
            <a:rPr lang="en-US" altLang="zh-CN" dirty="0"/>
            <a:t>Gap</a:t>
          </a:r>
          <a:r>
            <a:rPr lang="zh-CN" altLang="en-US" dirty="0"/>
            <a:t>；</a:t>
          </a:r>
          <a:r>
            <a:rPr lang="en-US" altLang="zh-CN" dirty="0"/>
            <a:t>Gapless</a:t>
          </a:r>
          <a:endParaRPr lang="zh-CN" altLang="en-US" dirty="0"/>
        </a:p>
      </dgm:t>
    </dgm:pt>
    <dgm:pt modelId="{551937F9-85C5-9644-AF71-E57BDE4BC2B2}" type="parTrans" cxnId="{BB64905F-A812-DB4A-A156-6A2CF3D9F6B2}">
      <dgm:prSet/>
      <dgm:spPr/>
      <dgm:t>
        <a:bodyPr/>
        <a:lstStyle/>
        <a:p>
          <a:endParaRPr lang="zh-CN" altLang="en-US"/>
        </a:p>
      </dgm:t>
    </dgm:pt>
    <dgm:pt modelId="{5A56F87F-371A-5442-8CD6-009C93EB7639}" type="sibTrans" cxnId="{BB64905F-A812-DB4A-A156-6A2CF3D9F6B2}">
      <dgm:prSet/>
      <dgm:spPr/>
      <dgm:t>
        <a:bodyPr/>
        <a:lstStyle/>
        <a:p>
          <a:endParaRPr lang="zh-CN" altLang="en-US"/>
        </a:p>
      </dgm:t>
    </dgm:pt>
    <dgm:pt modelId="{6A72B69C-844D-4F44-9CBF-B54569698CB0}">
      <dgm:prSet phldrT="[文本]"/>
      <dgm:spPr>
        <a:solidFill>
          <a:srgbClr val="C00000">
            <a:alpha val="65000"/>
          </a:srgbClr>
        </a:solidFill>
      </dgm:spPr>
      <dgm:t>
        <a:bodyPr/>
        <a:lstStyle/>
        <a:p>
          <a:r>
            <a:rPr lang="zh-CN" altLang="en-US" dirty="0"/>
            <a:t>特定</a:t>
          </a:r>
          <a:r>
            <a:rPr lang="en-US" altLang="zh-CN" dirty="0"/>
            <a:t>K</a:t>
          </a:r>
          <a:r>
            <a:rPr lang="zh-CN" altLang="en-US" dirty="0"/>
            <a:t>点（</a:t>
          </a:r>
          <a:r>
            <a:rPr lang="en-US" altLang="zh-CN" dirty="0"/>
            <a:t>G</a:t>
          </a:r>
          <a:r>
            <a:rPr lang="zh-CN" altLang="en-US" dirty="0"/>
            <a:t>）的平均能级差</a:t>
          </a:r>
        </a:p>
      </dgm:t>
    </dgm:pt>
    <dgm:pt modelId="{92F39DFF-F934-A041-9393-D7271E581E52}" type="parTrans" cxnId="{CFB94A8F-E58B-2240-8CA3-97F40BED0451}">
      <dgm:prSet/>
      <dgm:spPr/>
      <dgm:t>
        <a:bodyPr/>
        <a:lstStyle/>
        <a:p>
          <a:endParaRPr lang="zh-CN" altLang="en-US"/>
        </a:p>
      </dgm:t>
    </dgm:pt>
    <dgm:pt modelId="{8E16569D-7AB2-9C4A-9E62-77205FC4ADCE}" type="sibTrans" cxnId="{CFB94A8F-E58B-2240-8CA3-97F40BED0451}">
      <dgm:prSet/>
      <dgm:spPr/>
      <dgm:t>
        <a:bodyPr/>
        <a:lstStyle/>
        <a:p>
          <a:endParaRPr lang="zh-CN" altLang="en-US"/>
        </a:p>
      </dgm:t>
    </dgm:pt>
    <dgm:pt modelId="{63886752-7AAE-9345-8933-ED593F355C63}">
      <dgm:prSet phldrT="[文本]"/>
      <dgm:spPr>
        <a:solidFill>
          <a:srgbClr val="C00000">
            <a:alpha val="68000"/>
          </a:srgbClr>
        </a:solidFill>
      </dgm:spPr>
      <dgm:t>
        <a:bodyPr/>
        <a:lstStyle/>
        <a:p>
          <a:r>
            <a:rPr lang="zh-CN" altLang="en-US" dirty="0"/>
            <a:t>拟合能带的带宽</a:t>
          </a:r>
        </a:p>
      </dgm:t>
    </dgm:pt>
    <dgm:pt modelId="{F4A6271F-CA8C-8F45-82FA-FDFFCF8B8956}" type="parTrans" cxnId="{FCDE1335-8504-C746-9551-865D9A654213}">
      <dgm:prSet/>
      <dgm:spPr/>
      <dgm:t>
        <a:bodyPr/>
        <a:lstStyle/>
        <a:p>
          <a:endParaRPr lang="zh-CN" altLang="en-US"/>
        </a:p>
      </dgm:t>
    </dgm:pt>
    <dgm:pt modelId="{0A2E9255-BD58-0949-9CAE-0E25B349F900}" type="sibTrans" cxnId="{FCDE1335-8504-C746-9551-865D9A654213}">
      <dgm:prSet/>
      <dgm:spPr/>
      <dgm:t>
        <a:bodyPr/>
        <a:lstStyle/>
        <a:p>
          <a:endParaRPr lang="zh-CN" altLang="en-US"/>
        </a:p>
      </dgm:t>
    </dgm:pt>
    <dgm:pt modelId="{84015B0C-315A-704D-A32B-85D14F9911C6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/>
            <a:t>拟合能带的平均差值（可以考虑替换成平方差）</a:t>
          </a:r>
        </a:p>
      </dgm:t>
    </dgm:pt>
    <dgm:pt modelId="{1021A8FD-E017-CC4C-9DCF-EA9E2C83F9CE}" type="parTrans" cxnId="{22EC468C-1470-5046-B479-64B93763E71E}">
      <dgm:prSet/>
      <dgm:spPr/>
      <dgm:t>
        <a:bodyPr/>
        <a:lstStyle/>
        <a:p>
          <a:endParaRPr lang="zh-CN" altLang="en-US"/>
        </a:p>
      </dgm:t>
    </dgm:pt>
    <dgm:pt modelId="{F92D1E99-1454-C14F-B027-B8841ED2AFA7}" type="sibTrans" cxnId="{22EC468C-1470-5046-B479-64B93763E71E}">
      <dgm:prSet/>
      <dgm:spPr/>
      <dgm:t>
        <a:bodyPr/>
        <a:lstStyle/>
        <a:p>
          <a:endParaRPr lang="zh-CN" altLang="en-US"/>
        </a:p>
      </dgm:t>
    </dgm:pt>
    <dgm:pt modelId="{6CD6600B-2A93-3244-AFCD-DE5C14D3AFFD}">
      <dgm:prSet phldrT="[文本]"/>
      <dgm:spPr>
        <a:solidFill>
          <a:srgbClr val="C00000"/>
        </a:solidFill>
      </dgm:spPr>
      <dgm:t>
        <a:bodyPr/>
        <a:lstStyle/>
        <a:p>
          <a:r>
            <a:rPr lang="zh-CN" altLang="en-US" dirty="0"/>
            <a:t>拟合能带的微分平均差（可以考虑替换成平方差）</a:t>
          </a:r>
        </a:p>
      </dgm:t>
    </dgm:pt>
    <dgm:pt modelId="{1D5B787B-18C1-0E47-93F7-2288F9D71DF8}" type="parTrans" cxnId="{D1760448-5A66-8A42-89DA-078B4AA07493}">
      <dgm:prSet/>
      <dgm:spPr/>
      <dgm:t>
        <a:bodyPr/>
        <a:lstStyle/>
        <a:p>
          <a:endParaRPr lang="zh-CN" altLang="en-US"/>
        </a:p>
      </dgm:t>
    </dgm:pt>
    <dgm:pt modelId="{CD5096E3-12F7-CE4D-BAB1-9DC756589615}" type="sibTrans" cxnId="{D1760448-5A66-8A42-89DA-078B4AA07493}">
      <dgm:prSet/>
      <dgm:spPr/>
      <dgm:t>
        <a:bodyPr/>
        <a:lstStyle/>
        <a:p>
          <a:endParaRPr lang="zh-CN" altLang="en-US"/>
        </a:p>
      </dgm:t>
    </dgm:pt>
    <dgm:pt modelId="{AA3F83B3-216C-6241-BCF0-1A02210EA902}" type="pres">
      <dgm:prSet presAssocID="{72F38F14-F01C-634C-B790-D9028BDBDCC5}" presName="compositeShape" presStyleCnt="0">
        <dgm:presLayoutVars>
          <dgm:chMax val="7"/>
          <dgm:dir/>
          <dgm:resizeHandles val="exact"/>
        </dgm:presLayoutVars>
      </dgm:prSet>
      <dgm:spPr/>
    </dgm:pt>
    <dgm:pt modelId="{3D50C781-C526-A34B-9161-54A5E3D8FA89}" type="pres">
      <dgm:prSet presAssocID="{72F38F14-F01C-634C-B790-D9028BDBDCC5}" presName="wedge1" presStyleLbl="node1" presStyleIdx="0" presStyleCnt="7" custLinFactNeighborX="-505" custLinFactNeighborY="152"/>
      <dgm:spPr/>
    </dgm:pt>
    <dgm:pt modelId="{180AB713-7797-ED45-A949-12CB9887F147}" type="pres">
      <dgm:prSet presAssocID="{72F38F14-F01C-634C-B790-D9028BDBDCC5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4815069-FC79-BE4A-B1E2-55DD581602D4}" type="pres">
      <dgm:prSet presAssocID="{72F38F14-F01C-634C-B790-D9028BDBDCC5}" presName="wedge2" presStyleLbl="node1" presStyleIdx="1" presStyleCnt="7"/>
      <dgm:spPr/>
    </dgm:pt>
    <dgm:pt modelId="{E5AB630D-B0EC-6145-89DE-6B9674178690}" type="pres">
      <dgm:prSet presAssocID="{72F38F14-F01C-634C-B790-D9028BDBDCC5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583FF2E0-433F-4641-9B30-2E3E708C319A}" type="pres">
      <dgm:prSet presAssocID="{72F38F14-F01C-634C-B790-D9028BDBDCC5}" presName="wedge3" presStyleLbl="node1" presStyleIdx="2" presStyleCnt="7"/>
      <dgm:spPr/>
    </dgm:pt>
    <dgm:pt modelId="{8F90EA1F-3C82-E04F-9675-9EBC931C198B}" type="pres">
      <dgm:prSet presAssocID="{72F38F14-F01C-634C-B790-D9028BDBDCC5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F31DA40C-2898-6F4F-B9F1-D7ECE91BBF95}" type="pres">
      <dgm:prSet presAssocID="{72F38F14-F01C-634C-B790-D9028BDBDCC5}" presName="wedge4" presStyleLbl="node1" presStyleIdx="3" presStyleCnt="7"/>
      <dgm:spPr/>
    </dgm:pt>
    <dgm:pt modelId="{43813517-8DEC-ED45-A967-AB84CC6FEE5D}" type="pres">
      <dgm:prSet presAssocID="{72F38F14-F01C-634C-B790-D9028BDBDCC5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7DDA770-7437-6440-8F68-07B0A138C222}" type="pres">
      <dgm:prSet presAssocID="{72F38F14-F01C-634C-B790-D9028BDBDCC5}" presName="wedge5" presStyleLbl="node1" presStyleIdx="4" presStyleCnt="7"/>
      <dgm:spPr/>
    </dgm:pt>
    <dgm:pt modelId="{51468A35-2C8F-8644-9C4A-229826D20B43}" type="pres">
      <dgm:prSet presAssocID="{72F38F14-F01C-634C-B790-D9028BDBDCC5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C24F4695-1FF1-4E45-BFD4-7F12B3F4BA87}" type="pres">
      <dgm:prSet presAssocID="{72F38F14-F01C-634C-B790-D9028BDBDCC5}" presName="wedge6" presStyleLbl="node1" presStyleIdx="5" presStyleCnt="7"/>
      <dgm:spPr/>
    </dgm:pt>
    <dgm:pt modelId="{016E967D-D47C-944C-8110-22E0BC0E8BB1}" type="pres">
      <dgm:prSet presAssocID="{72F38F14-F01C-634C-B790-D9028BDBDCC5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B8EBB37-D5BD-B546-A6F9-FB59221FB8EA}" type="pres">
      <dgm:prSet presAssocID="{72F38F14-F01C-634C-B790-D9028BDBDCC5}" presName="wedge7" presStyleLbl="node1" presStyleIdx="6" presStyleCnt="7"/>
      <dgm:spPr/>
    </dgm:pt>
    <dgm:pt modelId="{B550EB26-FBA1-9B47-A7A0-BC9536488989}" type="pres">
      <dgm:prSet presAssocID="{72F38F14-F01C-634C-B790-D9028BDBDCC5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2B47B609-9E07-3E45-A43D-0B21658CBA9C}" type="presOf" srcId="{84015B0C-315A-704D-A32B-85D14F9911C6}" destId="{016E967D-D47C-944C-8110-22E0BC0E8BB1}" srcOrd="1" destOrd="0" presId="urn:microsoft.com/office/officeart/2005/8/layout/chart3"/>
    <dgm:cxn modelId="{85B58A0C-77DC-A54D-801A-97BC1E8C6B49}" type="presOf" srcId="{63886752-7AAE-9345-8933-ED593F355C63}" destId="{51468A35-2C8F-8644-9C4A-229826D20B43}" srcOrd="1" destOrd="0" presId="urn:microsoft.com/office/officeart/2005/8/layout/chart3"/>
    <dgm:cxn modelId="{293CA512-7AD3-824F-AB5F-0091EE8E776B}" type="presOf" srcId="{72F38F14-F01C-634C-B790-D9028BDBDCC5}" destId="{AA3F83B3-216C-6241-BCF0-1A02210EA902}" srcOrd="0" destOrd="0" presId="urn:microsoft.com/office/officeart/2005/8/layout/chart3"/>
    <dgm:cxn modelId="{B3550514-A417-FB4A-8B69-F3EF4C33B47D}" type="presOf" srcId="{6C7E5EF0-B2C2-B342-A169-6C3CDFE48D01}" destId="{583FF2E0-433F-4641-9B30-2E3E708C319A}" srcOrd="0" destOrd="0" presId="urn:microsoft.com/office/officeart/2005/8/layout/chart3"/>
    <dgm:cxn modelId="{4897F918-2BB1-2041-8519-A04FCFD74850}" type="presOf" srcId="{6CD6600B-2A93-3244-AFCD-DE5C14D3AFFD}" destId="{DB8EBB37-D5BD-B546-A6F9-FB59221FB8EA}" srcOrd="0" destOrd="0" presId="urn:microsoft.com/office/officeart/2005/8/layout/chart3"/>
    <dgm:cxn modelId="{DBF4282E-B0A2-9B4A-B7D2-7025485DEE18}" type="presOf" srcId="{6A72B69C-844D-4F44-9CBF-B54569698CB0}" destId="{43813517-8DEC-ED45-A967-AB84CC6FEE5D}" srcOrd="1" destOrd="0" presId="urn:microsoft.com/office/officeart/2005/8/layout/chart3"/>
    <dgm:cxn modelId="{81E0E233-6837-9243-862B-4A29EB082233}" srcId="{72F38F14-F01C-634C-B790-D9028BDBDCC5}" destId="{6C7E5EF0-B2C2-B342-A169-6C3CDFE48D01}" srcOrd="2" destOrd="0" parTransId="{6E7632F8-F761-F847-8F23-0B487D34BEC7}" sibTransId="{629C4EB0-E631-2841-9258-FB368E23446B}"/>
    <dgm:cxn modelId="{FCDE1335-8504-C746-9551-865D9A654213}" srcId="{72F38F14-F01C-634C-B790-D9028BDBDCC5}" destId="{63886752-7AAE-9345-8933-ED593F355C63}" srcOrd="4" destOrd="0" parTransId="{F4A6271F-CA8C-8F45-82FA-FDFFCF8B8956}" sibTransId="{0A2E9255-BD58-0949-9CAE-0E25B349F900}"/>
    <dgm:cxn modelId="{8873073F-B052-3E46-BEC7-08EE33DD3601}" srcId="{72F38F14-F01C-634C-B790-D9028BDBDCC5}" destId="{5F325216-B3B0-6A42-BC79-E606555332F2}" srcOrd="1" destOrd="0" parTransId="{FBB7030A-FCC2-3B44-B682-47EC6967164E}" sibTransId="{9B24141C-4DFE-C245-B8FB-B7F7E24F474C}"/>
    <dgm:cxn modelId="{D1760448-5A66-8A42-89DA-078B4AA07493}" srcId="{72F38F14-F01C-634C-B790-D9028BDBDCC5}" destId="{6CD6600B-2A93-3244-AFCD-DE5C14D3AFFD}" srcOrd="6" destOrd="0" parTransId="{1D5B787B-18C1-0E47-93F7-2288F9D71DF8}" sibTransId="{CD5096E3-12F7-CE4D-BAB1-9DC756589615}"/>
    <dgm:cxn modelId="{88CDA149-78D2-364E-AB0F-D7E763EF925C}" type="presOf" srcId="{5F325216-B3B0-6A42-BC79-E606555332F2}" destId="{E5AB630D-B0EC-6145-89DE-6B9674178690}" srcOrd="1" destOrd="0" presId="urn:microsoft.com/office/officeart/2005/8/layout/chart3"/>
    <dgm:cxn modelId="{BB64905F-A812-DB4A-A156-6A2CF3D9F6B2}" srcId="{72F38F14-F01C-634C-B790-D9028BDBDCC5}" destId="{E613C58B-2136-FB40-BAB2-7F46AF1D8789}" srcOrd="0" destOrd="0" parTransId="{551937F9-85C5-9644-AF71-E57BDE4BC2B2}" sibTransId="{5A56F87F-371A-5442-8CD6-009C93EB7639}"/>
    <dgm:cxn modelId="{0F356471-FF6E-5341-BE81-ABD95BF8CF09}" type="presOf" srcId="{84015B0C-315A-704D-A32B-85D14F9911C6}" destId="{C24F4695-1FF1-4E45-BFD4-7F12B3F4BA87}" srcOrd="0" destOrd="0" presId="urn:microsoft.com/office/officeart/2005/8/layout/chart3"/>
    <dgm:cxn modelId="{D740EA84-84D5-7E47-9590-90FE739ADA43}" type="presOf" srcId="{6A72B69C-844D-4F44-9CBF-B54569698CB0}" destId="{F31DA40C-2898-6F4F-B9F1-D7ECE91BBF95}" srcOrd="0" destOrd="0" presId="urn:microsoft.com/office/officeart/2005/8/layout/chart3"/>
    <dgm:cxn modelId="{22EC468C-1470-5046-B479-64B93763E71E}" srcId="{72F38F14-F01C-634C-B790-D9028BDBDCC5}" destId="{84015B0C-315A-704D-A32B-85D14F9911C6}" srcOrd="5" destOrd="0" parTransId="{1021A8FD-E017-CC4C-9DCF-EA9E2C83F9CE}" sibTransId="{F92D1E99-1454-C14F-B027-B8841ED2AFA7}"/>
    <dgm:cxn modelId="{CFB94A8F-E58B-2240-8CA3-97F40BED0451}" srcId="{72F38F14-F01C-634C-B790-D9028BDBDCC5}" destId="{6A72B69C-844D-4F44-9CBF-B54569698CB0}" srcOrd="3" destOrd="0" parTransId="{92F39DFF-F934-A041-9393-D7271E581E52}" sibTransId="{8E16569D-7AB2-9C4A-9E62-77205FC4ADCE}"/>
    <dgm:cxn modelId="{30A3BA98-F5A0-474E-8999-E2CE7CA1BBE7}" type="presOf" srcId="{5F325216-B3B0-6A42-BC79-E606555332F2}" destId="{B4815069-FC79-BE4A-B1E2-55DD581602D4}" srcOrd="0" destOrd="0" presId="urn:microsoft.com/office/officeart/2005/8/layout/chart3"/>
    <dgm:cxn modelId="{9B64519F-BAF1-4B44-96C2-30DD33B52FD0}" type="presOf" srcId="{6CD6600B-2A93-3244-AFCD-DE5C14D3AFFD}" destId="{B550EB26-FBA1-9B47-A7A0-BC9536488989}" srcOrd="1" destOrd="0" presId="urn:microsoft.com/office/officeart/2005/8/layout/chart3"/>
    <dgm:cxn modelId="{48D2A8C1-C1AC-F74A-A956-8F1988D53090}" type="presOf" srcId="{63886752-7AAE-9345-8933-ED593F355C63}" destId="{97DDA770-7437-6440-8F68-07B0A138C222}" srcOrd="0" destOrd="0" presId="urn:microsoft.com/office/officeart/2005/8/layout/chart3"/>
    <dgm:cxn modelId="{7215E2D1-F073-EE49-ADBD-2F5BC56E9481}" type="presOf" srcId="{6C7E5EF0-B2C2-B342-A169-6C3CDFE48D01}" destId="{8F90EA1F-3C82-E04F-9675-9EBC931C198B}" srcOrd="1" destOrd="0" presId="urn:microsoft.com/office/officeart/2005/8/layout/chart3"/>
    <dgm:cxn modelId="{9131DAEF-2158-C646-A459-B2C86582C923}" type="presOf" srcId="{E613C58B-2136-FB40-BAB2-7F46AF1D8789}" destId="{3D50C781-C526-A34B-9161-54A5E3D8FA89}" srcOrd="0" destOrd="0" presId="urn:microsoft.com/office/officeart/2005/8/layout/chart3"/>
    <dgm:cxn modelId="{991084F1-9FCD-F148-9BFA-D9DD3041C725}" type="presOf" srcId="{E613C58B-2136-FB40-BAB2-7F46AF1D8789}" destId="{180AB713-7797-ED45-A949-12CB9887F147}" srcOrd="1" destOrd="0" presId="urn:microsoft.com/office/officeart/2005/8/layout/chart3"/>
    <dgm:cxn modelId="{B621C82F-89E5-414B-8576-471D0BD236A5}" type="presParOf" srcId="{AA3F83B3-216C-6241-BCF0-1A02210EA902}" destId="{3D50C781-C526-A34B-9161-54A5E3D8FA89}" srcOrd="0" destOrd="0" presId="urn:microsoft.com/office/officeart/2005/8/layout/chart3"/>
    <dgm:cxn modelId="{F35D1E3F-1E98-1849-A433-1DF84C3B6D06}" type="presParOf" srcId="{AA3F83B3-216C-6241-BCF0-1A02210EA902}" destId="{180AB713-7797-ED45-A949-12CB9887F147}" srcOrd="1" destOrd="0" presId="urn:microsoft.com/office/officeart/2005/8/layout/chart3"/>
    <dgm:cxn modelId="{3A0548C7-8690-C34D-857C-2E6D039EA4EA}" type="presParOf" srcId="{AA3F83B3-216C-6241-BCF0-1A02210EA902}" destId="{B4815069-FC79-BE4A-B1E2-55DD581602D4}" srcOrd="2" destOrd="0" presId="urn:microsoft.com/office/officeart/2005/8/layout/chart3"/>
    <dgm:cxn modelId="{0138BAB2-3FFA-7D4D-825C-79154556A545}" type="presParOf" srcId="{AA3F83B3-216C-6241-BCF0-1A02210EA902}" destId="{E5AB630D-B0EC-6145-89DE-6B9674178690}" srcOrd="3" destOrd="0" presId="urn:microsoft.com/office/officeart/2005/8/layout/chart3"/>
    <dgm:cxn modelId="{EE2C1328-D4C9-BA4E-B620-3AC544F4A44B}" type="presParOf" srcId="{AA3F83B3-216C-6241-BCF0-1A02210EA902}" destId="{583FF2E0-433F-4641-9B30-2E3E708C319A}" srcOrd="4" destOrd="0" presId="urn:microsoft.com/office/officeart/2005/8/layout/chart3"/>
    <dgm:cxn modelId="{B7E6998D-A815-3A46-ABCF-525D1408B3F3}" type="presParOf" srcId="{AA3F83B3-216C-6241-BCF0-1A02210EA902}" destId="{8F90EA1F-3C82-E04F-9675-9EBC931C198B}" srcOrd="5" destOrd="0" presId="urn:microsoft.com/office/officeart/2005/8/layout/chart3"/>
    <dgm:cxn modelId="{ADEF2DB2-6A7A-A74A-8B31-A466C3285FC6}" type="presParOf" srcId="{AA3F83B3-216C-6241-BCF0-1A02210EA902}" destId="{F31DA40C-2898-6F4F-B9F1-D7ECE91BBF95}" srcOrd="6" destOrd="0" presId="urn:microsoft.com/office/officeart/2005/8/layout/chart3"/>
    <dgm:cxn modelId="{53543C45-8AC5-3E44-9091-0443B68B69C9}" type="presParOf" srcId="{AA3F83B3-216C-6241-BCF0-1A02210EA902}" destId="{43813517-8DEC-ED45-A967-AB84CC6FEE5D}" srcOrd="7" destOrd="0" presId="urn:microsoft.com/office/officeart/2005/8/layout/chart3"/>
    <dgm:cxn modelId="{B6C78359-DF15-EC4B-ABA9-AB0030470EA4}" type="presParOf" srcId="{AA3F83B3-216C-6241-BCF0-1A02210EA902}" destId="{97DDA770-7437-6440-8F68-07B0A138C222}" srcOrd="8" destOrd="0" presId="urn:microsoft.com/office/officeart/2005/8/layout/chart3"/>
    <dgm:cxn modelId="{4E7798D2-B0FA-A846-AE60-E3E079E7EE1B}" type="presParOf" srcId="{AA3F83B3-216C-6241-BCF0-1A02210EA902}" destId="{51468A35-2C8F-8644-9C4A-229826D20B43}" srcOrd="9" destOrd="0" presId="urn:microsoft.com/office/officeart/2005/8/layout/chart3"/>
    <dgm:cxn modelId="{C31FDDAC-12E5-504A-B8A8-79F4F608DE97}" type="presParOf" srcId="{AA3F83B3-216C-6241-BCF0-1A02210EA902}" destId="{C24F4695-1FF1-4E45-BFD4-7F12B3F4BA87}" srcOrd="10" destOrd="0" presId="urn:microsoft.com/office/officeart/2005/8/layout/chart3"/>
    <dgm:cxn modelId="{C8587C46-60FF-2144-B6EC-77B053C5000D}" type="presParOf" srcId="{AA3F83B3-216C-6241-BCF0-1A02210EA902}" destId="{016E967D-D47C-944C-8110-22E0BC0E8BB1}" srcOrd="11" destOrd="0" presId="urn:microsoft.com/office/officeart/2005/8/layout/chart3"/>
    <dgm:cxn modelId="{8A2843AF-B800-0545-8DAF-4B2436C2249D}" type="presParOf" srcId="{AA3F83B3-216C-6241-BCF0-1A02210EA902}" destId="{DB8EBB37-D5BD-B546-A6F9-FB59221FB8EA}" srcOrd="12" destOrd="0" presId="urn:microsoft.com/office/officeart/2005/8/layout/chart3"/>
    <dgm:cxn modelId="{6B9CCBA8-851E-C64E-9AFE-CD82912CDF94}" type="presParOf" srcId="{AA3F83B3-216C-6241-BCF0-1A02210EA902}" destId="{B550EB26-FBA1-9B47-A7A0-BC9536488989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BD242-8B44-1E4F-92A0-E35FEB813BC5}">
      <dsp:nvSpPr>
        <dsp:cNvPr id="0" name=""/>
        <dsp:cNvSpPr/>
      </dsp:nvSpPr>
      <dsp:spPr>
        <a:xfrm>
          <a:off x="107508" y="357"/>
          <a:ext cx="2106263" cy="11701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生成</a:t>
          </a:r>
          <a:r>
            <a:rPr lang="en-US" altLang="zh-CN" sz="2400" kern="1200" dirty="0"/>
            <a:t>TB</a:t>
          </a:r>
          <a:r>
            <a:rPr lang="zh-CN" altLang="en-US" sz="2400" kern="1200" dirty="0"/>
            <a:t>模型；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读取</a:t>
          </a:r>
          <a:r>
            <a:rPr lang="en-US" altLang="zh-CN" sz="2400" kern="1200" dirty="0"/>
            <a:t>DFT</a:t>
          </a:r>
          <a:r>
            <a:rPr lang="zh-CN" altLang="en-US" sz="2400" kern="1200" dirty="0"/>
            <a:t>结果</a:t>
          </a:r>
        </a:p>
      </dsp:txBody>
      <dsp:txXfrm>
        <a:off x="141780" y="34629"/>
        <a:ext cx="2037719" cy="1101602"/>
      </dsp:txXfrm>
    </dsp:sp>
    <dsp:sp modelId="{794D9E79-85BF-A74A-88E9-00D3B1A8D262}">
      <dsp:nvSpPr>
        <dsp:cNvPr id="0" name=""/>
        <dsp:cNvSpPr/>
      </dsp:nvSpPr>
      <dsp:spPr>
        <a:xfrm rot="5400000">
          <a:off x="941238" y="1199757"/>
          <a:ext cx="438804" cy="526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900" kern="1200"/>
        </a:p>
      </dsp:txBody>
      <dsp:txXfrm rot="-5400000">
        <a:off x="1002671" y="1243638"/>
        <a:ext cx="315939" cy="307163"/>
      </dsp:txXfrm>
    </dsp:sp>
    <dsp:sp modelId="{A303DB1C-CC2F-394E-8A21-3DF32CC35F20}">
      <dsp:nvSpPr>
        <dsp:cNvPr id="0" name=""/>
        <dsp:cNvSpPr/>
      </dsp:nvSpPr>
      <dsp:spPr>
        <a:xfrm>
          <a:off x="107508" y="1755576"/>
          <a:ext cx="2106263" cy="1170146"/>
        </a:xfrm>
        <a:prstGeom prst="roundRect">
          <a:avLst>
            <a:gd name="adj" fmla="val 10000"/>
          </a:avLst>
        </a:prstGeom>
        <a:solidFill>
          <a:schemeClr val="accent5">
            <a:hueOff val="414507"/>
            <a:satOff val="39495"/>
            <a:lumOff val="-1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创建参数化的 </a:t>
          </a:r>
          <a:endParaRPr lang="en-US" altLang="zh-C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u="sng" kern="1200" dirty="0"/>
            <a:t>评估函数</a:t>
          </a:r>
        </a:p>
      </dsp:txBody>
      <dsp:txXfrm>
        <a:off x="141780" y="1789848"/>
        <a:ext cx="2037719" cy="11016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F92C7-1812-9C48-89F4-76720A45836C}">
      <dsp:nvSpPr>
        <dsp:cNvPr id="0" name=""/>
        <dsp:cNvSpPr/>
      </dsp:nvSpPr>
      <dsp:spPr>
        <a:xfrm>
          <a:off x="2427854" y="0"/>
          <a:ext cx="1811664" cy="18116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根据评估函数 贝叶斯优化</a:t>
          </a:r>
        </a:p>
      </dsp:txBody>
      <dsp:txXfrm>
        <a:off x="2693166" y="265312"/>
        <a:ext cx="1281040" cy="1281040"/>
      </dsp:txXfrm>
    </dsp:sp>
    <dsp:sp modelId="{FA514F13-82F8-CA4A-B4C5-B4B0179E5770}">
      <dsp:nvSpPr>
        <dsp:cNvPr id="0" name=""/>
        <dsp:cNvSpPr/>
      </dsp:nvSpPr>
      <dsp:spPr>
        <a:xfrm rot="3720350">
          <a:off x="3726724" y="1768504"/>
          <a:ext cx="456107" cy="6114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3763027" y="1830380"/>
        <a:ext cx="319275" cy="366862"/>
      </dsp:txXfrm>
    </dsp:sp>
    <dsp:sp modelId="{D781B175-6AAF-5B47-9802-6BE39CF80AE7}">
      <dsp:nvSpPr>
        <dsp:cNvPr id="0" name=""/>
        <dsp:cNvSpPr/>
      </dsp:nvSpPr>
      <dsp:spPr>
        <a:xfrm>
          <a:off x="3682156" y="2359578"/>
          <a:ext cx="1811664" cy="1811664"/>
        </a:xfrm>
        <a:prstGeom prst="ellipse">
          <a:avLst/>
        </a:prstGeom>
        <a:solidFill>
          <a:schemeClr val="accent4">
            <a:hueOff val="610539"/>
            <a:satOff val="-23261"/>
            <a:lumOff val="11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根据优化结果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确定优化阶段</a:t>
          </a:r>
        </a:p>
      </dsp:txBody>
      <dsp:txXfrm>
        <a:off x="3947468" y="2624890"/>
        <a:ext cx="1281040" cy="1281040"/>
      </dsp:txXfrm>
    </dsp:sp>
    <dsp:sp modelId="{F0BE07FA-4332-FA42-9828-96EA261F86AF}">
      <dsp:nvSpPr>
        <dsp:cNvPr id="0" name=""/>
        <dsp:cNvSpPr/>
      </dsp:nvSpPr>
      <dsp:spPr>
        <a:xfrm rot="10800000">
          <a:off x="2998428" y="2959692"/>
          <a:ext cx="483168" cy="6114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10539"/>
            <a:satOff val="-23261"/>
            <a:lumOff val="1156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 rot="10800000">
        <a:off x="3143378" y="3081979"/>
        <a:ext cx="338218" cy="366862"/>
      </dsp:txXfrm>
    </dsp:sp>
    <dsp:sp modelId="{D2932B3A-46D1-9246-BC06-AEA93AFEB2EE}">
      <dsp:nvSpPr>
        <dsp:cNvPr id="0" name=""/>
        <dsp:cNvSpPr/>
      </dsp:nvSpPr>
      <dsp:spPr>
        <a:xfrm>
          <a:off x="958854" y="2359578"/>
          <a:ext cx="1811664" cy="1811664"/>
        </a:xfrm>
        <a:prstGeom prst="ellipse">
          <a:avLst/>
        </a:prstGeom>
        <a:solidFill>
          <a:schemeClr val="accent4">
            <a:hueOff val="1221077"/>
            <a:satOff val="-46523"/>
            <a:lumOff val="23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给出未知参数的拟合范围</a:t>
          </a:r>
        </a:p>
      </dsp:txBody>
      <dsp:txXfrm>
        <a:off x="1224166" y="2624890"/>
        <a:ext cx="1281040" cy="1281040"/>
      </dsp:txXfrm>
    </dsp:sp>
    <dsp:sp modelId="{395EDF80-CB7E-EF45-90AC-A6B013C07B4D}">
      <dsp:nvSpPr>
        <dsp:cNvPr id="0" name=""/>
        <dsp:cNvSpPr/>
      </dsp:nvSpPr>
      <dsp:spPr>
        <a:xfrm rot="18114306">
          <a:off x="2335039" y="1792227"/>
          <a:ext cx="512948" cy="6114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221077"/>
            <a:satOff val="-46523"/>
            <a:lumOff val="231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/>
        </a:p>
      </dsp:txBody>
      <dsp:txXfrm>
        <a:off x="2371316" y="1979832"/>
        <a:ext cx="359064" cy="366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0C781-C526-A34B-9161-54A5E3D8FA89}">
      <dsp:nvSpPr>
        <dsp:cNvPr id="0" name=""/>
        <dsp:cNvSpPr/>
      </dsp:nvSpPr>
      <dsp:spPr>
        <a:xfrm>
          <a:off x="1823966" y="318491"/>
          <a:ext cx="4551680" cy="4551680"/>
        </a:xfrm>
        <a:prstGeom prst="pie">
          <a:avLst>
            <a:gd name="adj1" fmla="val 16200000"/>
            <a:gd name="adj2" fmla="val 19285716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导带价带：</a:t>
          </a:r>
          <a:r>
            <a:rPr lang="en-US" altLang="zh-CN" sz="1300" kern="1200" dirty="0"/>
            <a:t>Dirac</a:t>
          </a:r>
          <a:r>
            <a:rPr lang="zh-CN" altLang="en-US" sz="1300" kern="1200" dirty="0"/>
            <a:t>；</a:t>
          </a:r>
          <a:r>
            <a:rPr lang="en-US" altLang="zh-CN" sz="1300" kern="1200" dirty="0"/>
            <a:t>Gap</a:t>
          </a:r>
          <a:r>
            <a:rPr lang="zh-CN" altLang="en-US" sz="1300" kern="1200" dirty="0"/>
            <a:t>；</a:t>
          </a:r>
          <a:r>
            <a:rPr lang="en-US" altLang="zh-CN" sz="1300" kern="1200" dirty="0"/>
            <a:t>Gapless</a:t>
          </a:r>
          <a:endParaRPr lang="zh-CN" altLang="en-US" sz="1300" kern="1200" dirty="0"/>
        </a:p>
      </dsp:txBody>
      <dsp:txXfrm>
        <a:off x="4144781" y="751985"/>
        <a:ext cx="1246293" cy="785706"/>
      </dsp:txXfrm>
    </dsp:sp>
    <dsp:sp modelId="{B4815069-FC79-BE4A-B1E2-55DD581602D4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19285716"/>
            <a:gd name="adj2" fmla="val 771428"/>
          </a:avLst>
        </a:prstGeom>
        <a:solidFill>
          <a:srgbClr val="0070C0">
            <a:alpha val="92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选定区域内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能带“图”</a:t>
          </a:r>
          <a:endParaRPr lang="en-US" altLang="zh-CN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结构相似性</a:t>
          </a:r>
          <a:r>
            <a:rPr lang="en-US" altLang="zh-CN" sz="1300" kern="1200" dirty="0"/>
            <a:t>SSIM</a:t>
          </a:r>
          <a:endParaRPr lang="zh-CN" altLang="en-US" sz="1300" kern="1200" dirty="0"/>
        </a:p>
      </dsp:txBody>
      <dsp:txXfrm>
        <a:off x="4845100" y="2181013"/>
        <a:ext cx="1322154" cy="839893"/>
      </dsp:txXfrm>
    </dsp:sp>
    <dsp:sp modelId="{583FF2E0-433F-4641-9B30-2E3E708C319A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771428"/>
            <a:gd name="adj2" fmla="val 3857143"/>
          </a:avLst>
        </a:prstGeom>
        <a:solidFill>
          <a:srgbClr val="0070C0">
            <a:alpha val="82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能带高对称点的简并顺序</a:t>
          </a:r>
        </a:p>
      </dsp:txBody>
      <dsp:txXfrm>
        <a:off x="4655447" y="3264746"/>
        <a:ext cx="1192106" cy="866986"/>
      </dsp:txXfrm>
    </dsp:sp>
    <dsp:sp modelId="{F31DA40C-2898-6F4F-B9F1-D7ECE91BBF95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3857226"/>
            <a:gd name="adj2" fmla="val 6942858"/>
          </a:avLst>
        </a:prstGeom>
        <a:solidFill>
          <a:srgbClr val="C00000">
            <a:alpha val="65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特定</a:t>
          </a:r>
          <a:r>
            <a:rPr lang="en-US" altLang="zh-CN" sz="1300" kern="1200" dirty="0"/>
            <a:t>K</a:t>
          </a:r>
          <a:r>
            <a:rPr lang="zh-CN" altLang="en-US" sz="1300" kern="1200" dirty="0"/>
            <a:t>点（</a:t>
          </a:r>
          <a:r>
            <a:rPr lang="en-US" altLang="zh-CN" sz="1300" kern="1200" dirty="0"/>
            <a:t>G</a:t>
          </a:r>
          <a:r>
            <a:rPr lang="zh-CN" altLang="en-US" sz="1300" kern="1200" dirty="0"/>
            <a:t>）的平均能级差</a:t>
          </a:r>
        </a:p>
      </dsp:txBody>
      <dsp:txXfrm>
        <a:off x="3395607" y="4131733"/>
        <a:ext cx="1219200" cy="866986"/>
      </dsp:txXfrm>
    </dsp:sp>
    <dsp:sp modelId="{97DDA770-7437-6440-8F68-07B0A138C222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6942858"/>
            <a:gd name="adj2" fmla="val 10028574"/>
          </a:avLst>
        </a:prstGeom>
        <a:solidFill>
          <a:srgbClr val="C00000">
            <a:alpha val="68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拟合能带的带宽</a:t>
          </a:r>
        </a:p>
      </dsp:txBody>
      <dsp:txXfrm>
        <a:off x="2162860" y="3264746"/>
        <a:ext cx="1192106" cy="866986"/>
      </dsp:txXfrm>
    </dsp:sp>
    <dsp:sp modelId="{C24F4695-1FF1-4E45-BFD4-7F12B3F4BA87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10028574"/>
            <a:gd name="adj2" fmla="val 13114284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拟合能带的平均差值（可以考虑替换成平方差）</a:t>
          </a:r>
        </a:p>
      </dsp:txBody>
      <dsp:txXfrm>
        <a:off x="1843159" y="2181013"/>
        <a:ext cx="1322154" cy="839893"/>
      </dsp:txXfrm>
    </dsp:sp>
    <dsp:sp modelId="{DB8EBB37-D5BD-B546-A6F9-FB59221FB8EA}">
      <dsp:nvSpPr>
        <dsp:cNvPr id="0" name=""/>
        <dsp:cNvSpPr/>
      </dsp:nvSpPr>
      <dsp:spPr>
        <a:xfrm>
          <a:off x="1729367" y="555413"/>
          <a:ext cx="4551680" cy="4551680"/>
        </a:xfrm>
        <a:prstGeom prst="pie">
          <a:avLst>
            <a:gd name="adj1" fmla="val 13114284"/>
            <a:gd name="adj2" fmla="val 1620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拟合能带的微分平均差（可以考虑替换成平方差）</a:t>
          </a:r>
        </a:p>
      </dsp:txBody>
      <dsp:txXfrm>
        <a:off x="2715564" y="988906"/>
        <a:ext cx="1246293" cy="785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C3C0-ED87-B648-8826-1E57079B5A7F}" type="datetimeFigureOut">
              <a:rPr lang="en-US" smtClean="0"/>
              <a:t>8/19/21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248C7-4131-C644-8B8C-D94654579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36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248C7-4131-C644-8B8C-D94654579E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3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248C7-4131-C644-8B8C-D94654579E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3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在统计学中，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Bhattacharyya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距离（以下称巴氏距离）测量的是两个离散或连续概率分布的相似性。计算方式和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Bhattacharyya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系数关系很密切。两种计算方式都以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Bhattacharyya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名字命名，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Bhattacharyya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年代在印度统计研究所工作的统计学家。巴氏系数可用来对两组样本的相关性进行测量。这一方法常用来作分类器算法。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248C7-4131-C644-8B8C-D94654579E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NULL"/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F2C89F-9F8A-474E-99D7-1C99E7EFF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5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cxnSp>
        <p:nvCxnSpPr>
          <p:cNvPr id="13" name="直接连接符 12"/>
          <p:cNvCxnSpPr>
            <a:cxnSpLocks/>
          </p:cNvCxnSpPr>
          <p:nvPr/>
        </p:nvCxnSpPr>
        <p:spPr>
          <a:xfrm>
            <a:off x="8263468" y="6368150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10263655" y="5401967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70F7520-FDAB-BD42-AE88-23C6E37D7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7441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978885" y="1257300"/>
            <a:ext cx="3365500" cy="850900"/>
          </a:xfrm>
          <a:prstGeom prst="rect">
            <a:avLst/>
          </a:prstGeom>
        </p:spPr>
      </p:pic>
      <p:cxnSp>
        <p:nvCxnSpPr>
          <p:cNvPr id="23" name="直接连接符 12">
            <a:extLst>
              <a:ext uri="{FF2B5EF4-FFF2-40B4-BE49-F238E27FC236}">
                <a16:creationId xmlns:a16="http://schemas.microsoft.com/office/drawing/2014/main" id="{ADABED12-0DC2-764E-A4E9-0E95DE6ED215}"/>
              </a:ext>
            </a:extLst>
          </p:cNvPr>
          <p:cNvCxnSpPr>
            <a:cxnSpLocks/>
          </p:cNvCxnSpPr>
          <p:nvPr/>
        </p:nvCxnSpPr>
        <p:spPr>
          <a:xfrm>
            <a:off x="0" y="324706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4">
            <a:extLst>
              <a:ext uri="{FF2B5EF4-FFF2-40B4-BE49-F238E27FC236}">
                <a16:creationId xmlns:a16="http://schemas.microsoft.com/office/drawing/2014/main" id="{2A71C778-2559-DB40-A7F3-C692B5B65CC3}"/>
              </a:ext>
            </a:extLst>
          </p:cNvPr>
          <p:cNvCxnSpPr/>
          <p:nvPr/>
        </p:nvCxnSpPr>
        <p:spPr>
          <a:xfrm rot="5400000">
            <a:off x="-1050874" y="1451733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FD730DD3-D563-9944-912B-32DF34F10345}"/>
              </a:ext>
            </a:extLst>
          </p:cNvPr>
          <p:cNvCxnSpPr>
            <a:cxnSpLocks/>
          </p:cNvCxnSpPr>
          <p:nvPr userDrawn="1"/>
        </p:nvCxnSpPr>
        <p:spPr>
          <a:xfrm>
            <a:off x="8263468" y="6513471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433B30CF-ABEA-CA4C-A431-28445DF5D9A2}"/>
              </a:ext>
            </a:extLst>
          </p:cNvPr>
          <p:cNvCxnSpPr/>
          <p:nvPr userDrawn="1"/>
        </p:nvCxnSpPr>
        <p:spPr>
          <a:xfrm rot="5400000">
            <a:off x="10388831" y="5401967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886B996-D4C6-B04A-9861-43E5AB552717}"/>
              </a:ext>
            </a:extLst>
          </p:cNvPr>
          <p:cNvSpPr txBox="1"/>
          <p:nvPr userDrawn="1"/>
        </p:nvSpPr>
        <p:spPr>
          <a:xfrm>
            <a:off x="8971721" y="5751445"/>
            <a:ext cx="192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parkman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D3AAFE-70C1-ED49-B982-92710D61A562}"/>
              </a:ext>
            </a:extLst>
          </p:cNvPr>
          <p:cNvSpPr/>
          <p:nvPr userDrawn="1"/>
        </p:nvSpPr>
        <p:spPr>
          <a:xfrm rot="20368101">
            <a:off x="138583" y="428151"/>
            <a:ext cx="5082501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bliqueTopRight"/>
              <a:lightRig rig="threePt" dir="t"/>
            </a:scene3d>
            <a:sp3d prstMaterial="matte">
              <a:bevelB w="57150" h="38100" prst="hardEdge"/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13800" b="0" cap="none" spc="0" dirty="0">
                <a:ln w="0"/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50000">
                      <a:schemeClr val="bg1"/>
                    </a:gs>
                    <a:gs pos="99000">
                      <a:schemeClr val="bg1">
                        <a:lumMod val="9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reflection blurRad="63500" stA="53000" endA="300" endPos="35500" dir="5400000" sy="-90000" algn="bl" rotWithShape="0"/>
                </a:effectLst>
              </a:rPr>
              <a:t>TBSK FIT</a:t>
            </a:r>
            <a:endParaRPr lang="zh-CN" altLang="en-US" sz="13800" b="0" cap="none" spc="0" dirty="0">
              <a:ln w="0"/>
              <a:gradFill flip="none" rotWithShape="1"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50000">
                    <a:schemeClr val="bg1"/>
                  </a:gs>
                  <a:gs pos="99000">
                    <a:schemeClr val="bg1">
                      <a:lumMod val="9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reflection blurRad="6350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819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38655" y="1114087"/>
            <a:ext cx="11314692" cy="0"/>
          </a:xfrm>
          <a:prstGeom prst="line">
            <a:avLst/>
          </a:prstGeom>
          <a:ln w="63500" cmpd="thinThick">
            <a:solidFill>
              <a:srgbClr val="94F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3679858-8ACD-5C4C-936C-15278B7B6A0F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gradFill>
            <a:gsLst>
              <a:gs pos="0">
                <a:srgbClr val="94FFB5"/>
              </a:gs>
              <a:gs pos="0">
                <a:srgbClr val="94FFB5">
                  <a:alpha val="10000"/>
                </a:srgbClr>
              </a:gs>
              <a:gs pos="46000">
                <a:srgbClr val="94FFB5">
                  <a:alpha val="50000"/>
                </a:srgbClr>
              </a:gs>
              <a:gs pos="99000">
                <a:srgbClr val="94FFB5">
                  <a:alpha val="89000"/>
                </a:srgbClr>
              </a:gs>
            </a:gsLst>
            <a:lin ang="5400000" scaled="1"/>
          </a:gradFill>
          <a:ln>
            <a:noFill/>
          </a:ln>
          <a:effectLst>
            <a:glow>
              <a:srgbClr val="1B147F">
                <a:alpha val="30000"/>
              </a:srgb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246" y="153420"/>
            <a:ext cx="10974951" cy="86699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242" y="1346395"/>
            <a:ext cx="10974951" cy="4526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8526" y="6402380"/>
            <a:ext cx="2846951" cy="364466"/>
          </a:xfrm>
        </p:spPr>
        <p:txBody>
          <a:bodyPr/>
          <a:lstStyle>
            <a:lvl1pPr>
              <a:defRPr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B69C143E-2939-E84E-B7A5-F8A0501F14D1}" type="datetime8">
              <a:rPr lang="en-US" altLang="zh-CN" smtClean="0"/>
              <a:pPr/>
              <a:t>8/19/21 1:51 PM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64" y="6402380"/>
            <a:ext cx="3861875" cy="364466"/>
          </a:xfrm>
        </p:spPr>
        <p:txBody>
          <a:bodyPr/>
          <a:lstStyle>
            <a:lvl1pPr>
              <a:defRPr sz="16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526" y="6402380"/>
            <a:ext cx="2846951" cy="364466"/>
          </a:xfrm>
        </p:spPr>
        <p:txBody>
          <a:bodyPr/>
          <a:lstStyle>
            <a:lvl1pPr>
              <a:defRPr sz="1600" b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66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9132-D73C-2340-983C-26FE64E58EED}" type="datetime8">
              <a:rPr lang="en-US" altLang="zh-CN" smtClean="0"/>
              <a:t>8/19/21 1:51 PM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89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F2C89F-9F8A-474E-99D7-1C99E7EFF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9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0F7520-FDAB-BD42-AE88-23C6E37D7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15" y="537029"/>
            <a:ext cx="3365500" cy="8509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792F92A-7F29-024E-9619-9C522864FF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D1C6CD-01BB-C74C-861E-CBC68ACD5658}"/>
              </a:ext>
            </a:extLst>
          </p:cNvPr>
          <p:cNvSpPr txBox="1"/>
          <p:nvPr userDrawn="1"/>
        </p:nvSpPr>
        <p:spPr>
          <a:xfrm>
            <a:off x="448206" y="5637147"/>
            <a:ext cx="4434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800" b="0" i="0" dirty="0">
                <a:solidFill>
                  <a:schemeClr val="bg1"/>
                </a:solidFill>
                <a:latin typeface="Helvetica Light" panose="020B0403020202020204" pitchFamily="34" charset="0"/>
              </a:rPr>
              <a:t>parkman</a:t>
            </a:r>
            <a:endParaRPr kumimoji="1" lang="zh-CN" altLang="en-US" sz="4800" b="0" i="0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72FC88-9AAE-1F4D-BAEB-497F5068097E}"/>
              </a:ext>
            </a:extLst>
          </p:cNvPr>
          <p:cNvSpPr txBox="1"/>
          <p:nvPr userDrawn="1"/>
        </p:nvSpPr>
        <p:spPr>
          <a:xfrm>
            <a:off x="1" y="2099292"/>
            <a:ext cx="1219199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600" b="0" i="0" dirty="0">
                <a:solidFill>
                  <a:schemeClr val="bg1"/>
                </a:solidFill>
                <a:latin typeface="Helvetica Light" panose="020B0403020202020204" pitchFamily="34" charset="0"/>
              </a:rPr>
              <a:t>TITLE</a:t>
            </a:r>
            <a:endParaRPr kumimoji="1" lang="zh-CN" altLang="en-US" sz="16600" b="0" i="0" dirty="0">
              <a:solidFill>
                <a:schemeClr val="bg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F2C89F-9F8A-474E-99D7-1C99E7EFF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7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cxnSp>
        <p:nvCxnSpPr>
          <p:cNvPr id="13" name="直接连接符 12"/>
          <p:cNvCxnSpPr>
            <a:cxnSpLocks/>
          </p:cNvCxnSpPr>
          <p:nvPr/>
        </p:nvCxnSpPr>
        <p:spPr>
          <a:xfrm>
            <a:off x="8263468" y="6368150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10263655" y="5401967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70F7520-FDAB-BD42-AE88-23C6E37D7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7441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586" y="359229"/>
            <a:ext cx="3365500" cy="850900"/>
          </a:xfrm>
          <a:prstGeom prst="rect">
            <a:avLst/>
          </a:prstGeom>
        </p:spPr>
      </p:pic>
      <p:cxnSp>
        <p:nvCxnSpPr>
          <p:cNvPr id="23" name="直接连接符 12">
            <a:extLst>
              <a:ext uri="{FF2B5EF4-FFF2-40B4-BE49-F238E27FC236}">
                <a16:creationId xmlns:a16="http://schemas.microsoft.com/office/drawing/2014/main" id="{ADABED12-0DC2-764E-A4E9-0E95DE6ED215}"/>
              </a:ext>
            </a:extLst>
          </p:cNvPr>
          <p:cNvCxnSpPr>
            <a:cxnSpLocks/>
          </p:cNvCxnSpPr>
          <p:nvPr/>
        </p:nvCxnSpPr>
        <p:spPr>
          <a:xfrm>
            <a:off x="0" y="324706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4">
            <a:extLst>
              <a:ext uri="{FF2B5EF4-FFF2-40B4-BE49-F238E27FC236}">
                <a16:creationId xmlns:a16="http://schemas.microsoft.com/office/drawing/2014/main" id="{2A71C778-2559-DB40-A7F3-C692B5B65CC3}"/>
              </a:ext>
            </a:extLst>
          </p:cNvPr>
          <p:cNvCxnSpPr/>
          <p:nvPr/>
        </p:nvCxnSpPr>
        <p:spPr>
          <a:xfrm rot="5400000">
            <a:off x="-1050874" y="1451733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FD730DD3-D563-9944-912B-32DF34F10345}"/>
              </a:ext>
            </a:extLst>
          </p:cNvPr>
          <p:cNvCxnSpPr>
            <a:cxnSpLocks/>
          </p:cNvCxnSpPr>
          <p:nvPr userDrawn="1"/>
        </p:nvCxnSpPr>
        <p:spPr>
          <a:xfrm>
            <a:off x="8263468" y="6513471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433B30CF-ABEA-CA4C-A431-28445DF5D9A2}"/>
              </a:ext>
            </a:extLst>
          </p:cNvPr>
          <p:cNvCxnSpPr/>
          <p:nvPr userDrawn="1"/>
        </p:nvCxnSpPr>
        <p:spPr>
          <a:xfrm rot="5400000">
            <a:off x="10388831" y="5401967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886B996-D4C6-B04A-9861-43E5AB552717}"/>
              </a:ext>
            </a:extLst>
          </p:cNvPr>
          <p:cNvSpPr txBox="1"/>
          <p:nvPr userDrawn="1"/>
        </p:nvSpPr>
        <p:spPr>
          <a:xfrm>
            <a:off x="9771822" y="3824673"/>
            <a:ext cx="192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parkman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D3AAFE-70C1-ED49-B982-92710D61A562}"/>
              </a:ext>
            </a:extLst>
          </p:cNvPr>
          <p:cNvSpPr/>
          <p:nvPr userDrawn="1"/>
        </p:nvSpPr>
        <p:spPr>
          <a:xfrm>
            <a:off x="6400528" y="1308640"/>
            <a:ext cx="3962944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bliqueTopRight"/>
              <a:lightRig rig="threePt" dir="t"/>
            </a:scene3d>
            <a:sp3d prstMaterial="matte">
              <a:bevelB w="57150" h="38100" prst="hardEdge"/>
              <a:extrusionClr>
                <a:schemeClr val="bg1"/>
              </a:extrusionClr>
            </a:sp3d>
          </a:bodyPr>
          <a:lstStyle/>
          <a:p>
            <a:pPr algn="ctr"/>
            <a:r>
              <a:rPr lang="en-US" altLang="zh-CN" sz="13800" b="0" cap="none" spc="0" dirty="0">
                <a:ln w="0"/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49000">
                      <a:schemeClr val="accent3">
                        <a:lumMod val="40000"/>
                        <a:lumOff val="60000"/>
                      </a:schemeClr>
                    </a:gs>
                    <a:gs pos="99000">
                      <a:schemeClr val="bg1">
                        <a:lumMod val="9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effectLst>
                  <a:reflection blurRad="63500" stA="53000" endA="300" endPos="35500" dir="5400000" sy="-90000" algn="bl" rotWithShape="0"/>
                </a:effectLst>
              </a:rPr>
              <a:t>TITLE</a:t>
            </a:r>
            <a:endParaRPr lang="zh-CN" altLang="en-US" sz="13800" b="0" cap="none" spc="0" dirty="0">
              <a:ln w="0"/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49000">
                    <a:schemeClr val="accent3">
                      <a:lumMod val="40000"/>
                      <a:lumOff val="60000"/>
                    </a:schemeClr>
                  </a:gs>
                  <a:gs pos="99000">
                    <a:schemeClr val="bg1">
                      <a:lumMod val="9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effectLst>
                <a:reflection blurRad="6350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21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>
            <a:cxnSpLocks/>
          </p:cNvCxnSpPr>
          <p:nvPr/>
        </p:nvCxnSpPr>
        <p:spPr>
          <a:xfrm>
            <a:off x="8263468" y="6350876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10263655" y="5401967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48F2C89F-9F8A-474E-99D7-1C99E7EFF6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3CD6165-DCF0-0245-8794-6BF3C1D356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70F7520-FDAB-BD42-AE88-23C6E37D7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7441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68" y="437323"/>
            <a:ext cx="3365500" cy="850900"/>
          </a:xfrm>
          <a:prstGeom prst="rect">
            <a:avLst/>
          </a:prstGeom>
        </p:spPr>
      </p:pic>
      <p:cxnSp>
        <p:nvCxnSpPr>
          <p:cNvPr id="23" name="直接连接符 12">
            <a:extLst>
              <a:ext uri="{FF2B5EF4-FFF2-40B4-BE49-F238E27FC236}">
                <a16:creationId xmlns:a16="http://schemas.microsoft.com/office/drawing/2014/main" id="{ADABED12-0DC2-764E-A4E9-0E95DE6ED215}"/>
              </a:ext>
            </a:extLst>
          </p:cNvPr>
          <p:cNvCxnSpPr>
            <a:cxnSpLocks/>
          </p:cNvCxnSpPr>
          <p:nvPr/>
        </p:nvCxnSpPr>
        <p:spPr>
          <a:xfrm>
            <a:off x="0" y="324706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4">
            <a:extLst>
              <a:ext uri="{FF2B5EF4-FFF2-40B4-BE49-F238E27FC236}">
                <a16:creationId xmlns:a16="http://schemas.microsoft.com/office/drawing/2014/main" id="{2A71C778-2559-DB40-A7F3-C692B5B65CC3}"/>
              </a:ext>
            </a:extLst>
          </p:cNvPr>
          <p:cNvCxnSpPr/>
          <p:nvPr/>
        </p:nvCxnSpPr>
        <p:spPr>
          <a:xfrm rot="5400000">
            <a:off x="-1050874" y="1451733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FD730DD3-D563-9944-912B-32DF34F10345}"/>
              </a:ext>
            </a:extLst>
          </p:cNvPr>
          <p:cNvCxnSpPr>
            <a:cxnSpLocks/>
          </p:cNvCxnSpPr>
          <p:nvPr userDrawn="1"/>
        </p:nvCxnSpPr>
        <p:spPr>
          <a:xfrm>
            <a:off x="8263468" y="6513471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433B30CF-ABEA-CA4C-A431-28445DF5D9A2}"/>
              </a:ext>
            </a:extLst>
          </p:cNvPr>
          <p:cNvCxnSpPr/>
          <p:nvPr userDrawn="1"/>
        </p:nvCxnSpPr>
        <p:spPr>
          <a:xfrm rot="5400000">
            <a:off x="10372502" y="5401967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>
            <a:extLst>
              <a:ext uri="{FF2B5EF4-FFF2-40B4-BE49-F238E27FC236}">
                <a16:creationId xmlns:a16="http://schemas.microsoft.com/office/drawing/2014/main" id="{90DCED27-4DC2-FD4E-9E54-F7BC5BE576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596093" y="2491239"/>
            <a:ext cx="3710612" cy="1325563"/>
          </a:xfrm>
        </p:spPr>
        <p:txBody>
          <a:bodyPr>
            <a:norm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86B996-D4C6-B04A-9861-43E5AB552717}"/>
              </a:ext>
            </a:extLst>
          </p:cNvPr>
          <p:cNvSpPr txBox="1"/>
          <p:nvPr userDrawn="1"/>
        </p:nvSpPr>
        <p:spPr>
          <a:xfrm rot="5400000">
            <a:off x="10548731" y="5406887"/>
            <a:ext cx="192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parkman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38655" y="1114087"/>
            <a:ext cx="11314692" cy="0"/>
          </a:xfrm>
          <a:prstGeom prst="line">
            <a:avLst/>
          </a:prstGeom>
          <a:ln w="63500" cmpd="thinThick">
            <a:solidFill>
              <a:srgbClr val="67A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3679858-8ACD-5C4C-936C-15278B7B6A0F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rgbClr val="92B155">
                  <a:alpha val="0"/>
                </a:srgbClr>
              </a:gs>
              <a:gs pos="48000">
                <a:srgbClr val="67A54D">
                  <a:alpha val="65000"/>
                </a:srgbClr>
              </a:gs>
              <a:gs pos="100000">
                <a:srgbClr val="67A54D">
                  <a:alpha val="87000"/>
                </a:srgbClr>
              </a:gs>
            </a:gsLst>
            <a:lin ang="5400000" scaled="1"/>
          </a:gradFill>
          <a:ln>
            <a:noFill/>
          </a:ln>
          <a:effectLst>
            <a:glow>
              <a:srgbClr val="1B147F">
                <a:alpha val="30000"/>
              </a:srgb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246" y="153420"/>
            <a:ext cx="10974951" cy="86699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486" y="1386152"/>
            <a:ext cx="10974951" cy="4526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8526" y="6402380"/>
            <a:ext cx="2846951" cy="3644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64" y="6402380"/>
            <a:ext cx="3861875" cy="36446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526" y="6402380"/>
            <a:ext cx="2846951" cy="36446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fld id="{0C913308-F349-4B6D-A68A-DD1791B4A57B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30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38655" y="1114087"/>
            <a:ext cx="11314692" cy="0"/>
          </a:xfrm>
          <a:prstGeom prst="line">
            <a:avLst/>
          </a:prstGeom>
          <a:ln w="63500" cmpd="thinThick">
            <a:solidFill>
              <a:srgbClr val="0DB1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3679858-8ACD-5C4C-936C-15278B7B6A0F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rgbClr val="0DB14B">
                  <a:alpha val="25000"/>
                </a:srgbClr>
              </a:gs>
              <a:gs pos="48000">
                <a:srgbClr val="0DB14B">
                  <a:alpha val="46000"/>
                </a:srgbClr>
              </a:gs>
              <a:gs pos="100000">
                <a:srgbClr val="0DB14B">
                  <a:alpha val="84000"/>
                </a:srgbClr>
              </a:gs>
            </a:gsLst>
            <a:lin ang="5400000" scaled="1"/>
          </a:gradFill>
          <a:ln>
            <a:noFill/>
          </a:ln>
          <a:effectLst>
            <a:glow>
              <a:srgbClr val="1B147F">
                <a:alpha val="30000"/>
              </a:srgb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246" y="153420"/>
            <a:ext cx="10974951" cy="86699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486" y="1386152"/>
            <a:ext cx="10974951" cy="4526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8526" y="6402380"/>
            <a:ext cx="2846951" cy="3644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64" y="6402380"/>
            <a:ext cx="3861875" cy="36446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526" y="6402380"/>
            <a:ext cx="2846951" cy="36446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fld id="{0C913308-F349-4B6D-A68A-DD1791B4A57B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9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38655" y="1114087"/>
            <a:ext cx="11314692" cy="0"/>
          </a:xfrm>
          <a:prstGeom prst="line">
            <a:avLst/>
          </a:prstGeom>
          <a:ln w="63500" cmpd="thinThick">
            <a:solidFill>
              <a:srgbClr val="0099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3679858-8ACD-5C4C-936C-15278B7B6A0F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rgbClr val="00998F">
                  <a:alpha val="0"/>
                </a:srgbClr>
              </a:gs>
              <a:gs pos="47000">
                <a:srgbClr val="00998F">
                  <a:alpha val="56000"/>
                </a:srgbClr>
              </a:gs>
              <a:gs pos="99000">
                <a:srgbClr val="00998F">
                  <a:alpha val="85000"/>
                </a:srgbClr>
              </a:gs>
            </a:gsLst>
            <a:lin ang="5400000" scaled="1"/>
          </a:gradFill>
          <a:ln>
            <a:noFill/>
          </a:ln>
          <a:effectLst>
            <a:glow>
              <a:srgbClr val="1B147F">
                <a:alpha val="30000"/>
              </a:srgb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246" y="153420"/>
            <a:ext cx="10974951" cy="86699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486" y="1386152"/>
            <a:ext cx="10974951" cy="4526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8526" y="6402380"/>
            <a:ext cx="2846951" cy="3644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64" y="6402380"/>
            <a:ext cx="3861875" cy="36446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526" y="6402380"/>
            <a:ext cx="2846951" cy="36446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fld id="{0C913308-F349-4B6D-A68A-DD1791B4A57B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113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38655" y="1114087"/>
            <a:ext cx="11314692" cy="0"/>
          </a:xfrm>
          <a:prstGeom prst="line">
            <a:avLst/>
          </a:prstGeom>
          <a:ln w="63500" cmpd="thinThick">
            <a:solidFill>
              <a:srgbClr val="005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3679858-8ACD-5C4C-936C-15278B7B6A0F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rgbClr val="005C31">
                  <a:alpha val="0"/>
                </a:srgbClr>
              </a:gs>
              <a:gs pos="47000">
                <a:srgbClr val="005C31">
                  <a:alpha val="58000"/>
                </a:srgbClr>
              </a:gs>
              <a:gs pos="100000">
                <a:srgbClr val="005C31">
                  <a:alpha val="88000"/>
                </a:srgbClr>
              </a:gs>
            </a:gsLst>
            <a:lin ang="5400000" scaled="1"/>
          </a:gradFill>
          <a:ln>
            <a:noFill/>
          </a:ln>
          <a:effectLst>
            <a:glow>
              <a:srgbClr val="1B147F">
                <a:alpha val="30000"/>
              </a:srgb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246" y="153420"/>
            <a:ext cx="10974951" cy="86699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486" y="1386152"/>
            <a:ext cx="10974951" cy="4526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8526" y="6402380"/>
            <a:ext cx="2846951" cy="3644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64" y="6402380"/>
            <a:ext cx="3861875" cy="36446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526" y="6402380"/>
            <a:ext cx="2846951" cy="36446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fld id="{0C913308-F349-4B6D-A68A-DD1791B4A57B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64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438655" y="1114087"/>
            <a:ext cx="11314692" cy="0"/>
          </a:xfrm>
          <a:prstGeom prst="line">
            <a:avLst/>
          </a:prstGeom>
          <a:ln w="63500" cmpd="thinThick">
            <a:solidFill>
              <a:srgbClr val="2B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3679858-8ACD-5C4C-936C-15278B7B6A0F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gradFill>
            <a:gsLst>
              <a:gs pos="0">
                <a:srgbClr val="2BCE48"/>
              </a:gs>
              <a:gs pos="0">
                <a:srgbClr val="2BCE48">
                  <a:alpha val="0"/>
                </a:srgbClr>
              </a:gs>
              <a:gs pos="46000">
                <a:srgbClr val="2BCE48">
                  <a:alpha val="54000"/>
                </a:srgbClr>
              </a:gs>
              <a:gs pos="99000">
                <a:srgbClr val="2BCE48">
                  <a:alpha val="83000"/>
                </a:srgbClr>
              </a:gs>
            </a:gsLst>
            <a:lin ang="5400000" scaled="1"/>
          </a:gradFill>
          <a:ln>
            <a:noFill/>
          </a:ln>
          <a:effectLst>
            <a:glow>
              <a:srgbClr val="1B147F">
                <a:alpha val="30000"/>
              </a:srgb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4246" y="153420"/>
            <a:ext cx="10974951" cy="86699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486" y="1386152"/>
            <a:ext cx="10974951" cy="4526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608526" y="6402380"/>
            <a:ext cx="2846951" cy="3644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64" y="6402380"/>
            <a:ext cx="3861875" cy="36446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526" y="6402380"/>
            <a:ext cx="2846951" cy="36446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ctr"/>
            <a:fld id="{0C913308-F349-4B6D-A68A-DD1791B4A57B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51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8526" y="1599512"/>
            <a:ext cx="10974951" cy="452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8526" y="6356660"/>
            <a:ext cx="2846951" cy="36446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 defTabSz="913765" fontAlgn="auto">
              <a:spcBef>
                <a:spcPts val="0"/>
              </a:spcBef>
              <a:spcAft>
                <a:spcPts val="0"/>
              </a:spcAft>
              <a:defRPr sz="1400" b="0" i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defRPr>
            </a:lvl1pPr>
          </a:lstStyle>
          <a:p>
            <a:fld id="{985CAEF7-3D96-F84E-A6D0-3F1DA7583019}" type="datetime8">
              <a:rPr lang="en-US" altLang="zh-CN" smtClean="0"/>
              <a:pPr/>
              <a:t>8/19/21 1:51 PM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64" y="6356660"/>
            <a:ext cx="3861875" cy="36446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defTabSz="913765" fontAlgn="auto">
              <a:spcBef>
                <a:spcPts val="0"/>
              </a:spcBef>
              <a:spcAft>
                <a:spcPts val="0"/>
              </a:spcAft>
              <a:defRPr sz="1400" b="0" i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526" y="6356660"/>
            <a:ext cx="2846951" cy="36446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 defTabSz="913765" fontAlgn="auto">
              <a:spcBef>
                <a:spcPts val="0"/>
              </a:spcBef>
              <a:spcAft>
                <a:spcPts val="0"/>
              </a:spcAft>
              <a:defRPr sz="1400" b="0" i="0">
                <a:solidFill>
                  <a:schemeClr val="bg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988A0-84DA-C04D-9D6E-2F8C1CD0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186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1" r:id="rId3"/>
    <p:sldLayoutId id="2147483653" r:id="rId4"/>
    <p:sldLayoutId id="214748366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55" r:id="rId11"/>
  </p:sldLayoutIdLst>
  <p:hf hdr="0"/>
  <p:txStyles>
    <p:titleStyle>
      <a:lvl1pPr algn="ctr" defTabSz="913765" rtl="0" eaLnBrk="1" fontAlgn="base" hangingPunct="1">
        <a:spcBef>
          <a:spcPct val="0"/>
        </a:spcBef>
        <a:spcAft>
          <a:spcPct val="0"/>
        </a:spcAft>
        <a:defRPr sz="4400" b="0" i="0" kern="1200">
          <a:solidFill>
            <a:schemeClr val="tx1"/>
          </a:solidFill>
          <a:latin typeface="Kozuka Gothic Pr6N L" panose="020B0200000000000000" pitchFamily="34" charset="-128"/>
          <a:ea typeface="Kozuka Gothic Pr6N L" panose="020B0200000000000000" pitchFamily="34" charset="-128"/>
          <a:cs typeface="+mj-cs"/>
        </a:defRPr>
      </a:lvl1pPr>
      <a:lvl2pPr algn="ctr" defTabSz="9137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9137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9137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9137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61645" algn="ctr" defTabSz="9137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23925" algn="ctr" defTabSz="9137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85570" algn="ctr" defTabSz="9137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47215" algn="ctr" defTabSz="91376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1630" indent="-341630" algn="l" defTabSz="91376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Kozuka Gothic Pr6N L" panose="020B0200000000000000" pitchFamily="34" charset="-128"/>
          <a:ea typeface="Kozuka Gothic Pr6N L" panose="020B0200000000000000" pitchFamily="34" charset="-128"/>
          <a:cs typeface="+mn-cs"/>
        </a:defRPr>
      </a:lvl1pPr>
      <a:lvl2pPr marL="742315" indent="-285115" algn="l" defTabSz="91376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kern="1200">
          <a:solidFill>
            <a:schemeClr val="tx1"/>
          </a:solidFill>
          <a:latin typeface="Kozuka Gothic Pr6N L" panose="020B0200000000000000" pitchFamily="34" charset="-128"/>
          <a:ea typeface="Kozuka Gothic Pr6N L" panose="020B0200000000000000" pitchFamily="34" charset="-128"/>
          <a:cs typeface="+mn-cs"/>
        </a:defRPr>
      </a:lvl2pPr>
      <a:lvl3pPr marL="1141730" indent="-227965" algn="l" defTabSz="91376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Kozuka Gothic Pr6N L" panose="020B0200000000000000" pitchFamily="34" charset="-128"/>
          <a:ea typeface="Kozuka Gothic Pr6N L" panose="020B0200000000000000" pitchFamily="34" charset="-128"/>
          <a:cs typeface="+mn-cs"/>
        </a:defRPr>
      </a:lvl3pPr>
      <a:lvl4pPr marL="1598930" indent="-227965" algn="l" defTabSz="91376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kern="1200">
          <a:solidFill>
            <a:schemeClr val="tx1"/>
          </a:solidFill>
          <a:latin typeface="Kozuka Gothic Pr6N L" panose="020B0200000000000000" pitchFamily="34" charset="-128"/>
          <a:ea typeface="Kozuka Gothic Pr6N L" panose="020B0200000000000000" pitchFamily="34" charset="-128"/>
          <a:cs typeface="+mn-cs"/>
        </a:defRPr>
      </a:lvl4pPr>
      <a:lvl5pPr marL="2055495" indent="-227965" algn="l" defTabSz="913765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kern="1200">
          <a:solidFill>
            <a:schemeClr val="tx1"/>
          </a:solidFill>
          <a:latin typeface="Kozuka Gothic Pr6N L" panose="020B0200000000000000" pitchFamily="34" charset="-128"/>
          <a:ea typeface="Kozuka Gothic Pr6N L" panose="020B0200000000000000" pitchFamily="34" charset="-128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olarpedia.org/article/Nelder-Mead_algorithm" TargetMode="External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6%82%E7%8E%87%E5%88%86%E5%B8%83/82890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logs.com/yinwei-space/p/9257274.html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s://www.cnblogs.com/yinwei-space/p/9257274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hyperlink" Target="https://www.cnblogs.com/yinwei-space/p/9257274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89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3D944-752D-3647-9105-09E44E89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Nelder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Mead </a:t>
            </a:r>
            <a:r>
              <a:rPr kumimoji="1" lang="zh-CN" altLang="en-US" dirty="0"/>
              <a:t>算法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FB77E-E726-AC45-9D7A-55BB40B3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2D30C-4FEC-D545-818E-6B5EE734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427EAC-9A12-0C41-B81D-44440116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11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D0BB00-62CB-1E41-9572-A76453ED0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4" y="1548971"/>
            <a:ext cx="1978557" cy="19785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60F227-784E-F747-873A-D07ECE5F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93" y="1705586"/>
            <a:ext cx="3045521" cy="18701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903C2B0-234C-7547-9D81-68AE5ED55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30" y="3403174"/>
            <a:ext cx="4355005" cy="3171759"/>
          </a:xfrm>
          <a:prstGeom prst="rect">
            <a:avLst/>
          </a:prstGeom>
          <a:ln>
            <a:noFill/>
          </a:ln>
          <a:effectLst>
            <a:softEdge rad="215900"/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04C76-BC8B-C94E-A353-BFBE46FF2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829" y="1222844"/>
            <a:ext cx="5427503" cy="1022512"/>
          </a:xfrm>
        </p:spPr>
        <p:txBody>
          <a:bodyPr/>
          <a:lstStyle/>
          <a:p>
            <a:r>
              <a:rPr lang="en-US" altLang="zh-CN" sz="1400" dirty="0">
                <a:hlinkClick r:id="rId3"/>
              </a:rPr>
              <a:t>Nelder-Mead </a:t>
            </a:r>
            <a:r>
              <a:rPr lang="zh-CN" altLang="en-US" sz="1400" dirty="0">
                <a:hlinkClick r:id="rId3"/>
              </a:rPr>
              <a:t>算法</a:t>
            </a:r>
            <a:r>
              <a:rPr lang="zh-CN" altLang="en-US" sz="1400" dirty="0"/>
              <a:t>是一种求</a:t>
            </a:r>
            <a:r>
              <a:rPr lang="zh-CN" altLang="en-US" sz="1400" b="1" dirty="0"/>
              <a:t>多元函数</a:t>
            </a:r>
            <a:r>
              <a:rPr lang="zh-CN" altLang="en-US" sz="1400" dirty="0"/>
              <a:t>局部最小值的</a:t>
            </a:r>
            <a:r>
              <a:rPr lang="zh-CN" altLang="en-US" sz="1400" b="1" dirty="0"/>
              <a:t>直接搜索</a:t>
            </a:r>
            <a:r>
              <a:rPr lang="zh-CN" altLang="en-US" sz="1400" dirty="0"/>
              <a:t>算法，其优点是</a:t>
            </a:r>
            <a:r>
              <a:rPr lang="zh-CN" altLang="en-US" sz="1400" b="1" dirty="0"/>
              <a:t>不需要函数可导</a:t>
            </a:r>
            <a:r>
              <a:rPr lang="zh-CN" altLang="en-US" sz="1400" dirty="0"/>
              <a:t>并能较快收敛到局部最小值．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CAF9E8-D407-B04F-AAA5-E35385C92DB2}"/>
              </a:ext>
            </a:extLst>
          </p:cNvPr>
          <p:cNvSpPr txBox="1"/>
          <p:nvPr/>
        </p:nvSpPr>
        <p:spPr>
          <a:xfrm flipH="1">
            <a:off x="5801482" y="1320934"/>
            <a:ext cx="2950243" cy="1477328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特点：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初值依赖；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局域最小值；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无需导数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loss function cost</a:t>
            </a:r>
            <a:r>
              <a:rPr kumimoji="1" lang="zh-CN" altLang="en-US" dirty="0"/>
              <a:t> 比较小</a:t>
            </a:r>
          </a:p>
        </p:txBody>
      </p:sp>
      <p:pic>
        <p:nvPicPr>
          <p:cNvPr id="2050" name="Picture 2" descr="/Users/parkman/Library/Group Containers/UBF8T346G9.Office/ConnectorClipboard/image16166424712190.png">
            <a:extLst>
              <a:ext uri="{FF2B5EF4-FFF2-40B4-BE49-F238E27FC236}">
                <a16:creationId xmlns:a16="http://schemas.microsoft.com/office/drawing/2014/main" id="{16AD4D99-4F00-BA42-AD73-3F6F1630D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9" y="1204212"/>
            <a:ext cx="3266840" cy="246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84F5552-6B0C-794A-ACB7-F8FBFEFE2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81"/>
          <a:stretch/>
        </p:blipFill>
        <p:spPr>
          <a:xfrm>
            <a:off x="5348260" y="2998859"/>
            <a:ext cx="2782965" cy="104467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9886951-1A2E-CF4F-A7B6-00C28BA18C80}"/>
              </a:ext>
            </a:extLst>
          </p:cNvPr>
          <p:cNvSpPr txBox="1"/>
          <p:nvPr/>
        </p:nvSpPr>
        <p:spPr>
          <a:xfrm>
            <a:off x="10885748" y="12555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香蕉函数</a:t>
            </a:r>
          </a:p>
        </p:txBody>
      </p:sp>
      <p:pic>
        <p:nvPicPr>
          <p:cNvPr id="2052" name="Picture 4" descr="/Users/parkman/Library/Group Containers/UBF8T346G9.Office/ConnectorClipboard/image16166425481580.png">
            <a:extLst>
              <a:ext uri="{FF2B5EF4-FFF2-40B4-BE49-F238E27FC236}">
                <a16:creationId xmlns:a16="http://schemas.microsoft.com/office/drawing/2014/main" id="{59C79BED-A61B-254C-A87F-3BC9B587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9" y="3569537"/>
            <a:ext cx="27178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9BECF0-73B8-254D-9637-62D754A3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739" y="3942564"/>
            <a:ext cx="4804628" cy="92924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9D575DE-6DCE-AB47-A2EE-3825748FD4B5}"/>
              </a:ext>
            </a:extLst>
          </p:cNvPr>
          <p:cNvSpPr/>
          <p:nvPr/>
        </p:nvSpPr>
        <p:spPr>
          <a:xfrm>
            <a:off x="5245026" y="4595678"/>
            <a:ext cx="39642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 </a:t>
            </a:r>
          </a:p>
          <a:p>
            <a:r>
              <a:rPr lang="zh-CN" altLang="en-US" sz="1400" dirty="0"/>
              <a:t> Iteration   Func-count     min f(x)         Procedure</a:t>
            </a:r>
          </a:p>
          <a:p>
            <a:r>
              <a:rPr lang="zh-CN" altLang="en-US" sz="1400" dirty="0"/>
              <a:t>     0            1              5.2         </a:t>
            </a:r>
          </a:p>
          <a:p>
            <a:r>
              <a:rPr lang="zh-CN" altLang="en-US" sz="1400" dirty="0"/>
              <a:t>     1            3              5.2         initial simplex</a:t>
            </a:r>
          </a:p>
          <a:p>
            <a:r>
              <a:rPr lang="zh-CN" altLang="en-US" sz="1400" dirty="0"/>
              <a:t>     2            5              5.2         contract inside</a:t>
            </a:r>
          </a:p>
          <a:p>
            <a:r>
              <a:rPr lang="en-US" altLang="zh-CN" sz="1400" dirty="0"/>
              <a:t>     </a:t>
            </a:r>
            <a:r>
              <a:rPr lang="zh-CN" altLang="en-US" sz="1400" dirty="0"/>
              <a:t>...          ...              ...         ...</a:t>
            </a:r>
          </a:p>
          <a:p>
            <a:r>
              <a:rPr lang="zh-CN" altLang="en-US" sz="1400" dirty="0"/>
              <a:t>    95          179      9.53935e-10         contract outside</a:t>
            </a:r>
          </a:p>
          <a:p>
            <a:r>
              <a:rPr lang="zh-CN" altLang="en-US" sz="1400" dirty="0"/>
              <a:t>    96          181       2.1067e-10         contract inside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E418BAC-08CE-6B41-B762-608F732E3AB3}"/>
              </a:ext>
            </a:extLst>
          </p:cNvPr>
          <p:cNvSpPr/>
          <p:nvPr/>
        </p:nvSpPr>
        <p:spPr>
          <a:xfrm>
            <a:off x="10160001" y="4061060"/>
            <a:ext cx="20369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x = 1×2    </a:t>
            </a:r>
          </a:p>
          <a:p>
            <a:r>
              <a:rPr lang="zh-CN" altLang="en-US" dirty="0"/>
              <a:t>    1.0000    1.0000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D0C19EE-FBEA-7D41-915D-BB4D77A9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877" y="4815898"/>
            <a:ext cx="2463113" cy="1704503"/>
          </a:xfrm>
          <a:prstGeom prst="rect">
            <a:avLst/>
          </a:prstGeom>
        </p:spPr>
      </p:pic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A642F71-5A7D-8042-B91D-57216D9CEE74}"/>
              </a:ext>
            </a:extLst>
          </p:cNvPr>
          <p:cNvCxnSpPr/>
          <p:nvPr/>
        </p:nvCxnSpPr>
        <p:spPr>
          <a:xfrm>
            <a:off x="5567894" y="2998859"/>
            <a:ext cx="3641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D673743-A240-7545-9F95-4DBDB8FA1EB2}"/>
              </a:ext>
            </a:extLst>
          </p:cNvPr>
          <p:cNvCxnSpPr>
            <a:cxnSpLocks/>
          </p:cNvCxnSpPr>
          <p:nvPr/>
        </p:nvCxnSpPr>
        <p:spPr>
          <a:xfrm>
            <a:off x="5264946" y="3248658"/>
            <a:ext cx="0" cy="3230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690A1A0E-D039-4644-9FF7-91A145208CAE}"/>
              </a:ext>
            </a:extLst>
          </p:cNvPr>
          <p:cNvCxnSpPr>
            <a:cxnSpLocks/>
          </p:cNvCxnSpPr>
          <p:nvPr/>
        </p:nvCxnSpPr>
        <p:spPr>
          <a:xfrm flipH="1">
            <a:off x="5260154" y="2998859"/>
            <a:ext cx="307740" cy="26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3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11564-83F8-5C4B-BD59-43347A64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TBSK</a:t>
            </a:r>
            <a:r>
              <a:rPr kumimoji="1" lang="zh-CN" altLang="en-US" dirty="0"/>
              <a:t>多参数拟合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FDDD9-8199-8048-969A-573D9F8CD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06" y="1286107"/>
            <a:ext cx="3694358" cy="534977"/>
          </a:xfrm>
        </p:spPr>
        <p:txBody>
          <a:bodyPr/>
          <a:lstStyle/>
          <a:p>
            <a:r>
              <a:rPr kumimoji="1" lang="zh-CN" altLang="en-US" sz="2000" dirty="0"/>
              <a:t>石墨烯 所有轨道拟合</a:t>
            </a:r>
            <a:endParaRPr kumimoji="1" lang="en-US" altLang="zh-CN" sz="2000" dirty="0"/>
          </a:p>
          <a:p>
            <a:pPr lvl="1"/>
            <a:r>
              <a:rPr kumimoji="1" lang="zh-CN" altLang="en-US" sz="1600" dirty="0"/>
              <a:t>定义</a:t>
            </a:r>
            <a:r>
              <a:rPr kumimoji="1" lang="en-US" altLang="zh-CN" sz="1600" dirty="0"/>
              <a:t>loss function</a:t>
            </a:r>
            <a:endParaRPr kumimoji="1" lang="zh-CN" altLang="en-US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CBE88-35FF-4F4C-A9EA-21D1DE9E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F1449-90BF-8F4F-8ACC-87910189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D0C7C-20C2-C240-A3F6-D16FEB55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12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E1A55C-9520-BE40-8BBD-34611FA58941}"/>
              </a:ext>
            </a:extLst>
          </p:cNvPr>
          <p:cNvSpPr/>
          <p:nvPr/>
        </p:nvSpPr>
        <p:spPr>
          <a:xfrm>
            <a:off x="1052875" y="1964794"/>
            <a:ext cx="3000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Helvetica" pitchFamily="2" charset="0"/>
              </a:rPr>
              <a:t>选择 能带范围</a:t>
            </a:r>
            <a:r>
              <a:rPr lang="en-US" altLang="zh-CN" dirty="0">
                <a:solidFill>
                  <a:srgbClr val="000000"/>
                </a:solidFill>
                <a:latin typeface="Helvetica" pitchFamily="2" charset="0"/>
              </a:rPr>
              <a:t> 1-4 </a:t>
            </a:r>
            <a:r>
              <a:rPr lang="zh-CN" altLang="en-US" dirty="0">
                <a:solidFill>
                  <a:srgbClr val="000000"/>
                </a:solidFill>
                <a:latin typeface="Helvetica" pitchFamily="2" charset="0"/>
              </a:rPr>
              <a:t>所有价带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54317F-50A7-6D45-8689-CF8DE0B6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08" y="1916552"/>
            <a:ext cx="2980905" cy="19628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36AF95A-5C62-764C-AE2D-1C013BE8B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512" y="3859083"/>
            <a:ext cx="2750499" cy="21504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17112D3-800D-2B44-B5A3-5CC4573D10F6}"/>
              </a:ext>
            </a:extLst>
          </p:cNvPr>
          <p:cNvSpPr txBox="1"/>
          <p:nvPr/>
        </p:nvSpPr>
        <p:spPr>
          <a:xfrm>
            <a:off x="10074308" y="1551687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kumimoji="1" lang="en-US" altLang="zh-CN" dirty="0"/>
              <a:t>NM </a:t>
            </a:r>
            <a:r>
              <a:rPr kumimoji="1" lang="zh-CN" altLang="en-US" dirty="0"/>
              <a:t>拟合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25CC779-1032-E745-B207-2358D3C23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753" y="1964794"/>
            <a:ext cx="2589274" cy="19956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392B20-250C-3C42-B4E4-C047E9F3A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85837" y="3879363"/>
            <a:ext cx="2388713" cy="215583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6890127-F919-0647-A334-240168E39978}"/>
              </a:ext>
            </a:extLst>
          </p:cNvPr>
          <p:cNvSpPr txBox="1"/>
          <p:nvPr/>
        </p:nvSpPr>
        <p:spPr>
          <a:xfrm>
            <a:off x="10160001" y="2452289"/>
            <a:ext cx="2159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迭代</a:t>
            </a:r>
            <a:r>
              <a:rPr kumimoji="1" lang="en-US" altLang="zh-CN" sz="1400" dirty="0">
                <a:solidFill>
                  <a:srgbClr val="FF0000"/>
                </a:solidFill>
              </a:rPr>
              <a:t>200</a:t>
            </a:r>
            <a:r>
              <a:rPr kumimoji="1" lang="zh-CN" altLang="en-US" sz="1400" dirty="0">
                <a:solidFill>
                  <a:srgbClr val="FF0000"/>
                </a:solidFill>
              </a:rPr>
              <a:t>步</a:t>
            </a:r>
            <a:endParaRPr kumimoji="1" lang="en-US" altLang="zh-CN" sz="1400" dirty="0">
              <a:solidFill>
                <a:srgbClr val="FF0000"/>
              </a:solidFill>
            </a:endParaRPr>
          </a:p>
          <a:p>
            <a:r>
              <a:rPr kumimoji="1" lang="zh-CN" altLang="en-US" sz="1400" dirty="0">
                <a:solidFill>
                  <a:srgbClr val="FF0000"/>
                </a:solidFill>
              </a:rPr>
              <a:t>可以优化粗调的结果</a:t>
            </a:r>
            <a:endParaRPr kumimoji="1" lang="en-US" altLang="zh-CN" sz="1400" dirty="0">
              <a:solidFill>
                <a:srgbClr val="FF0000"/>
              </a:solidFill>
            </a:endParaRPr>
          </a:p>
          <a:p>
            <a:r>
              <a:rPr kumimoji="1" lang="zh-CN" altLang="en-US" sz="1400" dirty="0">
                <a:solidFill>
                  <a:srgbClr val="FF0000"/>
                </a:solidFill>
              </a:rPr>
              <a:t>注意粗调一定要大概符合</a:t>
            </a:r>
            <a:endParaRPr kumimoji="1" lang="en-US" altLang="zh-CN" sz="1400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8C4DDF-885D-704D-B67E-0313446BE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46" y="2477836"/>
            <a:ext cx="50165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1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19665-27B0-B849-8B2C-D2649638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45" y="297352"/>
            <a:ext cx="10974951" cy="866997"/>
          </a:xfrm>
        </p:spPr>
        <p:txBody>
          <a:bodyPr/>
          <a:lstStyle/>
          <a:p>
            <a:r>
              <a:rPr kumimoji="1" lang="zh-CN" altLang="en-US" dirty="0"/>
              <a:t>引入贝叶斯优化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b="1" dirty="0" err="1"/>
              <a:t>Auto</a:t>
            </a:r>
            <a:r>
              <a:rPr kumimoji="1" lang="en-US" altLang="zh-CN" dirty="0" err="1"/>
              <a:t>FIT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737C7B-5D3A-2D47-89D1-A64D0E81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FFE89-9ED4-EE43-8BC1-9736D470B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67624-512E-204A-B5D1-BE697010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13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DBB91D-8271-0243-9A4E-8CCDD5E8E25B}"/>
              </a:ext>
            </a:extLst>
          </p:cNvPr>
          <p:cNvSpPr txBox="1"/>
          <p:nvPr/>
        </p:nvSpPr>
        <p:spPr>
          <a:xfrm>
            <a:off x="405326" y="1310640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trike="sngStrike" dirty="0"/>
              <a:t>贝叶斯优化简介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EA2001-7EB1-2C4E-823E-87B162D1082B}"/>
              </a:ext>
            </a:extLst>
          </p:cNvPr>
          <p:cNvSpPr txBox="1"/>
          <p:nvPr/>
        </p:nvSpPr>
        <p:spPr>
          <a:xfrm>
            <a:off x="410485" y="172239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暂时流程</a:t>
            </a: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414ABDAC-6BBC-C14A-BC00-37924C132C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194612"/>
              </p:ext>
            </p:extLst>
          </p:nvPr>
        </p:nvGraphicFramePr>
        <p:xfrm>
          <a:off x="4935359" y="1246664"/>
          <a:ext cx="2321281" cy="292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091FA03C-E9B9-9D44-B5A4-D2C7B129D3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835564"/>
              </p:ext>
            </p:extLst>
          </p:nvPr>
        </p:nvGraphicFramePr>
        <p:xfrm>
          <a:off x="-310954" y="1906219"/>
          <a:ext cx="6452675" cy="4172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DA516B7-E10F-B94C-8D31-38C9F352DC2B}"/>
              </a:ext>
            </a:extLst>
          </p:cNvPr>
          <p:cNvCxnSpPr>
            <a:cxnSpLocks/>
          </p:cNvCxnSpPr>
          <p:nvPr/>
        </p:nvCxnSpPr>
        <p:spPr>
          <a:xfrm flipH="1" flipV="1">
            <a:off x="4064000" y="3068320"/>
            <a:ext cx="871359" cy="487680"/>
          </a:xfrm>
          <a:prstGeom prst="straightConnector1">
            <a:avLst/>
          </a:prstGeom>
          <a:ln w="17462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DD36F4-910B-324A-B59E-A9229283F1EE}"/>
              </a:ext>
            </a:extLst>
          </p:cNvPr>
          <p:cNvSpPr txBox="1"/>
          <p:nvPr/>
        </p:nvSpPr>
        <p:spPr>
          <a:xfrm>
            <a:off x="3982720" y="245157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给定参数</a:t>
            </a:r>
            <a:endParaRPr kumimoji="1" lang="en-US" altLang="zh-CN" dirty="0"/>
          </a:p>
          <a:p>
            <a:r>
              <a:rPr kumimoji="1" lang="zh-CN" altLang="en-US" dirty="0"/>
              <a:t>表征优化阶段</a:t>
            </a:r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E7B874ED-19CC-5546-8123-4C2BCBFB77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5633068"/>
              </p:ext>
            </p:extLst>
          </p:nvPr>
        </p:nvGraphicFramePr>
        <p:xfrm>
          <a:off x="5552380" y="12466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51F49A5-905A-B64B-8A0E-D365B2113F5F}"/>
              </a:ext>
            </a:extLst>
          </p:cNvPr>
          <p:cNvSpPr txBox="1"/>
          <p:nvPr/>
        </p:nvSpPr>
        <p:spPr>
          <a:xfrm>
            <a:off x="405326" y="91154"/>
            <a:ext cx="1217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还不成熟</a:t>
            </a:r>
            <a:endParaRPr kumimoji="1" lang="en-US" altLang="zh-CN" dirty="0"/>
          </a:p>
          <a:p>
            <a:r>
              <a:rPr kumimoji="1" lang="zh-CN" altLang="en-US" dirty="0"/>
              <a:t>下周再讲</a:t>
            </a:r>
            <a:endParaRPr kumimoji="1" lang="en-US" altLang="zh-CN" dirty="0"/>
          </a:p>
          <a:p>
            <a:r>
              <a:rPr kumimoji="1" lang="zh-CN" altLang="en-US" dirty="0"/>
              <a:t>引入</a:t>
            </a:r>
            <a:r>
              <a:rPr kumimoji="1" lang="en-US" altLang="zh-CN" dirty="0"/>
              <a:t>nodes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57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2D511-8A0B-924A-A1AF-B207B4DE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无先验知识的结果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C1821-DC91-EC4A-9443-9E287385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1476A-8272-BB40-9006-DCD2EBFC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9F6D2-3B00-A742-AB6B-EE68B562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14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C54126-0AD4-E445-9CED-E94F2FA232CD}"/>
              </a:ext>
            </a:extLst>
          </p:cNvPr>
          <p:cNvSpPr txBox="1"/>
          <p:nvPr/>
        </p:nvSpPr>
        <p:spPr>
          <a:xfrm>
            <a:off x="396240" y="1330960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   </a:t>
            </a:r>
            <a:r>
              <a:rPr kumimoji="1" lang="zh-CN" altLang="en-US" dirty="0"/>
              <a:t> 先确定参数的正负</a:t>
            </a:r>
            <a:endParaRPr kumimoji="1" lang="en-US" altLang="zh-CN" dirty="0"/>
          </a:p>
          <a:p>
            <a:r>
              <a:rPr kumimoji="1" lang="en-US" altLang="zh-CN" dirty="0"/>
              <a:t>-&gt; </a:t>
            </a:r>
            <a:r>
              <a:rPr kumimoji="1" lang="zh-CN" altLang="en-US" dirty="0"/>
              <a:t>再逐渐压缩参数的范围</a:t>
            </a:r>
          </a:p>
        </p:txBody>
      </p:sp>
    </p:spTree>
    <p:extLst>
      <p:ext uri="{BB962C8B-B14F-4D97-AF65-F5344CB8AC3E}">
        <p14:creationId xmlns:p14="http://schemas.microsoft.com/office/powerpoint/2010/main" val="289581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C1565-83B0-E640-8CF7-09A40683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BF85A-CE21-494F-BE6A-6BD72323E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81FF3-EED4-6E47-B3B1-C12A0785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7:18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01382-4C13-9C40-9B20-CCA779B6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F502B-69D9-0F44-9CF0-5E581C79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43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44EF4-E66F-CF40-8E0B-A59520F8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如何量化一个能带拟合的好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E4513-A194-864F-B187-59039CC97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40" y="1297084"/>
            <a:ext cx="5593760" cy="1994756"/>
          </a:xfrm>
        </p:spPr>
        <p:txBody>
          <a:bodyPr/>
          <a:lstStyle/>
          <a:p>
            <a:r>
              <a:rPr kumimoji="1" lang="zh-CN" altLang="en-US" sz="2800" dirty="0">
                <a:latin typeface="Hiragino Sans GB W3" panose="020B0300000000000000" pitchFamily="34" charset="-128"/>
                <a:ea typeface="Hiragino Sans GB W3" panose="020B0300000000000000" pitchFamily="34" charset="-128"/>
                <a:cs typeface="LingWai SC Medium" panose="03050602040302020204" pitchFamily="66" charset="-122"/>
              </a:rPr>
              <a:t>我们关注能带 我们关注什么？</a:t>
            </a:r>
            <a:endParaRPr kumimoji="1" lang="en-US" altLang="zh-CN" sz="2800" dirty="0">
              <a:latin typeface="Hiragino Sans GB W3" panose="020B0300000000000000" pitchFamily="34" charset="-128"/>
              <a:ea typeface="Hiragino Sans GB W3" panose="020B0300000000000000" pitchFamily="34" charset="-128"/>
              <a:cs typeface="LingWai SC Medium" panose="03050602040302020204" pitchFamily="66" charset="-122"/>
            </a:endParaRPr>
          </a:p>
          <a:p>
            <a:pPr lvl="2"/>
            <a:r>
              <a:rPr kumimoji="1"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  <a:cs typeface="LingWai SC Medium" panose="03050602040302020204" pitchFamily="66" charset="-122"/>
              </a:rPr>
              <a:t>能带的整体结构</a:t>
            </a:r>
            <a:endParaRPr kumimoji="1" lang="en-US" altLang="zh-CN" sz="2000" dirty="0">
              <a:latin typeface="Hiragino Sans GB W3" panose="020B0300000000000000" pitchFamily="34" charset="-128"/>
              <a:ea typeface="Hiragino Sans GB W3" panose="020B0300000000000000" pitchFamily="34" charset="-128"/>
              <a:cs typeface="LingWai SC Medium" panose="03050602040302020204" pitchFamily="66" charset="-122"/>
            </a:endParaRPr>
          </a:p>
          <a:p>
            <a:pPr lvl="2"/>
            <a:r>
              <a:rPr kumimoji="1"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  <a:cs typeface="LingWai SC Medium" panose="03050602040302020204" pitchFamily="66" charset="-122"/>
              </a:rPr>
              <a:t>能带的节点与简并</a:t>
            </a:r>
            <a:endParaRPr kumimoji="1" lang="en-US" altLang="zh-CN" sz="2000" dirty="0">
              <a:latin typeface="Hiragino Sans GB W3" panose="020B0300000000000000" pitchFamily="34" charset="-128"/>
              <a:ea typeface="Hiragino Sans GB W3" panose="020B0300000000000000" pitchFamily="34" charset="-128"/>
              <a:cs typeface="LingWai SC Medium" panose="03050602040302020204" pitchFamily="66" charset="-122"/>
            </a:endParaRPr>
          </a:p>
          <a:p>
            <a:pPr lvl="2"/>
            <a:r>
              <a:rPr kumimoji="1"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  <a:cs typeface="LingWai SC Medium" panose="03050602040302020204" pitchFamily="66" charset="-122"/>
              </a:rPr>
              <a:t>能带的走势</a:t>
            </a:r>
            <a:endParaRPr kumimoji="1" lang="en-US" altLang="zh-CN" sz="2000" dirty="0">
              <a:latin typeface="Hiragino Sans GB W3" panose="020B0300000000000000" pitchFamily="34" charset="-128"/>
              <a:ea typeface="Hiragino Sans GB W3" panose="020B0300000000000000" pitchFamily="34" charset="-128"/>
              <a:cs typeface="LingWai SC Medium" panose="03050602040302020204" pitchFamily="66" charset="-122"/>
            </a:endParaRPr>
          </a:p>
          <a:p>
            <a:pPr lvl="2"/>
            <a:r>
              <a:rPr kumimoji="1"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  <a:cs typeface="LingWai SC Medium" panose="03050602040302020204" pitchFamily="66" charset="-122"/>
              </a:rPr>
              <a:t>能带的</a:t>
            </a:r>
            <a:r>
              <a:rPr kumimoji="1" lang="en-US" altLang="zh-CN" sz="2000" dirty="0">
                <a:latin typeface="Hiragino Sans GB W3" panose="020B0300000000000000" pitchFamily="34" charset="-128"/>
                <a:ea typeface="Hiragino Sans GB W3" panose="020B0300000000000000" pitchFamily="34" charset="-128"/>
                <a:cs typeface="LingWai SC Medium" panose="03050602040302020204" pitchFamily="66" charset="-122"/>
              </a:rPr>
              <a:t>gap</a:t>
            </a:r>
            <a:endParaRPr kumimoji="1" lang="en-US" altLang="zh-CN" sz="2800" dirty="0">
              <a:latin typeface="Hiragino Sans GB W3" panose="020B0300000000000000" pitchFamily="34" charset="-128"/>
              <a:ea typeface="Hiragino Sans GB W3" panose="020B0300000000000000" pitchFamily="34" charset="-128"/>
              <a:cs typeface="LingWai SC Medium" panose="03050602040302020204" pitchFamily="66" charset="-122"/>
            </a:endParaRPr>
          </a:p>
          <a:p>
            <a:endParaRPr kumimoji="1"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7DB63-D4BC-2C45-90F5-BF151237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E910B-96F4-954C-A3D5-4BF6BACF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B4C54-D497-DF40-AD29-5771B299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16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A305A5-1E15-E942-A5AD-919C83DA82FC}"/>
              </a:ext>
            </a:extLst>
          </p:cNvPr>
          <p:cNvSpPr/>
          <p:nvPr/>
        </p:nvSpPr>
        <p:spPr>
          <a:xfrm>
            <a:off x="-483280" y="3398520"/>
            <a:ext cx="559376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  <a:cs typeface="LingWai SC Medium" panose="03050602040302020204" pitchFamily="66" charset="-122"/>
              </a:rPr>
              <a:t>能带的整体结构</a:t>
            </a:r>
            <a:endParaRPr kumimoji="1" lang="en-US" altLang="zh-CN" sz="2000" dirty="0">
              <a:latin typeface="Hiragino Sans GB W3" panose="020B0300000000000000" pitchFamily="34" charset="-128"/>
              <a:ea typeface="Hiragino Sans GB W3" panose="020B0300000000000000" pitchFamily="34" charset="-128"/>
              <a:cs typeface="LingWai SC Medium" panose="03050602040302020204" pitchFamily="66" charset="-12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  <a:cs typeface="LingWai SC Medium" panose="03050602040302020204" pitchFamily="66" charset="-122"/>
              </a:rPr>
              <a:t>直方图</a:t>
            </a:r>
            <a:endParaRPr kumimoji="1" lang="en-US" altLang="zh-CN" sz="2000" dirty="0">
              <a:latin typeface="Hiragino Sans GB W3" panose="020B0300000000000000" pitchFamily="34" charset="-128"/>
              <a:ea typeface="Hiragino Sans GB W3" panose="020B0300000000000000" pitchFamily="34" charset="-128"/>
              <a:cs typeface="LingWai SC Medium" panose="03050602040302020204" pitchFamily="66" charset="-122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Hiragino Sans GB W3" panose="020B0300000000000000" pitchFamily="34" charset="-128"/>
                <a:ea typeface="Hiragino Sans GB W3" panose="020B0300000000000000" pitchFamily="34" charset="-128"/>
                <a:cs typeface="LingWai SC Medium" panose="03050602040302020204" pitchFamily="66" charset="-122"/>
              </a:rPr>
              <a:t>-&gt;</a:t>
            </a:r>
            <a:r>
              <a:rPr kumimoji="1" lang="zh-CN" altLang="en-US" sz="2000" dirty="0">
                <a:latin typeface="Hiragino Sans GB W3" panose="020B0300000000000000" pitchFamily="34" charset="-128"/>
                <a:ea typeface="Hiragino Sans GB W3" panose="020B0300000000000000" pitchFamily="34" charset="-128"/>
                <a:cs typeface="LingWai SC Medium" panose="03050602040302020204" pitchFamily="66" charset="-122"/>
              </a:rPr>
              <a:t> 相同大小的</a:t>
            </a:r>
            <a:r>
              <a:rPr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图像相似度评价指标</a:t>
            </a:r>
            <a:endParaRPr lang="en-US" altLang="zh-CN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均方误差</a:t>
            </a:r>
            <a:r>
              <a:rPr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MSE, 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结构相似性</a:t>
            </a:r>
            <a:r>
              <a:rPr lang="en-US" altLang="zh-CN" dirty="0">
                <a:solidFill>
                  <a:srgbClr val="FF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SSIM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峰值信噪比</a:t>
            </a:r>
            <a:r>
              <a:rPr lang="en-US" altLang="zh-CN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PSNR</a:t>
            </a:r>
            <a:endParaRPr lang="zh-CN" altLang="en-US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LingWai SC Medium" panose="030506020403020202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3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56C0D-2284-6143-8287-7D07E057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Hiragino Sans GB W3" panose="020B0300000000000000" pitchFamily="34" charset="-128"/>
                <a:ea typeface="Hiragino Sans GB W3" panose="020B0300000000000000" pitchFamily="34" charset="-128"/>
                <a:cs typeface="LingWai SC Medium" panose="03050602040302020204" pitchFamily="66" charset="-122"/>
              </a:rPr>
              <a:t>能带的整体结构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A5CF0-B5CB-6E46-9DA4-A17A1D212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06" y="1236805"/>
            <a:ext cx="2114354" cy="523928"/>
          </a:xfrm>
        </p:spPr>
        <p:txBody>
          <a:bodyPr/>
          <a:lstStyle/>
          <a:p>
            <a:r>
              <a:rPr kumimoji="1" lang="en-US" altLang="zh-CN" dirty="0"/>
              <a:t>corr2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B24AA-8C02-D340-8413-6668704B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AFC4-EC7F-2B49-B8CD-EB32FA52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2BD66-1B40-5D4E-8674-20E2F07D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17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A5FC64-769C-A54C-9571-B8C9A308B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66" y="1830517"/>
            <a:ext cx="4862634" cy="192161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DE383C2-650F-2546-9080-F224961FE87F}"/>
              </a:ext>
            </a:extLst>
          </p:cNvPr>
          <p:cNvSpPr txBox="1"/>
          <p:nvPr/>
        </p:nvSpPr>
        <p:spPr>
          <a:xfrm>
            <a:off x="2600960" y="131410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直接比较两个矩阵的相关系数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2D8F753-9787-0941-A77B-BE29B439C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8730" y="3618204"/>
            <a:ext cx="3712234" cy="27841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4CA831-129F-EE4C-86B6-4A1EE9B15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123" y="3832078"/>
            <a:ext cx="3094074" cy="232055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87D20A1-11B6-5849-88BE-4E9BDC1729B6}"/>
              </a:ext>
            </a:extLst>
          </p:cNvPr>
          <p:cNvSpPr txBox="1"/>
          <p:nvPr/>
        </p:nvSpPr>
        <p:spPr>
          <a:xfrm>
            <a:off x="4232176" y="455674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DFT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718999-32CC-5741-AE4A-26B2F78159BB}"/>
              </a:ext>
            </a:extLst>
          </p:cNvPr>
          <p:cNvSpPr txBox="1"/>
          <p:nvPr/>
        </p:nvSpPr>
        <p:spPr>
          <a:xfrm>
            <a:off x="4234197" y="582512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48BB21-0188-C646-B891-91BB57D66C11}"/>
              </a:ext>
            </a:extLst>
          </p:cNvPr>
          <p:cNvSpPr txBox="1"/>
          <p:nvPr/>
        </p:nvSpPr>
        <p:spPr>
          <a:xfrm>
            <a:off x="2051420" y="60757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用该方法可以复现结构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988D6BB-FAE4-BF47-9D0E-C5E20A790F03}"/>
              </a:ext>
            </a:extLst>
          </p:cNvPr>
          <p:cNvSpPr txBox="1"/>
          <p:nvPr/>
        </p:nvSpPr>
        <p:spPr>
          <a:xfrm>
            <a:off x="3838639" y="373788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比较</a:t>
            </a:r>
            <a:r>
              <a:rPr kumimoji="1" lang="en-US" altLang="zh-CN" dirty="0"/>
              <a:t> 1:VBM:CBM</a:t>
            </a:r>
            <a:endParaRPr kumimoji="1" lang="zh-CN" altLang="en-US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F321CAFD-4B27-8648-8D87-E17E6EECB378}"/>
              </a:ext>
            </a:extLst>
          </p:cNvPr>
          <p:cNvSpPr txBox="1">
            <a:spLocks/>
          </p:cNvSpPr>
          <p:nvPr/>
        </p:nvSpPr>
        <p:spPr bwMode="auto">
          <a:xfrm>
            <a:off x="6098549" y="1314104"/>
            <a:ext cx="1879198" cy="36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5" rIns="91430" bIns="45715" numCol="1" anchor="t" anchorCtr="0" compatLnSpc="1"/>
          <a:lstStyle>
            <a:lvl1pPr marL="341630" indent="-341630" algn="l" defTabSz="91376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0" i="0" kern="1200">
                <a:solidFill>
                  <a:schemeClr val="tx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+mn-cs"/>
              </a:defRPr>
            </a:lvl1pPr>
            <a:lvl2pPr marL="742315" indent="-285115" algn="l" defTabSz="91376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0" i="0" kern="1200">
                <a:solidFill>
                  <a:schemeClr val="tx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+mn-cs"/>
              </a:defRPr>
            </a:lvl2pPr>
            <a:lvl3pPr marL="1141730" indent="-227965" algn="l" defTabSz="91376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+mn-cs"/>
              </a:defRPr>
            </a:lvl3pPr>
            <a:lvl4pPr marL="1598930" indent="-227965" algn="l" defTabSz="91376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0" i="0" kern="1200">
                <a:solidFill>
                  <a:schemeClr val="tx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+mn-cs"/>
              </a:defRPr>
            </a:lvl4pPr>
            <a:lvl5pPr marL="2055495" indent="-227965" algn="l" defTabSz="91376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0" i="0" kern="1200">
                <a:solidFill>
                  <a:schemeClr val="tx1"/>
                </a:solidFill>
                <a:latin typeface="Kozuka Gothic Pr6N L" panose="020B0200000000000000" pitchFamily="34" charset="-128"/>
                <a:ea typeface="Kozuka Gothic Pr6N L" panose="020B0200000000000000" pitchFamily="34" charset="-128"/>
                <a:cs typeface="+mn-cs"/>
              </a:defRPr>
            </a:lvl5pPr>
            <a:lvl6pPr marL="25146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000"/>
              <a:t>直方图比较</a:t>
            </a:r>
            <a:endParaRPr kumimoji="1" lang="zh-CN" altLang="en-US" sz="2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1DE02C7-B999-3E4D-A0C4-B5FDE687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193" y="1711745"/>
            <a:ext cx="3149383" cy="23620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ED0D8A5-AEB7-B942-A7B8-D073DF48B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523" y="1657520"/>
            <a:ext cx="3277671" cy="245825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BB7AF2D-3406-E64F-AB89-45AD61D4A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025" y="4071380"/>
            <a:ext cx="3277672" cy="245825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E1CBCCC-C1E0-194C-A2AE-412CFD403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486" y="4146974"/>
            <a:ext cx="3277672" cy="245825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51380C2-C23C-694D-8378-0D3F2C5C2D38}"/>
              </a:ext>
            </a:extLst>
          </p:cNvPr>
          <p:cNvSpPr txBox="1"/>
          <p:nvPr/>
        </p:nvSpPr>
        <p:spPr>
          <a:xfrm>
            <a:off x="8736526" y="131410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欧式距离</a:t>
            </a:r>
          </a:p>
        </p:txBody>
      </p:sp>
    </p:spTree>
    <p:extLst>
      <p:ext uri="{BB962C8B-B14F-4D97-AF65-F5344CB8AC3E}">
        <p14:creationId xmlns:p14="http://schemas.microsoft.com/office/powerpoint/2010/main" val="8646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F3B08-9AB8-9D49-934E-676C3284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直方图比较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41702-65C7-EE4C-A4F7-72263B11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097" y="1279826"/>
            <a:ext cx="3083807" cy="612769"/>
          </a:xfrm>
        </p:spPr>
        <p:txBody>
          <a:bodyPr/>
          <a:lstStyle/>
          <a:p>
            <a:r>
              <a:rPr kumimoji="1" lang="zh-CN" altLang="en-US" dirty="0"/>
              <a:t>巴氏距离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7CAFD-17AA-F24B-B17F-4F2320F9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5170-441C-BE42-965C-5D5A03F2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96D6A-0572-634E-B056-3C0D6069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18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B44350-B5B6-4742-972D-BD2F0E7DF77D}"/>
              </a:ext>
            </a:extLst>
          </p:cNvPr>
          <p:cNvSpPr/>
          <p:nvPr/>
        </p:nvSpPr>
        <p:spPr>
          <a:xfrm>
            <a:off x="525904" y="18925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对于巴氏距离，它在统计学中用于测量两种离散</a:t>
            </a:r>
            <a:r>
              <a:rPr lang="zh-CN" altLang="en-US" dirty="0">
                <a:solidFill>
                  <a:srgbClr val="136EC2"/>
                </a:solidFill>
                <a:latin typeface="arial" panose="020B0604020202020204" pitchFamily="34" charset="0"/>
                <a:hlinkClick r:id="rId3"/>
              </a:rPr>
              <a:t>概率分布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的可分离性。在直方图相似度计算时，巴氏距离获得的效果最好，但计算是最为复杂的。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7F638C-7297-074D-B347-5B5526D3E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7" y="2843453"/>
            <a:ext cx="6241311" cy="14433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627B05-81E0-174E-AE6A-3C0E3FF0F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8017"/>
            <a:ext cx="2712484" cy="20343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6BD2B3-D24F-3F48-894C-43454F0FA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447" y="4505068"/>
            <a:ext cx="2638056" cy="1978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EA993E-4C48-4D4F-B64F-FD9CBB801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772" y="4183193"/>
            <a:ext cx="3067223" cy="23004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5F3802F-42BC-3444-BB2C-08DE68A138B3}"/>
              </a:ext>
            </a:extLst>
          </p:cNvPr>
          <p:cNvSpPr/>
          <p:nvPr/>
        </p:nvSpPr>
        <p:spPr>
          <a:xfrm>
            <a:off x="4165064" y="3244334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比较</a:t>
            </a:r>
            <a:r>
              <a:rPr kumimoji="1" lang="en-US" altLang="zh-CN" dirty="0"/>
              <a:t> 1:VBM:CBM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D36178-6EC0-594F-BB5E-0110EFC16F73}"/>
              </a:ext>
            </a:extLst>
          </p:cNvPr>
          <p:cNvSpPr txBox="1"/>
          <p:nvPr/>
        </p:nvSpPr>
        <p:spPr>
          <a:xfrm>
            <a:off x="8448665" y="14015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加入带宽比较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917159F-081F-1244-9EDE-D65AC1990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019" y="1850122"/>
            <a:ext cx="2846951" cy="213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9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D68BD-781F-FE46-9B91-38493D7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暂时流程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A3617-FFA2-E549-8C6A-9F6E73C6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37F67-6E9D-2F4B-BBA5-EA7409B7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BED8F-14B3-0742-9649-B48A03FFC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F4CB5-7237-724F-89C2-1D769F7C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71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BAD69-DDBF-BD46-88F8-A534CC46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以</a:t>
            </a:r>
            <a:r>
              <a:rPr kumimoji="1" lang="en-US" altLang="zh-CN" dirty="0"/>
              <a:t>C8</a:t>
            </a:r>
            <a:r>
              <a:rPr kumimoji="1" lang="zh-CN" altLang="en-US" dirty="0"/>
              <a:t>为例 介绍这些功能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E3A8F-5A26-0A42-A4B9-93676BD0D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Model build</a:t>
            </a:r>
          </a:p>
          <a:p>
            <a:r>
              <a:rPr kumimoji="1" lang="en-US" altLang="zh-CN" dirty="0"/>
              <a:t>slab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band</a:t>
            </a:r>
          </a:p>
          <a:p>
            <a:r>
              <a:rPr kumimoji="1" lang="en-US" altLang="zh-CN" dirty="0"/>
              <a:t>Green surface spectrum and fermi arc</a:t>
            </a:r>
          </a:p>
          <a:p>
            <a:r>
              <a:rPr kumimoji="1" lang="en-US" altLang="zh-CN" dirty="0"/>
              <a:t>nanowire and nanodisk </a:t>
            </a:r>
          </a:p>
          <a:p>
            <a:r>
              <a:rPr kumimoji="1" lang="en-US" altLang="zh-CN" dirty="0"/>
              <a:t>PARCHG : read space distribution</a:t>
            </a:r>
          </a:p>
          <a:p>
            <a:r>
              <a:rPr kumimoji="1" lang="en-US" altLang="zh-CN" dirty="0"/>
              <a:t>Supercell_hr</a:t>
            </a:r>
          </a:p>
          <a:p>
            <a:r>
              <a:rPr kumimoji="1" lang="en-US" altLang="zh-CN" dirty="0"/>
              <a:t>Phase diagram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F6E4B-FBB2-0E45-9D8B-C3634D19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DC40F-7A76-8D44-85EE-FF8139F0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7FFFC-E116-644F-85E1-E84CCFAC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39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319FF-FFB5-E04B-B732-C9351E21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SK</a:t>
            </a:r>
            <a:r>
              <a:rPr kumimoji="1" lang="zh-CN" altLang="en-US" dirty="0"/>
              <a:t> </a:t>
            </a:r>
            <a:r>
              <a:rPr kumimoji="1" lang="en-US" altLang="zh-CN" dirty="0"/>
              <a:t>TB</a:t>
            </a:r>
            <a:r>
              <a:rPr kumimoji="1" lang="zh-CN" altLang="en-US" dirty="0"/>
              <a:t> 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D53DD-56D3-1A40-926C-D6FAF9342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构建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TB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matlab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滑块功能粗调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单参数使用 黄金分割法以及二项式插值法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多参数使用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Nelder mead simplex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算法；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trike="sngStrike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（贝叶斯优化）拟合（待续）</a:t>
            </a:r>
            <a:endParaRPr lang="en-US" altLang="zh-CN" strike="sngStrike" dirty="0">
              <a:solidFill>
                <a:schemeClr val="bg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trike="sngStrike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一个完整的示例 </a:t>
            </a:r>
            <a:r>
              <a:rPr lang="en-US" altLang="zh-CN" strike="sngStrike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C8</a:t>
            </a:r>
            <a:r>
              <a:rPr lang="zh-CN" altLang="en-US" strike="sngStrike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（待续）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B4BF9-F1AA-1348-8946-9556AD3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C177E-AA00-804F-B308-D2B082D2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8C114-E298-E244-8FD2-FBCBB607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72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4735A-57CD-954A-B891-09CA9881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76C15D-8358-0D48-A99E-698547303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98" y="1215372"/>
            <a:ext cx="5216409" cy="1028574"/>
          </a:xfrm>
        </p:spPr>
        <p:txBody>
          <a:bodyPr/>
          <a:lstStyle/>
          <a:p>
            <a:r>
              <a:rPr kumimoji="1" lang="zh-CN" altLang="en-US" sz="1800" dirty="0"/>
              <a:t>面向对象的编程</a:t>
            </a:r>
            <a:endParaRPr kumimoji="1" lang="en-US" altLang="zh-CN" sz="1800" dirty="0"/>
          </a:p>
          <a:p>
            <a:r>
              <a:rPr kumimoji="1" lang="zh-CN" altLang="en-US" sz="1800" dirty="0"/>
              <a:t>整合了</a:t>
            </a:r>
            <a:r>
              <a:rPr kumimoji="1" lang="en-US" altLang="zh-CN" sz="1800" dirty="0"/>
              <a:t>vasplib</a:t>
            </a:r>
            <a:r>
              <a:rPr kumimoji="1" lang="zh-CN" altLang="en-US" sz="1800" dirty="0"/>
              <a:t>有关</a:t>
            </a:r>
            <a:r>
              <a:rPr kumimoji="1" lang="en-US" altLang="zh-CN" sz="1800" dirty="0"/>
              <a:t>TB</a:t>
            </a:r>
            <a:r>
              <a:rPr kumimoji="1" lang="zh-CN" altLang="en-US" sz="1800" dirty="0"/>
              <a:t>的相关功能（尚未完工）</a:t>
            </a:r>
            <a:endParaRPr kumimoji="1" lang="en-US" altLang="zh-CN" sz="1800" dirty="0"/>
          </a:p>
          <a:p>
            <a:r>
              <a:rPr kumimoji="1" lang="zh-CN" altLang="en-US" sz="1800" dirty="0"/>
              <a:t>对一个</a:t>
            </a:r>
            <a:r>
              <a:rPr kumimoji="1" lang="en-US" altLang="zh-CN" sz="1800" dirty="0"/>
              <a:t>TB</a:t>
            </a:r>
            <a:r>
              <a:rPr kumimoji="1" lang="zh-CN" altLang="en-US" sz="1800" dirty="0"/>
              <a:t>对象进行更加方便的操作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9E441-17EF-D440-9DD7-DCE621A8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19F5D-C306-FA40-A981-4C781A9E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636AE0-42C6-394F-9583-CE26CE14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F3010A-0725-F340-A47A-6D556733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26" y="2352583"/>
            <a:ext cx="2319773" cy="36803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B6AE1D-DF14-F447-B5F0-69CF888E0F5E}"/>
              </a:ext>
            </a:extLst>
          </p:cNvPr>
          <p:cNvSpPr txBox="1"/>
          <p:nvPr/>
        </p:nvSpPr>
        <p:spPr>
          <a:xfrm>
            <a:off x="3153403" y="2675983"/>
            <a:ext cx="27072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HR </a:t>
            </a:r>
            <a:r>
              <a:rPr kumimoji="1" lang="zh-CN" altLang="en-US" dirty="0"/>
              <a:t>对象</a:t>
            </a:r>
            <a:r>
              <a:rPr kumimoji="1" lang="en-US" altLang="zh-CN" dirty="0"/>
              <a:t>(</a:t>
            </a:r>
            <a:r>
              <a:rPr kumimoji="1" lang="zh-CN" altLang="en-US" dirty="0"/>
              <a:t>类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属性：</a:t>
            </a:r>
            <a:endParaRPr kumimoji="1"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WAN_NUM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NRPT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matrix of H(R)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方法：</a:t>
            </a:r>
            <a:endParaRPr kumimoji="1"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加</a:t>
            </a:r>
            <a:r>
              <a:rPr kumimoji="1" lang="en-US" altLang="zh-CN" dirty="0"/>
              <a:t>SOC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生成</a:t>
            </a:r>
            <a:r>
              <a:rPr kumimoji="1" lang="en-US" altLang="zh-CN" dirty="0" err="1"/>
              <a:t>HR.dat</a:t>
            </a:r>
            <a:endParaRPr kumimoji="1"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。。。</a:t>
            </a:r>
            <a:endParaRPr kumimoji="1"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dirty="0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FB980931-8144-5B40-B111-B3FA0AB0D4E0}"/>
              </a:ext>
            </a:extLst>
          </p:cNvPr>
          <p:cNvCxnSpPr/>
          <p:nvPr/>
        </p:nvCxnSpPr>
        <p:spPr>
          <a:xfrm rot="16200000" flipV="1">
            <a:off x="2838616" y="3363401"/>
            <a:ext cx="1327868" cy="580445"/>
          </a:xfrm>
          <a:prstGeom prst="curvedConnector3">
            <a:avLst>
              <a:gd name="adj1" fmla="val -14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268B041-6A9A-2D42-8D63-47EB191E51A2}"/>
              </a:ext>
            </a:extLst>
          </p:cNvPr>
          <p:cNvSpPr txBox="1"/>
          <p:nvPr/>
        </p:nvSpPr>
        <p:spPr>
          <a:xfrm>
            <a:off x="2928299" y="34689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操作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487936-FBDD-014D-B6EA-A573C4952944}"/>
              </a:ext>
            </a:extLst>
          </p:cNvPr>
          <p:cNvSpPr/>
          <p:nvPr/>
        </p:nvSpPr>
        <p:spPr>
          <a:xfrm>
            <a:off x="2928299" y="2675983"/>
            <a:ext cx="2932384" cy="2571878"/>
          </a:xfrm>
          <a:prstGeom prst="rect">
            <a:avLst/>
          </a:prstGeom>
          <a:solidFill>
            <a:schemeClr val="accent6">
              <a:lumMod val="20000"/>
              <a:lumOff val="80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E6976FA-C77E-084B-BA39-16F35216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787" y="1266885"/>
            <a:ext cx="2319773" cy="237388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19AFAF2-0734-2945-9CC2-136F612E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648" y="3875062"/>
            <a:ext cx="4150581" cy="230587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33B600B-1033-C647-95C4-D7F49ED7A1F8}"/>
              </a:ext>
            </a:extLst>
          </p:cNvPr>
          <p:cNvSpPr txBox="1"/>
          <p:nvPr/>
        </p:nvSpPr>
        <p:spPr>
          <a:xfrm>
            <a:off x="9511533" y="1177804"/>
            <a:ext cx="18582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元操作：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加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减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乘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除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共轭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厄米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转置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增加轨道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删除轨道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交换轨道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hop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8D2BB4-A878-B740-A1A6-7B557BF7EC3F}"/>
              </a:ext>
            </a:extLst>
          </p:cNvPr>
          <p:cNvSpPr/>
          <p:nvPr/>
        </p:nvSpPr>
        <p:spPr>
          <a:xfrm>
            <a:off x="9511533" y="4492834"/>
            <a:ext cx="278153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/>
              <a:t>复合操作：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加</a:t>
            </a:r>
            <a:r>
              <a:rPr kumimoji="1" lang="en-US" altLang="zh-CN" dirty="0"/>
              <a:t>SOC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加磁场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超胞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旋转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抽取特定轨道</a:t>
            </a:r>
            <a:endParaRPr kumimoji="1"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加对称性（待续）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17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BCF4E-FC1D-8C43-98BD-07776B84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TBSK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82DEF-AB3F-E84A-9D98-A31FB651D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89" y="3193879"/>
            <a:ext cx="3281438" cy="3008138"/>
          </a:xfrm>
          <a:solidFill>
            <a:schemeClr val="accent2">
              <a:lumMod val="60000"/>
              <a:lumOff val="40000"/>
              <a:alpha val="47000"/>
            </a:schemeClr>
          </a:solidFill>
          <a:effectLst>
            <a:softEdge rad="31750"/>
          </a:effectLst>
        </p:spPr>
        <p:txBody>
          <a:bodyPr/>
          <a:lstStyle/>
          <a:p>
            <a:pPr marL="0" indent="0">
              <a:buNone/>
            </a:pPr>
            <a:r>
              <a:rPr kumimoji="1" lang="en-US" altLang="zh-CN" sz="1800" dirty="0"/>
              <a:t>NOTE</a:t>
            </a:r>
          </a:p>
          <a:p>
            <a:r>
              <a:rPr kumimoji="1" lang="zh-CN" altLang="en-US" sz="1800" dirty="0"/>
              <a:t>支持</a:t>
            </a:r>
            <a:r>
              <a:rPr kumimoji="1" lang="en-US" altLang="zh-CN" sz="1800" dirty="0"/>
              <a:t>: s px py </a:t>
            </a:r>
            <a:r>
              <a:rPr kumimoji="1" lang="en-US" altLang="zh-CN" sz="1800" dirty="0" err="1"/>
              <a:t>pz</a:t>
            </a:r>
            <a:endParaRPr kumimoji="1" lang="en-US" altLang="zh-CN" sz="1800" dirty="0"/>
          </a:p>
          <a:p>
            <a:r>
              <a:rPr kumimoji="1" lang="en-US" altLang="zh-CN" sz="1800" dirty="0"/>
              <a:t>d f </a:t>
            </a:r>
            <a:r>
              <a:rPr kumimoji="1" lang="zh-CN" altLang="en-US" sz="1800" dirty="0"/>
              <a:t>轨道如有需要再添加</a:t>
            </a:r>
            <a:endParaRPr kumimoji="1" lang="en-US" altLang="zh-CN" sz="1800" dirty="0"/>
          </a:p>
          <a:p>
            <a:r>
              <a:rPr kumimoji="1" lang="zh-CN" altLang="en-US" sz="1800" dirty="0"/>
              <a:t>若进行简单的</a:t>
            </a:r>
            <a:r>
              <a:rPr kumimoji="1" lang="en-US" altLang="zh-CN" sz="1800" dirty="0"/>
              <a:t>toy model</a:t>
            </a:r>
            <a:r>
              <a:rPr kumimoji="1" lang="zh-CN" altLang="en-US" sz="1800" dirty="0"/>
              <a:t> 研究，取</a:t>
            </a:r>
            <a:r>
              <a:rPr kumimoji="1" lang="en-US" altLang="zh-CN" sz="1800" dirty="0"/>
              <a:t>s</a:t>
            </a:r>
            <a:r>
              <a:rPr kumimoji="1" lang="zh-CN" altLang="en-US" sz="1800" dirty="0"/>
              <a:t>轨道；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后续开发 </a:t>
            </a:r>
            <a:endParaRPr kumimoji="1" lang="en-US" altLang="zh-CN" sz="1800" dirty="0"/>
          </a:p>
          <a:p>
            <a:r>
              <a:rPr kumimoji="1" lang="zh-CN" altLang="en-US" sz="1800" dirty="0"/>
              <a:t>给出 </a:t>
            </a:r>
            <a:r>
              <a:rPr kumimoji="1" lang="en-US" altLang="zh-CN" sz="1800" dirty="0"/>
              <a:t>TB</a:t>
            </a:r>
            <a:r>
              <a:rPr kumimoji="1" lang="zh-CN" altLang="en-US" sz="1800" dirty="0"/>
              <a:t> 的 </a:t>
            </a:r>
            <a:r>
              <a:rPr kumimoji="1" lang="en-US" altLang="zh-CN" sz="1800" dirty="0"/>
              <a:t>parity</a:t>
            </a:r>
          </a:p>
          <a:p>
            <a:r>
              <a:rPr kumimoji="1" lang="zh-CN" altLang="en-US" sz="1800" dirty="0"/>
              <a:t>基于对称性的</a:t>
            </a:r>
            <a:r>
              <a:rPr kumimoji="1" lang="en-US" altLang="zh-CN" sz="1800" dirty="0"/>
              <a:t>TB</a:t>
            </a:r>
          </a:p>
          <a:p>
            <a:r>
              <a:rPr kumimoji="1" lang="zh-CN" altLang="en-US" sz="1800" dirty="0"/>
              <a:t>给出能带表示</a:t>
            </a:r>
            <a:endParaRPr kumimoji="1" lang="en-US" altLang="zh-CN" sz="1800" dirty="0"/>
          </a:p>
          <a:p>
            <a:endParaRPr kumimoji="1"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74A70-4589-3045-8D38-4888C194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995C53-A44E-FD4F-A262-7C297A91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5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9AE17D-E266-FA4A-A495-E2DABF1AF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177"/>
          <a:stretch/>
        </p:blipFill>
        <p:spPr>
          <a:xfrm>
            <a:off x="4065356" y="1336871"/>
            <a:ext cx="3281437" cy="124040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FB0B525-3183-D643-8BF1-0EDFF946F4A3}"/>
              </a:ext>
            </a:extLst>
          </p:cNvPr>
          <p:cNvSpPr txBox="1"/>
          <p:nvPr/>
        </p:nvSpPr>
        <p:spPr>
          <a:xfrm>
            <a:off x="540688" y="1336871"/>
            <a:ext cx="3257943" cy="1754326"/>
          </a:xfrm>
          <a:prstGeom prst="rect">
            <a:avLst/>
          </a:prstGeom>
          <a:solidFill>
            <a:srgbClr val="FF0000">
              <a:alpha val="11000"/>
            </a:srgbClr>
          </a:solidFill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构建空模型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导入 </a:t>
            </a:r>
            <a:r>
              <a:rPr kumimoji="1" lang="en-US" altLang="zh-CN" dirty="0"/>
              <a:t>POSCAR</a:t>
            </a:r>
            <a:r>
              <a:rPr kumimoji="1" lang="zh-CN" altLang="en-US" dirty="0"/>
              <a:t>（轨道信息）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进行 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nn_sk_smart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搜索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生成 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tbsk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模型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给 符号化参量 赋值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生成 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hr.dat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或进行其他操作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F039C5-5EDB-CF4F-9268-AB45DD5D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38" y="2818865"/>
            <a:ext cx="5011574" cy="327183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66B68B-9DF0-454A-922E-E69F882DDD98}"/>
              </a:ext>
            </a:extLst>
          </p:cNvPr>
          <p:cNvSpPr txBox="1"/>
          <p:nvPr/>
        </p:nvSpPr>
        <p:spPr>
          <a:xfrm>
            <a:off x="5072934" y="4697948"/>
            <a:ext cx="3550972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程序内部 实际上是 </a:t>
            </a:r>
            <a:r>
              <a:rPr kumimoji="1" lang="en-US" altLang="zh-CN" dirty="0"/>
              <a:t>n l m</a:t>
            </a:r>
            <a:r>
              <a:rPr kumimoji="1" lang="zh-CN" altLang="en-US" dirty="0"/>
              <a:t> 量子数</a:t>
            </a:r>
            <a:endParaRPr kumimoji="1" lang="en-US" altLang="zh-CN" dirty="0"/>
          </a:p>
          <a:p>
            <a:r>
              <a:rPr kumimoji="1" lang="zh-CN" altLang="en-US" dirty="0"/>
              <a:t>我们也可以在输入时用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代替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7CE62F-37E4-524B-A617-1228EEDDC0A9}"/>
              </a:ext>
            </a:extLst>
          </p:cNvPr>
          <p:cNvSpPr/>
          <p:nvPr/>
        </p:nvSpPr>
        <p:spPr>
          <a:xfrm>
            <a:off x="8285259" y="5518205"/>
            <a:ext cx="524786" cy="508884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4A51C6-9C54-C840-99C8-24FF137BC3FC}"/>
              </a:ext>
            </a:extLst>
          </p:cNvPr>
          <p:cNvSpPr txBox="1"/>
          <p:nvPr/>
        </p:nvSpPr>
        <p:spPr>
          <a:xfrm>
            <a:off x="4740663" y="6071482"/>
            <a:ext cx="3995863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s </a:t>
            </a:r>
            <a:r>
              <a:rPr kumimoji="1" lang="zh-CN" altLang="en-US" sz="1400" dirty="0"/>
              <a:t>轨道 可以用：</a:t>
            </a:r>
            <a:r>
              <a:rPr kumimoji="1" lang="en-US" altLang="zh-CN" sz="1400" dirty="0"/>
              <a:t>C s I </a:t>
            </a:r>
            <a:r>
              <a:rPr kumimoji="1" lang="zh-CN" altLang="en-US" sz="1400" dirty="0"/>
              <a:t>或 </a:t>
            </a:r>
            <a:r>
              <a:rPr kumimoji="1" lang="en-US" altLang="zh-CN" sz="1400" dirty="0"/>
              <a:t>C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 0 </a:t>
            </a:r>
            <a:r>
              <a:rPr kumimoji="1" lang="zh-CN" altLang="en-US" sz="1400" dirty="0"/>
              <a:t>或 </a:t>
            </a:r>
            <a:r>
              <a:rPr kumimoji="1" lang="en-US" altLang="zh-CN" sz="1400" dirty="0"/>
              <a:t>C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0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0</a:t>
            </a:r>
            <a:r>
              <a:rPr kumimoji="1" lang="zh-CN" altLang="en-US" sz="1400" dirty="0"/>
              <a:t>不能用</a:t>
            </a:r>
            <a:r>
              <a:rPr kumimoji="1" lang="en-US" altLang="zh-CN" sz="1400" dirty="0"/>
              <a:t>C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 1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42C87B1-9DE3-5C43-9A71-8FF3455B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408" y="1390036"/>
            <a:ext cx="3421492" cy="93444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4F086E-114C-BD47-8687-08631D95227F}"/>
              </a:ext>
            </a:extLst>
          </p:cNvPr>
          <p:cNvSpPr txBox="1"/>
          <p:nvPr/>
        </p:nvSpPr>
        <p:spPr>
          <a:xfrm>
            <a:off x="8261405" y="23859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等价于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B51F653-0A5F-C541-AED6-8B107B56D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75" y="2841743"/>
            <a:ext cx="5205757" cy="462734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FFDE06B-5EBA-D247-9A18-D4BA7E332E04}"/>
              </a:ext>
            </a:extLst>
          </p:cNvPr>
          <p:cNvSpPr/>
          <p:nvPr/>
        </p:nvSpPr>
        <p:spPr>
          <a:xfrm>
            <a:off x="9048433" y="3553524"/>
            <a:ext cx="2535044" cy="2585323"/>
          </a:xfrm>
          <a:prstGeom prst="rect">
            <a:avLst/>
          </a:prstGeom>
          <a:solidFill>
            <a:schemeClr val="bg1">
              <a:lumMod val="75000"/>
              <a:alpha val="44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&gt;&gt; Graphene.orbL</a:t>
            </a:r>
          </a:p>
          <a:p>
            <a:r>
              <a:rPr lang="zh-CN" altLang="en-US" dirty="0"/>
              <a:t>ans =</a:t>
            </a:r>
          </a:p>
          <a:p>
            <a:r>
              <a:rPr lang="zh-CN" altLang="en-US" dirty="0"/>
              <a:t>    0.6667    0.3333         0</a:t>
            </a:r>
          </a:p>
          <a:p>
            <a:r>
              <a:rPr lang="zh-CN" altLang="en-US" dirty="0"/>
              <a:t>    0.3333    0.6667         0</a:t>
            </a:r>
          </a:p>
          <a:p>
            <a:endParaRPr lang="zh-CN" altLang="en-US" dirty="0"/>
          </a:p>
          <a:p>
            <a:r>
              <a:rPr lang="zh-CN" altLang="en-US" dirty="0"/>
              <a:t>&gt;&gt; Graphene.quantumL</a:t>
            </a:r>
          </a:p>
          <a:p>
            <a:r>
              <a:rPr lang="zh-CN" altLang="en-US" dirty="0"/>
              <a:t>ans =</a:t>
            </a:r>
          </a:p>
          <a:p>
            <a:r>
              <a:rPr lang="zh-CN" altLang="en-US" dirty="0"/>
              <a:t>     2     1     0     1</a:t>
            </a:r>
          </a:p>
          <a:p>
            <a:r>
              <a:rPr lang="zh-CN" altLang="en-US" dirty="0"/>
              <a:t>     2     1     0     1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7FB51BE-0D24-054C-89BD-B166E8A53170}"/>
              </a:ext>
            </a:extLst>
          </p:cNvPr>
          <p:cNvSpPr txBox="1"/>
          <p:nvPr/>
        </p:nvSpPr>
        <p:spPr>
          <a:xfrm>
            <a:off x="4056630" y="6399947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这里有个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同行元素间会出问题 以后再说</a:t>
            </a:r>
          </a:p>
        </p:txBody>
      </p:sp>
    </p:spTree>
    <p:extLst>
      <p:ext uri="{BB962C8B-B14F-4D97-AF65-F5344CB8AC3E}">
        <p14:creationId xmlns:p14="http://schemas.microsoft.com/office/powerpoint/2010/main" val="20539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89F39-18CA-5A41-979D-7577A042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TBSK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385B9-B265-D445-BEFE-741E154E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DE0D7-1BEF-2A4C-AAE2-A22A9EC1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1EFF7-704C-D641-AE0F-4B99433E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977BBF-A087-4C4C-8F18-7723573CA246}"/>
              </a:ext>
            </a:extLst>
          </p:cNvPr>
          <p:cNvSpPr txBox="1"/>
          <p:nvPr/>
        </p:nvSpPr>
        <p:spPr>
          <a:xfrm>
            <a:off x="540688" y="1336871"/>
            <a:ext cx="3257943" cy="1754326"/>
          </a:xfrm>
          <a:prstGeom prst="rect">
            <a:avLst/>
          </a:prstGeom>
          <a:solidFill>
            <a:srgbClr val="FF0000">
              <a:alpha val="11000"/>
            </a:srgbClr>
          </a:solidFill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构建空模型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导入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POSCAR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（轨道信息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进行 </a:t>
            </a:r>
            <a:r>
              <a:rPr kumimoji="1" lang="en-US" altLang="zh-CN" dirty="0" err="1"/>
              <a:t>nn_sk_smart</a:t>
            </a:r>
            <a:r>
              <a:rPr kumimoji="1" lang="en-US" altLang="zh-CN" dirty="0"/>
              <a:t> </a:t>
            </a:r>
            <a:r>
              <a:rPr kumimoji="1" lang="zh-CN" altLang="en-US" dirty="0"/>
              <a:t>搜索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生成 </a:t>
            </a:r>
            <a:r>
              <a:rPr kumimoji="1" lang="en-US" altLang="zh-CN" dirty="0" err="1"/>
              <a:t>tbsk</a:t>
            </a:r>
            <a:r>
              <a:rPr kumimoji="1" lang="en-US" altLang="zh-CN" dirty="0"/>
              <a:t> </a:t>
            </a:r>
            <a:r>
              <a:rPr kumimoji="1" lang="zh-CN" altLang="en-US" dirty="0"/>
              <a:t>模型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给 符号化参量 赋值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生成 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hr.dat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或进行其他操作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B8C239-F29F-0248-8F03-FF23F6C8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54" y="3192365"/>
            <a:ext cx="5517835" cy="20615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B46F67-7952-0349-BBC1-B91674EEF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7089" y="1296347"/>
            <a:ext cx="4703158" cy="19113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1EAD67E-07DA-5C4C-96B5-A25FD29D76CA}"/>
              </a:ext>
            </a:extLst>
          </p:cNvPr>
          <p:cNvSpPr txBox="1"/>
          <p:nvPr/>
        </p:nvSpPr>
        <p:spPr>
          <a:xfrm>
            <a:off x="540688" y="5244073"/>
            <a:ext cx="5255813" cy="1015663"/>
          </a:xfrm>
          <a:prstGeom prst="rect">
            <a:avLst/>
          </a:prstGeom>
          <a:solidFill>
            <a:srgbClr val="92D050">
              <a:alpha val="29000"/>
            </a:srgb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smart</a:t>
            </a:r>
            <a:r>
              <a:rPr kumimoji="1" lang="zh-CN" altLang="en-US" dirty="0"/>
              <a:t> 来历 ：</a:t>
            </a:r>
            <a:endParaRPr kumimoji="1" lang="en-US" altLang="zh-CN" dirty="0"/>
          </a:p>
          <a:p>
            <a:pPr lvl="1"/>
            <a:r>
              <a:rPr kumimoji="1" lang="zh-CN" altLang="en-US" sz="1400" dirty="0"/>
              <a:t>改进了距离搜索算法，原本是暴力搜索，现在只在元胞搜索，通过约化坐标构建 </a:t>
            </a:r>
            <a:r>
              <a:rPr kumimoji="1" lang="en-US" altLang="zh-CN" sz="1400" dirty="0" err="1"/>
              <a:t>nn</a:t>
            </a:r>
            <a:r>
              <a:rPr kumimoji="1" lang="zh-CN" altLang="en-US" sz="1400" dirty="0"/>
              <a:t> 关系；</a:t>
            </a:r>
            <a:endParaRPr kumimoji="1" lang="en-US" altLang="zh-CN" sz="1400" dirty="0"/>
          </a:p>
          <a:p>
            <a:pPr lvl="1"/>
            <a:r>
              <a:rPr kumimoji="1" lang="zh-CN" altLang="en-US" sz="1400" dirty="0"/>
              <a:t>以</a:t>
            </a:r>
            <a:r>
              <a:rPr kumimoji="1" lang="en-US" altLang="zh-CN" sz="1400" dirty="0"/>
              <a:t>\beta-</a:t>
            </a:r>
            <a:r>
              <a:rPr kumimoji="1" lang="zh-CN" altLang="en-US" sz="1400" dirty="0"/>
              <a:t>石墨炔为例原来需要</a:t>
            </a:r>
            <a:r>
              <a:rPr kumimoji="1" lang="en-US" altLang="zh-CN" sz="1400" dirty="0"/>
              <a:t>6</a:t>
            </a:r>
            <a:r>
              <a:rPr kumimoji="1" lang="zh-CN" altLang="en-US" sz="1400" dirty="0"/>
              <a:t>个小时，现在只需要</a:t>
            </a:r>
            <a:r>
              <a:rPr kumimoji="1" lang="en-US" altLang="zh-CN" sz="1400" dirty="0"/>
              <a:t>10</a:t>
            </a:r>
            <a:r>
              <a:rPr kumimoji="1" lang="zh-CN" altLang="en-US" sz="1400" dirty="0"/>
              <a:t>分钟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7A80209-0FDC-AC4D-9EA5-1D4F0253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721" y="3219140"/>
            <a:ext cx="4749058" cy="16553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EF3825-8ACC-5C41-892E-B4B9705C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09" y="4874526"/>
            <a:ext cx="4222068" cy="140735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5B61EE-ACA6-654B-B7DB-6961CCB7E263}"/>
              </a:ext>
            </a:extLst>
          </p:cNvPr>
          <p:cNvSpPr txBox="1"/>
          <p:nvPr/>
        </p:nvSpPr>
        <p:spPr>
          <a:xfrm>
            <a:off x="8790419" y="5912550"/>
            <a:ext cx="297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石墨烯被一个 </a:t>
            </a:r>
            <a:r>
              <a:rPr kumimoji="1" lang="en-US" altLang="zh-CN" dirty="0"/>
              <a:t>VppP1 </a:t>
            </a:r>
            <a:r>
              <a:rPr kumimoji="1" lang="zh-CN" altLang="en-US" dirty="0"/>
              <a:t>所描述</a:t>
            </a:r>
          </a:p>
        </p:txBody>
      </p:sp>
    </p:spTree>
    <p:extLst>
      <p:ext uri="{BB962C8B-B14F-4D97-AF65-F5344CB8AC3E}">
        <p14:creationId xmlns:p14="http://schemas.microsoft.com/office/powerpoint/2010/main" val="418350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A8148-4719-0C4E-9A43-74935E04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TBSK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F267D5-C3A0-1B4A-958F-8949527E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B69FAE-8F43-9342-810F-00BB4F0C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BA809-93EB-E64E-B29F-A7F51B81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5B67FE-212C-4D43-9360-C77B53865F1B}"/>
              </a:ext>
            </a:extLst>
          </p:cNvPr>
          <p:cNvSpPr txBox="1"/>
          <p:nvPr/>
        </p:nvSpPr>
        <p:spPr>
          <a:xfrm>
            <a:off x="540688" y="1336871"/>
            <a:ext cx="3257943" cy="1754326"/>
          </a:xfrm>
          <a:prstGeom prst="rect">
            <a:avLst/>
          </a:prstGeom>
          <a:solidFill>
            <a:srgbClr val="FF0000">
              <a:alpha val="11000"/>
            </a:srgbClr>
          </a:solidFill>
          <a:effectLst>
            <a:outerShdw blurRad="50800" dist="38100" algn="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构建空模型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导入 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POSCAR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（轨道信息）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进行 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nn_sk_smart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搜索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生成 </a:t>
            </a:r>
            <a:r>
              <a:rPr kumimoji="1" lang="en-US" altLang="zh-CN" dirty="0" err="1">
                <a:solidFill>
                  <a:schemeClr val="bg1">
                    <a:lumMod val="50000"/>
                  </a:schemeClr>
                </a:solidFill>
              </a:rPr>
              <a:t>tbsk</a:t>
            </a: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模型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给 符号化参量 赋值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生成 </a:t>
            </a:r>
            <a:r>
              <a:rPr kumimoji="1" lang="en-US" altLang="zh-CN" dirty="0" err="1"/>
              <a:t>hr.dat</a:t>
            </a:r>
            <a:r>
              <a:rPr kumimoji="1" lang="en-US" altLang="zh-CN" dirty="0"/>
              <a:t> </a:t>
            </a:r>
            <a:r>
              <a:rPr kumimoji="1" lang="zh-CN" altLang="en-US" dirty="0"/>
              <a:t>或进行其他操作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75AA53-59B9-004C-BA8A-D2E41574B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91" y="3080794"/>
            <a:ext cx="4344000" cy="1176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D644B1-82A3-BD47-9D10-3881EBBE1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14" y="4172789"/>
            <a:ext cx="3676650" cy="2298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30B687-AF00-AD40-A3E3-5F375F2CFB98}"/>
              </a:ext>
            </a:extLst>
          </p:cNvPr>
          <p:cNvSpPr txBox="1"/>
          <p:nvPr/>
        </p:nvSpPr>
        <p:spPr>
          <a:xfrm>
            <a:off x="2015752" y="4256869"/>
            <a:ext cx="27922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或者使用 </a:t>
            </a:r>
            <a:r>
              <a:rPr kumimoji="1" lang="en-US" altLang="zh-CN" dirty="0">
                <a:solidFill>
                  <a:srgbClr val="FF0000"/>
                </a:solidFill>
              </a:rPr>
              <a:t>matlab</a:t>
            </a:r>
            <a:r>
              <a:rPr kumimoji="1" lang="zh-CN" altLang="en-US" dirty="0">
                <a:solidFill>
                  <a:srgbClr val="FF0000"/>
                </a:solidFill>
              </a:rPr>
              <a:t> 滑块功能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69C45D0-575B-7B43-B72E-702EE44CF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60" y="1336872"/>
            <a:ext cx="3527379" cy="271378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DBFC66E-C176-DE4B-83FA-0E78608B24B4}"/>
              </a:ext>
            </a:extLst>
          </p:cNvPr>
          <p:cNvSpPr txBox="1"/>
          <p:nvPr/>
        </p:nvSpPr>
        <p:spPr>
          <a:xfrm>
            <a:off x="4795575" y="4030236"/>
            <a:ext cx="3940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画能带的准备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POSCAR </a:t>
            </a:r>
            <a:r>
              <a:rPr kumimoji="1" lang="zh-CN" altLang="en-US" dirty="0"/>
              <a:t>以及 </a:t>
            </a:r>
            <a:r>
              <a:rPr kumimoji="1" lang="en-US" altLang="zh-CN" dirty="0"/>
              <a:t>KPOINTS</a:t>
            </a:r>
            <a:r>
              <a:rPr kumimoji="1" lang="zh-CN" altLang="en-US" dirty="0"/>
              <a:t> 文件</a:t>
            </a:r>
            <a:r>
              <a:rPr kumimoji="1" lang="en-US" altLang="zh-CN" dirty="0"/>
              <a:t>(Label)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B8C472C-BB78-6D4D-A385-703B6D31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603" y="4734183"/>
            <a:ext cx="4215042" cy="104228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367ECCF-BDB6-4240-B6E5-9B40DEC516E6}"/>
              </a:ext>
            </a:extLst>
          </p:cNvPr>
          <p:cNvSpPr txBox="1"/>
          <p:nvPr/>
        </p:nvSpPr>
        <p:spPr>
          <a:xfrm>
            <a:off x="4592443" y="5776465"/>
            <a:ext cx="4144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如果没有导入，在生成</a:t>
            </a:r>
            <a:r>
              <a:rPr kumimoji="1" lang="en-US" altLang="zh-CN" dirty="0"/>
              <a:t>EIGENCAR</a:t>
            </a:r>
            <a:r>
              <a:rPr kumimoji="1" lang="zh-CN" altLang="en-US" dirty="0"/>
              <a:t>的时候</a:t>
            </a:r>
            <a:endParaRPr kumimoji="1" lang="en-US" altLang="zh-CN" dirty="0"/>
          </a:p>
          <a:p>
            <a:r>
              <a:rPr kumimoji="1" lang="zh-CN" altLang="en-US" dirty="0"/>
              <a:t>会自动导入 </a:t>
            </a:r>
            <a:r>
              <a:rPr kumimoji="1" lang="en-US" altLang="zh-CN" dirty="0"/>
              <a:t>KPOINTS </a:t>
            </a:r>
            <a:r>
              <a:rPr kumimoji="1" lang="zh-CN" altLang="en-US" dirty="0"/>
              <a:t>这个文件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001A904-1547-1748-BC3F-D9E63ABB5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9394" y="1448148"/>
            <a:ext cx="4144083" cy="80322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6C3B199-FB74-C64F-906B-ABA368794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446" y="2493960"/>
            <a:ext cx="4719291" cy="11479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6DCBBF3-6FE1-FA4B-834B-FFC662BB3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4318" y="3669835"/>
            <a:ext cx="3676649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91657-8FDC-1647-8901-CE8729AB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使用</a:t>
            </a:r>
            <a:r>
              <a:rPr lang="en-US" altLang="zh-CN" dirty="0">
                <a:latin typeface="Kozuka Gothic Pro L" panose="020B0200000000000000" pitchFamily="34" charset="-128"/>
                <a:ea typeface="Kozuka Gothic Pro L" panose="020B0200000000000000" pitchFamily="34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matlab</a:t>
            </a:r>
            <a:r>
              <a:rPr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滑块功能粗调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8A046-7D61-3145-8514-518071E2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33" y="1282766"/>
            <a:ext cx="4578375" cy="1619460"/>
          </a:xfrm>
        </p:spPr>
        <p:txBody>
          <a:bodyPr/>
          <a:lstStyle/>
          <a:p>
            <a:r>
              <a:rPr kumimoji="1" lang="en-US" altLang="zh-CN" sz="2400" dirty="0"/>
              <a:t>matlab </a:t>
            </a:r>
            <a:r>
              <a:rPr kumimoji="1" lang="zh-CN" altLang="en-US" sz="2400" dirty="0"/>
              <a:t>滑块功能简介：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大于等于</a:t>
            </a:r>
            <a:r>
              <a:rPr kumimoji="1" lang="en-US" altLang="zh-CN" sz="2000" dirty="0"/>
              <a:t>2018b</a:t>
            </a:r>
            <a:r>
              <a:rPr kumimoji="1" lang="zh-CN" altLang="en-US" sz="2000" dirty="0"/>
              <a:t>？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实时脚本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2DDFE-E3FE-BF43-83CE-E07C0280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41C2C-CAB0-3A40-B82D-C5510CAD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4FE51-4DB3-524B-BAD4-AC1C8DDB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61FC08-AF84-1C46-829A-54848385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2" y="2658504"/>
            <a:ext cx="2396207" cy="11066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2B9079-B7CF-1C49-8876-375D86020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51" y="4004597"/>
            <a:ext cx="2396208" cy="12954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E2A18A-EC99-0B43-9475-0E7F552BF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620" y="3694853"/>
            <a:ext cx="3695344" cy="9369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4D18D3-DFD1-2444-9BC3-C817DF27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620" y="2388580"/>
            <a:ext cx="3294361" cy="12649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49EAB00-3A75-254E-B16F-8EAA7F643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026" y="4714428"/>
            <a:ext cx="3755028" cy="17036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ED59BB-74F7-FF46-9DE1-E77C8C33C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021" y="1183665"/>
            <a:ext cx="4849221" cy="13283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41AA163-E9B3-BF45-BC40-852525C67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6472" y="2482306"/>
            <a:ext cx="3664714" cy="15094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4689928-5B79-1C4F-BBE4-E465B054C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1904" y="4114322"/>
            <a:ext cx="3567831" cy="678446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0A7074D-733B-5E4F-8B12-325EF1BCDE20}"/>
              </a:ext>
            </a:extLst>
          </p:cNvPr>
          <p:cNvSpPr txBox="1"/>
          <p:nvPr/>
        </p:nvSpPr>
        <p:spPr>
          <a:xfrm>
            <a:off x="9032681" y="5381564"/>
            <a:ext cx="300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我们可以使用 隐藏代码功能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3DE88F-AAED-5D41-808A-019AFB2C4A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r="3291"/>
          <a:stretch/>
        </p:blipFill>
        <p:spPr>
          <a:xfrm>
            <a:off x="6551863" y="4747536"/>
            <a:ext cx="2396209" cy="192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1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0265A-8D6C-554F-BFD3-F90D95403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黄金分割法以及二项式插值法</a:t>
            </a:r>
            <a:r>
              <a:rPr lang="zh-CN" altLang="en-US" dirty="0"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简介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97FC3-E274-9846-8E08-55E08158A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B69F9-A4D5-554A-8FD8-D9A3CB9C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56E7F-DDB0-B44D-904E-266FC932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9</a:t>
            </a:fld>
            <a:endParaRPr lang="zh-CN" altLang="en-US" dirty="0"/>
          </a:p>
        </p:txBody>
      </p:sp>
      <p:pic>
        <p:nvPicPr>
          <p:cNvPr id="1026" name="Picture 2" descr="/Users/parkman/Library/Group Containers/UBF8T346G9.Office/ConnectorClipboard/image16166399564560.png">
            <a:extLst>
              <a:ext uri="{FF2B5EF4-FFF2-40B4-BE49-F238E27FC236}">
                <a16:creationId xmlns:a16="http://schemas.microsoft.com/office/drawing/2014/main" id="{6302DEAC-A2ED-6344-AC27-AA1AFDF0B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404" y="1526407"/>
            <a:ext cx="2557973" cy="25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B914929-EFD6-D141-943B-24D68B9856EC}"/>
              </a:ext>
            </a:extLst>
          </p:cNvPr>
          <p:cNvSpPr/>
          <p:nvPr/>
        </p:nvSpPr>
        <p:spPr>
          <a:xfrm>
            <a:off x="499949" y="1227461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C3C3C"/>
                </a:solidFill>
                <a:latin typeface="Helvetica" pitchFamily="2" charset="0"/>
              </a:rPr>
              <a:t>黄金分割法</a:t>
            </a:r>
            <a:endParaRPr lang="zh-CN" altLang="en-US" b="1" i="0" u="none" strike="noStrike" dirty="0">
              <a:solidFill>
                <a:srgbClr val="3C3C3C"/>
              </a:solidFill>
              <a:effectLst/>
              <a:latin typeface="Helvetica" pitchFamily="2" charset="0"/>
            </a:endParaRPr>
          </a:p>
        </p:txBody>
      </p:sp>
      <p:pic>
        <p:nvPicPr>
          <p:cNvPr id="1028" name="Picture 4" descr="/Users/parkman/Library/Group Containers/UBF8T346G9.Office/ConnectorClipboard/image16166400098410.png">
            <a:extLst>
              <a:ext uri="{FF2B5EF4-FFF2-40B4-BE49-F238E27FC236}">
                <a16:creationId xmlns:a16="http://schemas.microsoft.com/office/drawing/2014/main" id="{BFA094A1-3633-BA49-8EFF-752151BB2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29" y="4068397"/>
            <a:ext cx="1168400" cy="29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F71450B-81F9-C748-926C-7E8188EE073F}"/>
              </a:ext>
            </a:extLst>
          </p:cNvPr>
          <p:cNvSpPr/>
          <p:nvPr/>
        </p:nvSpPr>
        <p:spPr>
          <a:xfrm>
            <a:off x="762524" y="402978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ea typeface="Helvetica" pitchFamily="2" charset="0"/>
              </a:rPr>
              <a:t>x</a:t>
            </a:r>
            <a:r>
              <a:rPr lang="zh-CN" altLang="zh-CN" dirty="0">
                <a:latin typeface="Arial" panose="020B0604020202020204" pitchFamily="34" charset="0"/>
                <a:ea typeface="Helvetica" pitchFamily="2" charset="0"/>
              </a:rPr>
              <a:t>值的初始三元组为 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85F7BF-7C6F-EF41-BD9C-8084808AE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7" y="4437729"/>
            <a:ext cx="4917064" cy="8322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7076D88-336E-FA4B-BB9B-A9C81C54F078}"/>
              </a:ext>
            </a:extLst>
          </p:cNvPr>
          <p:cNvSpPr txBox="1"/>
          <p:nvPr/>
        </p:nvSpPr>
        <p:spPr>
          <a:xfrm>
            <a:off x="640369" y="5397190"/>
            <a:ext cx="439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为了保证 搜索下一个点的位置较为合理，</a:t>
            </a:r>
            <a:endParaRPr kumimoji="1" lang="en-US" altLang="zh-CN" dirty="0"/>
          </a:p>
          <a:p>
            <a:r>
              <a:rPr kumimoji="1" lang="zh-CN" altLang="en-US" dirty="0"/>
              <a:t>采用黄金分割率，故名黄金分割法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9C6A3BE-3672-7946-A23B-D5B6A174C09F}"/>
              </a:ext>
            </a:extLst>
          </p:cNvPr>
          <p:cNvSpPr/>
          <p:nvPr/>
        </p:nvSpPr>
        <p:spPr>
          <a:xfrm>
            <a:off x="5590832" y="1287604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C3C3C"/>
                </a:solidFill>
                <a:latin typeface="Helvetica" pitchFamily="2" charset="0"/>
              </a:rPr>
              <a:t>二项式插值法</a:t>
            </a:r>
            <a:endParaRPr lang="zh-CN" altLang="en-US" b="1" i="0" u="none" strike="noStrike" dirty="0">
              <a:solidFill>
                <a:srgbClr val="3C3C3C"/>
              </a:solidFill>
              <a:effectLst/>
              <a:latin typeface="Helvetica" pitchFamily="2" charset="0"/>
            </a:endParaRPr>
          </a:p>
        </p:txBody>
      </p:sp>
      <p:pic>
        <p:nvPicPr>
          <p:cNvPr id="1030" name="Picture 6" descr="/Users/parkman/Library/Group Containers/UBF8T346G9.Office/ConnectorClipboard/image16166402194670.png">
            <a:extLst>
              <a:ext uri="{FF2B5EF4-FFF2-40B4-BE49-F238E27FC236}">
                <a16:creationId xmlns:a16="http://schemas.microsoft.com/office/drawing/2014/main" id="{8602883E-0084-9F43-9B51-41B82633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57" y="1706269"/>
            <a:ext cx="3804138" cy="27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0139E7E-C554-814F-9164-5C8961D91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445" y="4487062"/>
            <a:ext cx="5052306" cy="1884556"/>
          </a:xfrm>
          <a:prstGeom prst="rect">
            <a:avLst/>
          </a:prstGeom>
        </p:spPr>
      </p:pic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A39CCBEE-18D5-104E-A033-C8469972658A}"/>
              </a:ext>
            </a:extLst>
          </p:cNvPr>
          <p:cNvCxnSpPr>
            <a:cxnSpLocks/>
          </p:cNvCxnSpPr>
          <p:nvPr/>
        </p:nvCxnSpPr>
        <p:spPr>
          <a:xfrm rot="10800000">
            <a:off x="6029094" y="5330283"/>
            <a:ext cx="1873407" cy="840060"/>
          </a:xfrm>
          <a:prstGeom prst="curvedConnector3">
            <a:avLst>
              <a:gd name="adj1" fmla="val 1277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411F2BD-2AFA-B74E-AFBD-D80BF0A60EC8}"/>
              </a:ext>
            </a:extLst>
          </p:cNvPr>
          <p:cNvSpPr txBox="1"/>
          <p:nvPr/>
        </p:nvSpPr>
        <p:spPr>
          <a:xfrm>
            <a:off x="7704387" y="616447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最小值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9CC5921-C1B0-AF40-846A-D407D6714A08}"/>
              </a:ext>
            </a:extLst>
          </p:cNvPr>
          <p:cNvSpPr txBox="1"/>
          <p:nvPr/>
        </p:nvSpPr>
        <p:spPr>
          <a:xfrm>
            <a:off x="8374888" y="6164478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/>
              <a:t>最大值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F1F0EF8-C208-534F-AB12-279D1687C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662" y="4379376"/>
            <a:ext cx="2209226" cy="148841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FD815557-ECCC-BC4E-AC26-EDD4B22AC2EC}"/>
              </a:ext>
            </a:extLst>
          </p:cNvPr>
          <p:cNvSpPr txBox="1"/>
          <p:nvPr/>
        </p:nvSpPr>
        <p:spPr>
          <a:xfrm>
            <a:off x="10198062" y="606064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10</a:t>
            </a:r>
            <a:r>
              <a:rPr kumimoji="1" lang="zh-CN" altLang="en-US" dirty="0"/>
              <a:t> 步迭代完成</a:t>
            </a:r>
          </a:p>
        </p:txBody>
      </p:sp>
    </p:spTree>
    <p:extLst>
      <p:ext uri="{BB962C8B-B14F-4D97-AF65-F5344CB8AC3E}">
        <p14:creationId xmlns:p14="http://schemas.microsoft.com/office/powerpoint/2010/main" val="74127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4CEE5-A748-2145-B821-720C3441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TBSK</a:t>
            </a:r>
            <a:r>
              <a:rPr kumimoji="1" lang="zh-CN" altLang="en-US" dirty="0"/>
              <a:t>单参数拟合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71D41-7345-0B47-B9F2-748130A9B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36" y="1158680"/>
            <a:ext cx="3517344" cy="364466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/>
              <a:t>设定 </a:t>
            </a:r>
            <a:r>
              <a:rPr kumimoji="1" lang="en-US" altLang="zh-CN" sz="2000" dirty="0"/>
              <a:t>loss function</a:t>
            </a:r>
            <a:r>
              <a:rPr kumimoji="1" lang="zh-CN" altLang="en-US" sz="2000" dirty="0"/>
              <a:t> 参数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B5BA5-D0DE-4D49-8EAA-A868B649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C143E-2939-E84E-B7A5-F8A0501F14D1}" type="datetime8">
              <a:rPr lang="en-US" altLang="zh-CN" smtClean="0"/>
              <a:t>8/19/21 1:51 PM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FD9E9-DC27-864F-B284-83355DAF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97AE0-4E5F-5148-A9C9-B1402559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10</a:t>
            </a:fld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AE6B80-2BEB-DE4D-8630-51DEF396D1DA}"/>
              </a:ext>
            </a:extLst>
          </p:cNvPr>
          <p:cNvSpPr txBox="1"/>
          <p:nvPr/>
        </p:nvSpPr>
        <p:spPr>
          <a:xfrm>
            <a:off x="6745979" y="3887106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我们取了 </a:t>
            </a:r>
            <a:r>
              <a:rPr kumimoji="1" lang="en-US" altLang="zh-CN" sz="1400" dirty="0">
                <a:solidFill>
                  <a:srgbClr val="FF0000"/>
                </a:solidFill>
              </a:rPr>
              <a:t>【1</a:t>
            </a:r>
            <a:r>
              <a:rPr kumimoji="1" lang="zh-CN" altLang="en-US" sz="1400" dirty="0">
                <a:solidFill>
                  <a:srgbClr val="FF0000"/>
                </a:solidFill>
              </a:rPr>
              <a:t>，</a:t>
            </a:r>
            <a:r>
              <a:rPr kumimoji="1" lang="en-US" altLang="zh-CN" sz="1400" dirty="0">
                <a:solidFill>
                  <a:srgbClr val="FF0000"/>
                </a:solidFill>
              </a:rPr>
              <a:t>3】</a:t>
            </a:r>
            <a:r>
              <a:rPr kumimoji="1" lang="zh-CN" altLang="en-US" sz="1400" dirty="0">
                <a:solidFill>
                  <a:srgbClr val="FF0000"/>
                </a:solidFill>
              </a:rPr>
              <a:t>的参数范围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569655E-2D8F-A344-A9D8-BFEDC789BFF0}"/>
              </a:ext>
            </a:extLst>
          </p:cNvPr>
          <p:cNvSpPr/>
          <p:nvPr/>
        </p:nvSpPr>
        <p:spPr>
          <a:xfrm>
            <a:off x="608526" y="4458561"/>
            <a:ext cx="4203223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dirty="0"/>
              <a:t> Func-count     x          f(x)         Procedure</a:t>
            </a:r>
          </a:p>
          <a:p>
            <a:r>
              <a:rPr lang="zh-CN" altLang="en-US" dirty="0"/>
              <a:t>    1        1.76393     0.605575        initial</a:t>
            </a:r>
          </a:p>
          <a:p>
            <a:r>
              <a:rPr lang="zh-CN" altLang="en-US" dirty="0"/>
              <a:t>    2        2.23607     0.314295        golden</a:t>
            </a:r>
          </a:p>
          <a:p>
            <a:r>
              <a:rPr lang="zh-CN" altLang="en-US" dirty="0"/>
              <a:t>   </a:t>
            </a:r>
            <a:r>
              <a:rPr lang="en-US" altLang="zh-CN" dirty="0"/>
              <a:t>…     </a:t>
            </a:r>
            <a:r>
              <a:rPr lang="zh-CN" altLang="en-US" dirty="0"/>
              <a:t>  </a:t>
            </a:r>
            <a:r>
              <a:rPr lang="en-US" altLang="zh-CN" dirty="0"/>
              <a:t>…     </a:t>
            </a:r>
            <a:r>
              <a:rPr lang="zh-CN" altLang="en-US" dirty="0"/>
              <a:t>  </a:t>
            </a:r>
            <a:r>
              <a:rPr lang="en-US" altLang="zh-CN" dirty="0"/>
              <a:t>             …     </a:t>
            </a:r>
            <a:r>
              <a:rPr lang="zh-CN" altLang="en-US" dirty="0"/>
              <a:t>  </a:t>
            </a:r>
            <a:r>
              <a:rPr lang="en-US" altLang="zh-CN" dirty="0"/>
              <a:t>             …     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zh-CN" altLang="en-US" dirty="0"/>
              <a:t>   19        2.72772     0.149956        parabolic</a:t>
            </a:r>
          </a:p>
          <a:p>
            <a:r>
              <a:rPr lang="zh-CN" altLang="en-US" dirty="0"/>
              <a:t>   20        2.72769     0.149957        parabolic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28CF502-3DA4-654F-A90E-6202B2A49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3022" y="4359684"/>
            <a:ext cx="2753917" cy="20654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3B954B-EF76-DE43-B28B-BA3B2F1F5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1" y="1523146"/>
            <a:ext cx="4086437" cy="19438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257B3E-CC2B-F147-9820-5EAAB3A51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4496" y="1183991"/>
            <a:ext cx="5390715" cy="25665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883F98-6807-6F4F-A697-78DAD7F9C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11" y="3781731"/>
            <a:ext cx="5390715" cy="58874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57C767A-86BD-B745-9050-F7B82ADCC832}"/>
              </a:ext>
            </a:extLst>
          </p:cNvPr>
          <p:cNvSpPr txBox="1"/>
          <p:nvPr/>
        </p:nvSpPr>
        <p:spPr>
          <a:xfrm>
            <a:off x="329477" y="342900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拟合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580059A-D208-9A43-83BA-B7CC6A351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016" y="3820066"/>
            <a:ext cx="2753917" cy="251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71444"/>
      </p:ext>
    </p:extLst>
  </p:cSld>
  <p:clrMapOvr>
    <a:masterClrMapping/>
  </p:clrMapOvr>
</p:sld>
</file>

<file path=ppt/theme/theme1.xml><?xml version="1.0" encoding="utf-8"?>
<a:theme xmlns:a="http://schemas.openxmlformats.org/drawingml/2006/main" name="BUAA-night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AA_Green" id="{EDBB97D5-AC66-8543-9C53-53B46F5990A9}" vid="{2186C9D5-FDF3-6140-83E4-DBE0AA0E24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BUAA-night</Template>
  <TotalTime>2873</TotalTime>
  <Words>1218</Words>
  <Application>Microsoft Macintosh PowerPoint</Application>
  <PresentationFormat>宽屏</PresentationFormat>
  <Paragraphs>245</Paragraphs>
  <Slides>19</Slides>
  <Notes>3</Notes>
  <HiddenSlides>3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Microsoft YaHei</vt:lpstr>
      <vt:lpstr>Hiragino Sans GB W3</vt:lpstr>
      <vt:lpstr>Kozuka Gothic Pr6N L</vt:lpstr>
      <vt:lpstr>Kozuka Gothic Pro L</vt:lpstr>
      <vt:lpstr>Microsoft YaHei Light</vt:lpstr>
      <vt:lpstr>Arial</vt:lpstr>
      <vt:lpstr>Arial</vt:lpstr>
      <vt:lpstr>Calibri</vt:lpstr>
      <vt:lpstr>Helvetica</vt:lpstr>
      <vt:lpstr>Helvetica Light</vt:lpstr>
      <vt:lpstr>BUAA-night</vt:lpstr>
      <vt:lpstr>PowerPoint 演示文稿</vt:lpstr>
      <vt:lpstr>SK TB 拟合</vt:lpstr>
      <vt:lpstr>HR class</vt:lpstr>
      <vt:lpstr>TBSK in HR class</vt:lpstr>
      <vt:lpstr>TBSK in HR class</vt:lpstr>
      <vt:lpstr>TBSK in HR class</vt:lpstr>
      <vt:lpstr>使用matlab滑块功能粗调</vt:lpstr>
      <vt:lpstr>黄金分割法以及二项式插值法简介</vt:lpstr>
      <vt:lpstr>TBSK单参数拟合</vt:lpstr>
      <vt:lpstr>Nelder Mead 算法</vt:lpstr>
      <vt:lpstr>TBSK多参数拟合</vt:lpstr>
      <vt:lpstr>引入贝叶斯优化 - AutoFIT</vt:lpstr>
      <vt:lpstr>无先验知识的结果</vt:lpstr>
      <vt:lpstr>PowerPoint 演示文稿</vt:lpstr>
      <vt:lpstr>如何量化一个能带拟合的好</vt:lpstr>
      <vt:lpstr>能带的整体结构</vt:lpstr>
      <vt:lpstr>直方图比较</vt:lpstr>
      <vt:lpstr>暂时流程</vt:lpstr>
      <vt:lpstr>以C8为例 介绍这些功能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parkman auex</dc:creator>
  <cp:lastModifiedBy>parkman auex</cp:lastModifiedBy>
  <cp:revision>49</cp:revision>
  <dcterms:created xsi:type="dcterms:W3CDTF">2021-03-16T11:27:21Z</dcterms:created>
  <dcterms:modified xsi:type="dcterms:W3CDTF">2021-08-20T05:51:07Z</dcterms:modified>
</cp:coreProperties>
</file>