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7" r:id="rId3"/>
    <p:sldId id="280" r:id="rId4"/>
    <p:sldId id="281" r:id="rId5"/>
    <p:sldId id="272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79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E5"/>
    <a:srgbClr val="0C00E8"/>
    <a:srgbClr val="0C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643"/>
  </p:normalViewPr>
  <p:slideViewPr>
    <p:cSldViewPr snapToGrid="0">
      <p:cViewPr varScale="1">
        <p:scale>
          <a:sx n="112" d="100"/>
          <a:sy n="112" d="100"/>
        </p:scale>
        <p:origin x="208" y="2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E4FC-89D9-47EB-AF77-CCF584282656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CFC2-CCD7-41BB-BE54-4729DA27F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5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7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0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等腰三角形 1">
            <a:extLst>
              <a:ext uri="{FF2B5EF4-FFF2-40B4-BE49-F238E27FC236}">
                <a16:creationId xmlns:a16="http://schemas.microsoft.com/office/drawing/2014/main" id="{D0BAE159-750B-194D-A2DA-15BAE1BF32F7}"/>
              </a:ext>
            </a:extLst>
          </p:cNvPr>
          <p:cNvSpPr/>
          <p:nvPr userDrawn="1"/>
        </p:nvSpPr>
        <p:spPr>
          <a:xfrm flipV="1">
            <a:off x="365760" y="320851"/>
            <a:ext cx="1889760" cy="162867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等腰三角形 2">
            <a:extLst>
              <a:ext uri="{FF2B5EF4-FFF2-40B4-BE49-F238E27FC236}">
                <a16:creationId xmlns:a16="http://schemas.microsoft.com/office/drawing/2014/main" id="{41D610A6-AFE5-BA45-9ACB-CB18FA820C71}"/>
              </a:ext>
            </a:extLst>
          </p:cNvPr>
          <p:cNvSpPr/>
          <p:nvPr userDrawn="1"/>
        </p:nvSpPr>
        <p:spPr>
          <a:xfrm flipV="1">
            <a:off x="1508761" y="445890"/>
            <a:ext cx="1188720" cy="1024491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1BD41B35-8352-5446-B94D-FF6CDF60C666}"/>
              </a:ext>
            </a:extLst>
          </p:cNvPr>
          <p:cNvSpPr/>
          <p:nvPr userDrawn="1"/>
        </p:nvSpPr>
        <p:spPr>
          <a:xfrm flipV="1">
            <a:off x="160021" y="1115750"/>
            <a:ext cx="822960" cy="70926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6C9D2E-2DCE-8D47-BC03-95B91E65946C}"/>
              </a:ext>
            </a:extLst>
          </p:cNvPr>
          <p:cNvSpPr txBox="1"/>
          <p:nvPr userDrawn="1"/>
        </p:nvSpPr>
        <p:spPr>
          <a:xfrm>
            <a:off x="3049460" y="960762"/>
            <a:ext cx="863962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99" dirty="0">
                <a:solidFill>
                  <a:schemeClr val="bg1"/>
                </a:solidFill>
              </a:rPr>
              <a:t>Morbi dignissim nisl in diam sagittis, id dapibus nulla pretium. </a:t>
            </a:r>
            <a:endParaRPr lang="zh-CN" altLang="en-US" sz="1799" dirty="0">
              <a:solidFill>
                <a:schemeClr val="bg1"/>
              </a:solidFill>
            </a:endParaRPr>
          </a:p>
        </p:txBody>
      </p:sp>
      <p:cxnSp>
        <p:nvCxnSpPr>
          <p:cNvPr id="9" name="Straight Connector 35">
            <a:extLst>
              <a:ext uri="{FF2B5EF4-FFF2-40B4-BE49-F238E27FC236}">
                <a16:creationId xmlns:a16="http://schemas.microsoft.com/office/drawing/2014/main" id="{946A0718-83F4-A04B-BCF2-B13F272B69D1}"/>
              </a:ext>
            </a:extLst>
          </p:cNvPr>
          <p:cNvCxnSpPr/>
          <p:nvPr userDrawn="1"/>
        </p:nvCxnSpPr>
        <p:spPr>
          <a:xfrm>
            <a:off x="529802" y="2453560"/>
            <a:ext cx="0" cy="1107204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">
            <a:extLst>
              <a:ext uri="{FF2B5EF4-FFF2-40B4-BE49-F238E27FC236}">
                <a16:creationId xmlns:a16="http://schemas.microsoft.com/office/drawing/2014/main" id="{3E3C83B7-E89F-1346-80D9-85CA87DC27F1}"/>
              </a:ext>
            </a:extLst>
          </p:cNvPr>
          <p:cNvCxnSpPr>
            <a:cxnSpLocks/>
          </p:cNvCxnSpPr>
          <p:nvPr userDrawn="1"/>
        </p:nvCxnSpPr>
        <p:spPr>
          <a:xfrm>
            <a:off x="529802" y="4752314"/>
            <a:ext cx="0" cy="1616212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7">
            <a:extLst>
              <a:ext uri="{FF2B5EF4-FFF2-40B4-BE49-F238E27FC236}">
                <a16:creationId xmlns:a16="http://schemas.microsoft.com/office/drawing/2014/main" id="{106D7A7E-DEB9-0140-96B8-2232666646EB}"/>
              </a:ext>
            </a:extLst>
          </p:cNvPr>
          <p:cNvCxnSpPr>
            <a:cxnSpLocks/>
          </p:cNvCxnSpPr>
          <p:nvPr userDrawn="1"/>
        </p:nvCxnSpPr>
        <p:spPr>
          <a:xfrm>
            <a:off x="4249271" y="696594"/>
            <a:ext cx="7193802" cy="0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textanalytics/ref/htmltree.html#d122e17427" TargetMode="External"/><Relationship Id="rId2" Type="http://schemas.openxmlformats.org/officeDocument/2006/relationships/hyperlink" Target="https://ww2.mathworks.cn/help/textanalytics/ref/htmltree.html#d122e1740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2.mathworks.cn/help/textanalytics/ref/extractfiletext.html" TargetMode="External"/><Relationship Id="rId4" Type="http://schemas.openxmlformats.org/officeDocument/2006/relationships/hyperlink" Target="https://ww2.mathworks.cn/help/matlab/ref/webrea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2.mathworks.cn/help/textanalytics/ref/html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2.mathworks.cn/help/matlab/ref/webread.html" TargetMode="External"/><Relationship Id="rId5" Type="http://schemas.openxmlformats.org/officeDocument/2006/relationships/hyperlink" Target="https://www.angyi.online/2020/08/20/matlab-shu-ju-huo-qu-he-pa-chong-ji-zhu/" TargetMode="External"/><Relationship Id="rId4" Type="http://schemas.openxmlformats.org/officeDocument/2006/relationships/hyperlink" Target="https://zhuanlan.zhihu.com/p/290207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www.runoob.com/w3cnote/http-vs-https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webread.html#d122e1361750" TargetMode="External"/><Relationship Id="rId2" Type="http://schemas.openxmlformats.org/officeDocument/2006/relationships/hyperlink" Target="https://ww2.mathworks.cn/help/matlab/ref/webread.html#d122e1361705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flipV="1">
            <a:off x="3489961" y="1463552"/>
            <a:ext cx="5212080" cy="44920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1781860" y="2514838"/>
            <a:ext cx="2174444" cy="187403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2" name="等腰三角形 11"/>
          <p:cNvSpPr/>
          <p:nvPr/>
        </p:nvSpPr>
        <p:spPr>
          <a:xfrm flipH="1">
            <a:off x="6308497" y="4489001"/>
            <a:ext cx="1701648" cy="1466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等腰三角形 12"/>
          <p:cNvSpPr/>
          <p:nvPr/>
        </p:nvSpPr>
        <p:spPr>
          <a:xfrm flipH="1">
            <a:off x="7717537" y="756390"/>
            <a:ext cx="1305816" cy="112540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4" name="等腰三角形 13"/>
          <p:cNvSpPr/>
          <p:nvPr/>
        </p:nvSpPr>
        <p:spPr>
          <a:xfrm flipH="1">
            <a:off x="8461248" y="2307314"/>
            <a:ext cx="992125" cy="85505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等腰三角形 14"/>
          <p:cNvSpPr/>
          <p:nvPr/>
        </p:nvSpPr>
        <p:spPr>
          <a:xfrm flipH="1">
            <a:off x="2668524" y="1171441"/>
            <a:ext cx="708052" cy="61023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6" name="等腰三角形 15"/>
          <p:cNvSpPr/>
          <p:nvPr/>
        </p:nvSpPr>
        <p:spPr>
          <a:xfrm flipH="1">
            <a:off x="1251205" y="2973627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10334245" y="3162370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8" name="等腰三角形 17"/>
          <p:cNvSpPr/>
          <p:nvPr/>
        </p:nvSpPr>
        <p:spPr>
          <a:xfrm flipH="1" flipV="1">
            <a:off x="3095245" y="5883182"/>
            <a:ext cx="281332" cy="242464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9" name="等腰三角形 18"/>
          <p:cNvSpPr/>
          <p:nvPr/>
        </p:nvSpPr>
        <p:spPr>
          <a:xfrm flipH="1">
            <a:off x="9520123" y="774908"/>
            <a:ext cx="1168149" cy="100676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1" name="等腰三角形 20"/>
          <p:cNvSpPr/>
          <p:nvPr/>
        </p:nvSpPr>
        <p:spPr>
          <a:xfrm flipH="1" flipV="1">
            <a:off x="10531603" y="191343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2" name="文本框 21"/>
          <p:cNvSpPr txBox="1"/>
          <p:nvPr/>
        </p:nvSpPr>
        <p:spPr>
          <a:xfrm>
            <a:off x="1251205" y="1673333"/>
            <a:ext cx="9660636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MATLAB</a:t>
            </a:r>
          </a:p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CLAWER</a:t>
            </a:r>
            <a:endParaRPr lang="zh-CN" altLang="en-US" sz="6598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0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46ECF90D-0A4E-7049-9D3E-463E06F2F7A8}"/>
              </a:ext>
            </a:extLst>
          </p:cNvPr>
          <p:cNvSpPr txBox="1">
            <a:spLocks/>
          </p:cNvSpPr>
          <p:nvPr/>
        </p:nvSpPr>
        <p:spPr>
          <a:xfrm>
            <a:off x="2738087" y="295719"/>
            <a:ext cx="5040576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chemeClr val="accent2"/>
                </a:solidFill>
              </a:rPr>
              <a:t>Step 1: </a:t>
            </a:r>
          </a:p>
          <a:p>
            <a:r>
              <a:rPr lang="en-US" altLang="zh-CN" sz="3599" dirty="0">
                <a:solidFill>
                  <a:schemeClr val="accent2"/>
                </a:solidFill>
              </a:rPr>
              <a:t>PRACTICE-SEARCH</a:t>
            </a:r>
            <a:endParaRPr lang="en-US" sz="3599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D6B955-02B0-FA4C-B128-097D83C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495767"/>
            <a:ext cx="5034576" cy="26871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902901-63F4-A24D-9C5A-B61DF9ED02D9}"/>
              </a:ext>
            </a:extLst>
          </p:cNvPr>
          <p:cNvSpPr/>
          <p:nvPr/>
        </p:nvSpPr>
        <p:spPr>
          <a:xfrm>
            <a:off x="846888" y="4300476"/>
            <a:ext cx="51418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C00E5"/>
                </a:solidFill>
              </a:rPr>
              <a:t>&gt;&gt; </a:t>
            </a:r>
            <a:r>
              <a:rPr lang="en-US" altLang="zh-CN" sz="1400" dirty="0" err="1">
                <a:solidFill>
                  <a:srgbClr val="DC00E5"/>
                </a:solidFill>
              </a:rPr>
              <a:t>url</a:t>
            </a:r>
            <a:r>
              <a:rPr lang="en-US" altLang="zh-CN" sz="1400" dirty="0">
                <a:solidFill>
                  <a:srgbClr val="DC00E5"/>
                </a:solidFill>
              </a:rPr>
              <a:t> = 'https://</a:t>
            </a:r>
            <a:r>
              <a:rPr lang="en-US" altLang="zh-CN" sz="1400" dirty="0" err="1">
                <a:solidFill>
                  <a:srgbClr val="DC00E5"/>
                </a:solidFill>
              </a:rPr>
              <a:t>www.mathworks.com</a:t>
            </a:r>
            <a:r>
              <a:rPr lang="en-US" altLang="zh-CN" sz="1400" dirty="0">
                <a:solidFill>
                  <a:srgbClr val="DC00E5"/>
                </a:solidFill>
              </a:rPr>
              <a:t>/</a:t>
            </a:r>
            <a:r>
              <a:rPr lang="en-US" altLang="zh-CN" sz="1400" dirty="0" err="1">
                <a:solidFill>
                  <a:srgbClr val="DC00E5"/>
                </a:solidFill>
              </a:rPr>
              <a:t>matlabcentral</a:t>
            </a:r>
            <a:r>
              <a:rPr lang="en-US" altLang="zh-CN" sz="1400" dirty="0">
                <a:solidFill>
                  <a:srgbClr val="DC00E5"/>
                </a:solidFill>
              </a:rPr>
              <a:t>/</a:t>
            </a:r>
            <a:r>
              <a:rPr lang="en-US" altLang="zh-CN" sz="1400" dirty="0" err="1">
                <a:solidFill>
                  <a:srgbClr val="DC00E5"/>
                </a:solidFill>
              </a:rPr>
              <a:t>fileexchange</a:t>
            </a:r>
            <a:r>
              <a:rPr lang="en-US" altLang="zh-CN" sz="1400" dirty="0">
                <a:solidFill>
                  <a:srgbClr val="DC00E5"/>
                </a:solidFill>
              </a:rPr>
              <a:t>/';</a:t>
            </a:r>
          </a:p>
          <a:p>
            <a:r>
              <a:rPr lang="en-US" altLang="zh-CN" dirty="0"/>
              <a:t>&gt;&gt;</a:t>
            </a:r>
            <a:r>
              <a:rPr lang="zh-CN" altLang="en-US" dirty="0"/>
              <a:t>data = webread(url,'term','vasplib’);</a:t>
            </a:r>
          </a:p>
          <a:p>
            <a:r>
              <a:rPr lang="en-US" altLang="zh-CN" dirty="0"/>
              <a:t>&gt;&gt;</a:t>
            </a:r>
            <a:r>
              <a:rPr lang="zh-CN" altLang="en-US" dirty="0"/>
              <a:t>fid=fopen('test.html','w’);</a:t>
            </a:r>
          </a:p>
          <a:p>
            <a:r>
              <a:rPr lang="en-US" altLang="zh-CN" dirty="0"/>
              <a:t>&gt;&gt;</a:t>
            </a:r>
            <a:r>
              <a:rPr lang="zh-CN" altLang="en-US" dirty="0"/>
              <a:t>fprintf(fid,'%s',data);;</a:t>
            </a:r>
          </a:p>
          <a:p>
            <a:r>
              <a:rPr lang="en-US" altLang="zh-CN" dirty="0"/>
              <a:t>&gt;&gt;</a:t>
            </a:r>
            <a:r>
              <a:rPr lang="zh-CN" altLang="en-US" dirty="0"/>
              <a:t>fclose(fid)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0E4B6-6802-0B4A-B6C7-7B195381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66" y="1495767"/>
            <a:ext cx="5136285" cy="35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>
            <a:extLst>
              <a:ext uri="{FF2B5EF4-FFF2-40B4-BE49-F238E27FC236}">
                <a16:creationId xmlns:a16="http://schemas.microsoft.com/office/drawing/2014/main" id="{5507C7B2-66BF-BF49-A7B6-C6C289CEECEA}"/>
              </a:ext>
            </a:extLst>
          </p:cNvPr>
          <p:cNvSpPr txBox="1">
            <a:spLocks/>
          </p:cNvSpPr>
          <p:nvPr/>
        </p:nvSpPr>
        <p:spPr>
          <a:xfrm>
            <a:off x="2690345" y="364203"/>
            <a:ext cx="5549194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chemeClr val="accent2"/>
                </a:solidFill>
              </a:rPr>
              <a:t>Step 2:</a:t>
            </a:r>
          </a:p>
          <a:p>
            <a:r>
              <a:rPr lang="zh-CN" altLang="en-US" sz="3599" dirty="0">
                <a:solidFill>
                  <a:schemeClr val="accent2"/>
                </a:solidFill>
              </a:rPr>
              <a:t>解析</a:t>
            </a:r>
            <a:r>
              <a:rPr lang="en-US" altLang="zh-CN" sz="3599" dirty="0">
                <a:solidFill>
                  <a:schemeClr val="accent2"/>
                </a:solidFill>
              </a:rPr>
              <a:t>html-</a:t>
            </a:r>
            <a:r>
              <a:rPr lang="zh-CN" altLang="en-US" sz="3599" dirty="0">
                <a:solidFill>
                  <a:schemeClr val="accent2"/>
                </a:solidFill>
              </a:rPr>
              <a:t>正则表达式</a:t>
            </a:r>
            <a:r>
              <a:rPr lang="en-US" altLang="zh-CN" sz="3599" dirty="0">
                <a:solidFill>
                  <a:schemeClr val="accent2"/>
                </a:solidFill>
              </a:rPr>
              <a:t> </a:t>
            </a:r>
            <a:endParaRPr lang="en-US" sz="35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F24F35-A6E6-F94C-A91F-39D20FA68237}"/>
              </a:ext>
            </a:extLst>
          </p:cNvPr>
          <p:cNvSpPr/>
          <p:nvPr/>
        </p:nvSpPr>
        <p:spPr>
          <a:xfrm>
            <a:off x="1133061" y="1950524"/>
            <a:ext cx="113769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45400"/>
                </a:solidFill>
                <a:latin typeface="Arial" panose="020B0604020202020204" pitchFamily="34" charset="0"/>
              </a:rPr>
              <a:t>htmlTree</a:t>
            </a:r>
          </a:p>
          <a:p>
            <a:r>
              <a:rPr lang="en-US" altLang="zh-CN" sz="1400" dirty="0">
                <a:solidFill>
                  <a:srgbClr val="6A6A6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Parsed HTML tree</a:t>
            </a:r>
          </a:p>
          <a:p>
            <a:r>
              <a:rPr lang="en-US" altLang="zh-CN" sz="1400" b="1" dirty="0">
                <a:solidFill>
                  <a:srgbClr val="40404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Description</a:t>
            </a:r>
          </a:p>
          <a:p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 htmlTree object represents a parsed HTML element or node. Extract parts of interest using the </a:t>
            </a:r>
            <a:r>
              <a:rPr lang="en-US" altLang="zh-CN" sz="1400" dirty="0" err="1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findElement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function or the Children property, and extract text using the </a:t>
            </a:r>
            <a:r>
              <a:rPr lang="en-US" altLang="zh-CN" sz="1400" dirty="0" err="1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extractHTMLText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function.</a:t>
            </a:r>
          </a:p>
          <a:p>
            <a:r>
              <a:rPr lang="en-US" altLang="zh-CN" sz="1400" b="1" dirty="0">
                <a:solidFill>
                  <a:srgbClr val="40404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Creation</a:t>
            </a:r>
          </a:p>
          <a:p>
            <a:r>
              <a:rPr lang="en-US" altLang="zh-CN" sz="1400" b="1" dirty="0">
                <a:solidFill>
                  <a:srgbClr val="C454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Syntax</a:t>
            </a:r>
          </a:p>
          <a:p>
            <a:r>
              <a:rPr lang="en-US" altLang="zh-CN" sz="1400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tree = htmlTree(code)</a:t>
            </a:r>
            <a:endParaRPr lang="en-US" altLang="zh-CN" sz="14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C454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Description</a:t>
            </a:r>
          </a:p>
          <a:p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tree = htmlTree(</a:t>
            </a:r>
            <a:r>
              <a:rPr lang="en-US" altLang="zh-CN" sz="1400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code</a:t>
            </a:r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 parses the HTML code in the string code and returns the resulting tree structure.</a:t>
            </a:r>
          </a:p>
          <a:p>
            <a:r>
              <a:rPr lang="en-US" altLang="zh-CN" sz="1400" b="1" dirty="0">
                <a:solidFill>
                  <a:srgbClr val="C454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Input Arguments</a:t>
            </a:r>
          </a:p>
          <a:p>
            <a:r>
              <a:rPr lang="en-US" altLang="zh-CN" sz="1400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collapse all</a:t>
            </a:r>
            <a:endParaRPr lang="en-US" altLang="zh-CN" sz="14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40404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code — HTML code</a:t>
            </a:r>
            <a:br>
              <a:rPr lang="en-US" altLang="zh-CN" sz="1400" b="1" dirty="0">
                <a:solidFill>
                  <a:srgbClr val="40404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en-US" altLang="zh-CN" sz="1400" dirty="0">
                <a:solidFill>
                  <a:srgbClr val="6F6F6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string array | character vector | cell array of character vectors</a:t>
            </a:r>
            <a:endParaRPr lang="en-US" altLang="zh-CN" sz="1400" b="1" dirty="0">
              <a:solidFill>
                <a:srgbClr val="40404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 code, specified as a string array, a character vector, or a cell array of character vectors.</a:t>
            </a:r>
          </a:p>
          <a:p>
            <a:r>
              <a:rPr lang="en-US" altLang="zh-CN" sz="1400" b="1" dirty="0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Tip</a:t>
            </a:r>
            <a:endParaRPr lang="en-US" altLang="zh-CN" sz="1400" dirty="0">
              <a:solidFill>
                <a:srgbClr val="1A1A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read HTML code from a web page, use </a:t>
            </a:r>
            <a:r>
              <a:rPr lang="en-US" altLang="zh-CN" sz="1400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webread</a:t>
            </a:r>
            <a:r>
              <a:rPr lang="en-US" altLang="zh-CN" sz="1400" dirty="0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extract text from an HTML file, use </a:t>
            </a:r>
            <a:r>
              <a:rPr lang="en-US" altLang="zh-CN" sz="1400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extractFileText</a:t>
            </a:r>
            <a:r>
              <a:rPr lang="en-US" altLang="zh-CN" sz="1400" dirty="0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en-US" altLang="zh-CN" sz="14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Example: </a:t>
            </a:r>
            <a:r>
              <a:rPr lang="en-US" altLang="zh-CN" sz="14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"&lt;a </a:t>
            </a:r>
            <a:r>
              <a:rPr lang="en-US" altLang="zh-CN" sz="14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href</a:t>
            </a:r>
            <a:r>
              <a:rPr lang="en-US" altLang="zh-CN" sz="14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='https://</a:t>
            </a:r>
            <a:r>
              <a:rPr lang="en-US" altLang="zh-CN" sz="14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www.mathworks.com</a:t>
            </a:r>
            <a:r>
              <a:rPr lang="en-US" altLang="zh-CN" sz="14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'&gt;MathWorks&lt;/a&gt;"</a:t>
            </a:r>
          </a:p>
          <a:p>
            <a:r>
              <a:rPr lang="en-US" altLang="zh-CN" sz="14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Types: </a:t>
            </a:r>
            <a:r>
              <a:rPr lang="en-US" altLang="zh-CN" sz="14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char | string | cell</a:t>
            </a:r>
            <a:endParaRPr lang="en-US" altLang="zh-CN" sz="1400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9887E0-D657-4B4C-91F3-919CC1298DCE}"/>
              </a:ext>
            </a:extLst>
          </p:cNvPr>
          <p:cNvSpPr/>
          <p:nvPr/>
        </p:nvSpPr>
        <p:spPr>
          <a:xfrm>
            <a:off x="2700130" y="332818"/>
            <a:ext cx="6096000" cy="1200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3599" dirty="0">
                <a:solidFill>
                  <a:srgbClr val="ED7D31"/>
                </a:solidFill>
              </a:rPr>
              <a:t>Step 2:</a:t>
            </a:r>
          </a:p>
          <a:p>
            <a:r>
              <a:rPr lang="zh-CN" altLang="en-US" sz="3599" dirty="0">
                <a:solidFill>
                  <a:srgbClr val="ED7D31"/>
                </a:solidFill>
              </a:rPr>
              <a:t>解析</a:t>
            </a:r>
            <a:r>
              <a:rPr lang="en-US" altLang="zh-CN" sz="3599" dirty="0">
                <a:solidFill>
                  <a:srgbClr val="ED7D31"/>
                </a:solidFill>
              </a:rPr>
              <a:t>html</a:t>
            </a:r>
            <a:r>
              <a:rPr lang="zh-CN" altLang="en-US" sz="3599" dirty="0">
                <a:solidFill>
                  <a:srgbClr val="ED7D31"/>
                </a:solidFill>
              </a:rPr>
              <a:t> </a:t>
            </a:r>
            <a:r>
              <a:rPr lang="en-US" altLang="zh-CN" sz="3599" dirty="0">
                <a:solidFill>
                  <a:srgbClr val="ED7D31"/>
                </a:solidFill>
              </a:rPr>
              <a:t>-</a:t>
            </a:r>
            <a:r>
              <a:rPr lang="zh-CN" altLang="en-US" sz="3599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C45400"/>
                </a:solidFill>
                <a:latin typeface="Arial" panose="020B0604020202020204" pitchFamily="34" charset="0"/>
              </a:rPr>
              <a:t>htmlTree</a:t>
            </a:r>
            <a:r>
              <a:rPr lang="zh-CN" altLang="en-US" sz="3599" dirty="0">
                <a:solidFill>
                  <a:srgbClr val="ED7D31"/>
                </a:solidFill>
              </a:rPr>
              <a:t> </a:t>
            </a:r>
            <a:endParaRPr lang="en-US" altLang="zh-CN" sz="3599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39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flipV="1">
            <a:off x="3489961" y="1463552"/>
            <a:ext cx="5212080" cy="44920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1781860" y="2514838"/>
            <a:ext cx="2174444" cy="187403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2" name="等腰三角形 11"/>
          <p:cNvSpPr/>
          <p:nvPr/>
        </p:nvSpPr>
        <p:spPr>
          <a:xfrm flipH="1">
            <a:off x="6308497" y="4489001"/>
            <a:ext cx="1701648" cy="1466555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等腰三角形 12"/>
          <p:cNvSpPr/>
          <p:nvPr/>
        </p:nvSpPr>
        <p:spPr>
          <a:xfrm flipH="1">
            <a:off x="7717537" y="756390"/>
            <a:ext cx="1305816" cy="112540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4" name="等腰三角形 13"/>
          <p:cNvSpPr/>
          <p:nvPr/>
        </p:nvSpPr>
        <p:spPr>
          <a:xfrm flipH="1">
            <a:off x="8461248" y="2307314"/>
            <a:ext cx="992125" cy="85505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等腰三角形 14"/>
          <p:cNvSpPr/>
          <p:nvPr/>
        </p:nvSpPr>
        <p:spPr>
          <a:xfrm flipH="1">
            <a:off x="2668524" y="1171441"/>
            <a:ext cx="708052" cy="61023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6" name="等腰三角形 15"/>
          <p:cNvSpPr/>
          <p:nvPr/>
        </p:nvSpPr>
        <p:spPr>
          <a:xfrm flipH="1">
            <a:off x="1251205" y="2973627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10334245" y="3162370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8" name="等腰三角形 17"/>
          <p:cNvSpPr/>
          <p:nvPr/>
        </p:nvSpPr>
        <p:spPr>
          <a:xfrm flipH="1" flipV="1">
            <a:off x="3095245" y="5883182"/>
            <a:ext cx="281332" cy="242464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9" name="等腰三角形 18"/>
          <p:cNvSpPr/>
          <p:nvPr/>
        </p:nvSpPr>
        <p:spPr>
          <a:xfrm flipH="1">
            <a:off x="9520123" y="774908"/>
            <a:ext cx="1168149" cy="100676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1" name="等腰三角形 20"/>
          <p:cNvSpPr/>
          <p:nvPr/>
        </p:nvSpPr>
        <p:spPr>
          <a:xfrm flipH="1" flipV="1">
            <a:off x="10531603" y="191343"/>
            <a:ext cx="394716" cy="34018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2" name="文本框 21"/>
          <p:cNvSpPr txBox="1"/>
          <p:nvPr/>
        </p:nvSpPr>
        <p:spPr>
          <a:xfrm>
            <a:off x="1265683" y="1632602"/>
            <a:ext cx="9660636" cy="415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THANKS</a:t>
            </a:r>
          </a:p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YOUR</a:t>
            </a:r>
          </a:p>
          <a:p>
            <a:pPr algn="ctr"/>
            <a:r>
              <a:rPr lang="en-US" altLang="zh-CN" sz="6598" b="1" dirty="0">
                <a:solidFill>
                  <a:schemeClr val="bg1"/>
                </a:solidFill>
              </a:rPr>
              <a:t>TIME</a:t>
            </a:r>
            <a:endParaRPr lang="zh-CN" altLang="en-US" sz="6598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760" y="320851"/>
            <a:ext cx="1889760" cy="162867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等腰三角形 2"/>
          <p:cNvSpPr/>
          <p:nvPr/>
        </p:nvSpPr>
        <p:spPr>
          <a:xfrm flipV="1">
            <a:off x="1508761" y="445890"/>
            <a:ext cx="1188720" cy="1024491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等腰三角形 3"/>
          <p:cNvSpPr/>
          <p:nvPr/>
        </p:nvSpPr>
        <p:spPr>
          <a:xfrm flipV="1">
            <a:off x="160021" y="1115750"/>
            <a:ext cx="822960" cy="70926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" name="文本框 4"/>
          <p:cNvSpPr txBox="1"/>
          <p:nvPr/>
        </p:nvSpPr>
        <p:spPr>
          <a:xfrm>
            <a:off x="2873495" y="435052"/>
            <a:ext cx="520065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accent2"/>
                </a:solidFill>
              </a:rPr>
              <a:t>Source</a:t>
            </a:r>
            <a:endParaRPr lang="zh-CN" altLang="en-US" sz="2799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9460" y="960762"/>
            <a:ext cx="863962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99" dirty="0">
                <a:solidFill>
                  <a:schemeClr val="bg1"/>
                </a:solidFill>
              </a:rPr>
              <a:t>Morbi dignissim nisl in diam sagittis, id dapibus nulla pretium. </a:t>
            </a:r>
            <a:endParaRPr lang="zh-CN" altLang="en-US" sz="1799" dirty="0">
              <a:solidFill>
                <a:schemeClr val="bg1"/>
              </a:solidFill>
            </a:endParaRPr>
          </a:p>
        </p:txBody>
      </p:sp>
      <p:cxnSp>
        <p:nvCxnSpPr>
          <p:cNvPr id="8" name="Straight Connector 35"/>
          <p:cNvCxnSpPr/>
          <p:nvPr/>
        </p:nvCxnSpPr>
        <p:spPr>
          <a:xfrm>
            <a:off x="529802" y="2453560"/>
            <a:ext cx="0" cy="1107204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/>
          <p:cNvCxnSpPr>
            <a:cxnSpLocks/>
          </p:cNvCxnSpPr>
          <p:nvPr/>
        </p:nvCxnSpPr>
        <p:spPr>
          <a:xfrm>
            <a:off x="529802" y="4752314"/>
            <a:ext cx="0" cy="1616212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7"/>
          <p:cNvCxnSpPr>
            <a:cxnSpLocks/>
          </p:cNvCxnSpPr>
          <p:nvPr/>
        </p:nvCxnSpPr>
        <p:spPr>
          <a:xfrm>
            <a:off x="4249271" y="696594"/>
            <a:ext cx="7193802" cy="0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 rot="16200000">
            <a:off x="-415727" y="4000222"/>
            <a:ext cx="1891059" cy="385236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999" b="1" dirty="0">
                <a:solidFill>
                  <a:schemeClr val="accent2"/>
                </a:solidFill>
              </a:rPr>
              <a:t>S</a:t>
            </a:r>
            <a:r>
              <a:rPr lang="en-US" altLang="zh-CN" sz="1999" b="1" dirty="0">
                <a:solidFill>
                  <a:schemeClr val="accent2"/>
                </a:solidFill>
              </a:rPr>
              <a:t>upport</a:t>
            </a:r>
            <a:endParaRPr lang="en-US" sz="1999" b="1" dirty="0">
              <a:solidFill>
                <a:schemeClr val="accent2"/>
              </a:solidFill>
            </a:endParaRPr>
          </a:p>
        </p:txBody>
      </p:sp>
      <p:pic>
        <p:nvPicPr>
          <p:cNvPr id="18" name="Picture 77" descr="F:\Trabajos\Envato\Graphic River\Mica PPT\mountai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7184" y="5742250"/>
            <a:ext cx="11077313" cy="10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D221EB-3DCC-A64E-B351-82A205A6A116}"/>
              </a:ext>
            </a:extLst>
          </p:cNvPr>
          <p:cNvGrpSpPr/>
          <p:nvPr/>
        </p:nvGrpSpPr>
        <p:grpSpPr>
          <a:xfrm>
            <a:off x="2461259" y="1631044"/>
            <a:ext cx="615206" cy="615046"/>
            <a:chOff x="3299524" y="1969474"/>
            <a:chExt cx="615206" cy="615046"/>
          </a:xfrm>
        </p:grpSpPr>
        <p:sp>
          <p:nvSpPr>
            <p:cNvPr id="13" name="Teardrop 44"/>
            <p:cNvSpPr/>
            <p:nvPr/>
          </p:nvSpPr>
          <p:spPr>
            <a:xfrm rot="8100000">
              <a:off x="3299524" y="1969474"/>
              <a:ext cx="615206" cy="61504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3431115" y="2127178"/>
              <a:ext cx="352026" cy="351533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399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8F2CFC2-276E-0049-8D47-BD180376E019}"/>
              </a:ext>
            </a:extLst>
          </p:cNvPr>
          <p:cNvSpPr/>
          <p:nvPr/>
        </p:nvSpPr>
        <p:spPr>
          <a:xfrm>
            <a:off x="3282204" y="1764864"/>
            <a:ext cx="25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hlinkClick r:id="rId4"/>
              </a:rPr>
              <a:t>Matlab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hlinkClick r:id="rId4"/>
              </a:rPr>
              <a:t>如何爬虫知乎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2694E5B-5812-024B-B8EF-64222ACA955F}"/>
              </a:ext>
            </a:extLst>
          </p:cNvPr>
          <p:cNvGrpSpPr/>
          <p:nvPr/>
        </p:nvGrpSpPr>
        <p:grpSpPr>
          <a:xfrm>
            <a:off x="2434254" y="2665290"/>
            <a:ext cx="615206" cy="615046"/>
            <a:chOff x="3299524" y="1969474"/>
            <a:chExt cx="615206" cy="615046"/>
          </a:xfrm>
        </p:grpSpPr>
        <p:sp>
          <p:nvSpPr>
            <p:cNvPr id="36" name="Teardrop 44">
              <a:extLst>
                <a:ext uri="{FF2B5EF4-FFF2-40B4-BE49-F238E27FC236}">
                  <a16:creationId xmlns:a16="http://schemas.microsoft.com/office/drawing/2014/main" id="{6CBB8241-E81E-394A-9319-2A705540111B}"/>
                </a:ext>
              </a:extLst>
            </p:cNvPr>
            <p:cNvSpPr/>
            <p:nvPr/>
          </p:nvSpPr>
          <p:spPr>
            <a:xfrm rot="8100000">
              <a:off x="3299524" y="1969474"/>
              <a:ext cx="615206" cy="61504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2F777CCA-495B-4849-8B07-40B11850B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1115" y="2127178"/>
              <a:ext cx="352026" cy="351533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399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E2A3CC3-6951-8342-9442-2B2669183DF4}"/>
              </a:ext>
            </a:extLst>
          </p:cNvPr>
          <p:cNvSpPr/>
          <p:nvPr/>
        </p:nvSpPr>
        <p:spPr>
          <a:xfrm>
            <a:off x="3255199" y="2799110"/>
            <a:ext cx="323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hlinkClick r:id="rId5"/>
              </a:rPr>
              <a:t>Matlab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hlinkClick r:id="rId5"/>
              </a:rPr>
              <a:t>数据获取和爬虫技术</a:t>
            </a:r>
            <a:endParaRPr lang="zh-CN" altLang="en-US" b="1" dirty="0">
              <a:solidFill>
                <a:srgbClr val="121212"/>
              </a:solidFill>
              <a:latin typeface="-apple-system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7ECC4A-F1A7-7F4E-920C-6B63EA453DDB}"/>
              </a:ext>
            </a:extLst>
          </p:cNvPr>
          <p:cNvGrpSpPr/>
          <p:nvPr/>
        </p:nvGrpSpPr>
        <p:grpSpPr>
          <a:xfrm>
            <a:off x="2434254" y="3744424"/>
            <a:ext cx="615206" cy="615046"/>
            <a:chOff x="3299524" y="1969474"/>
            <a:chExt cx="615206" cy="615046"/>
          </a:xfrm>
        </p:grpSpPr>
        <p:sp>
          <p:nvSpPr>
            <p:cNvPr id="40" name="Teardrop 44">
              <a:extLst>
                <a:ext uri="{FF2B5EF4-FFF2-40B4-BE49-F238E27FC236}">
                  <a16:creationId xmlns:a16="http://schemas.microsoft.com/office/drawing/2014/main" id="{C62EEB11-2661-B447-BB93-34DC20F8739E}"/>
                </a:ext>
              </a:extLst>
            </p:cNvPr>
            <p:cNvSpPr/>
            <p:nvPr/>
          </p:nvSpPr>
          <p:spPr>
            <a:xfrm rot="8100000">
              <a:off x="3299524" y="1969474"/>
              <a:ext cx="615206" cy="61504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4D65810-34A8-A448-A306-1CA759573F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1115" y="2127178"/>
              <a:ext cx="352026" cy="351533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399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67EA57FE-FBE3-BF49-8FA8-B18A7E3FFA91}"/>
              </a:ext>
            </a:extLst>
          </p:cNvPr>
          <p:cNvSpPr/>
          <p:nvPr/>
        </p:nvSpPr>
        <p:spPr>
          <a:xfrm>
            <a:off x="3255199" y="3878244"/>
            <a:ext cx="1313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hlinkClick r:id="rId6"/>
              </a:rPr>
              <a:t>webrea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d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D4C33BF-5918-764A-B5B1-BBB844047C8A}"/>
              </a:ext>
            </a:extLst>
          </p:cNvPr>
          <p:cNvGrpSpPr/>
          <p:nvPr/>
        </p:nvGrpSpPr>
        <p:grpSpPr>
          <a:xfrm>
            <a:off x="2389878" y="4854671"/>
            <a:ext cx="615206" cy="615046"/>
            <a:chOff x="3299524" y="1969474"/>
            <a:chExt cx="615206" cy="615046"/>
          </a:xfrm>
        </p:grpSpPr>
        <p:sp>
          <p:nvSpPr>
            <p:cNvPr id="44" name="Teardrop 44">
              <a:extLst>
                <a:ext uri="{FF2B5EF4-FFF2-40B4-BE49-F238E27FC236}">
                  <a16:creationId xmlns:a16="http://schemas.microsoft.com/office/drawing/2014/main" id="{24DD11E6-0C54-5A41-9169-AA1498B66A4D}"/>
                </a:ext>
              </a:extLst>
            </p:cNvPr>
            <p:cNvSpPr/>
            <p:nvPr/>
          </p:nvSpPr>
          <p:spPr>
            <a:xfrm rot="8100000">
              <a:off x="3299524" y="1969474"/>
              <a:ext cx="615206" cy="61504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9D711D31-64B8-904F-A7F0-E4570737E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1115" y="2127178"/>
              <a:ext cx="352026" cy="351533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399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B798CCCF-CF7C-014C-8027-76401C72A17D}"/>
              </a:ext>
            </a:extLst>
          </p:cNvPr>
          <p:cNvSpPr/>
          <p:nvPr/>
        </p:nvSpPr>
        <p:spPr>
          <a:xfrm>
            <a:off x="3210823" y="4988491"/>
            <a:ext cx="13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hlinkClick r:id="rId7"/>
              </a:rPr>
              <a:t>htmlTree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188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760" y="320851"/>
            <a:ext cx="1889760" cy="162867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等腰三角形 2"/>
          <p:cNvSpPr/>
          <p:nvPr/>
        </p:nvSpPr>
        <p:spPr>
          <a:xfrm flipV="1">
            <a:off x="1508761" y="445890"/>
            <a:ext cx="1188720" cy="1024491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等腰三角形 3"/>
          <p:cNvSpPr/>
          <p:nvPr/>
        </p:nvSpPr>
        <p:spPr>
          <a:xfrm flipV="1">
            <a:off x="160021" y="1115750"/>
            <a:ext cx="822960" cy="70926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8" name="Straight Connector 35"/>
          <p:cNvCxnSpPr/>
          <p:nvPr/>
        </p:nvCxnSpPr>
        <p:spPr>
          <a:xfrm>
            <a:off x="529802" y="2453560"/>
            <a:ext cx="0" cy="1107204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/>
          <p:cNvCxnSpPr>
            <a:cxnSpLocks/>
          </p:cNvCxnSpPr>
          <p:nvPr/>
        </p:nvCxnSpPr>
        <p:spPr>
          <a:xfrm>
            <a:off x="529802" y="4752314"/>
            <a:ext cx="0" cy="1616212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7"/>
          <p:cNvCxnSpPr>
            <a:cxnSpLocks/>
          </p:cNvCxnSpPr>
          <p:nvPr/>
        </p:nvCxnSpPr>
        <p:spPr>
          <a:xfrm>
            <a:off x="4249271" y="696594"/>
            <a:ext cx="7193802" cy="0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0E75CF2-826E-DB41-B3EF-0D14A0EAA784}"/>
              </a:ext>
            </a:extLst>
          </p:cNvPr>
          <p:cNvSpPr txBox="1"/>
          <p:nvPr/>
        </p:nvSpPr>
        <p:spPr>
          <a:xfrm>
            <a:off x="2873495" y="435052"/>
            <a:ext cx="520065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accent2"/>
                </a:solidFill>
              </a:rPr>
              <a:t>Prepare</a:t>
            </a:r>
            <a:endParaRPr lang="zh-CN" altLang="en-US" sz="2799" b="1" dirty="0">
              <a:solidFill>
                <a:schemeClr val="accent2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4ABD28-4317-9147-AE3A-679A564EE945}"/>
              </a:ext>
            </a:extLst>
          </p:cNvPr>
          <p:cNvGrpSpPr/>
          <p:nvPr/>
        </p:nvGrpSpPr>
        <p:grpSpPr>
          <a:xfrm>
            <a:off x="918025" y="2145943"/>
            <a:ext cx="4099538" cy="1898770"/>
            <a:chOff x="945796" y="2268894"/>
            <a:chExt cx="4099538" cy="18987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41C13F-1F61-5A4C-820E-2C8B98EBC825}"/>
                </a:ext>
              </a:extLst>
            </p:cNvPr>
            <p:cNvSpPr/>
            <p:nvPr/>
          </p:nvSpPr>
          <p:spPr>
            <a:xfrm>
              <a:off x="945796" y="2268894"/>
              <a:ext cx="729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URL</a:t>
              </a:r>
              <a:endParaRPr lang="en-US" altLang="zh-CN" b="0" i="0" dirty="0">
                <a:solidFill>
                  <a:srgbClr val="34495E"/>
                </a:solidFill>
                <a:effectLst/>
                <a:latin typeface="-apple-system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BA4C53-9416-5443-A7B5-8161EF5B0560}"/>
                </a:ext>
              </a:extLst>
            </p:cNvPr>
            <p:cNvSpPr/>
            <p:nvPr/>
          </p:nvSpPr>
          <p:spPr>
            <a:xfrm>
              <a:off x="1190513" y="2690336"/>
              <a:ext cx="385482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每一信息资源都有统一的且在网上唯一的地址，该地址就叫</a:t>
              </a:r>
              <a:r>
                <a:rPr lang="en-US" altLang="zh-CN" dirty="0">
                  <a:solidFill>
                    <a:srgbClr val="34495E"/>
                  </a:solidFill>
                  <a:highlight>
                    <a:srgbClr val="FFFF00"/>
                  </a:highlight>
                  <a:latin typeface="-apple-system"/>
                </a:rPr>
                <a:t>URL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（</a:t>
              </a: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Uniform Resource Locator,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统一资源定位器），它是</a:t>
              </a: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WWW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的统一资源定位标志，就是指网络地址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8BD6A2-BF05-FD4C-A0B8-550E5CBC6F5F}"/>
              </a:ext>
            </a:extLst>
          </p:cNvPr>
          <p:cNvGrpSpPr/>
          <p:nvPr/>
        </p:nvGrpSpPr>
        <p:grpSpPr>
          <a:xfrm>
            <a:off x="918025" y="4206454"/>
            <a:ext cx="4508329" cy="2205656"/>
            <a:chOff x="945796" y="4370426"/>
            <a:chExt cx="4508329" cy="22056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A8EB3E-8369-F74E-A42A-57A769592DA6}"/>
                </a:ext>
              </a:extLst>
            </p:cNvPr>
            <p:cNvSpPr/>
            <p:nvPr/>
          </p:nvSpPr>
          <p:spPr>
            <a:xfrm>
              <a:off x="945796" y="4370426"/>
              <a:ext cx="1051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2.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超文本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7FA5C6F-F25B-A042-84E2-5566BC5CD393}"/>
                </a:ext>
              </a:extLst>
            </p:cNvPr>
            <p:cNvSpPr/>
            <p:nvPr/>
          </p:nvSpPr>
          <p:spPr>
            <a:xfrm>
              <a:off x="1190513" y="4821756"/>
              <a:ext cx="426361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文名称叫做</a:t>
              </a: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hypertext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，我们在浏览器看到的网页就是超文本解析而成，其网页源代码就是一系列</a:t>
              </a:r>
              <a:r>
                <a:rPr lang="en-US" altLang="zh-CN" b="1" dirty="0">
                  <a:solidFill>
                    <a:srgbClr val="34495E"/>
                  </a:solidFill>
                  <a:highlight>
                    <a:srgbClr val="FFFF00"/>
                  </a:highlight>
                  <a:latin typeface="-apple-system"/>
                </a:rPr>
                <a:t>HTML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代码，里面包含了一系列标签。而浏览器解析这些标签，就能够形成简易的我们平常看到的网页，网页的源代码</a:t>
              </a: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HTML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就可以叫做超文本</a:t>
              </a:r>
              <a:endParaRPr lang="zh-CN" alt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99BB7FA-7373-EB4E-8734-3EDA8B8E44E9}"/>
              </a:ext>
            </a:extLst>
          </p:cNvPr>
          <p:cNvSpPr/>
          <p:nvPr/>
        </p:nvSpPr>
        <p:spPr>
          <a:xfrm>
            <a:off x="6173455" y="185471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en-US" altLang="zh-CN" dirty="0">
                <a:hlinkClick r:id="rId2"/>
              </a:rPr>
              <a:t>HTTP </a:t>
            </a:r>
            <a:r>
              <a:rPr lang="zh-CN" altLang="en-US" dirty="0">
                <a:hlinkClick r:id="rId2"/>
              </a:rPr>
              <a:t>与 </a:t>
            </a:r>
            <a:r>
              <a:rPr lang="en-US" altLang="zh-CN" dirty="0">
                <a:hlinkClick r:id="rId2"/>
              </a:rPr>
              <a:t>HTTPS</a:t>
            </a:r>
            <a:endParaRPr lang="en-US" altLang="zh-CN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733C00-2C81-5E49-9ECD-32352B67F4F3}"/>
              </a:ext>
            </a:extLst>
          </p:cNvPr>
          <p:cNvSpPr/>
          <p:nvPr/>
        </p:nvSpPr>
        <p:spPr>
          <a:xfrm>
            <a:off x="6422290" y="2224044"/>
            <a:ext cx="54355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4495E"/>
                </a:solidFill>
                <a:highlight>
                  <a:srgbClr val="FFFF00"/>
                </a:highlight>
                <a:latin typeface="-apple-system"/>
              </a:rPr>
              <a:t>HTTP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（</a:t>
            </a:r>
            <a:r>
              <a:rPr lang="en-US" altLang="zh-CN" dirty="0" err="1">
                <a:solidFill>
                  <a:srgbClr val="34495E"/>
                </a:solidFill>
                <a:latin typeface="-apple-system"/>
              </a:rPr>
              <a:t>HyperText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 Transfer Protocol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：超文本传输协议）是一种用于分布式、协作式和超媒体信息系统的应用层协议</a:t>
            </a:r>
            <a:endParaRPr lang="en-US" altLang="zh-CN" dirty="0">
              <a:solidFill>
                <a:srgbClr val="34495E"/>
              </a:solidFill>
              <a:latin typeface="-apple-system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4495E"/>
                </a:solidFill>
                <a:highlight>
                  <a:srgbClr val="FFFF00"/>
                </a:highlight>
                <a:latin typeface="-apple-system"/>
              </a:rPr>
              <a:t>HTTPS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Hypertext Transfer Protocol Secure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：超文本传输安全协议）是一种透过计算机网络进行安全通信的传输协议。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HTTPS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经由 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HTTP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进行通信，但利用 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SSL/TLS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来加密数据包。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HTTPS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开发的主要目的，是提供对网站服务器的身份认证，保护交换数据的隐私与完整性。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EE8C61-3122-4842-9667-72BBE651C565}"/>
              </a:ext>
            </a:extLst>
          </p:cNvPr>
          <p:cNvGrpSpPr/>
          <p:nvPr/>
        </p:nvGrpSpPr>
        <p:grpSpPr>
          <a:xfrm>
            <a:off x="6173455" y="4760451"/>
            <a:ext cx="5796852" cy="1569661"/>
            <a:chOff x="945796" y="4370426"/>
            <a:chExt cx="5796852" cy="15696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EBF74AC-A903-4742-B461-676AF20430A2}"/>
                </a:ext>
              </a:extLst>
            </p:cNvPr>
            <p:cNvSpPr/>
            <p:nvPr/>
          </p:nvSpPr>
          <p:spPr>
            <a:xfrm>
              <a:off x="945796" y="4370426"/>
              <a:ext cx="1826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4. HTTP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请求过程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587DF34-1E32-1547-B28E-E4C36FCCCD50}"/>
                </a:ext>
              </a:extLst>
            </p:cNvPr>
            <p:cNvSpPr/>
            <p:nvPr/>
          </p:nvSpPr>
          <p:spPr>
            <a:xfrm>
              <a:off x="1199479" y="4739758"/>
              <a:ext cx="554316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HTTP 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使用 </a:t>
              </a:r>
              <a:r>
                <a:rPr lang="en-US" altLang="zh-CN" b="1" dirty="0">
                  <a:solidFill>
                    <a:srgbClr val="34495E"/>
                  </a:solidFill>
                  <a:highlight>
                    <a:srgbClr val="FFFF00"/>
                  </a:highlight>
                  <a:latin typeface="-apple-system"/>
                </a:rPr>
                <a:t>TCP </a:t>
              </a:r>
              <a:r>
                <a:rPr lang="zh-CN" altLang="en-US" b="1" dirty="0">
                  <a:solidFill>
                    <a:srgbClr val="34495E"/>
                  </a:solidFill>
                  <a:highlight>
                    <a:srgbClr val="FFFF00"/>
                  </a:highlight>
                  <a:latin typeface="-apple-system"/>
                </a:rPr>
                <a:t>三次握手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建立连接，客户端和服务器需要</a:t>
              </a:r>
              <a:r>
                <a:rPr lang="zh-CN" altLang="en-US" dirty="0">
                  <a:solidFill>
                    <a:srgbClr val="34495E"/>
                  </a:solidFill>
                  <a:highlight>
                    <a:srgbClr val="FFFF00"/>
                  </a:highlight>
                  <a:latin typeface="-apple-system"/>
                </a:rPr>
                <a:t>交换 </a:t>
              </a:r>
              <a:r>
                <a:rPr lang="en-US" altLang="zh-CN" dirty="0">
                  <a:solidFill>
                    <a:srgbClr val="34495E"/>
                  </a:solidFill>
                  <a:latin typeface="-apple-system"/>
                </a:rPr>
                <a:t>3 </a:t>
              </a:r>
              <a:r>
                <a:rPr lang="zh-CN" altLang="en-US" dirty="0">
                  <a:solidFill>
                    <a:srgbClr val="34495E"/>
                  </a:solidFill>
                  <a:latin typeface="-apple-system"/>
                </a:rPr>
                <a:t>个包。</a:t>
              </a:r>
              <a:r>
                <a:rPr lang="zh-CN" altLang="en-US" dirty="0"/>
                <a:t>网站所在的服务器发送了一个请求，网站服务器接收到这个</a:t>
              </a:r>
              <a:r>
                <a:rPr lang="zh-CN" altLang="en-US" dirty="0">
                  <a:highlight>
                    <a:srgbClr val="FFFF00"/>
                  </a:highlight>
                </a:rPr>
                <a:t>请求</a:t>
              </a:r>
              <a:r>
                <a:rPr lang="zh-CN" altLang="en-US" dirty="0"/>
                <a:t>之后进行处理和</a:t>
              </a:r>
              <a:r>
                <a:rPr lang="zh-CN" altLang="en-US" dirty="0">
                  <a:highlight>
                    <a:srgbClr val="FFFF00"/>
                  </a:highlight>
                </a:rPr>
                <a:t>解析</a:t>
              </a:r>
              <a:r>
                <a:rPr lang="zh-CN" altLang="en-US" dirty="0"/>
                <a:t>，然后返回对应的</a:t>
              </a:r>
              <a:r>
                <a:rPr lang="zh-CN" altLang="en-US" dirty="0">
                  <a:highlight>
                    <a:srgbClr val="FFFF00"/>
                  </a:highlight>
                </a:rPr>
                <a:t>响应</a:t>
              </a:r>
              <a:r>
                <a:rPr lang="zh-CN" altLang="en-US" dirty="0"/>
                <a:t>，由本地浏览器解析，呈现出网页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8F74E4-1F2C-E14F-9B77-FF619C827D45}"/>
              </a:ext>
            </a:extLst>
          </p:cNvPr>
          <p:cNvSpPr txBox="1"/>
          <p:nvPr/>
        </p:nvSpPr>
        <p:spPr>
          <a:xfrm>
            <a:off x="1918930" y="1165558"/>
            <a:ext cx="3843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BACKGROUND</a:t>
            </a:r>
            <a:r>
              <a:rPr kumimoji="1" lang="zh-CN" altLang="en-US" sz="4400" b="1" dirty="0"/>
              <a:t> </a:t>
            </a:r>
            <a:r>
              <a:rPr kumimoji="1" lang="en-US" altLang="zh-CN" sz="4400" b="1" dirty="0"/>
              <a:t>I</a:t>
            </a:r>
            <a:endParaRPr kumimoji="1" lang="zh-CN" altLang="en-US" sz="44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0731EBE-C262-AC49-8E51-1146A5AE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195" y="150432"/>
            <a:ext cx="1723045" cy="16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760" y="320851"/>
            <a:ext cx="1889760" cy="162867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等腰三角形 2"/>
          <p:cNvSpPr/>
          <p:nvPr/>
        </p:nvSpPr>
        <p:spPr>
          <a:xfrm flipV="1">
            <a:off x="1508761" y="445890"/>
            <a:ext cx="1188720" cy="1024491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等腰三角形 3"/>
          <p:cNvSpPr/>
          <p:nvPr/>
        </p:nvSpPr>
        <p:spPr>
          <a:xfrm flipV="1">
            <a:off x="160021" y="1115750"/>
            <a:ext cx="822960" cy="70926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8" name="Straight Connector 35"/>
          <p:cNvCxnSpPr/>
          <p:nvPr/>
        </p:nvCxnSpPr>
        <p:spPr>
          <a:xfrm>
            <a:off x="529802" y="2453560"/>
            <a:ext cx="0" cy="1107204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/>
          <p:cNvCxnSpPr>
            <a:cxnSpLocks/>
          </p:cNvCxnSpPr>
          <p:nvPr/>
        </p:nvCxnSpPr>
        <p:spPr>
          <a:xfrm>
            <a:off x="529802" y="4752314"/>
            <a:ext cx="0" cy="1616212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7"/>
          <p:cNvCxnSpPr>
            <a:cxnSpLocks/>
          </p:cNvCxnSpPr>
          <p:nvPr/>
        </p:nvCxnSpPr>
        <p:spPr>
          <a:xfrm>
            <a:off x="4249271" y="696594"/>
            <a:ext cx="7193802" cy="0"/>
          </a:xfrm>
          <a:prstGeom prst="line">
            <a:avLst/>
          </a:prstGeom>
          <a:ln w="28575">
            <a:solidFill>
              <a:srgbClr val="F9C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0E75CF2-826E-DB41-B3EF-0D14A0EAA784}"/>
              </a:ext>
            </a:extLst>
          </p:cNvPr>
          <p:cNvSpPr txBox="1"/>
          <p:nvPr/>
        </p:nvSpPr>
        <p:spPr>
          <a:xfrm>
            <a:off x="2873495" y="435052"/>
            <a:ext cx="520065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accent2"/>
                </a:solidFill>
              </a:rPr>
              <a:t>Prepare</a:t>
            </a:r>
            <a:endParaRPr lang="zh-CN" altLang="en-US" sz="2799" b="1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8F74E4-1F2C-E14F-9B77-FF619C827D45}"/>
              </a:ext>
            </a:extLst>
          </p:cNvPr>
          <p:cNvSpPr txBox="1"/>
          <p:nvPr/>
        </p:nvSpPr>
        <p:spPr>
          <a:xfrm>
            <a:off x="1918930" y="1165558"/>
            <a:ext cx="399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BACKGROUND</a:t>
            </a:r>
            <a:r>
              <a:rPr kumimoji="1" lang="zh-CN" altLang="en-US" sz="4400" b="1" dirty="0"/>
              <a:t> </a:t>
            </a:r>
            <a:r>
              <a:rPr kumimoji="1" lang="en-US" altLang="zh-CN" sz="4400" b="1" dirty="0"/>
              <a:t>II</a:t>
            </a:r>
            <a:endParaRPr kumimoji="1" lang="zh-CN" altLang="en-US" sz="4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323489-5634-3646-A096-826589312598}"/>
              </a:ext>
            </a:extLst>
          </p:cNvPr>
          <p:cNvSpPr/>
          <p:nvPr/>
        </p:nvSpPr>
        <p:spPr>
          <a:xfrm>
            <a:off x="902816" y="2039378"/>
            <a:ext cx="51157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 5.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网页组成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: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网页包括文字、按钮、图片视频等元素，不同类型的元素通过不同的标签来表示。这些标签定义的</a:t>
            </a:r>
            <a:r>
              <a:rPr lang="zh-CN" altLang="en-US" dirty="0">
                <a:highlight>
                  <a:srgbClr val="FFFF00"/>
                </a:highlight>
              </a:rPr>
              <a:t>节点元素相互嵌套和组合</a:t>
            </a:r>
            <a:r>
              <a:rPr lang="zh-CN" altLang="en-US" dirty="0"/>
              <a:t>形成了复杂的层次关系，构成了网页的基础架构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CSS</a:t>
            </a:r>
            <a:r>
              <a:rPr lang="zh-CN" altLang="en-US" dirty="0"/>
              <a:t>全称叫作</a:t>
            </a:r>
            <a:r>
              <a:rPr lang="en-US" altLang="zh-CN" dirty="0"/>
              <a:t>Cascading Style Sheets</a:t>
            </a:r>
            <a:r>
              <a:rPr lang="zh-CN" altLang="en-US" dirty="0"/>
              <a:t>，即</a:t>
            </a:r>
            <a:r>
              <a:rPr lang="zh-CN" altLang="en-US" dirty="0">
                <a:highlight>
                  <a:srgbClr val="FFFF00"/>
                </a:highlight>
              </a:rPr>
              <a:t>层叠样式表</a:t>
            </a:r>
            <a:r>
              <a:rPr lang="zh-CN" altLang="en-US" dirty="0"/>
              <a:t>。层叠是指当在</a:t>
            </a:r>
            <a:r>
              <a:rPr lang="en-US" altLang="zh-CN" dirty="0"/>
              <a:t>HTML</a:t>
            </a:r>
            <a:r>
              <a:rPr lang="zh-CN" altLang="en-US" dirty="0"/>
              <a:t>中引用了数个样式文件，并且样式发生冲突时，浏览器能依据顺序处理。样式是指在网页中的文字大小、颜色、元素间距排列等格式。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</a:t>
            </a:r>
            <a:r>
              <a:rPr lang="zh-CN" altLang="en-US" dirty="0">
                <a:highlight>
                  <a:srgbClr val="FFFF00"/>
                </a:highlight>
              </a:rPr>
              <a:t>态</a:t>
            </a:r>
            <a:r>
              <a:rPr lang="zh-CN" altLang="en-US" dirty="0"/>
              <a:t>交互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079634-C13A-3741-82F1-010F03F24186}"/>
              </a:ext>
            </a:extLst>
          </p:cNvPr>
          <p:cNvSpPr/>
          <p:nvPr/>
        </p:nvSpPr>
        <p:spPr>
          <a:xfrm>
            <a:off x="6194560" y="958135"/>
            <a:ext cx="5467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6. </a:t>
            </a:r>
            <a:r>
              <a:rPr lang="zh-CN" altLang="en-US" dirty="0">
                <a:solidFill>
                  <a:srgbClr val="34495E"/>
                </a:solidFill>
                <a:latin typeface="-apple-system"/>
              </a:rPr>
              <a:t>爬虫原理</a:t>
            </a:r>
            <a:r>
              <a:rPr lang="en-US" altLang="zh-CN" dirty="0">
                <a:solidFill>
                  <a:srgbClr val="34495E"/>
                </a:solidFill>
                <a:latin typeface="-apple-system"/>
              </a:rPr>
              <a:t>: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发起请求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库向目标站点发起请求，即发送一个</a:t>
            </a:r>
            <a:r>
              <a:rPr lang="en-US" altLang="zh-CN" dirty="0">
                <a:highlight>
                  <a:srgbClr val="FFFF00"/>
                </a:highlight>
              </a:rPr>
              <a:t>Request</a:t>
            </a:r>
            <a:r>
              <a:rPr lang="zh-CN" altLang="en-US" dirty="0"/>
              <a:t>，请求可以包含额外的</a:t>
            </a:r>
            <a:r>
              <a:rPr lang="en-US" altLang="zh-CN" dirty="0">
                <a:highlight>
                  <a:srgbClr val="FFFF00"/>
                </a:highlight>
              </a:rPr>
              <a:t>headers</a:t>
            </a:r>
            <a:r>
              <a:rPr lang="zh-CN" altLang="en-US" dirty="0"/>
              <a:t>等信息，等待服务器响应。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获取响应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u="sng" dirty="0"/>
              <a:t>如果服务器能正常响应，会得到一个</a:t>
            </a:r>
            <a:r>
              <a:rPr lang="en-US" altLang="zh-CN" u="sng" dirty="0"/>
              <a:t>Response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Response</a:t>
            </a:r>
            <a:r>
              <a:rPr lang="zh-CN" altLang="en-US" dirty="0"/>
              <a:t>的内容便是所要获取的页面内容，类型可能有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字符串，二进制数据（如图片视频）等类型。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解析内容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得到的内容可能是</a:t>
            </a:r>
            <a:r>
              <a:rPr lang="en-US" altLang="zh-CN" dirty="0"/>
              <a:t>HTML</a:t>
            </a:r>
            <a:r>
              <a:rPr lang="zh-CN" altLang="en-US" dirty="0"/>
              <a:t>，可以用</a:t>
            </a:r>
            <a:r>
              <a:rPr lang="zh-CN" altLang="en-US" dirty="0">
                <a:highlight>
                  <a:srgbClr val="FFFF00"/>
                </a:highlight>
              </a:rPr>
              <a:t>正则表达</a:t>
            </a:r>
            <a:r>
              <a:rPr lang="zh-CN" altLang="en-US" dirty="0"/>
              <a:t>式、</a:t>
            </a:r>
            <a:r>
              <a:rPr lang="zh-CN" altLang="en-US" dirty="0">
                <a:highlight>
                  <a:srgbClr val="FFFF00"/>
                </a:highlight>
              </a:rPr>
              <a:t>网页解析库</a:t>
            </a:r>
            <a:r>
              <a:rPr lang="zh-CN" altLang="en-US" dirty="0"/>
              <a:t>进行解析。可能是</a:t>
            </a:r>
            <a:r>
              <a:rPr lang="en-US" altLang="zh-CN" dirty="0">
                <a:highlight>
                  <a:srgbClr val="FFFF00"/>
                </a:highlight>
              </a:rPr>
              <a:t>Json</a:t>
            </a:r>
            <a:r>
              <a:rPr lang="zh-CN" altLang="en-US" dirty="0"/>
              <a:t>，可以直接转为</a:t>
            </a:r>
            <a:r>
              <a:rPr lang="en-US" altLang="zh-CN" dirty="0"/>
              <a:t>Json</a:t>
            </a:r>
            <a:r>
              <a:rPr lang="zh-CN" altLang="en-US" dirty="0"/>
              <a:t>对象解析，可能是二进制数据，可以做保存或者进一步的处理。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保存数据</a:t>
            </a:r>
            <a:endParaRPr lang="en-US" altLang="zh-CN" dirty="0">
              <a:highlight>
                <a:srgbClr val="FFFF00"/>
              </a:highligh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保存形式多样，可以存为文本，也可以保存至数据库，或者保存特定格式的文件。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77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4">
            <a:extLst>
              <a:ext uri="{FF2B5EF4-FFF2-40B4-BE49-F238E27FC236}">
                <a16:creationId xmlns:a16="http://schemas.microsoft.com/office/drawing/2014/main" id="{934E047C-D698-4247-8A9A-496A852B5C12}"/>
              </a:ext>
            </a:extLst>
          </p:cNvPr>
          <p:cNvSpPr/>
          <p:nvPr/>
        </p:nvSpPr>
        <p:spPr>
          <a:xfrm>
            <a:off x="5054518" y="2073005"/>
            <a:ext cx="2082967" cy="2082425"/>
          </a:xfrm>
          <a:prstGeom prst="ellipse">
            <a:avLst/>
          </a:prstGeom>
          <a:solidFill>
            <a:srgbClr val="0CB692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  <a:p>
            <a:pPr algn="ctr"/>
            <a:endParaRPr lang="en-US" sz="1999" dirty="0"/>
          </a:p>
          <a:p>
            <a:pPr algn="ctr"/>
            <a:endParaRPr lang="en-US" sz="1999" dirty="0"/>
          </a:p>
          <a:p>
            <a:pPr algn="ctr"/>
            <a:r>
              <a:rPr lang="en-US" sz="1999" dirty="0"/>
              <a:t>reg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365760" y="320851"/>
            <a:ext cx="1889760" cy="1628679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等腰三角形 2"/>
          <p:cNvSpPr/>
          <p:nvPr/>
        </p:nvSpPr>
        <p:spPr>
          <a:xfrm flipV="1">
            <a:off x="1508761" y="445890"/>
            <a:ext cx="1188720" cy="1024491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等腰三角形 3"/>
          <p:cNvSpPr/>
          <p:nvPr/>
        </p:nvSpPr>
        <p:spPr>
          <a:xfrm flipV="1">
            <a:off x="160021" y="1115750"/>
            <a:ext cx="822960" cy="70926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" name="文本框 4"/>
          <p:cNvSpPr txBox="1"/>
          <p:nvPr/>
        </p:nvSpPr>
        <p:spPr>
          <a:xfrm>
            <a:off x="2792904" y="435051"/>
            <a:ext cx="520065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accent2"/>
                </a:solidFill>
              </a:rPr>
              <a:t>METHOD</a:t>
            </a:r>
            <a:endParaRPr lang="zh-CN" altLang="en-US" sz="2799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9460" y="960762"/>
            <a:ext cx="8639620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99" dirty="0">
                <a:solidFill>
                  <a:schemeClr val="bg1"/>
                </a:solidFill>
              </a:rPr>
              <a:t>Morbi dignissim nisl in diam sagittis, id dapibus nulla pretium. </a:t>
            </a:r>
            <a:endParaRPr lang="zh-CN" altLang="en-US" sz="1799" dirty="0">
              <a:solidFill>
                <a:schemeClr val="bg1"/>
              </a:solidFill>
            </a:endParaRPr>
          </a:p>
        </p:txBody>
      </p:sp>
      <p:cxnSp>
        <p:nvCxnSpPr>
          <p:cNvPr id="7" name="Straight Connector 31"/>
          <p:cNvCxnSpPr/>
          <p:nvPr/>
        </p:nvCxnSpPr>
        <p:spPr>
          <a:xfrm>
            <a:off x="528807" y="3114217"/>
            <a:ext cx="11059886" cy="0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5589345" y="2390289"/>
            <a:ext cx="938810" cy="95954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399" b="1" dirty="0">
              <a:solidFill>
                <a:schemeClr val="tx1"/>
              </a:solidFill>
            </a:endParaRPr>
          </a:p>
        </p:txBody>
      </p:sp>
      <p:sp>
        <p:nvSpPr>
          <p:cNvPr id="9" name="Oval 14"/>
          <p:cNvSpPr/>
          <p:nvPr/>
        </p:nvSpPr>
        <p:spPr>
          <a:xfrm>
            <a:off x="1502461" y="2124899"/>
            <a:ext cx="2082967" cy="2082425"/>
          </a:xfrm>
          <a:prstGeom prst="ellipse">
            <a:avLst/>
          </a:prstGeom>
          <a:solidFill>
            <a:srgbClr val="0CB692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  <a:p>
            <a:pPr algn="ctr"/>
            <a:endParaRPr lang="en-US" sz="1999" dirty="0"/>
          </a:p>
          <a:p>
            <a:pPr algn="ctr"/>
            <a:r>
              <a:rPr lang="en-US" sz="1999" dirty="0"/>
              <a:t>attain html object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294978" y="2425792"/>
            <a:ext cx="497926" cy="496474"/>
          </a:xfrm>
          <a:custGeom>
            <a:avLst/>
            <a:gdLst>
              <a:gd name="T0" fmla="*/ 7 w 319"/>
              <a:gd name="T1" fmla="*/ 291 h 318"/>
              <a:gd name="T2" fmla="*/ 26 w 319"/>
              <a:gd name="T3" fmla="*/ 310 h 318"/>
              <a:gd name="T4" fmla="*/ 53 w 319"/>
              <a:gd name="T5" fmla="*/ 310 h 318"/>
              <a:gd name="T6" fmla="*/ 129 w 319"/>
              <a:gd name="T7" fmla="*/ 234 h 318"/>
              <a:gd name="T8" fmla="*/ 191 w 319"/>
              <a:gd name="T9" fmla="*/ 251 h 318"/>
              <a:gd name="T10" fmla="*/ 319 w 319"/>
              <a:gd name="T11" fmla="*/ 124 h 318"/>
              <a:gd name="T12" fmla="*/ 195 w 319"/>
              <a:gd name="T13" fmla="*/ 0 h 318"/>
              <a:gd name="T14" fmla="*/ 67 w 319"/>
              <a:gd name="T15" fmla="*/ 127 h 318"/>
              <a:gd name="T16" fmla="*/ 85 w 319"/>
              <a:gd name="T17" fmla="*/ 192 h 318"/>
              <a:gd name="T18" fmla="*/ 10 w 319"/>
              <a:gd name="T19" fmla="*/ 267 h 318"/>
              <a:gd name="T20" fmla="*/ 7 w 319"/>
              <a:gd name="T21" fmla="*/ 291 h 318"/>
              <a:gd name="T22" fmla="*/ 191 w 319"/>
              <a:gd name="T23" fmla="*/ 213 h 318"/>
              <a:gd name="T24" fmla="*/ 106 w 319"/>
              <a:gd name="T25" fmla="*/ 127 h 318"/>
              <a:gd name="T26" fmla="*/ 195 w 319"/>
              <a:gd name="T27" fmla="*/ 38 h 318"/>
              <a:gd name="T28" fmla="*/ 281 w 319"/>
              <a:gd name="T29" fmla="*/ 124 h 318"/>
              <a:gd name="T30" fmla="*/ 191 w 319"/>
              <a:gd name="T31" fmla="*/ 213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7" y="291"/>
                </a:moveTo>
                <a:cubicBezTo>
                  <a:pt x="26" y="310"/>
                  <a:pt x="26" y="310"/>
                  <a:pt x="26" y="310"/>
                </a:cubicBezTo>
                <a:cubicBezTo>
                  <a:pt x="33" y="318"/>
                  <a:pt x="46" y="318"/>
                  <a:pt x="53" y="31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47" y="245"/>
                  <a:pt x="169" y="251"/>
                  <a:pt x="191" y="251"/>
                </a:cubicBezTo>
                <a:cubicBezTo>
                  <a:pt x="260" y="251"/>
                  <a:pt x="319" y="192"/>
                  <a:pt x="319" y="124"/>
                </a:cubicBezTo>
                <a:cubicBezTo>
                  <a:pt x="319" y="55"/>
                  <a:pt x="263" y="0"/>
                  <a:pt x="195" y="0"/>
                </a:cubicBezTo>
                <a:cubicBezTo>
                  <a:pt x="127" y="0"/>
                  <a:pt x="67" y="59"/>
                  <a:pt x="67" y="127"/>
                </a:cubicBezTo>
                <a:cubicBezTo>
                  <a:pt x="67" y="151"/>
                  <a:pt x="74" y="173"/>
                  <a:pt x="85" y="192"/>
                </a:cubicBezTo>
                <a:cubicBezTo>
                  <a:pt x="10" y="267"/>
                  <a:pt x="10" y="267"/>
                  <a:pt x="10" y="267"/>
                </a:cubicBezTo>
                <a:cubicBezTo>
                  <a:pt x="2" y="275"/>
                  <a:pt x="0" y="284"/>
                  <a:pt x="7" y="291"/>
                </a:cubicBezTo>
                <a:close/>
                <a:moveTo>
                  <a:pt x="191" y="213"/>
                </a:moveTo>
                <a:cubicBezTo>
                  <a:pt x="144" y="213"/>
                  <a:pt x="106" y="175"/>
                  <a:pt x="106" y="127"/>
                </a:cubicBezTo>
                <a:cubicBezTo>
                  <a:pt x="106" y="80"/>
                  <a:pt x="148" y="38"/>
                  <a:pt x="195" y="38"/>
                </a:cubicBezTo>
                <a:cubicBezTo>
                  <a:pt x="242" y="38"/>
                  <a:pt x="281" y="76"/>
                  <a:pt x="281" y="124"/>
                </a:cubicBezTo>
                <a:cubicBezTo>
                  <a:pt x="281" y="171"/>
                  <a:pt x="239" y="213"/>
                  <a:pt x="191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399" b="1" dirty="0">
              <a:solidFill>
                <a:schemeClr val="tx1"/>
              </a:solidFill>
            </a:endParaRPr>
          </a:p>
        </p:txBody>
      </p:sp>
      <p:sp>
        <p:nvSpPr>
          <p:cNvPr id="11" name="Oval 19"/>
          <p:cNvSpPr/>
          <p:nvPr/>
        </p:nvSpPr>
        <p:spPr>
          <a:xfrm>
            <a:off x="8606575" y="2124899"/>
            <a:ext cx="2082967" cy="2082425"/>
          </a:xfrm>
          <a:prstGeom prst="ellipse">
            <a:avLst/>
          </a:prstGeom>
          <a:solidFill>
            <a:srgbClr val="0CB692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  <a:p>
            <a:pPr algn="ctr"/>
            <a:endParaRPr lang="en-US" sz="1999" dirty="0"/>
          </a:p>
          <a:p>
            <a:pPr algn="ctr"/>
            <a:r>
              <a:rPr lang="en-US" sz="1999" dirty="0"/>
              <a:t>clean and save</a:t>
            </a: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9406733" y="2432765"/>
            <a:ext cx="482646" cy="482520"/>
          </a:xfrm>
          <a:custGeom>
            <a:avLst/>
            <a:gdLst>
              <a:gd name="T0" fmla="*/ 320 w 360"/>
              <a:gd name="T1" fmla="*/ 40 h 360"/>
              <a:gd name="T2" fmla="*/ 302 w 360"/>
              <a:gd name="T3" fmla="*/ 40 h 360"/>
              <a:gd name="T4" fmla="*/ 302 w 360"/>
              <a:gd name="T5" fmla="*/ 80 h 360"/>
              <a:gd name="T6" fmla="*/ 238 w 360"/>
              <a:gd name="T7" fmla="*/ 80 h 360"/>
              <a:gd name="T8" fmla="*/ 238 w 360"/>
              <a:gd name="T9" fmla="*/ 40 h 360"/>
              <a:gd name="T10" fmla="*/ 122 w 360"/>
              <a:gd name="T11" fmla="*/ 40 h 360"/>
              <a:gd name="T12" fmla="*/ 122 w 360"/>
              <a:gd name="T13" fmla="*/ 80 h 360"/>
              <a:gd name="T14" fmla="*/ 58 w 360"/>
              <a:gd name="T15" fmla="*/ 80 h 360"/>
              <a:gd name="T16" fmla="*/ 58 w 360"/>
              <a:gd name="T17" fmla="*/ 40 h 360"/>
              <a:gd name="T18" fmla="*/ 40 w 360"/>
              <a:gd name="T19" fmla="*/ 40 h 360"/>
              <a:gd name="T20" fmla="*/ 0 w 360"/>
              <a:gd name="T21" fmla="*/ 80 h 360"/>
              <a:gd name="T22" fmla="*/ 0 w 360"/>
              <a:gd name="T23" fmla="*/ 320 h 360"/>
              <a:gd name="T24" fmla="*/ 40 w 360"/>
              <a:gd name="T25" fmla="*/ 360 h 360"/>
              <a:gd name="T26" fmla="*/ 320 w 360"/>
              <a:gd name="T27" fmla="*/ 360 h 360"/>
              <a:gd name="T28" fmla="*/ 360 w 360"/>
              <a:gd name="T29" fmla="*/ 320 h 360"/>
              <a:gd name="T30" fmla="*/ 360 w 360"/>
              <a:gd name="T31" fmla="*/ 80 h 360"/>
              <a:gd name="T32" fmla="*/ 320 w 360"/>
              <a:gd name="T33" fmla="*/ 40 h 360"/>
              <a:gd name="T34" fmla="*/ 320 w 360"/>
              <a:gd name="T35" fmla="*/ 320 h 360"/>
              <a:gd name="T36" fmla="*/ 40 w 360"/>
              <a:gd name="T37" fmla="*/ 320 h 360"/>
              <a:gd name="T38" fmla="*/ 40 w 360"/>
              <a:gd name="T39" fmla="*/ 160 h 360"/>
              <a:gd name="T40" fmla="*/ 320 w 360"/>
              <a:gd name="T41" fmla="*/ 160 h 360"/>
              <a:gd name="T42" fmla="*/ 320 w 360"/>
              <a:gd name="T43" fmla="*/ 320 h 360"/>
              <a:gd name="T44" fmla="*/ 104 w 360"/>
              <a:gd name="T45" fmla="*/ 0 h 360"/>
              <a:gd name="T46" fmla="*/ 76 w 360"/>
              <a:gd name="T47" fmla="*/ 0 h 360"/>
              <a:gd name="T48" fmla="*/ 76 w 360"/>
              <a:gd name="T49" fmla="*/ 68 h 360"/>
              <a:gd name="T50" fmla="*/ 104 w 360"/>
              <a:gd name="T51" fmla="*/ 68 h 360"/>
              <a:gd name="T52" fmla="*/ 104 w 360"/>
              <a:gd name="T53" fmla="*/ 0 h 360"/>
              <a:gd name="T54" fmla="*/ 284 w 360"/>
              <a:gd name="T55" fmla="*/ 0 h 360"/>
              <a:gd name="T56" fmla="*/ 256 w 360"/>
              <a:gd name="T57" fmla="*/ 0 h 360"/>
              <a:gd name="T58" fmla="*/ 256 w 360"/>
              <a:gd name="T59" fmla="*/ 68 h 360"/>
              <a:gd name="T60" fmla="*/ 284 w 360"/>
              <a:gd name="T61" fmla="*/ 68 h 360"/>
              <a:gd name="T62" fmla="*/ 284 w 360"/>
              <a:gd name="T63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0" h="360">
                <a:moveTo>
                  <a:pt x="320" y="40"/>
                </a:moveTo>
                <a:cubicBezTo>
                  <a:pt x="302" y="40"/>
                  <a:pt x="302" y="40"/>
                  <a:pt x="302" y="40"/>
                </a:cubicBezTo>
                <a:cubicBezTo>
                  <a:pt x="302" y="80"/>
                  <a:pt x="302" y="80"/>
                  <a:pt x="302" y="80"/>
                </a:cubicBezTo>
                <a:cubicBezTo>
                  <a:pt x="238" y="80"/>
                  <a:pt x="238" y="80"/>
                  <a:pt x="238" y="80"/>
                </a:cubicBezTo>
                <a:cubicBezTo>
                  <a:pt x="238" y="40"/>
                  <a:pt x="238" y="40"/>
                  <a:pt x="238" y="40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40"/>
                  <a:pt x="58" y="40"/>
                  <a:pt x="5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18" y="40"/>
                  <a:pt x="0" y="58"/>
                  <a:pt x="0" y="80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42"/>
                  <a:pt x="18" y="360"/>
                  <a:pt x="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42" y="360"/>
                  <a:pt x="360" y="342"/>
                  <a:pt x="360" y="320"/>
                </a:cubicBezTo>
                <a:cubicBezTo>
                  <a:pt x="360" y="80"/>
                  <a:pt x="360" y="80"/>
                  <a:pt x="360" y="80"/>
                </a:cubicBezTo>
                <a:cubicBezTo>
                  <a:pt x="360" y="58"/>
                  <a:pt x="342" y="40"/>
                  <a:pt x="320" y="40"/>
                </a:cubicBezTo>
                <a:close/>
                <a:moveTo>
                  <a:pt x="320" y="320"/>
                </a:moveTo>
                <a:cubicBezTo>
                  <a:pt x="40" y="320"/>
                  <a:pt x="40" y="320"/>
                  <a:pt x="40" y="3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320" y="160"/>
                  <a:pt x="320" y="160"/>
                  <a:pt x="320" y="160"/>
                </a:cubicBezTo>
                <a:lnTo>
                  <a:pt x="320" y="320"/>
                </a:lnTo>
                <a:close/>
                <a:moveTo>
                  <a:pt x="104" y="0"/>
                </a:moveTo>
                <a:cubicBezTo>
                  <a:pt x="76" y="0"/>
                  <a:pt x="76" y="0"/>
                  <a:pt x="76" y="0"/>
                </a:cubicBezTo>
                <a:cubicBezTo>
                  <a:pt x="76" y="68"/>
                  <a:pt x="76" y="68"/>
                  <a:pt x="76" y="68"/>
                </a:cubicBezTo>
                <a:cubicBezTo>
                  <a:pt x="104" y="68"/>
                  <a:pt x="104" y="68"/>
                  <a:pt x="104" y="68"/>
                </a:cubicBezTo>
                <a:lnTo>
                  <a:pt x="104" y="0"/>
                </a:lnTo>
                <a:close/>
                <a:moveTo>
                  <a:pt x="284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56" y="68"/>
                  <a:pt x="256" y="68"/>
                  <a:pt x="256" y="68"/>
                </a:cubicBezTo>
                <a:cubicBezTo>
                  <a:pt x="284" y="68"/>
                  <a:pt x="284" y="68"/>
                  <a:pt x="284" y="68"/>
                </a:cubicBezTo>
                <a:lnTo>
                  <a:pt x="2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399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3847" y="5397897"/>
            <a:ext cx="3043121" cy="11303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Lorem ipsum dolor sit amet, </a:t>
            </a:r>
            <a:r>
              <a:rPr lang="en-US" sz="1200" b="1">
                <a:solidFill>
                  <a:schemeClr val="bg1"/>
                </a:solidFill>
              </a:rPr>
              <a:t>consectetur adipiscing elit. </a:t>
            </a:r>
            <a:r>
              <a:rPr lang="en-US" sz="1200">
                <a:solidFill>
                  <a:schemeClr val="bg1"/>
                </a:solidFill>
              </a:rPr>
              <a:t>Lorem Ipsum has been the industry's standard dummy text ever since the 1500s.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 txBox="1">
            <a:spLocks/>
          </p:cNvSpPr>
          <p:nvPr/>
        </p:nvSpPr>
        <p:spPr>
          <a:xfrm>
            <a:off x="902410" y="4429307"/>
            <a:ext cx="3658538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599" dirty="0">
                <a:solidFill>
                  <a:schemeClr val="accent2"/>
                </a:solidFill>
              </a:rPr>
              <a:t>Step 1: </a:t>
            </a:r>
            <a:r>
              <a:rPr lang="zh-CN" altLang="en-US" sz="3599" dirty="0">
                <a:solidFill>
                  <a:schemeClr val="accent2"/>
                </a:solidFill>
              </a:rPr>
              <a:t>获取</a:t>
            </a:r>
            <a:r>
              <a:rPr lang="en-US" altLang="zh-CN" sz="3599" dirty="0">
                <a:solidFill>
                  <a:schemeClr val="accent2"/>
                </a:solidFill>
              </a:rPr>
              <a:t>html</a:t>
            </a:r>
            <a:r>
              <a:rPr lang="zh-CN" altLang="en-US" sz="3599" dirty="0">
                <a:solidFill>
                  <a:schemeClr val="accent2"/>
                </a:solidFill>
              </a:rPr>
              <a:t>对象</a:t>
            </a:r>
            <a:endParaRPr lang="en-US" sz="3599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60948" y="5397897"/>
            <a:ext cx="3043121" cy="1130391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</a:rPr>
              <a:t>Lorem ipsum dolor sit amet, </a:t>
            </a:r>
            <a:r>
              <a:rPr lang="en-US" sz="1200" b="1" dirty="0">
                <a:solidFill>
                  <a:schemeClr val="bg1"/>
                </a:solidFill>
              </a:rPr>
              <a:t>consectetur adipiscing elit. </a:t>
            </a:r>
            <a:r>
              <a:rPr lang="en-US" sz="1200" dirty="0">
                <a:solidFill>
                  <a:schemeClr val="bg1"/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4459510" y="4429307"/>
            <a:ext cx="3245994" cy="1200048"/>
          </a:xfrm>
          <a:prstGeom prst="rect">
            <a:avLst/>
          </a:prstGeom>
        </p:spPr>
        <p:txBody>
          <a:bodyPr vert="horz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599" dirty="0">
                <a:solidFill>
                  <a:schemeClr val="accent2"/>
                </a:solidFill>
              </a:rPr>
              <a:t>Step 2:</a:t>
            </a:r>
            <a:r>
              <a:rPr lang="zh-CN" altLang="en-US" sz="3599" dirty="0">
                <a:solidFill>
                  <a:schemeClr val="accent2"/>
                </a:solidFill>
              </a:rPr>
              <a:t>解析</a:t>
            </a:r>
            <a:r>
              <a:rPr lang="en-US" altLang="zh-CN" sz="3599" dirty="0">
                <a:solidFill>
                  <a:schemeClr val="accent2"/>
                </a:solidFill>
              </a:rPr>
              <a:t>HTML</a:t>
            </a:r>
            <a:endParaRPr lang="en-US" sz="3599" dirty="0">
              <a:solidFill>
                <a:schemeClr val="accent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13006" y="5397897"/>
            <a:ext cx="3043121" cy="1130391"/>
          </a:xfrm>
          <a:prstGeom prst="rect">
            <a:avLst/>
          </a:prstGeom>
        </p:spPr>
        <p:txBody>
          <a:bodyPr vert="horz" lIns="91416" tIns="45708" rIns="91416" bIns="4570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bg1"/>
                </a:solidFill>
              </a:rPr>
              <a:t>Lorem ipsum dolor sit amet, </a:t>
            </a:r>
            <a:r>
              <a:rPr lang="en-US" sz="1200" b="1" dirty="0">
                <a:solidFill>
                  <a:schemeClr val="bg1"/>
                </a:solidFill>
              </a:rPr>
              <a:t>consectetur adipiscing elit. </a:t>
            </a:r>
            <a:r>
              <a:rPr lang="en-US" sz="1200" dirty="0">
                <a:solidFill>
                  <a:schemeClr val="bg1"/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8011567" y="4429307"/>
            <a:ext cx="3245994" cy="1200048"/>
          </a:xfrm>
          <a:prstGeom prst="rect">
            <a:avLst/>
          </a:prstGeom>
        </p:spPr>
        <p:txBody>
          <a:bodyPr vert="horz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599" dirty="0">
                <a:solidFill>
                  <a:schemeClr val="accent2"/>
                </a:solidFill>
              </a:rPr>
              <a:t>Step 3: DATA clean and save</a:t>
            </a:r>
          </a:p>
        </p:txBody>
      </p:sp>
    </p:spTree>
    <p:extLst>
      <p:ext uri="{BB962C8B-B14F-4D97-AF65-F5344CB8AC3E}">
        <p14:creationId xmlns:p14="http://schemas.microsoft.com/office/powerpoint/2010/main" val="41725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B4222139-454A-C74F-81DA-43ABEE6B0D6B}"/>
              </a:ext>
            </a:extLst>
          </p:cNvPr>
          <p:cNvSpPr/>
          <p:nvPr/>
        </p:nvSpPr>
        <p:spPr>
          <a:xfrm>
            <a:off x="10109033" y="0"/>
            <a:ext cx="2082967" cy="2082425"/>
          </a:xfrm>
          <a:prstGeom prst="ellipse">
            <a:avLst/>
          </a:prstGeom>
          <a:solidFill>
            <a:srgbClr val="0CB692"/>
          </a:solidFill>
          <a:ln>
            <a:noFill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9" dirty="0"/>
          </a:p>
          <a:p>
            <a:pPr algn="ctr"/>
            <a:endParaRPr lang="en-US" sz="1999" dirty="0"/>
          </a:p>
          <a:p>
            <a:pPr algn="ctr"/>
            <a:r>
              <a:rPr lang="en-US" sz="1999" dirty="0"/>
              <a:t>attain html object</a:t>
            </a:r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id="{17730C0A-159F-8643-8479-04C620486C19}"/>
              </a:ext>
            </a:extLst>
          </p:cNvPr>
          <p:cNvSpPr txBox="1">
            <a:spLocks/>
          </p:cNvSpPr>
          <p:nvPr/>
        </p:nvSpPr>
        <p:spPr>
          <a:xfrm>
            <a:off x="2738087" y="295719"/>
            <a:ext cx="5040576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chemeClr val="accent2"/>
                </a:solidFill>
              </a:rPr>
              <a:t>Step 1: </a:t>
            </a:r>
          </a:p>
          <a:p>
            <a:r>
              <a:rPr lang="zh-CN" altLang="en-US" sz="3599" dirty="0">
                <a:solidFill>
                  <a:schemeClr val="accent2"/>
                </a:solidFill>
              </a:rPr>
              <a:t>获取</a:t>
            </a:r>
            <a:r>
              <a:rPr lang="en-US" altLang="zh-CN" sz="3599" dirty="0">
                <a:solidFill>
                  <a:schemeClr val="accent2"/>
                </a:solidFill>
              </a:rPr>
              <a:t>html</a:t>
            </a:r>
            <a:r>
              <a:rPr lang="zh-CN" altLang="en-US" sz="3599" dirty="0">
                <a:solidFill>
                  <a:schemeClr val="accent2"/>
                </a:solidFill>
              </a:rPr>
              <a:t>对象</a:t>
            </a:r>
            <a:endParaRPr lang="en-US" sz="3599" dirty="0">
              <a:solidFill>
                <a:schemeClr val="accent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EFE723-D3B9-324F-89D4-B286CDDB9E06}"/>
              </a:ext>
            </a:extLst>
          </p:cNvPr>
          <p:cNvSpPr/>
          <p:nvPr/>
        </p:nvSpPr>
        <p:spPr>
          <a:xfrm>
            <a:off x="1944772" y="1574028"/>
            <a:ext cx="331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data = webread(url)</a:t>
            </a:r>
            <a:endParaRPr lang="en-US" altLang="zh-CN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data = webread(</a:t>
            </a:r>
            <a:r>
              <a:rPr lang="en-US" altLang="zh-CN" b="1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___</a:t>
            </a:r>
            <a:r>
              <a:rPr lang="en-US" altLang="zh-CN" dirty="0">
                <a:solidFill>
                  <a:srgbClr val="0054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,options)</a:t>
            </a:r>
            <a:endParaRPr lang="en-US" altLang="zh-CN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942165-4500-5743-9A3E-109D2F9AF25F}"/>
              </a:ext>
            </a:extLst>
          </p:cNvPr>
          <p:cNvSpPr/>
          <p:nvPr/>
        </p:nvSpPr>
        <p:spPr>
          <a:xfrm>
            <a:off x="1102868" y="22986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 </a:t>
            </a:r>
            <a:r>
              <a:rPr lang="en-US" altLang="zh-CN" dirty="0" err="1"/>
              <a:t>url</a:t>
            </a:r>
            <a:r>
              <a:rPr lang="en-US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指定的 </a:t>
            </a:r>
            <a:r>
              <a:rPr lang="en-US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服务读取内容并在 </a:t>
            </a:r>
            <a:r>
              <a:rPr lang="en-US" altLang="zh-CN" dirty="0"/>
              <a:t>data</a:t>
            </a:r>
            <a:r>
              <a:rPr lang="en-US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中返回内容。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BC983-6532-5F49-BFC2-C2B1DFD054B0}"/>
              </a:ext>
            </a:extLst>
          </p:cNvPr>
          <p:cNvSpPr txBox="1"/>
          <p:nvPr/>
        </p:nvSpPr>
        <p:spPr>
          <a:xfrm>
            <a:off x="688103" y="3032515"/>
            <a:ext cx="597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	</a:t>
            </a:r>
            <a:r>
              <a:rPr lang="zh-CN" altLang="en-US" dirty="0"/>
              <a:t>从 </a:t>
            </a:r>
            <a:r>
              <a:rPr lang="en-US" altLang="zh-CN" dirty="0"/>
              <a:t>Hubble Heritage </a:t>
            </a:r>
            <a:r>
              <a:rPr lang="zh-CN" altLang="en-US" dirty="0"/>
              <a:t>网站读取木星图像并显示该图像。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31552-7FA1-4349-B4D5-064067586EAC}"/>
              </a:ext>
            </a:extLst>
          </p:cNvPr>
          <p:cNvSpPr/>
          <p:nvPr/>
        </p:nvSpPr>
        <p:spPr>
          <a:xfrm>
            <a:off x="620720" y="3439517"/>
            <a:ext cx="534166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url</a:t>
            </a:r>
            <a:r>
              <a:rPr lang="en-US" altLang="zh-CN" dirty="0"/>
              <a:t> = '</a:t>
            </a:r>
            <a:r>
              <a:rPr lang="en-US" altLang="zh-CN" dirty="0">
                <a:solidFill>
                  <a:srgbClr val="0C00E8"/>
                </a:solidFill>
              </a:rPr>
              <a:t>https://</a:t>
            </a:r>
            <a:r>
              <a:rPr lang="en-US" altLang="zh-CN" dirty="0" err="1">
                <a:solidFill>
                  <a:srgbClr val="0C00E8"/>
                </a:solidFill>
              </a:rPr>
              <a:t>hubblesite.org</a:t>
            </a:r>
            <a:r>
              <a:rPr lang="en-US" altLang="zh-CN" dirty="0">
                <a:solidFill>
                  <a:srgbClr val="0C00E8"/>
                </a:solidFill>
              </a:rPr>
              <a:t>/uploads/</a:t>
            </a:r>
            <a:r>
              <a:rPr lang="en-US" altLang="zh-CN" dirty="0" err="1">
                <a:solidFill>
                  <a:srgbClr val="0C00E8"/>
                </a:solidFill>
              </a:rPr>
              <a:t>image_file</a:t>
            </a:r>
            <a:r>
              <a:rPr lang="en-US" altLang="zh-CN" dirty="0">
                <a:solidFill>
                  <a:srgbClr val="0C00E8"/>
                </a:solidFill>
              </a:rPr>
              <a:t>/image</a:t>
            </a:r>
          </a:p>
          <a:p>
            <a:r>
              <a:rPr lang="en-US" altLang="zh-CN" dirty="0">
                <a:solidFill>
                  <a:srgbClr val="0C00E8"/>
                </a:solidFill>
              </a:rPr>
              <a:t>_attachment/14836/</a:t>
            </a:r>
            <a:r>
              <a:rPr lang="en-US" altLang="zh-CN" dirty="0" err="1">
                <a:solidFill>
                  <a:srgbClr val="0C00E8"/>
                </a:solidFill>
              </a:rPr>
              <a:t>compass_large_web.jpg</a:t>
            </a:r>
            <a:r>
              <a:rPr lang="en-US" altLang="zh-CN" dirty="0"/>
              <a:t>’;</a:t>
            </a:r>
          </a:p>
          <a:p>
            <a:r>
              <a:rPr lang="en-US" altLang="zh-CN" dirty="0" err="1"/>
              <a:t>rgb</a:t>
            </a:r>
            <a:r>
              <a:rPr lang="en-US" altLang="zh-CN" dirty="0"/>
              <a:t> = webread(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rgb</a:t>
            </a:r>
            <a:r>
              <a:rPr lang="en-US" altLang="zh-CN" dirty="0"/>
              <a:t> = </a:t>
            </a:r>
            <a:r>
              <a:rPr lang="en-US" altLang="zh-CN" dirty="0" err="1"/>
              <a:t>imresize</a:t>
            </a:r>
            <a:r>
              <a:rPr lang="en-US" altLang="zh-CN" dirty="0"/>
              <a:t>(rgb,0.6); </a:t>
            </a:r>
          </a:p>
          <a:p>
            <a:r>
              <a:rPr lang="en-US" altLang="zh-CN" dirty="0" err="1"/>
              <a:t>imshow</a:t>
            </a:r>
            <a:r>
              <a:rPr lang="en-US" altLang="zh-CN" dirty="0"/>
              <a:t>(</a:t>
            </a:r>
            <a:r>
              <a:rPr lang="en-US" altLang="zh-CN" dirty="0" err="1"/>
              <a:t>rgb</a:t>
            </a:r>
            <a:r>
              <a:rPr lang="en-US" altLang="zh-CN" dirty="0"/>
              <a:t>);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D97CD-A2E3-7749-966E-287A012E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852" y="4450473"/>
            <a:ext cx="2681762" cy="22916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6BEAE1-331B-7B4C-A882-952D1ACE8191}"/>
              </a:ext>
            </a:extLst>
          </p:cNvPr>
          <p:cNvSpPr/>
          <p:nvPr/>
        </p:nvSpPr>
        <p:spPr>
          <a:xfrm>
            <a:off x="7346707" y="2295115"/>
            <a:ext cx="3762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Read Data from Web Service API</a:t>
            </a:r>
            <a:endParaRPr lang="en-US" altLang="zh-CN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3BFCE2-8EFA-6146-81F8-3679CC971B69}"/>
              </a:ext>
            </a:extLst>
          </p:cNvPr>
          <p:cNvSpPr/>
          <p:nvPr/>
        </p:nvSpPr>
        <p:spPr>
          <a:xfrm>
            <a:off x="688103" y="2705622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Read Image from Website</a:t>
            </a:r>
            <a:endParaRPr lang="en-US" altLang="zh-CN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10342-7343-814B-B7D2-88F3C2E4F492}"/>
              </a:ext>
            </a:extLst>
          </p:cNvPr>
          <p:cNvSpPr/>
          <p:nvPr/>
        </p:nvSpPr>
        <p:spPr>
          <a:xfrm>
            <a:off x="6777537" y="2742708"/>
            <a:ext cx="47263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api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A020F0"/>
                </a:solidFill>
              </a:rPr>
              <a:t>'http://</a:t>
            </a:r>
            <a:r>
              <a:rPr lang="en-US" altLang="zh-CN" dirty="0" err="1">
                <a:solidFill>
                  <a:srgbClr val="A020F0"/>
                </a:solidFill>
              </a:rPr>
              <a:t>climatedataapi.world</a:t>
            </a:r>
            <a:endParaRPr lang="en-US" altLang="zh-CN" dirty="0">
              <a:solidFill>
                <a:srgbClr val="A020F0"/>
              </a:solidFill>
            </a:endParaRPr>
          </a:p>
          <a:p>
            <a:r>
              <a:rPr lang="en-US" altLang="zh-CN" dirty="0" err="1">
                <a:solidFill>
                  <a:srgbClr val="A020F0"/>
                </a:solidFill>
              </a:rPr>
              <a:t>bank.org</a:t>
            </a:r>
            <a:r>
              <a:rPr lang="en-US" altLang="zh-CN" dirty="0">
                <a:solidFill>
                  <a:srgbClr val="A020F0"/>
                </a:solidFill>
              </a:rPr>
              <a:t>/</a:t>
            </a:r>
            <a:r>
              <a:rPr lang="en-US" altLang="zh-CN" dirty="0" err="1">
                <a:solidFill>
                  <a:srgbClr val="A020F0"/>
                </a:solidFill>
              </a:rPr>
              <a:t>climateweb</a:t>
            </a:r>
            <a:r>
              <a:rPr lang="en-US" altLang="zh-CN" dirty="0">
                <a:solidFill>
                  <a:srgbClr val="A020F0"/>
                </a:solidFill>
              </a:rPr>
              <a:t>/rest/v1/’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[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020F0"/>
                </a:solidFill>
              </a:rPr>
              <a:t>'country/cru/</a:t>
            </a:r>
            <a:r>
              <a:rPr lang="en-US" altLang="zh-CN" dirty="0" err="1">
                <a:solidFill>
                  <a:srgbClr val="A020F0"/>
                </a:solidFill>
              </a:rPr>
              <a:t>tas</a:t>
            </a:r>
            <a:r>
              <a:rPr lang="en-US" altLang="zh-CN" dirty="0">
                <a:solidFill>
                  <a:srgbClr val="A020F0"/>
                </a:solidFill>
              </a:rPr>
              <a:t>/year/USA’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S = webread(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1FA901-9E45-9640-8ADE-0BACE492A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608" y="4017793"/>
            <a:ext cx="3634827" cy="27261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A98436D-5587-864F-A15F-E4C66F37F527}"/>
              </a:ext>
            </a:extLst>
          </p:cNvPr>
          <p:cNvSpPr/>
          <p:nvPr/>
        </p:nvSpPr>
        <p:spPr>
          <a:xfrm>
            <a:off x="6453795" y="4312815"/>
            <a:ext cx="170181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year = [</a:t>
            </a:r>
            <a:r>
              <a:rPr lang="en-US" altLang="zh-CN" sz="1400" dirty="0" err="1"/>
              <a:t>S.year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 data = [</a:t>
            </a:r>
            <a:r>
              <a:rPr lang="en-US" altLang="zh-CN" sz="1400" dirty="0" err="1"/>
              <a:t>S.data</a:t>
            </a:r>
            <a:r>
              <a:rPr lang="en-US" altLang="zh-CN" sz="1400" dirty="0"/>
              <a:t>]; </a:t>
            </a:r>
          </a:p>
          <a:p>
            <a:r>
              <a:rPr lang="en-US" altLang="zh-CN" sz="1400" dirty="0"/>
              <a:t>plot(</a:t>
            </a:r>
            <a:r>
              <a:rPr lang="en-US" altLang="zh-CN" sz="1400" dirty="0" err="1"/>
              <a:t>year,data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 err="1"/>
              <a:t>xlabel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A020F0"/>
                </a:solidFill>
              </a:rPr>
              <a:t>'Year’</a:t>
            </a:r>
            <a:r>
              <a:rPr lang="en-US" altLang="zh-CN" sz="1400" dirty="0"/>
              <a:t>); </a:t>
            </a:r>
          </a:p>
          <a:p>
            <a:r>
              <a:rPr lang="en-US" altLang="zh-CN" sz="1400" dirty="0" err="1"/>
              <a:t>ylabel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A020F0"/>
                </a:solidFill>
              </a:rPr>
              <a:t>'Temperature (Celsius)’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title(</a:t>
            </a:r>
            <a:r>
              <a:rPr lang="en-US" altLang="zh-CN" sz="1400" dirty="0">
                <a:solidFill>
                  <a:srgbClr val="A020F0"/>
                </a:solidFill>
              </a:rPr>
              <a:t>'USA Average Temperatures’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/>
              <a:t>axis </a:t>
            </a:r>
            <a:r>
              <a:rPr lang="en-US" altLang="zh-CN" sz="1400" dirty="0">
                <a:solidFill>
                  <a:srgbClr val="A020F0"/>
                </a:solidFill>
              </a:rPr>
              <a:t>tight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30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B3DC154D-2AA2-F34C-97B0-EDD7B8AC98DA}"/>
              </a:ext>
            </a:extLst>
          </p:cNvPr>
          <p:cNvSpPr txBox="1">
            <a:spLocks/>
          </p:cNvSpPr>
          <p:nvPr/>
        </p:nvSpPr>
        <p:spPr>
          <a:xfrm>
            <a:off x="2738087" y="295719"/>
            <a:ext cx="5040576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chemeClr val="accent2"/>
                </a:solidFill>
              </a:rPr>
              <a:t>Step 1: </a:t>
            </a:r>
          </a:p>
          <a:p>
            <a:r>
              <a:rPr lang="zh-CN" altLang="en-US" sz="3599" dirty="0">
                <a:solidFill>
                  <a:schemeClr val="accent2"/>
                </a:solidFill>
              </a:rPr>
              <a:t>获取</a:t>
            </a:r>
            <a:r>
              <a:rPr lang="en-US" altLang="zh-CN" sz="3599" dirty="0">
                <a:solidFill>
                  <a:schemeClr val="accent2"/>
                </a:solidFill>
              </a:rPr>
              <a:t>html</a:t>
            </a:r>
            <a:r>
              <a:rPr lang="zh-CN" altLang="en-US" sz="3599" dirty="0">
                <a:solidFill>
                  <a:schemeClr val="accent2"/>
                </a:solidFill>
              </a:rPr>
              <a:t>对象</a:t>
            </a:r>
            <a:endParaRPr lang="en-US" sz="3599" dirty="0">
              <a:solidFill>
                <a:schemeClr val="accent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867937-02E2-9741-ADD4-801AAB8A26C1}"/>
              </a:ext>
            </a:extLst>
          </p:cNvPr>
          <p:cNvSpPr/>
          <p:nvPr/>
        </p:nvSpPr>
        <p:spPr>
          <a:xfrm>
            <a:off x="769004" y="1695344"/>
            <a:ext cx="4489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Specify Web Service Query Parameters</a:t>
            </a:r>
            <a:endParaRPr lang="en-US" altLang="zh-CN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5F9113-A768-3C4E-8039-7968CFED480C}"/>
              </a:ext>
            </a:extLst>
          </p:cNvPr>
          <p:cNvSpPr/>
          <p:nvPr/>
        </p:nvSpPr>
        <p:spPr>
          <a:xfrm>
            <a:off x="769004" y="2167418"/>
            <a:ext cx="50405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url</a:t>
            </a:r>
            <a:r>
              <a:rPr lang="en-US" altLang="zh-CN" dirty="0"/>
              <a:t> = </a:t>
            </a:r>
            <a:r>
              <a:rPr lang="en-US" altLang="zh-CN" sz="1400" dirty="0">
                <a:solidFill>
                  <a:srgbClr val="A020F0"/>
                </a:solidFill>
              </a:rPr>
              <a:t>'https://</a:t>
            </a:r>
            <a:r>
              <a:rPr lang="en-US" altLang="zh-CN" sz="1400" dirty="0" err="1">
                <a:solidFill>
                  <a:srgbClr val="A020F0"/>
                </a:solidFill>
              </a:rPr>
              <a:t>www.mathworks.com</a:t>
            </a:r>
            <a:r>
              <a:rPr lang="en-US" altLang="zh-CN" sz="1400" dirty="0">
                <a:solidFill>
                  <a:srgbClr val="A020F0"/>
                </a:solidFill>
              </a:rPr>
              <a:t>/</a:t>
            </a:r>
            <a:r>
              <a:rPr lang="en-US" altLang="zh-CN" sz="1400" dirty="0" err="1">
                <a:solidFill>
                  <a:srgbClr val="A020F0"/>
                </a:solidFill>
              </a:rPr>
              <a:t>matlabcentral</a:t>
            </a:r>
            <a:r>
              <a:rPr lang="en-US" altLang="zh-CN" sz="1400" dirty="0">
                <a:solidFill>
                  <a:srgbClr val="A020F0"/>
                </a:solidFill>
              </a:rPr>
              <a:t>/</a:t>
            </a:r>
            <a:r>
              <a:rPr lang="en-US" altLang="zh-CN" sz="1400" dirty="0" err="1">
                <a:solidFill>
                  <a:srgbClr val="A020F0"/>
                </a:solidFill>
              </a:rPr>
              <a:t>fileexchange</a:t>
            </a:r>
            <a:r>
              <a:rPr lang="en-US" altLang="zh-CN" sz="1400" dirty="0">
                <a:solidFill>
                  <a:srgbClr val="A020F0"/>
                </a:solidFill>
              </a:rPr>
              <a:t>/’</a:t>
            </a:r>
            <a:r>
              <a:rPr lang="en-US" altLang="zh-CN" sz="1400" dirty="0"/>
              <a:t>; </a:t>
            </a:r>
            <a:endParaRPr lang="en-US" altLang="zh-CN" dirty="0"/>
          </a:p>
          <a:p>
            <a:r>
              <a:rPr lang="en-US" altLang="zh-CN" dirty="0"/>
              <a:t>data = webread(url,</a:t>
            </a:r>
            <a:r>
              <a:rPr lang="en-US" altLang="zh-CN" dirty="0">
                <a:solidFill>
                  <a:srgbClr val="A020F0"/>
                </a:solidFill>
              </a:rPr>
              <a:t>'term'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A020F0"/>
                </a:solidFill>
              </a:rPr>
              <a:t>'simulink'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A020F0"/>
                </a:solidFill>
              </a:rPr>
              <a:t>'duration'</a:t>
            </a:r>
            <a:r>
              <a:rPr lang="en-US" altLang="zh-CN" dirty="0"/>
              <a:t>,7);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BA7F0B-C5EB-A049-86C8-07DB2CBC1C67}"/>
              </a:ext>
            </a:extLst>
          </p:cNvPr>
          <p:cNvSpPr/>
          <p:nvPr/>
        </p:nvSpPr>
        <p:spPr>
          <a:xfrm>
            <a:off x="879514" y="2896611"/>
            <a:ext cx="1739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data(1:9)</a:t>
            </a:r>
          </a:p>
          <a:p>
            <a:r>
              <a:rPr lang="zh-CN" altLang="en-US" dirty="0"/>
              <a:t>ans =</a:t>
            </a:r>
          </a:p>
          <a:p>
            <a:r>
              <a:rPr lang="zh-CN" altLang="en-US" dirty="0"/>
              <a:t>    '&lt;!DOCTYPE’</a:t>
            </a:r>
          </a:p>
          <a:p>
            <a:r>
              <a:rPr lang="zh-CN" altLang="en-US" dirty="0"/>
              <a:t>'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0414B-2974-854F-8931-2D64F7DA94AE}"/>
              </a:ext>
            </a:extLst>
          </p:cNvPr>
          <p:cNvSpPr/>
          <p:nvPr/>
        </p:nvSpPr>
        <p:spPr>
          <a:xfrm>
            <a:off x="803395" y="412394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Specify Request Option</a:t>
            </a:r>
            <a:endParaRPr lang="en-US" altLang="zh-CN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4EBF6D-15CC-B84C-A5A0-F65B3DC19868}"/>
              </a:ext>
            </a:extLst>
          </p:cNvPr>
          <p:cNvSpPr/>
          <p:nvPr/>
        </p:nvSpPr>
        <p:spPr>
          <a:xfrm>
            <a:off x="532461" y="4802185"/>
            <a:ext cx="55791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api</a:t>
            </a:r>
            <a:r>
              <a:rPr lang="en-US" altLang="zh-CN" dirty="0"/>
              <a:t> = </a:t>
            </a:r>
            <a:r>
              <a:rPr lang="en-US" altLang="zh-CN" sz="1600" dirty="0">
                <a:solidFill>
                  <a:srgbClr val="A020F0"/>
                </a:solidFill>
              </a:rPr>
              <a:t>'http://</a:t>
            </a:r>
            <a:r>
              <a:rPr lang="en-US" altLang="zh-CN" sz="1600" dirty="0" err="1">
                <a:solidFill>
                  <a:srgbClr val="A020F0"/>
                </a:solidFill>
              </a:rPr>
              <a:t>climatedataapi.worldbank.org</a:t>
            </a:r>
            <a:r>
              <a:rPr lang="en-US" altLang="zh-CN" sz="1600" dirty="0">
                <a:solidFill>
                  <a:srgbClr val="A020F0"/>
                </a:solidFill>
              </a:rPr>
              <a:t>/</a:t>
            </a:r>
            <a:r>
              <a:rPr lang="en-US" altLang="zh-CN" sz="1600" dirty="0" err="1">
                <a:solidFill>
                  <a:srgbClr val="A020F0"/>
                </a:solidFill>
              </a:rPr>
              <a:t>climateweb</a:t>
            </a:r>
            <a:r>
              <a:rPr lang="en-US" altLang="zh-CN" sz="1600" dirty="0">
                <a:solidFill>
                  <a:srgbClr val="A020F0"/>
                </a:solidFill>
              </a:rPr>
              <a:t>/rest/v1/’</a:t>
            </a:r>
            <a:r>
              <a:rPr lang="en-US" altLang="zh-CN" sz="1600" dirty="0"/>
              <a:t>; </a:t>
            </a: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[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A020F0"/>
                </a:solidFill>
              </a:rPr>
              <a:t>'country/cru/</a:t>
            </a:r>
            <a:r>
              <a:rPr lang="en-US" altLang="zh-CN" dirty="0" err="1">
                <a:solidFill>
                  <a:srgbClr val="A020F0"/>
                </a:solidFill>
              </a:rPr>
              <a:t>tas</a:t>
            </a:r>
            <a:r>
              <a:rPr lang="en-US" altLang="zh-CN" dirty="0">
                <a:solidFill>
                  <a:srgbClr val="A020F0"/>
                </a:solidFill>
              </a:rPr>
              <a:t>/year/USA’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options = </a:t>
            </a:r>
            <a:r>
              <a:rPr lang="en-US" altLang="zh-CN" dirty="0" err="1"/>
              <a:t>weboptions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A020F0"/>
                </a:solidFill>
              </a:rPr>
              <a:t>'</a:t>
            </a:r>
            <a:r>
              <a:rPr lang="en-US" altLang="zh-CN" dirty="0" err="1">
                <a:solidFill>
                  <a:srgbClr val="A020F0"/>
                </a:solidFill>
              </a:rPr>
              <a:t>ContentType</a:t>
            </a:r>
            <a:r>
              <a:rPr lang="en-US" altLang="zh-CN" dirty="0">
                <a:solidFill>
                  <a:srgbClr val="A020F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A020F0"/>
                </a:solidFill>
              </a:rPr>
              <a:t>'text’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data = webread(</a:t>
            </a:r>
            <a:r>
              <a:rPr lang="en-US" altLang="zh-CN" dirty="0" err="1"/>
              <a:t>url,options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data(1:62)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1E946E-7FCC-EA41-B3FE-9BAB19606746}"/>
              </a:ext>
            </a:extLst>
          </p:cNvPr>
          <p:cNvSpPr/>
          <p:nvPr/>
        </p:nvSpPr>
        <p:spPr>
          <a:xfrm>
            <a:off x="6096000" y="1041558"/>
            <a:ext cx="501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Specify Date and Time as Query Parameters</a:t>
            </a:r>
            <a:endParaRPr lang="en-US" altLang="zh-CN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1D11A4-F879-404B-8157-425F7E9B1BAC}"/>
              </a:ext>
            </a:extLst>
          </p:cNvPr>
          <p:cNvSpPr/>
          <p:nvPr/>
        </p:nvSpPr>
        <p:spPr>
          <a:xfrm>
            <a:off x="3591338" y="2886656"/>
            <a:ext cx="2083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</a:t>
            </a:r>
            <a:r>
              <a:rPr lang="zh-CN" altLang="en-US" dirty="0"/>
              <a:t>data(end-9:end)</a:t>
            </a:r>
          </a:p>
          <a:p>
            <a:r>
              <a:rPr lang="zh-CN" altLang="en-US" dirty="0"/>
              <a:t>ans =</a:t>
            </a:r>
          </a:p>
          <a:p>
            <a:r>
              <a:rPr lang="zh-CN" altLang="en-US" dirty="0"/>
              <a:t>    '&gt;</a:t>
            </a:r>
          </a:p>
          <a:p>
            <a:r>
              <a:rPr lang="zh-CN" altLang="en-US" dirty="0"/>
              <a:t>     &lt;/html&gt;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1A743A-6E05-4948-8A13-93005902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53" y="3710439"/>
            <a:ext cx="6001092" cy="305577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A26514-054F-FD44-B379-E6689581546A}"/>
              </a:ext>
            </a:extLst>
          </p:cNvPr>
          <p:cNvSpPr/>
          <p:nvPr/>
        </p:nvSpPr>
        <p:spPr>
          <a:xfrm>
            <a:off x="6230895" y="1457011"/>
            <a:ext cx="526867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url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rgbClr val="DC00E5"/>
                </a:solidFill>
              </a:rPr>
              <a:t>'http://</a:t>
            </a:r>
            <a:r>
              <a:rPr lang="en-US" altLang="zh-CN" sz="1600" dirty="0" err="1">
                <a:solidFill>
                  <a:srgbClr val="DC00E5"/>
                </a:solidFill>
              </a:rPr>
              <a:t>neowms.sci.gsfc.nasa.gov</a:t>
            </a:r>
            <a:r>
              <a:rPr lang="en-US" altLang="zh-CN" sz="1600" dirty="0">
                <a:solidFill>
                  <a:srgbClr val="DC00E5"/>
                </a:solidFill>
              </a:rPr>
              <a:t>/</a:t>
            </a:r>
            <a:r>
              <a:rPr lang="en-US" altLang="zh-CN" sz="1600" dirty="0" err="1">
                <a:solidFill>
                  <a:srgbClr val="DC00E5"/>
                </a:solidFill>
              </a:rPr>
              <a:t>wms</a:t>
            </a:r>
            <a:r>
              <a:rPr lang="en-US" altLang="zh-CN" sz="1600" dirty="0">
                <a:solidFill>
                  <a:srgbClr val="DC00E5"/>
                </a:solidFill>
              </a:rPr>
              <a:t>/</a:t>
            </a:r>
            <a:r>
              <a:rPr lang="en-US" altLang="zh-CN" sz="1600" dirty="0" err="1">
                <a:solidFill>
                  <a:srgbClr val="DC00E5"/>
                </a:solidFill>
              </a:rPr>
              <a:t>wm</a:t>
            </a:r>
            <a:r>
              <a:rPr lang="en-US" altLang="zh-CN" sz="1600" dirty="0" err="1"/>
              <a:t>s</a:t>
            </a:r>
            <a:r>
              <a:rPr lang="en-US" altLang="zh-CN" sz="1600" dirty="0"/>
              <a:t>';</a:t>
            </a:r>
          </a:p>
          <a:p>
            <a:r>
              <a:rPr lang="en-US" altLang="zh-CN" sz="1600" dirty="0"/>
              <a:t>D = datetime(2004,12,01,'Format','yyyy-MM-dd');</a:t>
            </a:r>
          </a:p>
          <a:p>
            <a:r>
              <a:rPr lang="en-US" altLang="zh-CN" sz="1600" dirty="0" err="1"/>
              <a:t>rgb</a:t>
            </a:r>
            <a:r>
              <a:rPr lang="en-US" altLang="zh-CN" sz="1600" dirty="0"/>
              <a:t> = webread(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,'</a:t>
            </a:r>
            <a:r>
              <a:rPr lang="en-US" altLang="zh-CN" sz="1600" dirty="0" err="1"/>
              <a:t>Time',D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00B0F0"/>
                </a:solidFill>
              </a:rPr>
              <a:t>...</a:t>
            </a:r>
          </a:p>
          <a:p>
            <a:r>
              <a:rPr lang="en-US" altLang="zh-CN" sz="1600" dirty="0"/>
              <a:t>'Service','WMS','Layers','BlueMarbleNG-TB','CRS','CRS:84', </a:t>
            </a:r>
            <a:r>
              <a:rPr lang="en-US" altLang="zh-CN" sz="1600" dirty="0">
                <a:solidFill>
                  <a:srgbClr val="00B0F0"/>
                </a:solidFill>
              </a:rPr>
              <a:t>...</a:t>
            </a:r>
          </a:p>
          <a:p>
            <a:r>
              <a:rPr lang="en-US" altLang="zh-CN" sz="1600" dirty="0"/>
              <a:t>'</a:t>
            </a:r>
            <a:r>
              <a:rPr lang="en-US" altLang="zh-CN" sz="1600" dirty="0" err="1"/>
              <a:t>Format','image</a:t>
            </a:r>
            <a:r>
              <a:rPr lang="en-US" altLang="zh-CN" sz="1600" dirty="0"/>
              <a:t>/jpeg','Height',256,'Width',512</a:t>
            </a:r>
            <a:r>
              <a:rPr lang="en-US" altLang="zh-CN" sz="1600" dirty="0">
                <a:solidFill>
                  <a:srgbClr val="00B0F0"/>
                </a:solidFill>
              </a:rPr>
              <a:t>, ...</a:t>
            </a:r>
          </a:p>
          <a:p>
            <a:r>
              <a:rPr lang="en-US" altLang="zh-CN" sz="1600" dirty="0"/>
              <a:t>'BBOX','-180.0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00B0F0"/>
                </a:solidFill>
              </a:rPr>
              <a:t>  ... </a:t>
            </a:r>
            <a:r>
              <a:rPr lang="en-US" altLang="zh-CN" sz="1600" dirty="0"/>
              <a:t>90.0,180.0,90.0','Version','1.3.0','Request','GetMap');</a:t>
            </a:r>
          </a:p>
          <a:p>
            <a:r>
              <a:rPr lang="en-US" altLang="zh-CN" sz="1600" dirty="0" err="1"/>
              <a:t>imshow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rgb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48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3EAB568E-6E81-1449-BC4A-0B68735E9C53}"/>
              </a:ext>
            </a:extLst>
          </p:cNvPr>
          <p:cNvSpPr txBox="1">
            <a:spLocks/>
          </p:cNvSpPr>
          <p:nvPr/>
        </p:nvSpPr>
        <p:spPr>
          <a:xfrm>
            <a:off x="2738087" y="295719"/>
            <a:ext cx="5040576" cy="120004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3599" dirty="0">
                <a:solidFill>
                  <a:schemeClr val="accent2"/>
                </a:solidFill>
              </a:rPr>
              <a:t>Step 1: </a:t>
            </a:r>
          </a:p>
          <a:p>
            <a:r>
              <a:rPr lang="en-US" altLang="zh-CN" sz="3599" dirty="0">
                <a:solidFill>
                  <a:schemeClr val="accent2"/>
                </a:solidFill>
              </a:rPr>
              <a:t>PRACTICE-IMAG</a:t>
            </a:r>
            <a:endParaRPr lang="en-US" sz="3599" dirty="0">
              <a:solidFill>
                <a:schemeClr val="accent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218278-5746-574F-B8F3-94AB6D3DCA42}"/>
              </a:ext>
            </a:extLst>
          </p:cNvPr>
          <p:cNvSpPr/>
          <p:nvPr/>
        </p:nvSpPr>
        <p:spPr>
          <a:xfrm>
            <a:off x="801757" y="1947494"/>
            <a:ext cx="5294244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&gt;&gt; url='</a:t>
            </a:r>
            <a:r>
              <a:rPr lang="zh-CN" altLang="en-US" sz="1400" dirty="0">
                <a:solidFill>
                  <a:srgbClr val="DC00E5"/>
                </a:solidFill>
              </a:rPr>
              <a:t>https://robohub.org/wp-content/uploads/2017/02/grid-AI.jpg</a:t>
            </a:r>
            <a:r>
              <a:rPr lang="zh-CN" altLang="en-US" sz="1400" dirty="0"/>
              <a:t>';</a:t>
            </a:r>
          </a:p>
          <a:p>
            <a:r>
              <a:rPr lang="zh-CN" altLang="en-US" sz="1400" dirty="0"/>
              <a:t>&gt;&gt; rgb = webread(url);</a:t>
            </a:r>
          </a:p>
          <a:p>
            <a:r>
              <a:rPr lang="zh-CN" altLang="en-US" sz="1400" dirty="0"/>
              <a:t>&gt;&gt; whos rgb</a:t>
            </a:r>
          </a:p>
          <a:p>
            <a:r>
              <a:rPr lang="zh-CN" altLang="en-US" sz="1400" dirty="0"/>
              <a:t>  Name        Size                 Bytes  Class    Attributes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rgb       572x926x3            1589016  uint8              </a:t>
            </a:r>
          </a:p>
          <a:p>
            <a:endParaRPr lang="zh-CN" altLang="en-US" sz="1400" dirty="0"/>
          </a:p>
          <a:p>
            <a:r>
              <a:rPr lang="zh-CN" altLang="en-US" sz="1400" dirty="0"/>
              <a:t>&gt;&gt; imshow(rgb)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DE722-F243-6A47-8660-D15D11E9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3722637"/>
            <a:ext cx="4671390" cy="28396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FF60EF-379B-EA48-8CE4-E0225A3A3612}"/>
              </a:ext>
            </a:extLst>
          </p:cNvPr>
          <p:cNvGrpSpPr/>
          <p:nvPr/>
        </p:nvGrpSpPr>
        <p:grpSpPr>
          <a:xfrm>
            <a:off x="6225418" y="840645"/>
            <a:ext cx="5592208" cy="1767656"/>
            <a:chOff x="6225418" y="840645"/>
            <a:chExt cx="6096798" cy="1767656"/>
          </a:xfrm>
          <a:solidFill>
            <a:schemeClr val="bg1">
              <a:lumMod val="75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51EC0A-719D-B249-BBD2-F810DEC55C24}"/>
                </a:ext>
              </a:extLst>
            </p:cNvPr>
            <p:cNvSpPr/>
            <p:nvPr/>
          </p:nvSpPr>
          <p:spPr>
            <a:xfrm>
              <a:off x="6225418" y="840645"/>
              <a:ext cx="44125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&gt;&gt; MaterialProject_api = '</a:t>
              </a:r>
              <a:r>
                <a:rPr lang="zh-CN" altLang="en-US" dirty="0">
                  <a:solidFill>
                    <a:srgbClr val="DC00E5"/>
                  </a:solidFill>
                </a:rPr>
                <a:t>tT3DuSpVI4dGJbro</a:t>
              </a:r>
              <a:r>
                <a:rPr lang="zh-CN" altLang="en-US" dirty="0"/>
                <a:t>'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2F99DD-A016-E84F-9A17-B26A60606B93}"/>
                </a:ext>
              </a:extLst>
            </p:cNvPr>
            <p:cNvSpPr/>
            <p:nvPr/>
          </p:nvSpPr>
          <p:spPr>
            <a:xfrm>
              <a:off x="6226216" y="1154522"/>
              <a:ext cx="6096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zh-CN" altLang="en-US" dirty="0"/>
                <a:t>&gt;&gt; MaterialProject_</a:t>
              </a:r>
              <a:r>
                <a:rPr lang="en-US" altLang="zh-CN" dirty="0"/>
                <a:t>pre</a:t>
              </a:r>
              <a:r>
                <a:rPr lang="zh-CN" altLang="en-US" dirty="0"/>
                <a:t>fix = '</a:t>
              </a:r>
              <a:r>
                <a:rPr lang="zh-CN" altLang="en-US" dirty="0">
                  <a:solidFill>
                    <a:srgbClr val="DC00E5"/>
                  </a:solidFill>
                </a:rPr>
                <a:t>https://www.materialsproject.org/rest/v2/materials/</a:t>
              </a:r>
              <a:r>
                <a:rPr lang="zh-CN" altLang="en-US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mp-1234</a:t>
              </a:r>
              <a:r>
                <a:rPr lang="zh-CN" altLang="en-US" dirty="0">
                  <a:solidFill>
                    <a:srgbClr val="DC00E5"/>
                  </a:solidFill>
                </a:rPr>
                <a:t>/vasp?API_KEY=</a:t>
              </a:r>
              <a:r>
                <a:rPr lang="zh-CN" altLang="en-US" dirty="0"/>
                <a:t>'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5BFEDB-4038-EE4A-AD91-DBFF595B3E76}"/>
                </a:ext>
              </a:extLst>
            </p:cNvPr>
            <p:cNvSpPr/>
            <p:nvPr/>
          </p:nvSpPr>
          <p:spPr>
            <a:xfrm>
              <a:off x="6225418" y="1961970"/>
              <a:ext cx="6096000" cy="646331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zh-CN" altLang="en-US" dirty="0"/>
                <a:t>&gt;&gt; url = [MaterialProject_</a:t>
              </a:r>
              <a:r>
                <a:rPr lang="en-US" altLang="zh-CN" dirty="0"/>
                <a:t>pre</a:t>
              </a:r>
              <a:r>
                <a:rPr lang="zh-CN" altLang="en-US" dirty="0"/>
                <a:t>fix MaterialProject_api];</a:t>
              </a:r>
            </a:p>
            <a:p>
              <a:r>
                <a:rPr lang="zh-CN" altLang="en-US" dirty="0"/>
                <a:t>&gt;&gt; MP_test = webread(url);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4063363-CBC5-3D42-9229-63CBB8EFA70E}"/>
              </a:ext>
            </a:extLst>
          </p:cNvPr>
          <p:cNvSpPr/>
          <p:nvPr/>
        </p:nvSpPr>
        <p:spPr>
          <a:xfrm>
            <a:off x="6327913" y="27538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&gt;&gt; MP_test</a:t>
            </a:r>
          </a:p>
          <a:p>
            <a:endParaRPr lang="zh-CN" altLang="en-US" dirty="0"/>
          </a:p>
          <a:p>
            <a:r>
              <a:rPr lang="zh-CN" altLang="en-US" dirty="0"/>
              <a:t>MP_test = </a:t>
            </a:r>
          </a:p>
          <a:p>
            <a:endParaRPr lang="zh-CN" altLang="en-US" dirty="0"/>
          </a:p>
          <a:p>
            <a:r>
              <a:rPr lang="zh-CN" altLang="en-US" dirty="0"/>
              <a:t>  包含以下字段的 struct:</a:t>
            </a:r>
          </a:p>
          <a:p>
            <a:endParaRPr lang="zh-CN" altLang="en-US" dirty="0"/>
          </a:p>
          <a:p>
            <a:r>
              <a:rPr lang="zh-CN" altLang="en-US" dirty="0"/>
              <a:t>          response: [1×1 struct]</a:t>
            </a:r>
          </a:p>
          <a:p>
            <a:r>
              <a:rPr lang="zh-CN" altLang="en-US" dirty="0"/>
              <a:t>    valid_response: 1</a:t>
            </a:r>
          </a:p>
          <a:p>
            <a:r>
              <a:rPr lang="zh-CN" altLang="en-US" dirty="0"/>
              <a:t>        created_at: '2021-01-18T11:17:08.172138'</a:t>
            </a:r>
          </a:p>
          <a:p>
            <a:r>
              <a:rPr lang="zh-CN" altLang="en-US" dirty="0"/>
              <a:t>           version: [1×1 struct]</a:t>
            </a:r>
          </a:p>
          <a:p>
            <a:r>
              <a:rPr lang="zh-CN" altLang="en-US" dirty="0"/>
              <a:t>         copyright: 'Materials Project, 2021'</a:t>
            </a:r>
          </a:p>
        </p:txBody>
      </p:sp>
    </p:spTree>
    <p:extLst>
      <p:ext uri="{BB962C8B-B14F-4D97-AF65-F5344CB8AC3E}">
        <p14:creationId xmlns:p14="http://schemas.microsoft.com/office/powerpoint/2010/main" val="28862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3A744-ABC6-5445-B418-F4DFF1761F81}"/>
              </a:ext>
            </a:extLst>
          </p:cNvPr>
          <p:cNvSpPr/>
          <p:nvPr/>
        </p:nvSpPr>
        <p:spPr>
          <a:xfrm>
            <a:off x="2799521" y="243366"/>
            <a:ext cx="6096000" cy="1200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3599" dirty="0">
                <a:solidFill>
                  <a:srgbClr val="ED7D31"/>
                </a:solidFill>
              </a:rPr>
              <a:t>Step 1: </a:t>
            </a:r>
          </a:p>
          <a:p>
            <a:pPr lvl="0"/>
            <a:r>
              <a:rPr lang="en-US" altLang="zh-CN" sz="3599" dirty="0">
                <a:solidFill>
                  <a:srgbClr val="ED7D31"/>
                </a:solidFill>
              </a:rPr>
              <a:t>PRACTICE - MP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498556-7198-2445-A7C2-081DC00B84B2}"/>
              </a:ext>
            </a:extLst>
          </p:cNvPr>
          <p:cNvSpPr/>
          <p:nvPr/>
        </p:nvSpPr>
        <p:spPr>
          <a:xfrm>
            <a:off x="948742" y="1443438"/>
            <a:ext cx="216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MP_test.response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A75D5-6508-1444-906A-3C933A0D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43" y="1842587"/>
            <a:ext cx="4418388" cy="47988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FFBBCD-32ED-F146-A3FD-E047115BE9F3}"/>
              </a:ext>
            </a:extLst>
          </p:cNvPr>
          <p:cNvSpPr/>
          <p:nvPr/>
        </p:nvSpPr>
        <p:spPr>
          <a:xfrm>
            <a:off x="948742" y="6332686"/>
            <a:ext cx="3470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&gt;&gt; VASP_MP_1234 = MP_test.response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4545A-CED9-5F48-8E48-692869987BF4}"/>
              </a:ext>
            </a:extLst>
          </p:cNvPr>
          <p:cNvSpPr/>
          <p:nvPr/>
        </p:nvSpPr>
        <p:spPr>
          <a:xfrm>
            <a:off x="5785624" y="936431"/>
            <a:ext cx="28645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&gt;&gt; VASP_MP_1234.elements</a:t>
            </a:r>
          </a:p>
          <a:p>
            <a:endParaRPr lang="zh-CN" altLang="en-US" sz="1100" dirty="0"/>
          </a:p>
          <a:p>
            <a:r>
              <a:rPr lang="zh-CN" altLang="en-US" sz="1100" dirty="0"/>
              <a:t>ans =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2×1 cell 数组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{'Lu'}</a:t>
            </a:r>
          </a:p>
          <a:p>
            <a:r>
              <a:rPr lang="zh-CN" altLang="en-US" sz="1100" dirty="0"/>
              <a:t>    {'Al'}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3A6F2A-6901-7B4D-9C10-FC9F59E617D3}"/>
              </a:ext>
            </a:extLst>
          </p:cNvPr>
          <p:cNvSpPr/>
          <p:nvPr/>
        </p:nvSpPr>
        <p:spPr>
          <a:xfrm>
            <a:off x="7764718" y="936431"/>
            <a:ext cx="3803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&gt;&gt; VASP_MP_1234.unit_cell_formula</a:t>
            </a:r>
          </a:p>
          <a:p>
            <a:endParaRPr lang="zh-CN" altLang="en-US" sz="1100" dirty="0"/>
          </a:p>
          <a:p>
            <a:r>
              <a:rPr lang="zh-CN" altLang="en-US" sz="1100" dirty="0"/>
              <a:t>ans = 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包含以下字段的 struct: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Lu: 2</a:t>
            </a:r>
          </a:p>
          <a:p>
            <a:r>
              <a:rPr lang="zh-CN" altLang="en-US" sz="1100" dirty="0"/>
              <a:t>    Al: 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05C502-C7AF-A84F-9300-330C2AD9D7D6}"/>
              </a:ext>
            </a:extLst>
          </p:cNvPr>
          <p:cNvSpPr/>
          <p:nvPr/>
        </p:nvSpPr>
        <p:spPr>
          <a:xfrm>
            <a:off x="5847521" y="2530154"/>
            <a:ext cx="207186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&gt;&gt; VASP_MP_1234.spacegroup</a:t>
            </a:r>
          </a:p>
          <a:p>
            <a:endParaRPr lang="zh-CN" altLang="en-US" sz="1100" dirty="0"/>
          </a:p>
          <a:p>
            <a:r>
              <a:rPr lang="zh-CN" altLang="en-US" sz="1100" dirty="0"/>
              <a:t>ans = 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包含以下字段的 struct: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       symprec: 0.1000</a:t>
            </a:r>
          </a:p>
          <a:p>
            <a:r>
              <a:rPr lang="zh-CN" altLang="en-US" sz="1100" dirty="0"/>
              <a:t>            source: 'spglib'</a:t>
            </a:r>
          </a:p>
          <a:p>
            <a:r>
              <a:rPr lang="zh-CN" altLang="en-US" sz="1100" dirty="0"/>
              <a:t>            symbol: 'Fd-3m'</a:t>
            </a:r>
          </a:p>
          <a:p>
            <a:r>
              <a:rPr lang="zh-CN" altLang="en-US" sz="1100" dirty="0"/>
              <a:t>            number: 227</a:t>
            </a:r>
          </a:p>
          <a:p>
            <a:r>
              <a:rPr lang="zh-CN" altLang="en-US" sz="1100" dirty="0"/>
              <a:t>       point_group: 'm-3m'</a:t>
            </a:r>
          </a:p>
          <a:p>
            <a:r>
              <a:rPr lang="zh-CN" altLang="en-US" sz="1100" dirty="0"/>
              <a:t>    crystal_system: 'cubic'</a:t>
            </a:r>
          </a:p>
          <a:p>
            <a:r>
              <a:rPr lang="zh-CN" altLang="en-US" sz="1100" dirty="0"/>
              <a:t>              hall: 'F 4d 2 3 -1d'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4C6E7C-A864-D14E-8603-C406E2B9459B}"/>
              </a:ext>
            </a:extLst>
          </p:cNvPr>
          <p:cNvSpPr/>
          <p:nvPr/>
        </p:nvSpPr>
        <p:spPr>
          <a:xfrm>
            <a:off x="8946423" y="2023814"/>
            <a:ext cx="2513394" cy="4647426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800" dirty="0"/>
              <a:t>&gt;&gt; VASP_MP_1234.cif</a:t>
            </a:r>
          </a:p>
          <a:p>
            <a:endParaRPr lang="zh-CN" altLang="en-US" sz="800" dirty="0"/>
          </a:p>
          <a:p>
            <a:r>
              <a:rPr lang="zh-CN" altLang="en-US" sz="800" dirty="0"/>
              <a:t>ans =</a:t>
            </a:r>
          </a:p>
          <a:p>
            <a:endParaRPr lang="zh-CN" altLang="en-US" sz="800" dirty="0"/>
          </a:p>
          <a:p>
            <a:r>
              <a:rPr lang="zh-CN" altLang="en-US" sz="800" dirty="0"/>
              <a:t>    '# generated using pymatgen</a:t>
            </a:r>
          </a:p>
          <a:p>
            <a:r>
              <a:rPr lang="zh-CN" altLang="en-US" sz="800" dirty="0"/>
              <a:t>     data_LuAl2</a:t>
            </a:r>
          </a:p>
          <a:p>
            <a:r>
              <a:rPr lang="zh-CN" altLang="en-US" sz="800" dirty="0"/>
              <a:t>     _symmetry_space_group_name_H-M   'P 1'</a:t>
            </a:r>
          </a:p>
          <a:p>
            <a:r>
              <a:rPr lang="zh-CN" altLang="en-US" sz="800" dirty="0"/>
              <a:t>     _cell_length_a   5.48873961</a:t>
            </a:r>
          </a:p>
          <a:p>
            <a:r>
              <a:rPr lang="zh-CN" altLang="en-US" sz="800" dirty="0"/>
              <a:t>     _cell_length_b   5.48873961</a:t>
            </a:r>
          </a:p>
          <a:p>
            <a:r>
              <a:rPr lang="zh-CN" altLang="en-US" sz="800" dirty="0"/>
              <a:t>     _cell_length_c   5.48873961</a:t>
            </a:r>
          </a:p>
          <a:p>
            <a:r>
              <a:rPr lang="zh-CN" altLang="en-US" sz="800" dirty="0"/>
              <a:t>     _cell_angle_alpha   60.00000000</a:t>
            </a:r>
          </a:p>
          <a:p>
            <a:r>
              <a:rPr lang="zh-CN" altLang="en-US" sz="800" dirty="0"/>
              <a:t>     _cell_angle_beta   60.00000000</a:t>
            </a:r>
          </a:p>
          <a:p>
            <a:r>
              <a:rPr lang="zh-CN" altLang="en-US" sz="800" dirty="0"/>
              <a:t>     _cell_angle_gamma   60.00000000</a:t>
            </a:r>
          </a:p>
          <a:p>
            <a:r>
              <a:rPr lang="zh-CN" altLang="en-US" sz="800" dirty="0"/>
              <a:t>     _symmetry_Int_Tables_number   1</a:t>
            </a:r>
          </a:p>
          <a:p>
            <a:r>
              <a:rPr lang="zh-CN" altLang="en-US" sz="800" dirty="0"/>
              <a:t>     _chemical_formula_structural   LuAl2</a:t>
            </a:r>
          </a:p>
          <a:p>
            <a:r>
              <a:rPr lang="zh-CN" altLang="en-US" sz="800" dirty="0"/>
              <a:t>     _chemical_formula_sum   'Lu2 Al4'</a:t>
            </a:r>
          </a:p>
          <a:p>
            <a:r>
              <a:rPr lang="zh-CN" altLang="en-US" sz="800" dirty="0"/>
              <a:t>     _cell_volume   116.92379067</a:t>
            </a:r>
          </a:p>
          <a:p>
            <a:r>
              <a:rPr lang="zh-CN" altLang="en-US" sz="800" dirty="0"/>
              <a:t>     _cell_formula_units_Z   2</a:t>
            </a:r>
          </a:p>
          <a:p>
            <a:r>
              <a:rPr lang="zh-CN" altLang="en-US" sz="800" dirty="0"/>
              <a:t>     loop_</a:t>
            </a:r>
          </a:p>
          <a:p>
            <a:r>
              <a:rPr lang="zh-CN" altLang="en-US" sz="800" dirty="0"/>
              <a:t>      _symmetry_equiv_pos_site_id</a:t>
            </a:r>
          </a:p>
          <a:p>
            <a:r>
              <a:rPr lang="zh-CN" altLang="en-US" sz="800" dirty="0"/>
              <a:t>      _symmetry_equiv_pos_as_xyz</a:t>
            </a:r>
          </a:p>
          <a:p>
            <a:r>
              <a:rPr lang="zh-CN" altLang="en-US" sz="800" dirty="0"/>
              <a:t>       1  'x, y, z'</a:t>
            </a:r>
          </a:p>
          <a:p>
            <a:r>
              <a:rPr lang="zh-CN" altLang="en-US" sz="800" dirty="0"/>
              <a:t>     loop_</a:t>
            </a:r>
          </a:p>
          <a:p>
            <a:r>
              <a:rPr lang="zh-CN" altLang="en-US" sz="800" dirty="0"/>
              <a:t>      _atom_site_type_symbol</a:t>
            </a:r>
          </a:p>
          <a:p>
            <a:r>
              <a:rPr lang="zh-CN" altLang="en-US" sz="800" dirty="0"/>
              <a:t>      _atom_site_label</a:t>
            </a:r>
          </a:p>
          <a:p>
            <a:r>
              <a:rPr lang="zh-CN" altLang="en-US" sz="800" dirty="0"/>
              <a:t>      _atom_site_symmetry_multiplicity</a:t>
            </a:r>
          </a:p>
          <a:p>
            <a:r>
              <a:rPr lang="zh-CN" altLang="en-US" sz="800" dirty="0"/>
              <a:t>      _atom_site_fract_x</a:t>
            </a:r>
          </a:p>
          <a:p>
            <a:r>
              <a:rPr lang="zh-CN" altLang="en-US" sz="800" dirty="0"/>
              <a:t>      _atom_site_fract_y</a:t>
            </a:r>
          </a:p>
          <a:p>
            <a:r>
              <a:rPr lang="zh-CN" altLang="en-US" sz="800" dirty="0"/>
              <a:t>      _atom_site_fract_z</a:t>
            </a:r>
          </a:p>
          <a:p>
            <a:r>
              <a:rPr lang="zh-CN" altLang="en-US" sz="800" dirty="0"/>
              <a:t>      _atom_site_occupancy</a:t>
            </a:r>
          </a:p>
          <a:p>
            <a:r>
              <a:rPr lang="zh-CN" altLang="en-US" sz="800" dirty="0"/>
              <a:t>       Lu  Lu0  1  0.25000000  0.25000000  0.25000000  1</a:t>
            </a:r>
          </a:p>
          <a:p>
            <a:r>
              <a:rPr lang="zh-CN" altLang="en-US" sz="800" dirty="0"/>
              <a:t>       Lu  Lu1  1  0.00000000  0.00000000  0.00000000  1</a:t>
            </a:r>
          </a:p>
          <a:p>
            <a:r>
              <a:rPr lang="zh-CN" altLang="en-US" sz="800" dirty="0"/>
              <a:t>       Al  Al2  1  0.62500000  0.12500000  0.62500000  1</a:t>
            </a:r>
          </a:p>
          <a:p>
            <a:r>
              <a:rPr lang="zh-CN" altLang="en-US" sz="800" dirty="0"/>
              <a:t>       Al  Al3  1  0.62500000  0.62500000  0.12500000  1</a:t>
            </a:r>
          </a:p>
          <a:p>
            <a:r>
              <a:rPr lang="zh-CN" altLang="en-US" sz="800" dirty="0"/>
              <a:t>       Al  Al4  1  0.12500000  0.62500000  0.62500000  1</a:t>
            </a:r>
          </a:p>
          <a:p>
            <a:r>
              <a:rPr lang="zh-CN" altLang="en-US" sz="800" dirty="0"/>
              <a:t>       Al  Al5  1  0.62500000  0.62500000  0.62500000  1</a:t>
            </a:r>
          </a:p>
          <a:p>
            <a:r>
              <a:rPr lang="zh-CN" altLang="en-US" sz="800" dirty="0"/>
              <a:t>     '</a:t>
            </a:r>
          </a:p>
        </p:txBody>
      </p:sp>
    </p:spTree>
    <p:extLst>
      <p:ext uri="{BB962C8B-B14F-4D97-AF65-F5344CB8AC3E}">
        <p14:creationId xmlns:p14="http://schemas.microsoft.com/office/powerpoint/2010/main" val="788968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43.创意三角简约欧美商务汇报总结PPT模板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1581</Words>
  <Application>Microsoft Macintosh PowerPoint</Application>
  <PresentationFormat>宽屏</PresentationFormat>
  <Paragraphs>239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Microsoft YaHei</vt:lpstr>
      <vt:lpstr>Arial</vt:lpstr>
      <vt:lpstr>Calibri</vt:lpstr>
      <vt:lpstr>Calibri Light</vt:lpstr>
      <vt:lpstr>Source Sans Pro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1643.创意三角简约欧美商务汇报总结PPT模板</dc:title>
  <dc:creator>模板大全</dc:creator>
  <cp:lastModifiedBy>parkman auex</cp:lastModifiedBy>
  <cp:revision>76</cp:revision>
  <dcterms:created xsi:type="dcterms:W3CDTF">2015-01-21T16:40:03Z</dcterms:created>
  <dcterms:modified xsi:type="dcterms:W3CDTF">2021-03-16T05:49:08Z</dcterms:modified>
</cp:coreProperties>
</file>