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845" r:id="rId1"/>
  </p:sldMasterIdLst>
  <p:sldIdLst>
    <p:sldId id="256" r:id="rId7"/>
    <p:sldId id="257" r:id="rId8"/>
    <p:sldId id="258" r:id="rId9"/>
    <p:sldId id="259" r:id="rId10"/>
  </p:sldIdLst>
  <p:notesMasterIdLst>
    <p:notesMasterId r:id="rId2"/>
  </p:notesMaster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D4F2F3"/>
    <a:srgbClr val="FFCA33"/>
    <a:srgbClr val="64CE7D"/>
    <a:srgbClr val="38ACE5"/>
    <a:srgbClr val="DFC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289"/>
    <p:restoredTop sz="96405"/>
  </p:normalViewPr>
  <p:slideViewPr>
    <p:cSldViewPr snapToGrid="0" snapToObjects="1" showGuides="1">
      <p:cViewPr varScale="1">
        <p:scale>
          <a:sx n="69" d="100"/>
          <a:sy n="69" d="100"/>
        </p:scale>
        <p:origin x="7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4.xml" Type="http://schemas.openxmlformats.org/officeDocument/2006/relationships/slide"/><Relationship Id="rId2" Target="notesMasters/notesMaster1.xml" Type="http://schemas.openxmlformats.org/officeDocument/2006/relationships/notesMaster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Relationship Id="rId7" Target="slides/slide1.xml" Type="http://schemas.openxmlformats.org/officeDocument/2006/relationships/slide"/><Relationship Id="rId8" Target="slides/slide2.xml" Type="http://schemas.openxmlformats.org/officeDocument/2006/relationships/slide"/><Relationship Id="rId9" Target="slides/slide3.xml" Type="http://schemas.openxmlformats.org/officeDocument/2006/relationships/slide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B601-2119-DF41-BCF4-F524FC7C9C7E}" type="datetimeFigureOut">
              <a:rPr kumimoji="1" lang="zh-CN" altLang="en-US" smtClean="0"/>
              <a:t>2021/8/15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6A584-ED22-564B-8832-531B0ABD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3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1142999"/>
          </a:xfrm>
          <a:prstGeom prst="rect">
            <a:avLst/>
          </a:prstGeom>
        </p:spPr>
      </p:pic>
      <p:sp>
        <p:nvSpPr>
          <p:cNvPr id="20" name="Institute">
            <a:extLst>
              <a:ext uri="{FF2B5EF4-FFF2-40B4-BE49-F238E27FC236}">
                <a16:creationId xmlns:a16="http://schemas.microsoft.com/office/drawing/2014/main" id="{012432AD-ACEB-4975-B2F6-406A9DBDFE3E}"/>
              </a:ext>
            </a:extLst>
          </p:cNvPr>
          <p:cNvSpPr txBox="1">
            <a:spLocks/>
          </p:cNvSpPr>
          <p:nvPr/>
        </p:nvSpPr>
        <p:spPr>
          <a:xfrm>
            <a:off x="1967542" y="-3929"/>
            <a:ext cx="8256917" cy="144016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rgbClr val="021C7D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0" i="0" dirty="0">
                <a:solidFill>
                  <a:srgbClr val="297D9B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2021 SCHOOL OF PHYSICS, BUAA</a:t>
            </a:r>
          </a:p>
        </p:txBody>
      </p:sp>
      <p:pic>
        <p:nvPicPr>
          <p:cNvPr id="4" name="Logo2">
            <a:extLst>
              <a:ext uri="{FF2B5EF4-FFF2-40B4-BE49-F238E27FC236}">
                <a16:creationId xmlns:a16="http://schemas.microsoft.com/office/drawing/2014/main" id="{39A0E93F-EFBA-834F-8118-8C57817E0D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pic>
        <p:nvPicPr>
          <p:cNvPr id="27" name="Logo">
            <a:extLst>
              <a:ext uri="{FF2B5EF4-FFF2-40B4-BE49-F238E27FC236}">
                <a16:creationId xmlns:a16="http://schemas.microsoft.com/office/drawing/2014/main" id="{44E924E2-75AD-3D4A-B8BF-D2DFE0A5D8E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grpSp>
        <p:nvGrpSpPr>
          <p:cNvPr id="43" name="Graphic">
            <a:extLst>
              <a:ext uri="{FF2B5EF4-FFF2-40B4-BE49-F238E27FC236}">
                <a16:creationId xmlns:a16="http://schemas.microsoft.com/office/drawing/2014/main" id="{6B1D3BA0-A09B-E34F-932D-BE0C420658CD}"/>
              </a:ext>
            </a:extLst>
          </p:cNvPr>
          <p:cNvGrpSpPr/>
          <p:nvPr userDrawn="1"/>
        </p:nvGrpSpPr>
        <p:grpSpPr>
          <a:xfrm>
            <a:off x="-469858" y="1056980"/>
            <a:ext cx="5359715" cy="3904972"/>
            <a:chOff x="-513394" y="1056980"/>
            <a:chExt cx="5359715" cy="3904972"/>
          </a:xfrm>
        </p:grpSpPr>
        <p:pic>
          <p:nvPicPr>
            <p:cNvPr id="40" name="MainFig">
              <a:extLst>
                <a:ext uri="{FF2B5EF4-FFF2-40B4-BE49-F238E27FC236}">
                  <a16:creationId xmlns:a16="http://schemas.microsoft.com/office/drawing/2014/main" id="{63813E83-A12E-714D-94FE-318D7082C2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1" name="Curve">
              <a:extLst>
                <a:ext uri="{FF2B5EF4-FFF2-40B4-BE49-F238E27FC236}">
                  <a16:creationId xmlns:a16="http://schemas.microsoft.com/office/drawing/2014/main" id="{8FECBCC2-5058-324F-9EEE-E46A50F3AE49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2" name="Logo">
              <a:extLst>
                <a:ext uri="{FF2B5EF4-FFF2-40B4-BE49-F238E27FC236}">
                  <a16:creationId xmlns:a16="http://schemas.microsoft.com/office/drawing/2014/main" id="{172DA24A-6645-5F47-8DDC-C3E6154B52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  <p:sp>
        <p:nvSpPr>
          <p:cNvPr id="11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6029903" y="2772314"/>
            <a:ext cx="4607171" cy="12344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667" b="0" i="0" baseline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itchFamily="34" charset="0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CN" altLang="en-US" b="1" dirty="0"/>
              <a:t>单击此处编辑副标题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0568EE4-24E9-534A-854F-58C931869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5883" y="1371515"/>
            <a:ext cx="6875212" cy="1325563"/>
          </a:xfrm>
          <a:noFill/>
        </p:spPr>
        <p:txBody>
          <a:bodyPr anchor="ctr"/>
          <a:lstStyle>
            <a:lvl1pPr>
              <a:defRPr lang="zh-CN" altLang="en-US" sz="4267" b="0" i="0" baseline="0">
                <a:solidFill>
                  <a:srgbClr val="021C7D"/>
                </a:solidFill>
                <a:latin typeface="Kozuka Gothic Pro R" panose="020B0400000000000000" pitchFamily="34" charset="-128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ct val="20000"/>
              </a:spcBef>
              <a:buFont typeface="Arial" pitchFamily="34" charset="0"/>
            </a:pPr>
            <a:r>
              <a:rPr kumimoji="1" lang="zh-CN" altLang="en-US" dirty="0"/>
              <a:t>单击此处编辑标题</a:t>
            </a:r>
          </a:p>
        </p:txBody>
      </p:sp>
      <p:sp>
        <p:nvSpPr>
          <p:cNvPr id="7" name="Author"/>
          <p:cNvSpPr>
            <a:spLocks noGrp="1"/>
          </p:cNvSpPr>
          <p:nvPr>
            <p:ph sz="quarter" idx="12" hasCustomPrompt="1"/>
          </p:nvPr>
        </p:nvSpPr>
        <p:spPr>
          <a:xfrm>
            <a:off x="7547916" y="4118788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zh-CN" altLang="en-US" dirty="0"/>
              <a:t>编辑</a:t>
            </a:r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18" name="Email"/>
          <p:cNvSpPr>
            <a:spLocks noGrp="1"/>
          </p:cNvSpPr>
          <p:nvPr>
            <p:ph sz="quarter" idx="13" hasCustomPrompt="1"/>
          </p:nvPr>
        </p:nvSpPr>
        <p:spPr>
          <a:xfrm>
            <a:off x="7547916" y="464284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zh-CN" altLang="en-US" sz="2400" b="0" baseline="0" dirty="0" smtClean="0">
                <a:solidFill>
                  <a:srgbClr val="0000F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zh-CN" altLang="en-US" dirty="0"/>
              <a:t>编辑</a:t>
            </a:r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19" name="Date"/>
          <p:cNvSpPr>
            <a:spLocks noGrp="1"/>
          </p:cNvSpPr>
          <p:nvPr>
            <p:ph sz="quarter" idx="14" hasCustomPrompt="1"/>
          </p:nvPr>
        </p:nvSpPr>
        <p:spPr>
          <a:xfrm>
            <a:off x="7547916" y="5166892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zh-CN" altLang="en-US" dirty="0"/>
              <a:t>编辑</a:t>
            </a:r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0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Fig1"/>
          <p:cNvSpPr>
            <a:spLocks noGrp="1"/>
          </p:cNvSpPr>
          <p:nvPr>
            <p:ph type="pic" sz="quarter" idx="12"/>
          </p:nvPr>
        </p:nvSpPr>
        <p:spPr>
          <a:xfrm>
            <a:off x="294842" y="1718100"/>
            <a:ext cx="5875050" cy="34357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6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Fig1"/>
          <p:cNvSpPr>
            <a:spLocks noGrp="1"/>
          </p:cNvSpPr>
          <p:nvPr>
            <p:ph type="pic" sz="quarter" idx="12"/>
          </p:nvPr>
        </p:nvSpPr>
        <p:spPr>
          <a:xfrm>
            <a:off x="294842" y="1718100"/>
            <a:ext cx="4997450" cy="47101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Fig2"/>
          <p:cNvSpPr>
            <a:spLocks noGrp="1"/>
          </p:cNvSpPr>
          <p:nvPr>
            <p:ph type="pic" sz="quarter" idx="13"/>
          </p:nvPr>
        </p:nvSpPr>
        <p:spPr>
          <a:xfrm>
            <a:off x="5673133" y="1717474"/>
            <a:ext cx="4997450" cy="47101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sz="quarter" idx="12"/>
          </p:nvPr>
        </p:nvSpPr>
        <p:spPr>
          <a:xfrm>
            <a:off x="600075" y="1730375"/>
            <a:ext cx="9807575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4" name="Table"/>
          <p:cNvSpPr>
            <a:spLocks noGrp="1"/>
          </p:cNvSpPr>
          <p:nvPr>
            <p:ph type="tbl" sz="quarter" idx="12"/>
          </p:nvPr>
        </p:nvSpPr>
        <p:spPr>
          <a:xfrm>
            <a:off x="628650" y="1671638"/>
            <a:ext cx="9964738" cy="48402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61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600075" y="1730375"/>
            <a:ext cx="9807575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9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6" name="underbar">
            <a:extLst>
              <a:ext uri="{FF2B5EF4-FFF2-40B4-BE49-F238E27FC236}">
                <a16:creationId xmlns:a16="http://schemas.microsoft.com/office/drawing/2014/main" id="{0B373A3D-A168-2D41-B019-2259A6285D88}"/>
              </a:ext>
            </a:extLst>
          </p:cNvPr>
          <p:cNvSpPr/>
          <p:nvPr userDrawn="1"/>
        </p:nvSpPr>
        <p:spPr>
          <a:xfrm>
            <a:off x="743919" y="6287903"/>
            <a:ext cx="10221132" cy="1128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96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Sub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004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00222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you!</a:t>
            </a:r>
          </a:p>
        </p:txBody>
      </p:sp>
      <p:sp>
        <p:nvSpPr>
          <p:cNvPr id="4" name="Oval 3"/>
          <p:cNvSpPr/>
          <p:nvPr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rgbClr val="A82B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r="4955"/>
          <a:stretch>
            <a:fillRect/>
          </a:stretch>
        </p:blipFill>
        <p:spPr bwMode="auto">
          <a:xfrm>
            <a:off x="4751851" y="1650008"/>
            <a:ext cx="3165527" cy="271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3">
            <a:extLst>
              <a:ext uri="{FF2B5EF4-FFF2-40B4-BE49-F238E27FC236}">
                <a16:creationId xmlns:a16="http://schemas.microsoft.com/office/drawing/2014/main" id="{328CD3F3-86B5-C747-895F-A33F10E0C0EB}"/>
              </a:ext>
            </a:extLst>
          </p:cNvPr>
          <p:cNvSpPr/>
          <p:nvPr userDrawn="1"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BC52D79-5D6A-7C47-B240-92F859AA45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22969"/>
            <a:ext cx="12191989" cy="11429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C104705-DC9D-814D-8979-D4F37C463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98D5B95-F079-3243-96A8-BDBF88ECD4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DB5BFA-B809-7847-944E-AAC53E68D2E4}"/>
              </a:ext>
            </a:extLst>
          </p:cNvPr>
          <p:cNvGrpSpPr/>
          <p:nvPr userDrawn="1"/>
        </p:nvGrpSpPr>
        <p:grpSpPr>
          <a:xfrm>
            <a:off x="4004739" y="1585062"/>
            <a:ext cx="3602895" cy="2624991"/>
            <a:chOff x="-513394" y="1056980"/>
            <a:chExt cx="5359715" cy="3904972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79E67BB-2F54-EF42-90FA-415951A2C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0" name="弧 39">
              <a:extLst>
                <a:ext uri="{FF2B5EF4-FFF2-40B4-BE49-F238E27FC236}">
                  <a16:creationId xmlns:a16="http://schemas.microsoft.com/office/drawing/2014/main" id="{847422B2-AA02-894C-AFB0-196DA74757C1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5DA5AA1-3FDD-554F-9282-10224D4928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BAD485-5B11-F344-980A-D9DAF52F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AA4C1-49A4-9046-8F1B-AEAC9E7EA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F3EE4-7997-4043-93BE-AAB005E3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8524-3AC0-7A4B-BF1D-DC6BDBAEA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9B514-B619-AA4A-9262-E9B1554A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8753-CFAC-9A45-B363-D1B757B135B0}" type="datetimeFigureOut">
              <a:rPr kumimoji="1" lang="zh-CN" altLang="en-US" smtClean="0"/>
              <a:t>2021/8/15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3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57" r:id="rId2"/>
    <p:sldLayoutId id="2147483856" r:id="rId3"/>
    <p:sldLayoutId id="2147483858" r:id="rId4"/>
    <p:sldLayoutId id="2147483859" r:id="rId5"/>
    <p:sldLayoutId id="2147483851" r:id="rId6"/>
    <p:sldLayoutId id="2147483854" r:id="rId7"/>
    <p:sldLayoutId id="2147483855" r:id="rId8"/>
    <p:sldLayoutId id="2147483847" r:id="rId9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parkman@buaa.edu.cn" TargetMode="External" Type="http://schemas.openxmlformats.org/officeDocument/2006/relationships/hyperlink"/></Relationships>
</file>

<file path=ppt/slides/_rels/slide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1e82bd79-08f1-42de-b88e-e3c99e6eca16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4.xml.rels><?xml version="1.0" encoding="UTF-8" standalone="yes" ?><Relationships xmlns="http://schemas.openxmlformats.org/package/2006/relationships"><Relationship Id="rId1" Target="../slideLayouts/slideLayout5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"/>
          <p:cNvSpPr>
            <a:spLocks noGrp="1"/>
          </p:cNvSpPr>
          <p:nvPr>
            <p:ph hasCustomPrompt="1" idx="11" sz="quarter" type="body"/>
          </p:nvPr>
        </p:nvSpPr>
        <p:spPr>
          <a:prstGeom prst="rect">
            <a:avLst/>
          </a:prstGeom>
          <a:xfrm>
            <a:off x="6029903" y="2772314"/>
            <a:ext cx="4607171" cy="1234457"/>
          </a:xfrm>
        </p:spPr>
        <p:txBody>
          <a:bodyPr anchor="ctr"/>
          <a:lstStyle/>
          <a:p>
            <a:r>
              <a:t>The tour of </a:t>
            </a:r>
            <a:r>
              <a:rPr>
                <a:latin typeface="Microsoft YaHei UI"/>
              </a:rPr>
              <a:t>Topological Condensed Matter Physic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0568EE4-24E9-534A-854F-58C93186903D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noFill/>
          <a:xfrm>
            <a:off x="4895883" y="1371515"/>
            <a:ext cx="6875212" cy="1325563"/>
          </a:xfrm>
        </p:spPr>
        <p:txBody>
          <a:bodyPr anchor="ctr"/>
          <a:lstStyle/>
          <a:p>
            <a:r>
              <a:t>TCMP PROJECT</a:t>
            </a:r>
          </a:p>
        </p:txBody>
      </p:sp>
      <p:sp>
        <p:nvSpPr>
          <p:cNvPr id="7" name="Author"/>
          <p:cNvSpPr>
            <a:spLocks noGrp="1"/>
          </p:cNvSpPr>
          <p:nvPr>
            <p:ph hasCustomPrompt="1" idx="12" sz="quarter"/>
          </p:nvPr>
        </p:nvSpPr>
        <p:spPr>
          <a:prstGeom prst="rect">
            <a:avLst/>
          </a:prstGeom>
          <a:xfrm>
            <a:off x="7547916" y="4118788"/>
            <a:ext cx="1707519" cy="461665"/>
          </a:xfrm>
        </p:spPr>
        <p:txBody>
          <a:bodyPr wrap="none">
            <a:spAutoFit/>
          </a:bodyPr>
          <a:lstStyle/>
          <a:p>
            <a:r>
              <a:t>Xu-Tao Zeng</a:t>
            </a:r>
          </a:p>
        </p:txBody>
      </p:sp>
      <p:sp>
        <p:nvSpPr>
          <p:cNvPr id="18" name="Email"/>
          <p:cNvSpPr>
            <a:spLocks noGrp="1"/>
          </p:cNvSpPr>
          <p:nvPr>
            <p:ph hasCustomPrompt="1" idx="13" sz="quarter"/>
          </p:nvPr>
        </p:nvSpPr>
        <p:spPr>
          <a:prstGeom prst="rect">
            <a:avLst/>
          </a:prstGeom>
          <a:xfrm>
            <a:off x="7547916" y="4642840"/>
            <a:ext cx="1571264" cy="461665"/>
          </a:xfrm>
        </p:spPr>
        <p:txBody>
          <a:bodyPr wrap="none">
            <a:spAutoFit/>
          </a:bodyPr>
          <a:lstStyle/>
          <a:p>
            <a:r>
              <a:rPr>
                <a:hlinkClick r:id="rId2"/>
              </a:rPr>
              <a:t>parkman@buaa.edu.cn</a:t>
            </a:r>
          </a:p>
        </p:txBody>
      </p:sp>
      <p:sp>
        <p:nvSpPr>
          <p:cNvPr id="19" name="Date"/>
          <p:cNvSpPr>
            <a:spLocks noGrp="1"/>
          </p:cNvSpPr>
          <p:nvPr>
            <p:ph hasCustomPrompt="1" idx="14" sz="quarter"/>
          </p:nvPr>
        </p:nvSpPr>
        <p:spPr>
          <a:prstGeom prst="rect">
            <a:avLst/>
          </a:prstGeom>
          <a:xfrm>
            <a:off x="7547916" y="5166892"/>
            <a:ext cx="1451038" cy="461665"/>
          </a:xfrm>
        </p:spPr>
        <p:txBody>
          <a:bodyPr wrap="none">
            <a:spAutoFit/>
          </a:bodyPr>
          <a:lstStyle/>
          <a:p>
            <a:r>
              <a:t>15-Aug-2021</a:t>
            </a:r>
          </a:p>
        </p:txBody>
      </p:sp>
    </p:spTree>
    <p:extLst>
      <p:ext uri="{BB962C8B-B14F-4D97-AF65-F5344CB8AC3E}">
        <p14:creationId xmlns:p14="http://schemas.microsoft.com/office/powerpoint/2010/main" val="1629508838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hasCustomPrompt="1" idx="10" sz="quarter" type="body"/>
          </p:nvPr>
        </p:nvSpPr>
        <p:spPr>
          <a:prstGeom prst="rect">
            <a:avLst/>
          </a:prstGeom>
          <a:xfrm>
            <a:off x="0" y="356659"/>
            <a:ext cx="12192000" cy="768085"/>
          </a:xfrm>
        </p:spPr>
        <p:txBody>
          <a:bodyPr anchor="ctr"/>
          <a:lstStyle/>
          <a:p>
            <a:r>
              <a:t>Dirac Cone</a:t>
            </a:r>
          </a:p>
        </p:txBody>
      </p:sp>
      <p:sp>
        <p:nvSpPr>
          <p:cNvPr id="8" name="Subtitle"/>
          <p:cNvSpPr>
            <a:spLocks noGrp="1"/>
          </p:cNvSpPr>
          <p:nvPr>
            <p:ph hasCustomPrompt="1" idx="11" sz="quarter" type="body"/>
          </p:nvPr>
        </p:nvSpPr>
        <p:spPr>
          <a:prstGeom prst="rect">
            <a:avLst/>
          </a:prstGeom>
          <a:xfrm>
            <a:off x="0" y="1124744"/>
            <a:ext cx="12192000" cy="384043"/>
          </a:xfrm>
        </p:spPr>
        <p:txBody>
          <a:bodyPr anchor="ctr"/>
          <a:lstStyle/>
          <a:p>
            <a:endParaRPr/>
          </a:p>
        </p:txBody>
      </p:sp>
      <p:pic>
        <p:nvPicPr>
          <p:cNvPr id="3" name="Fig1"/>
          <p:cNvPicPr>
            <a:picLocks noChangeAspect="1" noGrp="1"/>
          </p:cNvPicPr>
          <p:nvPr>
            <p:ph idx="12" sz="quarter" type="pic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1067646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hasCustomPrompt="1" idx="10" sz="quarter" type="body"/>
          </p:nvPr>
        </p:nvSpPr>
        <p:spPr>
          <a:prstGeom prst="rect">
            <a:avLst/>
          </a:prstGeom>
          <a:xfrm>
            <a:off x="0" y="356659"/>
            <a:ext cx="12192000" cy="768085"/>
          </a:xfrm>
        </p:spPr>
        <p:txBody>
          <a:bodyPr anchor="ctr"/>
          <a:lstStyle/>
          <a:p>
            <a:r>
              <a:t>What You Can Do with </a:t>
            </a:r>
            <a:r>
              <a:rPr>
                <a:latin typeface="Courier New"/>
              </a:rPr>
              <a:t>Dirac Cone</a:t>
            </a:r>
          </a:p>
        </p:txBody>
      </p:sp>
      <p:sp>
        <p:nvSpPr>
          <p:cNvPr id="8" name="Subtitle"/>
          <p:cNvSpPr>
            <a:spLocks noGrp="1"/>
          </p:cNvSpPr>
          <p:nvPr>
            <p:ph hasCustomPrompt="1" idx="11" sz="quarter" type="body"/>
          </p:nvPr>
        </p:nvSpPr>
        <p:spPr>
          <a:prstGeom prst="rect">
            <a:avLst/>
          </a:prstGeom>
          <a:xfrm>
            <a:off x="0" y="1124744"/>
            <a:ext cx="12192000" cy="384043"/>
          </a:xfrm>
        </p:spPr>
        <p:txBody>
          <a:bodyPr anchor="ctr"/>
          <a:lstStyle/>
          <a:p>
            <a:endParaRPr/>
          </a:p>
        </p:txBody>
      </p:sp>
      <p:sp>
        <p:nvSpPr>
          <p:cNvPr id="3" name="Content"/>
          <p:cNvSpPr>
            <a:spLocks noGrp="1"/>
          </p:cNvSpPr>
          <p:nvPr>
            <p:ph idx="12" sz="quarter"/>
          </p:nvPr>
        </p:nvSpPr>
        <p:spPr>
          <a:prstGeom prst="rect">
            <a:avLst/>
          </a:prstGeom>
          <a:xfrm>
            <a:off x="600075" y="1730375"/>
            <a:ext cx="9807575" cy="4759325"/>
          </a:xfrm>
        </p:spPr>
        <p:txBody>
          <a:bodyPr/>
          <a:lstStyle/>
          <a:p>
            <a:r>
              <a:t>Reveal the physic of a model</a:t>
            </a:r>
          </a:p>
          <a:p>
            <a:r>
              <a:t>Inculding:</a:t>
            </a:r>
          </a:p>
          <a:p>
            <a:pPr lvl="1"/>
            <a:r>
              <a:t>Fermi Velocity</a:t>
            </a:r>
          </a:p>
          <a:p>
            <a:pPr lvl="1"/>
            <a:r>
              <a:t>Band Inversion</a:t>
            </a:r>
          </a:p>
          <a:p>
            <a:r>
              <a:t>Analyze the mass term.</a:t>
            </a:r>
          </a:p>
        </p:txBody>
      </p:sp>
    </p:spTree>
    <p:extLst>
      <p:ext uri="{BB962C8B-B14F-4D97-AF65-F5344CB8AC3E}">
        <p14:creationId xmlns:p14="http://schemas.microsoft.com/office/powerpoint/2010/main" val="418323230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hasCustomPrompt="1" idx="10" sz="quarter" type="body"/>
          </p:nvPr>
        </p:nvSpPr>
        <p:spPr>
          <a:prstGeom prst="rect">
            <a:avLst/>
          </a:prstGeom>
          <a:xfrm>
            <a:off x="0" y="356659"/>
            <a:ext cx="12192000" cy="768085"/>
          </a:xfrm>
        </p:spPr>
        <p:txBody>
          <a:bodyPr anchor="ctr"/>
          <a:lstStyle/>
          <a:p>
            <a:r>
              <a:t>Parameters</a:t>
            </a:r>
          </a:p>
        </p:txBody>
      </p:sp>
      <p:sp>
        <p:nvSpPr>
          <p:cNvPr id="8" name="Subtitle"/>
          <p:cNvSpPr>
            <a:spLocks noGrp="1"/>
          </p:cNvSpPr>
          <p:nvPr>
            <p:ph hasCustomPrompt="1" idx="11" sz="quarter" type="body"/>
          </p:nvPr>
        </p:nvSpPr>
        <p:spPr>
          <a:prstGeom prst="rect">
            <a:avLst/>
          </a:prstGeom>
          <a:xfrm>
            <a:off x="0" y="1124744"/>
            <a:ext cx="12192000" cy="384043"/>
          </a:xfrm>
        </p:spPr>
        <p:txBody>
          <a:bodyPr anchor="ctr"/>
          <a:lstStyle/>
          <a:p>
            <a:endParaRPr/>
          </a:p>
        </p:txBody>
      </p:sp>
      <p:graphicFrame>
        <p:nvGraphicFramePr>
          <p:cNvPr id="4" name="Table"/>
          <p:cNvGraphicFramePr>
            <a:graphicFrameLocks noGrp="1"/>
          </p:cNvGraphicFramePr>
          <p:nvPr>
            <p:ph idx="12" sz="quarter" type="tbl"/>
          </p:nvPr>
        </p:nvGraphicFramePr>
        <p:xfrm>
          <a:off x="628650" y="1671638"/>
          <a:ext cx="9964738" cy="4840287"/>
        </p:xfrm>
        <a:graphic>
          <a:graphicData uri="http://schemas.openxmlformats.org/drawingml/2006/table">
            <a:tbl>
              <a:tblPr bandRow="1" firstRow="1"/>
              <a:tblGrid>
                <a:gridCol w="2743200"/>
                <a:gridCol w="5486400"/>
              </a:tblGrid>
              <a:tr h="1613429">
                <a:tc>
                  <a:txBody>
                    <a:bodyPr/>
                    <a:p>
                      <a:r>
                        <a:rPr b="1"/>
                        <a:t>Value</a:t>
                      </a:r>
                    </a:p>
                  </a:txBody>
                  <a:tcPr>
                    <a:lnL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p>
                      <a:r>
                        <a:rPr b="1"/>
                        <a:t>Description</a:t>
                      </a:r>
                    </a:p>
                  </a:txBody>
                  <a:tcPr>
                    <a:lnR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13429">
                <a:tc>
                  <a:txBody>
                    <a:bodyPr/>
                    <a:p>
                      <a:r>
                        <a:rPr>
                          <a:latin typeface="Courier New"/>
                        </a:rPr>
                        <a:t>auto</a:t>
                      </a:r>
                    </a:p>
                  </a:txBody>
                  <a:tcPr>
                    <a:lnL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B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p>
                      <a:r>
                        <a:t>The default auto algorithm chooses a bin width to </a:t>
                      </a:r>
                      <a:r>
                        <a:t>cover the data range and reveal the shape of the distribution.</a:t>
                      </a:r>
                    </a:p>
                  </a:txBody>
                  <a:tcPr>
                    <a:lnR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B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613429">
                <a:tc>
                  <a:txBody>
                    <a:bodyPr/>
                    <a:p>
                      <a:r>
                        <a:rPr>
                          <a:latin typeface="Courier New"/>
                        </a:rPr>
                        <a:t>scott</a:t>
                      </a:r>
                    </a:p>
                  </a:txBody>
                  <a:tcPr>
                    <a:lnL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B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p>
                      <a:r>
                        <a:t> Is optimal if the data is close </a:t>
                      </a:r>
                      <a:r>
                        <a:t>to being jointly normally distributed. This rule is </a:t>
                      </a:r>
                      <a:r>
                        <a:t>appropriate for most other distributions, as well.</a:t>
                      </a:r>
                    </a:p>
                  </a:txBody>
                  <a:tcPr>
                    <a:lnR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B algn="ctr" cap="flat" cmpd="sng" w="1271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561434"/>
      </p:ext>
    </p:extLst>
  </p:cSld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CMP_templete" id="{2FF5C5AD-4916-2747-BC6F-93FDF11FCAB6}" vid="{77424928-4B44-4549-BFDD-FD58D5DEB9A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and End Slide Master</Template>
  <TotalTime>67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 Unicode MS</vt:lpstr>
      <vt:lpstr>Hiragino Sans GB W3</vt:lpstr>
      <vt:lpstr>Kozuka Gothic Pro L</vt:lpstr>
      <vt:lpstr>Kozuka Gothic Pro R</vt:lpstr>
      <vt:lpstr>맑은 고딕</vt:lpstr>
      <vt:lpstr>等线</vt:lpstr>
      <vt:lpstr>Arial</vt:lpstr>
      <vt:lpstr>Cover and End Slide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parkman auex</dc:creator>
  <cp:lastModifiedBy>parkman</cp:lastModifiedBy>
  <cp:revision>14</cp:revision>
  <dcterms:created xsi:type="dcterms:W3CDTF">2021-08-15T09:52:43Z</dcterms:created>
  <dcterms:modified xsi:type="dcterms:W3CDTF">2021-08-15T11:49:34Z</dcterms:modified>
</cp:coreProperties>
</file>