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57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0" r:id="rId7"/>
    <p:sldId id="264" r:id="rId8"/>
    <p:sldId id="261" r:id="rId9"/>
    <p:sldId id="265" r:id="rId10"/>
    <p:sldId id="262" r:id="rId11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A8F"/>
    <a:srgbClr val="4472C4"/>
    <a:srgbClr val="2150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gs" Target="tags/tag2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.png"/><Relationship Id="rId8" Type="http://schemas.openxmlformats.org/officeDocument/2006/relationships/image" Target="../media/image17.png"/><Relationship Id="rId7" Type="http://schemas.openxmlformats.org/officeDocument/2006/relationships/image" Target="../media/image16.png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2" Type="http://schemas.openxmlformats.org/officeDocument/2006/relationships/slideLayout" Target="../slideLayouts/slideLayout2.xml"/><Relationship Id="rId21" Type="http://schemas.openxmlformats.org/officeDocument/2006/relationships/image" Target="../media/image30.png"/><Relationship Id="rId20" Type="http://schemas.openxmlformats.org/officeDocument/2006/relationships/image" Target="../media/image29.png"/><Relationship Id="rId2" Type="http://schemas.openxmlformats.org/officeDocument/2006/relationships/image" Target="../media/image11.png"/><Relationship Id="rId19" Type="http://schemas.openxmlformats.org/officeDocument/2006/relationships/image" Target="../media/image28.png"/><Relationship Id="rId18" Type="http://schemas.openxmlformats.org/officeDocument/2006/relationships/image" Target="../media/image27.png"/><Relationship Id="rId17" Type="http://schemas.openxmlformats.org/officeDocument/2006/relationships/image" Target="../media/image26.png"/><Relationship Id="rId16" Type="http://schemas.openxmlformats.org/officeDocument/2006/relationships/image" Target="../media/image25.png"/><Relationship Id="rId15" Type="http://schemas.openxmlformats.org/officeDocument/2006/relationships/image" Target="../media/image24.png"/><Relationship Id="rId14" Type="http://schemas.openxmlformats.org/officeDocument/2006/relationships/image" Target="../media/image23.png"/><Relationship Id="rId13" Type="http://schemas.openxmlformats.org/officeDocument/2006/relationships/image" Target="../media/image22.png"/><Relationship Id="rId12" Type="http://schemas.openxmlformats.org/officeDocument/2006/relationships/image" Target="../media/image21.png"/><Relationship Id="rId11" Type="http://schemas.openxmlformats.org/officeDocument/2006/relationships/image" Target="../media/image20.png"/><Relationship Id="rId10" Type="http://schemas.openxmlformats.org/officeDocument/2006/relationships/image" Target="../media/image19.png"/><Relationship Id="rId1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23.png"/><Relationship Id="rId8" Type="http://schemas.openxmlformats.org/officeDocument/2006/relationships/image" Target="../media/image36.png"/><Relationship Id="rId7" Type="http://schemas.openxmlformats.org/officeDocument/2006/relationships/image" Target="../media/image22.png"/><Relationship Id="rId6" Type="http://schemas.openxmlformats.org/officeDocument/2006/relationships/image" Target="../media/image20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3" Type="http://schemas.openxmlformats.org/officeDocument/2006/relationships/image" Target="../media/image33.png"/><Relationship Id="rId23" Type="http://schemas.openxmlformats.org/officeDocument/2006/relationships/slideLayout" Target="../slideLayouts/slideLayout2.xml"/><Relationship Id="rId22" Type="http://schemas.openxmlformats.org/officeDocument/2006/relationships/image" Target="../media/image49.png"/><Relationship Id="rId21" Type="http://schemas.openxmlformats.org/officeDocument/2006/relationships/image" Target="../media/image48.png"/><Relationship Id="rId20" Type="http://schemas.openxmlformats.org/officeDocument/2006/relationships/image" Target="../media/image47.png"/><Relationship Id="rId2" Type="http://schemas.openxmlformats.org/officeDocument/2006/relationships/image" Target="../media/image32.png"/><Relationship Id="rId19" Type="http://schemas.openxmlformats.org/officeDocument/2006/relationships/image" Target="../media/image46.png"/><Relationship Id="rId18" Type="http://schemas.openxmlformats.org/officeDocument/2006/relationships/image" Target="../media/image45.png"/><Relationship Id="rId17" Type="http://schemas.openxmlformats.org/officeDocument/2006/relationships/image" Target="../media/image44.png"/><Relationship Id="rId16" Type="http://schemas.openxmlformats.org/officeDocument/2006/relationships/image" Target="../media/image43.png"/><Relationship Id="rId15" Type="http://schemas.openxmlformats.org/officeDocument/2006/relationships/image" Target="../media/image42.png"/><Relationship Id="rId14" Type="http://schemas.openxmlformats.org/officeDocument/2006/relationships/image" Target="../media/image41.png"/><Relationship Id="rId13" Type="http://schemas.openxmlformats.org/officeDocument/2006/relationships/image" Target="../media/image40.png"/><Relationship Id="rId12" Type="http://schemas.openxmlformats.org/officeDocument/2006/relationships/image" Target="../media/image39.png"/><Relationship Id="rId11" Type="http://schemas.openxmlformats.org/officeDocument/2006/relationships/image" Target="../media/image38.png"/><Relationship Id="rId10" Type="http://schemas.openxmlformats.org/officeDocument/2006/relationships/image" Target="../media/image37.png"/><Relationship Id="rId1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1.png"/><Relationship Id="rId1" Type="http://schemas.openxmlformats.org/officeDocument/2006/relationships/image" Target="../media/image5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3.png"/><Relationship Id="rId1" Type="http://schemas.openxmlformats.org/officeDocument/2006/relationships/image" Target="../media/image5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5.png"/><Relationship Id="rId1" Type="http://schemas.openxmlformats.org/officeDocument/2006/relationships/image" Target="../media/image54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57.svg"/><Relationship Id="rId5" Type="http://schemas.openxmlformats.org/officeDocument/2006/relationships/image" Target="../media/image56.png"/><Relationship Id="rId4" Type="http://schemas.openxmlformats.org/officeDocument/2006/relationships/image" Target="../media/image4.png"/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75068"/>
            <a:ext cx="9144000" cy="2387600"/>
          </a:xfrm>
        </p:spPr>
        <p:txBody>
          <a:bodyPr/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4000">
                <a:latin typeface="Times New Roman" panose="02020603050405020304" charset="0"/>
                <a:cs typeface="Times New Roman" panose="02020603050405020304" charset="0"/>
              </a:rPr>
              <a:t>Structure-Preserving Motion Estimation for Learned Video Compression</a:t>
            </a:r>
            <a:endParaRPr lang="en-US" altLang="zh-CN" sz="4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003358"/>
            <a:ext cx="9144000" cy="1655762"/>
          </a:xfrm>
        </p:spPr>
        <p:txBody>
          <a:bodyPr/>
          <a:p>
            <a:r>
              <a:rPr lang="en-US" altLang="zh-CN" sz="2300">
                <a:latin typeface="Times New Roman" panose="02020603050405020304" charset="0"/>
                <a:cs typeface="Times New Roman" panose="02020603050405020304" charset="0"/>
              </a:rPr>
              <a:t>Han Gao, Jinzhong Cui, Mao Ye, Shuai Li, Yu Zhao, Xiatian Zhu</a:t>
            </a:r>
            <a:endParaRPr lang="en-US" altLang="zh-CN" sz="23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图片 3" descr="logo-acm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765" y="19685"/>
            <a:ext cx="3810635" cy="13468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165" y="368300"/>
            <a:ext cx="2408555" cy="66230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lum contrast="12000"/>
          </a:blip>
          <a:stretch>
            <a:fillRect/>
          </a:stretch>
        </p:blipFill>
        <p:spPr>
          <a:xfrm>
            <a:off x="3855085" y="251460"/>
            <a:ext cx="3145790" cy="87249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2330" y="334645"/>
            <a:ext cx="2304415" cy="724535"/>
          </a:xfrm>
          <a:prstGeom prst="rect">
            <a:avLst/>
          </a:prstGeom>
        </p:spPr>
      </p:pic>
      <p:pic>
        <p:nvPicPr>
          <p:cNvPr id="2097162" name="图片 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0" y="5198110"/>
            <a:ext cx="12192000" cy="1659890"/>
          </a:xfrm>
          <a:prstGeom prst="rect">
            <a:avLst/>
          </a:prstGeom>
        </p:spPr>
      </p:pic>
      <p:pic>
        <p:nvPicPr>
          <p:cNvPr id="2097163" name="图片 1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40740" y="5637530"/>
            <a:ext cx="7760335" cy="8356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2" name="Problem"/>
          <p:cNvSpPr txBox="1"/>
          <p:nvPr/>
        </p:nvSpPr>
        <p:spPr>
          <a:xfrm>
            <a:off x="0" y="1451"/>
            <a:ext cx="12192000" cy="643890"/>
          </a:xfrm>
          <a:prstGeom prst="rect">
            <a:avLst/>
          </a:prstGeom>
          <a:solidFill>
            <a:srgbClr val="043A8F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spAutoFit/>
          </a:bodyPr>
          <a:lstStyle>
            <a:lvl1pPr algn="ctr">
              <a:defRPr sz="3600" spc="150">
                <a:solidFill>
                  <a:srgbClr val="2A2A2A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</a:lstStyle>
          <a:p>
            <a:r>
              <a:rPr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Problem</a:t>
            </a:r>
            <a:endParaRPr b="1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3707066" y="1526159"/>
                <a:ext cx="481330" cy="36830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zh-CN" i="1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066" y="1526159"/>
                <a:ext cx="481330" cy="368300"/>
              </a:xfrm>
              <a:prstGeom prst="rect">
                <a:avLst/>
              </a:prstGeom>
              <a:blipFill rotWithShape="1">
                <a:blip r:embed="rId1"/>
                <a:stretch>
                  <a:fillRect l="-119" t="-69" r="119" b="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3698811" y="2352929"/>
                <a:ext cx="636270" cy="37401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8811" y="2352929"/>
                <a:ext cx="636270" cy="374015"/>
              </a:xfrm>
              <a:prstGeom prst="rect">
                <a:avLst/>
              </a:prstGeom>
              <a:blipFill rotWithShape="1">
                <a:blip r:embed="rId2"/>
                <a:stretch>
                  <a:fillRect l="-90" t="-68" r="90" b="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圆角矩形 5"/>
          <p:cNvSpPr/>
          <p:nvPr/>
        </p:nvSpPr>
        <p:spPr>
          <a:xfrm>
            <a:off x="4905375" y="1885950"/>
            <a:ext cx="1397635" cy="492125"/>
          </a:xfrm>
          <a:prstGeom prst="roundRect">
            <a:avLst/>
          </a:prstGeom>
          <a:solidFill>
            <a:srgbClr val="043A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Motion Estimation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3773106" y="3199384"/>
                <a:ext cx="481330" cy="36830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3106" y="3199384"/>
                <a:ext cx="481330" cy="368300"/>
              </a:xfrm>
              <a:prstGeom prst="rect">
                <a:avLst/>
              </a:prstGeom>
              <a:blipFill rotWithShape="1">
                <a:blip r:embed="rId1"/>
                <a:stretch>
                  <a:fillRect l="-119" t="-69" r="119" b="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3723576" y="4053459"/>
                <a:ext cx="627380" cy="36830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3576" y="4053459"/>
                <a:ext cx="627380" cy="368300"/>
              </a:xfrm>
              <a:prstGeom prst="rect">
                <a:avLst/>
              </a:prstGeom>
              <a:blipFill rotWithShape="1">
                <a:blip r:embed="rId3"/>
                <a:stretch>
                  <a:fillRect l="-91" t="-69" r="91" b="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3748976" y="5673979"/>
                <a:ext cx="481330" cy="36830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8976" y="5673979"/>
                <a:ext cx="481330" cy="368300"/>
              </a:xfrm>
              <a:prstGeom prst="rect">
                <a:avLst/>
              </a:prstGeom>
              <a:blipFill rotWithShape="1">
                <a:blip r:embed="rId1"/>
                <a:stretch>
                  <a:fillRect l="-119" t="-69" r="119" b="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3690556" y="5129784"/>
                <a:ext cx="636270" cy="37401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0556" y="5129784"/>
                <a:ext cx="636270" cy="374015"/>
              </a:xfrm>
              <a:prstGeom prst="rect">
                <a:avLst/>
              </a:prstGeom>
              <a:blipFill rotWithShape="1">
                <a:blip r:embed="rId2"/>
                <a:stretch>
                  <a:fillRect l="-90" t="-68" r="90" b="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3699446" y="6184519"/>
                <a:ext cx="627380" cy="36830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9446" y="6184519"/>
                <a:ext cx="627380" cy="368300"/>
              </a:xfrm>
              <a:prstGeom prst="rect">
                <a:avLst/>
              </a:prstGeom>
              <a:blipFill rotWithShape="1">
                <a:blip r:embed="rId3"/>
                <a:stretch>
                  <a:fillRect l="-91" t="-69" r="91" b="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/>
          <p:cNvSpPr txBox="1"/>
          <p:nvPr/>
        </p:nvSpPr>
        <p:spPr>
          <a:xfrm>
            <a:off x="254000" y="1907540"/>
            <a:ext cx="27254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Previous &amp; 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conventional 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70510" y="3716020"/>
            <a:ext cx="31159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Ideal but not corresponding 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11785" y="5608320"/>
            <a:ext cx="28816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Proposed 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543925" y="737870"/>
            <a:ext cx="197294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C</a:t>
            </a: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haracteristic</a:t>
            </a:r>
            <a:endParaRPr lang="zh-CN" alt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212590" y="730250"/>
            <a:ext cx="156527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Illustration</a:t>
            </a:r>
            <a:endParaRPr lang="zh-CN" alt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918210" y="737870"/>
            <a:ext cx="114808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Method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8" name="直接连接符 17"/>
          <p:cNvCxnSpPr/>
          <p:nvPr/>
        </p:nvCxnSpPr>
        <p:spPr>
          <a:xfrm flipV="1">
            <a:off x="196850" y="1240790"/>
            <a:ext cx="11823700" cy="88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4905375" y="3567430"/>
            <a:ext cx="1397635" cy="492125"/>
          </a:xfrm>
          <a:prstGeom prst="roundRect">
            <a:avLst/>
          </a:prstGeom>
          <a:solidFill>
            <a:srgbClr val="043A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Motion Estimation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4905375" y="5612130"/>
            <a:ext cx="1397635" cy="492125"/>
          </a:xfrm>
          <a:prstGeom prst="roundRect">
            <a:avLst/>
          </a:prstGeom>
          <a:solidFill>
            <a:srgbClr val="043A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Motion Estimation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21" name="肘形连接符 20"/>
          <p:cNvCxnSpPr>
            <a:stCxn id="4" idx="3"/>
            <a:endCxn id="6" idx="0"/>
          </p:cNvCxnSpPr>
          <p:nvPr/>
        </p:nvCxnSpPr>
        <p:spPr>
          <a:xfrm>
            <a:off x="4188460" y="1710055"/>
            <a:ext cx="1416050" cy="175895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5" idx="3"/>
            <a:endCxn id="6" idx="2"/>
          </p:cNvCxnSpPr>
          <p:nvPr/>
        </p:nvCxnSpPr>
        <p:spPr>
          <a:xfrm flipV="1">
            <a:off x="4335145" y="2378075"/>
            <a:ext cx="1269365" cy="161925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7" idx="3"/>
            <a:endCxn id="19" idx="0"/>
          </p:cNvCxnSpPr>
          <p:nvPr/>
        </p:nvCxnSpPr>
        <p:spPr>
          <a:xfrm>
            <a:off x="4254500" y="3383280"/>
            <a:ext cx="1350010" cy="184150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8" idx="3"/>
            <a:endCxn id="19" idx="2"/>
          </p:cNvCxnSpPr>
          <p:nvPr/>
        </p:nvCxnSpPr>
        <p:spPr>
          <a:xfrm flipV="1">
            <a:off x="4351020" y="4059555"/>
            <a:ext cx="1253490" cy="177800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10" idx="3"/>
            <a:endCxn id="20" idx="0"/>
          </p:cNvCxnSpPr>
          <p:nvPr/>
        </p:nvCxnSpPr>
        <p:spPr>
          <a:xfrm>
            <a:off x="4326890" y="5316855"/>
            <a:ext cx="1277620" cy="295275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11" idx="3"/>
            <a:endCxn id="20" idx="2"/>
          </p:cNvCxnSpPr>
          <p:nvPr/>
        </p:nvCxnSpPr>
        <p:spPr>
          <a:xfrm flipV="1">
            <a:off x="4326890" y="6104255"/>
            <a:ext cx="1277620" cy="264160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9" idx="3"/>
            <a:endCxn id="20" idx="1"/>
          </p:cNvCxnSpPr>
          <p:nvPr/>
        </p:nvCxnSpPr>
        <p:spPr>
          <a:xfrm>
            <a:off x="4230370" y="5857875"/>
            <a:ext cx="675005" cy="63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V="1">
            <a:off x="197485" y="2967990"/>
            <a:ext cx="11823700" cy="8890"/>
          </a:xfrm>
          <a:prstGeom prst="line">
            <a:avLst/>
          </a:prstGeom>
          <a:ln w="12700" cmpd="sng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flipV="1">
            <a:off x="197485" y="4836160"/>
            <a:ext cx="11823700" cy="8890"/>
          </a:xfrm>
          <a:prstGeom prst="line">
            <a:avLst/>
          </a:prstGeom>
          <a:ln w="12700" cmpd="sng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V="1">
            <a:off x="196850" y="6694805"/>
            <a:ext cx="11823700" cy="88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6868795" y="1279525"/>
            <a:ext cx="525335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D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amage both the spatial structure of motion inferred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and the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corresponding residual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;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Break the consistent nature across frames since the estimated motion is no longer consistent with the movement in the original video due to the distortion.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6868795" y="3380105"/>
            <a:ext cx="52533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Spatial structure is preserved when estimating motion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;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Non-correspondence at motion compensation stage.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6859270" y="5259705"/>
            <a:ext cx="525335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Spatial structure is preserved when estimating motion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;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Without any n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on-correspondence at motion compensation stage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2" name="Problem"/>
          <p:cNvSpPr txBox="1"/>
          <p:nvPr/>
        </p:nvSpPr>
        <p:spPr>
          <a:xfrm>
            <a:off x="0" y="-12519"/>
            <a:ext cx="12192000" cy="643890"/>
          </a:xfrm>
          <a:prstGeom prst="rect">
            <a:avLst/>
          </a:prstGeom>
          <a:solidFill>
            <a:srgbClr val="043A8F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spAutoFit/>
          </a:bodyPr>
          <a:lstStyle>
            <a:lvl1pPr algn="ctr">
              <a:defRPr sz="3600" spc="150">
                <a:solidFill>
                  <a:srgbClr val="2A2A2A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</a:rPr>
              <a:t>Overview of P</a:t>
            </a:r>
            <a:r>
              <a:rPr lang="en-US" b="1" dirty="0">
                <a:solidFill>
                  <a:schemeClr val="bg1"/>
                </a:solidFill>
              </a:rPr>
              <a:t>roposed SPME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05" name="矩形: 圆角 504"/>
          <p:cNvSpPr/>
          <p:nvPr/>
        </p:nvSpPr>
        <p:spPr>
          <a:xfrm>
            <a:off x="1894516" y="4218723"/>
            <a:ext cx="1868041" cy="127199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551" y="2981537"/>
            <a:ext cx="1107908" cy="639178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784" y="4720819"/>
            <a:ext cx="1107908" cy="63917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442" y="4594469"/>
            <a:ext cx="1107908" cy="639178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583" y="4467363"/>
            <a:ext cx="1107908" cy="639178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644" y="1773252"/>
            <a:ext cx="1107908" cy="639178"/>
          </a:xfrm>
          <a:prstGeom prst="rect">
            <a:avLst/>
          </a:prstGeom>
        </p:spPr>
      </p:pic>
      <p:sp>
        <p:nvSpPr>
          <p:cNvPr id="21" name="矩形: 圆角 20"/>
          <p:cNvSpPr/>
          <p:nvPr/>
        </p:nvSpPr>
        <p:spPr>
          <a:xfrm>
            <a:off x="3497212" y="1770215"/>
            <a:ext cx="389433" cy="1850035"/>
          </a:xfrm>
          <a:prstGeom prst="round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p>
            <a:pPr algn="ctr"/>
            <a:r>
              <a:rPr lang="en-US" altLang="zh-CN" sz="1400" dirty="0">
                <a:latin typeface="Times New Roman" panose="02020603050405020304" charset="0"/>
                <a:cs typeface="Times New Roman" panose="02020603050405020304" charset="0"/>
              </a:rPr>
              <a:t>Feature Extraction</a:t>
            </a:r>
            <a:endParaRPr lang="zh-CN" altLang="en-US" sz="14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34" name="直接箭头连接符 33"/>
          <p:cNvCxnSpPr>
            <a:stCxn id="8" idx="3"/>
          </p:cNvCxnSpPr>
          <p:nvPr/>
        </p:nvCxnSpPr>
        <p:spPr>
          <a:xfrm flipV="1">
            <a:off x="3006459" y="3297186"/>
            <a:ext cx="490288" cy="39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20" idx="3"/>
          </p:cNvCxnSpPr>
          <p:nvPr/>
        </p:nvCxnSpPr>
        <p:spPr>
          <a:xfrm>
            <a:off x="3005552" y="2092841"/>
            <a:ext cx="490288" cy="21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立方体 49"/>
          <p:cNvSpPr/>
          <p:nvPr/>
        </p:nvSpPr>
        <p:spPr>
          <a:xfrm>
            <a:off x="8436093" y="2759667"/>
            <a:ext cx="107950" cy="96080"/>
          </a:xfrm>
          <a:prstGeom prst="cube">
            <a:avLst/>
          </a:prstGeom>
          <a:solidFill>
            <a:srgbClr val="9A38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1" name="立方体 50"/>
          <p:cNvSpPr/>
          <p:nvPr/>
        </p:nvSpPr>
        <p:spPr>
          <a:xfrm>
            <a:off x="8436093" y="2663587"/>
            <a:ext cx="107950" cy="96080"/>
          </a:xfrm>
          <a:prstGeom prst="cube">
            <a:avLst/>
          </a:prstGeom>
          <a:solidFill>
            <a:srgbClr val="9A38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2" name="立方体 51"/>
          <p:cNvSpPr/>
          <p:nvPr/>
        </p:nvSpPr>
        <p:spPr>
          <a:xfrm>
            <a:off x="8436093" y="2567507"/>
            <a:ext cx="107950" cy="96080"/>
          </a:xfrm>
          <a:prstGeom prst="cube">
            <a:avLst/>
          </a:prstGeom>
          <a:solidFill>
            <a:srgbClr val="9A38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3" name="立方体 52"/>
          <p:cNvSpPr/>
          <p:nvPr/>
        </p:nvSpPr>
        <p:spPr>
          <a:xfrm>
            <a:off x="7963055" y="2311288"/>
            <a:ext cx="288925" cy="781025"/>
          </a:xfrm>
          <a:prstGeom prst="cube">
            <a:avLst>
              <a:gd name="adj" fmla="val 62209"/>
            </a:avLst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4" name="立方体 53"/>
          <p:cNvSpPr/>
          <p:nvPr/>
        </p:nvSpPr>
        <p:spPr>
          <a:xfrm>
            <a:off x="8089890" y="2406210"/>
            <a:ext cx="225593" cy="601579"/>
          </a:xfrm>
          <a:prstGeom prst="cube">
            <a:avLst>
              <a:gd name="adj" fmla="val 62209"/>
            </a:avLst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5" name="立方体 54"/>
          <p:cNvSpPr/>
          <p:nvPr/>
        </p:nvSpPr>
        <p:spPr>
          <a:xfrm>
            <a:off x="8201516" y="2514840"/>
            <a:ext cx="164432" cy="368621"/>
          </a:xfrm>
          <a:prstGeom prst="cube">
            <a:avLst>
              <a:gd name="adj" fmla="val 62209"/>
            </a:avLst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2" name="立方体 61"/>
          <p:cNvSpPr/>
          <p:nvPr/>
        </p:nvSpPr>
        <p:spPr>
          <a:xfrm>
            <a:off x="8626638" y="2514839"/>
            <a:ext cx="164432" cy="368621"/>
          </a:xfrm>
          <a:prstGeom prst="cube">
            <a:avLst>
              <a:gd name="adj" fmla="val 62209"/>
            </a:avLst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3" name="立方体 62"/>
          <p:cNvSpPr/>
          <p:nvPr/>
        </p:nvSpPr>
        <p:spPr>
          <a:xfrm>
            <a:off x="8691473" y="2382212"/>
            <a:ext cx="225593" cy="601579"/>
          </a:xfrm>
          <a:prstGeom prst="cube">
            <a:avLst>
              <a:gd name="adj" fmla="val 62209"/>
            </a:avLst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4" name="立方体 63"/>
          <p:cNvSpPr/>
          <p:nvPr/>
        </p:nvSpPr>
        <p:spPr>
          <a:xfrm>
            <a:off x="8772603" y="2311288"/>
            <a:ext cx="288925" cy="781025"/>
          </a:xfrm>
          <a:prstGeom prst="cube">
            <a:avLst>
              <a:gd name="adj" fmla="val 62209"/>
            </a:avLst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5" name="矩形: 圆角 64"/>
          <p:cNvSpPr/>
          <p:nvPr/>
        </p:nvSpPr>
        <p:spPr>
          <a:xfrm rot="5400000">
            <a:off x="9455848" y="2974221"/>
            <a:ext cx="362358" cy="115099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p>
            <a:pPr algn="ctr"/>
            <a:r>
              <a:rPr lang="en-US" altLang="zh-CN" sz="1400" dirty="0">
                <a:latin typeface="Times New Roman" panose="02020603050405020304" charset="0"/>
                <a:cs typeface="Times New Roman" panose="02020603050405020304" charset="0"/>
              </a:rPr>
              <a:t>MCPE-Net</a:t>
            </a:r>
            <a:endParaRPr lang="zh-CN" altLang="en-US" sz="14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2" name="矩形: 圆角 121"/>
          <p:cNvSpPr/>
          <p:nvPr/>
        </p:nvSpPr>
        <p:spPr>
          <a:xfrm rot="16200000">
            <a:off x="4930394" y="4358433"/>
            <a:ext cx="362358" cy="989761"/>
          </a:xfrm>
          <a:prstGeom prst="round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p>
            <a:pPr algn="ctr"/>
            <a:r>
              <a:rPr lang="en-US" altLang="zh-CN" sz="1400" dirty="0">
                <a:latin typeface="Times New Roman" panose="02020603050405020304" charset="0"/>
                <a:cs typeface="Times New Roman" panose="02020603050405020304" charset="0"/>
              </a:rPr>
              <a:t>Recon-Net</a:t>
            </a:r>
            <a:endParaRPr lang="zh-CN" altLang="en-US" sz="14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8" name="文本框 127"/>
              <p:cNvSpPr txBox="1"/>
              <p:nvPr/>
            </p:nvSpPr>
            <p:spPr>
              <a:xfrm>
                <a:off x="3038875" y="2965307"/>
                <a:ext cx="23511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sz="1400" dirty="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mc:Choice>
        <mc:Fallback>
          <p:sp>
            <p:nvSpPr>
              <p:cNvPr id="128" name="文本框 1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8875" y="2965307"/>
                <a:ext cx="235118" cy="307777"/>
              </a:xfrm>
              <a:prstGeom prst="rect">
                <a:avLst/>
              </a:prstGeom>
              <a:blipFill rotWithShape="1">
                <a:blip r:embed="rId5"/>
                <a:stretch>
                  <a:fillRect l="-170" t="-160" r="-14343" b="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0" name="文本框 129"/>
              <p:cNvSpPr txBox="1"/>
              <p:nvPr/>
            </p:nvSpPr>
            <p:spPr>
              <a:xfrm>
                <a:off x="2955174" y="1757637"/>
                <a:ext cx="23012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400" dirty="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mc:Choice>
        <mc:Fallback>
          <p:sp>
            <p:nvSpPr>
              <p:cNvPr id="130" name="文本框 1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5174" y="1757637"/>
                <a:ext cx="230120" cy="307777"/>
              </a:xfrm>
              <a:prstGeom prst="rect">
                <a:avLst/>
              </a:prstGeom>
              <a:blipFill rotWithShape="1">
                <a:blip r:embed="rId6"/>
                <a:stretch>
                  <a:fillRect l="-226" t="-192" r="-89071" b="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1" name="文本框 130"/>
              <p:cNvSpPr txBox="1"/>
              <p:nvPr/>
            </p:nvSpPr>
            <p:spPr>
              <a:xfrm>
                <a:off x="3876534" y="4848257"/>
                <a:ext cx="462126" cy="3136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trlPr>
                                <a:rPr lang="en-US" altLang="zh-CN" sz="1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sz="1400" dirty="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mc:Choice>
        <mc:Fallback>
          <p:sp>
            <p:nvSpPr>
              <p:cNvPr id="131" name="文本框 1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6534" y="4848257"/>
                <a:ext cx="462126" cy="313612"/>
              </a:xfrm>
              <a:prstGeom prst="rect">
                <a:avLst/>
              </a:prstGeom>
              <a:blipFill rotWithShape="1">
                <a:blip r:embed="rId7"/>
                <a:stretch>
                  <a:fillRect l="-107" t="-10" r="74" b="1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2" name="文本框 131"/>
              <p:cNvSpPr txBox="1"/>
              <p:nvPr/>
            </p:nvSpPr>
            <p:spPr>
              <a:xfrm>
                <a:off x="3079305" y="3910549"/>
                <a:ext cx="462126" cy="3136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trlPr>
                                <a:rPr lang="en-US" altLang="zh-CN" sz="1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400" dirty="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mc:Choice>
        <mc:Fallback>
          <p:sp>
            <p:nvSpPr>
              <p:cNvPr id="132" name="文本框 1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9305" y="3910549"/>
                <a:ext cx="462126" cy="313612"/>
              </a:xfrm>
              <a:prstGeom prst="rect">
                <a:avLst/>
              </a:prstGeom>
              <a:blipFill rotWithShape="1">
                <a:blip r:embed="rId8"/>
                <a:stretch>
                  <a:fillRect l="-41" t="-70" r="8" b="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2" name="文本框 141"/>
              <p:cNvSpPr txBox="1"/>
              <p:nvPr/>
            </p:nvSpPr>
            <p:spPr>
              <a:xfrm>
                <a:off x="3891914" y="2378861"/>
                <a:ext cx="23511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sz="1400" dirty="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mc:Choice>
        <mc:Fallback>
          <p:sp>
            <p:nvSpPr>
              <p:cNvPr id="142" name="文本框 1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1914" y="2378861"/>
                <a:ext cx="235118" cy="307777"/>
              </a:xfrm>
              <a:prstGeom prst="rect">
                <a:avLst/>
              </a:prstGeom>
              <a:blipFill rotWithShape="1">
                <a:blip r:embed="rId9"/>
                <a:stretch>
                  <a:fillRect l="-270" t="-49" r="-11542" b="1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3" name="文本框 142"/>
              <p:cNvSpPr txBox="1"/>
              <p:nvPr/>
            </p:nvSpPr>
            <p:spPr>
              <a:xfrm>
                <a:off x="3848821" y="1791353"/>
                <a:ext cx="23511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400" dirty="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mc:Choice>
        <mc:Fallback>
          <p:sp>
            <p:nvSpPr>
              <p:cNvPr id="143" name="文本框 1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8821" y="1791353"/>
                <a:ext cx="235118" cy="307777"/>
              </a:xfrm>
              <a:prstGeom prst="rect">
                <a:avLst/>
              </a:prstGeom>
              <a:blipFill rotWithShape="1">
                <a:blip r:embed="rId10"/>
                <a:stretch>
                  <a:fillRect l="-37" t="-6" r="-82536" b="1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5" name="文本框 144"/>
              <p:cNvSpPr txBox="1"/>
              <p:nvPr/>
            </p:nvSpPr>
            <p:spPr>
              <a:xfrm>
                <a:off x="3807719" y="3211735"/>
                <a:ext cx="462126" cy="3136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trlPr>
                                <a:rPr lang="en-US" altLang="zh-CN" sz="1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400" dirty="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mc:Choice>
        <mc:Fallback>
          <p:sp>
            <p:nvSpPr>
              <p:cNvPr id="145" name="文本框 1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7719" y="3211735"/>
                <a:ext cx="462126" cy="313612"/>
              </a:xfrm>
              <a:prstGeom prst="rect">
                <a:avLst/>
              </a:prstGeom>
              <a:blipFill rotWithShape="1">
                <a:blip r:embed="rId11"/>
                <a:stretch>
                  <a:fillRect l="-56" t="-172" r="23" b="1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6" name="文本框 145"/>
              <p:cNvSpPr txBox="1"/>
              <p:nvPr/>
            </p:nvSpPr>
            <p:spPr>
              <a:xfrm>
                <a:off x="7516676" y="2412510"/>
                <a:ext cx="23511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sz="1400" dirty="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mc:Choice>
        <mc:Fallback>
          <p:sp>
            <p:nvSpPr>
              <p:cNvPr id="146" name="文本框 1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6676" y="2412510"/>
                <a:ext cx="235118" cy="307777"/>
              </a:xfrm>
              <a:prstGeom prst="rect">
                <a:avLst/>
              </a:prstGeom>
              <a:blipFill rotWithShape="1">
                <a:blip r:embed="rId12"/>
                <a:stretch>
                  <a:fillRect l="-77" t="-47" r="-8224" b="1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7" name="文本框 146"/>
              <p:cNvSpPr txBox="1"/>
              <p:nvPr/>
            </p:nvSpPr>
            <p:spPr>
              <a:xfrm>
                <a:off x="9164646" y="2402495"/>
                <a:ext cx="415467" cy="316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trlPr>
                                <a:rPr lang="en-US" altLang="zh-CN" sz="1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1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sz="1400" dirty="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mc:Choice>
        <mc:Fallback>
          <p:sp>
            <p:nvSpPr>
              <p:cNvPr id="147" name="文本框 1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4646" y="2402495"/>
                <a:ext cx="415467" cy="316882"/>
              </a:xfrm>
              <a:prstGeom prst="rect">
                <a:avLst/>
              </a:prstGeom>
              <a:blipFill rotWithShape="1">
                <a:blip r:embed="rId13"/>
                <a:stretch>
                  <a:fillRect l="-78" t="-92" r="121" b="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8" name="文本框 147"/>
              <p:cNvSpPr txBox="1"/>
              <p:nvPr/>
            </p:nvSpPr>
            <p:spPr>
              <a:xfrm>
                <a:off x="9237180" y="3702253"/>
                <a:ext cx="46212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CN" sz="1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sz="1400" dirty="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mc:Choice>
        <mc:Fallback>
          <p:sp>
            <p:nvSpPr>
              <p:cNvPr id="148" name="文本框 1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7180" y="3702253"/>
                <a:ext cx="462126" cy="307777"/>
              </a:xfrm>
              <a:prstGeom prst="rect">
                <a:avLst/>
              </a:prstGeom>
              <a:blipFill rotWithShape="1">
                <a:blip r:embed="rId14"/>
                <a:stretch>
                  <a:fillRect l="-102" t="-66" r="68" b="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9" name="文本框 148"/>
              <p:cNvSpPr txBox="1"/>
              <p:nvPr/>
            </p:nvSpPr>
            <p:spPr>
              <a:xfrm>
                <a:off x="8949444" y="4804256"/>
                <a:ext cx="23511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sz="1400" dirty="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mc:Choice>
        <mc:Fallback>
          <p:sp>
            <p:nvSpPr>
              <p:cNvPr id="149" name="文本框 1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9444" y="4804256"/>
                <a:ext cx="235118" cy="307777"/>
              </a:xfrm>
              <a:prstGeom prst="rect">
                <a:avLst/>
              </a:prstGeom>
              <a:blipFill rotWithShape="1">
                <a:blip r:embed="rId15"/>
                <a:stretch>
                  <a:fillRect l="-165" t="-156" r="-13537" b="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8" name="文本框 157"/>
              <p:cNvSpPr txBox="1"/>
              <p:nvPr/>
            </p:nvSpPr>
            <p:spPr>
              <a:xfrm>
                <a:off x="6941747" y="4856886"/>
                <a:ext cx="462126" cy="3136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trlPr>
                                <a:rPr lang="en-US" altLang="zh-CN" sz="1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sz="1400" dirty="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mc:Choice>
        <mc:Fallback>
          <p:sp>
            <p:nvSpPr>
              <p:cNvPr id="158" name="文本框 1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1747" y="4856886"/>
                <a:ext cx="462126" cy="313612"/>
              </a:xfrm>
              <a:prstGeom prst="rect">
                <a:avLst/>
              </a:prstGeom>
              <a:blipFill rotWithShape="1">
                <a:blip r:embed="rId16"/>
                <a:stretch>
                  <a:fillRect l="-122" t="-129" r="88" b="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9" name="文本框 158"/>
              <p:cNvSpPr txBox="1"/>
              <p:nvPr/>
            </p:nvSpPr>
            <p:spPr>
              <a:xfrm>
                <a:off x="5755070" y="4848257"/>
                <a:ext cx="462126" cy="3136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trlPr>
                                <a:rPr lang="en-US" altLang="zh-CN" sz="1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sz="1400" dirty="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mc:Choice>
        <mc:Fallback>
          <p:sp>
            <p:nvSpPr>
              <p:cNvPr id="159" name="文本框 1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5070" y="4848257"/>
                <a:ext cx="462126" cy="313612"/>
              </a:xfrm>
              <a:prstGeom prst="rect">
                <a:avLst/>
              </a:prstGeom>
              <a:blipFill rotWithShape="1">
                <a:blip r:embed="rId17"/>
                <a:stretch>
                  <a:fillRect l="-14" t="-10" r="118" b="1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0" name="矩形: 圆角 159"/>
          <p:cNvSpPr/>
          <p:nvPr/>
        </p:nvSpPr>
        <p:spPr>
          <a:xfrm rot="16200000">
            <a:off x="6338428" y="3053540"/>
            <a:ext cx="362358" cy="1523854"/>
          </a:xfrm>
          <a:prstGeom prst="round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p>
            <a:pPr algn="ctr"/>
            <a:r>
              <a:rPr lang="en-US" altLang="zh-CN" sz="1400" dirty="0">
                <a:latin typeface="Times New Roman" panose="02020603050405020304" charset="0"/>
                <a:cs typeface="Times New Roman" panose="02020603050405020304" charset="0"/>
              </a:rPr>
              <a:t>Entropy Coding</a:t>
            </a:r>
            <a:endParaRPr lang="zh-CN" altLang="en-US" sz="14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00" name="文本框 199"/>
          <p:cNvSpPr txBox="1"/>
          <p:nvPr/>
        </p:nvSpPr>
        <p:spPr>
          <a:xfrm>
            <a:off x="2002444" y="4154083"/>
            <a:ext cx="1647716" cy="315856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en-US" altLang="zh-CN" sz="1100" b="1" i="1" dirty="0">
                <a:latin typeface="Times New Roman" panose="02020603050405020304" charset="0"/>
                <a:cs typeface="Times New Roman" panose="02020603050405020304" charset="0"/>
              </a:rPr>
              <a:t>Decoded Frame Buffer</a:t>
            </a:r>
            <a:endParaRPr lang="zh-CN" altLang="en-US" sz="1100" b="1" i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1" name="文本框 200"/>
              <p:cNvSpPr txBox="1"/>
              <p:nvPr/>
            </p:nvSpPr>
            <p:spPr>
              <a:xfrm>
                <a:off x="8368114" y="2903499"/>
                <a:ext cx="23511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sz="1400" dirty="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mc:Choice>
        <mc:Fallback>
          <p:sp>
            <p:nvSpPr>
              <p:cNvPr id="201" name="文本框 2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8114" y="2903499"/>
                <a:ext cx="235118" cy="307777"/>
              </a:xfrm>
              <a:prstGeom prst="rect">
                <a:avLst/>
              </a:prstGeom>
              <a:blipFill rotWithShape="1">
                <a:blip r:embed="rId18"/>
                <a:stretch>
                  <a:fillRect l="-36" t="-91" r="-29871" b="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2" name="文本框 201"/>
              <p:cNvSpPr txBox="1"/>
              <p:nvPr/>
            </p:nvSpPr>
            <p:spPr>
              <a:xfrm>
                <a:off x="7995791" y="4226161"/>
                <a:ext cx="21067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sz="1400" dirty="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mc:Choice>
        <mc:Fallback>
          <p:sp>
            <p:nvSpPr>
              <p:cNvPr id="202" name="文本框 2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5791" y="4226161"/>
                <a:ext cx="210673" cy="307777"/>
              </a:xfrm>
              <a:prstGeom prst="rect">
                <a:avLst/>
              </a:prstGeom>
              <a:blipFill rotWithShape="1">
                <a:blip r:embed="rId19"/>
                <a:stretch>
                  <a:fillRect l="-240" t="-77" r="-23943" b="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3" name="文本框 202"/>
          <p:cNvSpPr txBox="1"/>
          <p:nvPr/>
        </p:nvSpPr>
        <p:spPr>
          <a:xfrm>
            <a:off x="7873342" y="1810990"/>
            <a:ext cx="124821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300" b="1" dirty="0">
                <a:latin typeface="Times New Roman" panose="02020603050405020304" charset="0"/>
                <a:cs typeface="Times New Roman" panose="02020603050405020304" charset="0"/>
              </a:rPr>
              <a:t>Motion Compression</a:t>
            </a:r>
            <a:endParaRPr lang="zh-CN" altLang="en-US" sz="13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04" name="矩形: 圆角 203"/>
          <p:cNvSpPr/>
          <p:nvPr/>
        </p:nvSpPr>
        <p:spPr>
          <a:xfrm>
            <a:off x="7856224" y="1840756"/>
            <a:ext cx="1265333" cy="1356507"/>
          </a:xfrm>
          <a:prstGeom prst="round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61" name="矩形: 圆角 160"/>
          <p:cNvSpPr/>
          <p:nvPr/>
        </p:nvSpPr>
        <p:spPr>
          <a:xfrm>
            <a:off x="4393374" y="2198826"/>
            <a:ext cx="679450" cy="273050"/>
          </a:xfrm>
          <a:prstGeom prst="round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100" dirty="0" err="1">
                <a:latin typeface="Times New Roman" panose="02020603050405020304" charset="0"/>
                <a:cs typeface="Times New Roman" panose="02020603050405020304" charset="0"/>
              </a:rPr>
              <a:t>Concat</a:t>
            </a:r>
            <a:endParaRPr lang="zh-CN" altLang="en-US" sz="11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63" name="矩形: 圆角 162"/>
          <p:cNvSpPr/>
          <p:nvPr/>
        </p:nvSpPr>
        <p:spPr>
          <a:xfrm>
            <a:off x="4397236" y="2924213"/>
            <a:ext cx="679450" cy="273050"/>
          </a:xfrm>
          <a:prstGeom prst="round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100" dirty="0" err="1">
                <a:latin typeface="Times New Roman" panose="02020603050405020304" charset="0"/>
                <a:cs typeface="Times New Roman" panose="02020603050405020304" charset="0"/>
              </a:rPr>
              <a:t>Concat</a:t>
            </a:r>
            <a:endParaRPr lang="zh-CN" altLang="en-US" sz="11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74" name="矩形: 圆角 173"/>
          <p:cNvSpPr/>
          <p:nvPr/>
        </p:nvSpPr>
        <p:spPr>
          <a:xfrm rot="16200000">
            <a:off x="5164235" y="2958041"/>
            <a:ext cx="700148" cy="196932"/>
          </a:xfrm>
          <a:prstGeom prst="round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p>
            <a:pPr algn="ctr"/>
            <a:r>
              <a:rPr lang="en-US" altLang="zh-CN" sz="1150" dirty="0">
                <a:latin typeface="Times New Roman" panose="02020603050405020304" charset="0"/>
                <a:cs typeface="Times New Roman" panose="02020603050405020304" charset="0"/>
              </a:rPr>
              <a:t>3×3 Conv</a:t>
            </a:r>
            <a:endParaRPr lang="zh-CN" altLang="en-US" sz="115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75" name="矩形: 圆角 174"/>
          <p:cNvSpPr/>
          <p:nvPr/>
        </p:nvSpPr>
        <p:spPr>
          <a:xfrm rot="16200000">
            <a:off x="5466881" y="2958450"/>
            <a:ext cx="700146" cy="1930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dirty="0" err="1">
                <a:latin typeface="Times New Roman" panose="02020603050405020304" charset="0"/>
                <a:cs typeface="Times New Roman" panose="02020603050405020304" charset="0"/>
              </a:rPr>
              <a:t>ReLU</a:t>
            </a:r>
            <a:endParaRPr lang="zh-CN" altLang="en-US" sz="12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77" name="直接箭头连接符 176"/>
          <p:cNvCxnSpPr>
            <a:stCxn id="163" idx="3"/>
            <a:endCxn id="174" idx="0"/>
          </p:cNvCxnSpPr>
          <p:nvPr/>
        </p:nvCxnSpPr>
        <p:spPr>
          <a:xfrm flipV="1">
            <a:off x="5076686" y="3056507"/>
            <a:ext cx="339157" cy="42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矩形: 圆角 184"/>
          <p:cNvSpPr/>
          <p:nvPr/>
        </p:nvSpPr>
        <p:spPr>
          <a:xfrm>
            <a:off x="6480682" y="2528708"/>
            <a:ext cx="940243" cy="376916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100" dirty="0">
                <a:latin typeface="Times New Roman" panose="02020603050405020304" charset="0"/>
                <a:cs typeface="Times New Roman" panose="02020603050405020304" charset="0"/>
              </a:rPr>
              <a:t>Fusion Module</a:t>
            </a:r>
            <a:endParaRPr lang="zh-CN" altLang="en-US" sz="11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5" name="文本框 214"/>
              <p:cNvSpPr txBox="1"/>
              <p:nvPr/>
            </p:nvSpPr>
            <p:spPr>
              <a:xfrm>
                <a:off x="6386803" y="2051768"/>
                <a:ext cx="26899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  <m:t>△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𝑎𝑢𝑥</m:t>
                          </m:r>
                        </m:sub>
                      </m:sSub>
                    </m:oMath>
                  </m:oMathPara>
                </a14:m>
                <a:endParaRPr lang="zh-CN" altLang="en-US" sz="1400" dirty="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mc:Choice>
        <mc:Fallback>
          <p:sp>
            <p:nvSpPr>
              <p:cNvPr id="215" name="文本框 2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6803" y="2051768"/>
                <a:ext cx="268999" cy="307777"/>
              </a:xfrm>
              <a:prstGeom prst="rect">
                <a:avLst/>
              </a:prstGeom>
              <a:blipFill rotWithShape="1">
                <a:blip r:embed="rId20"/>
                <a:stretch>
                  <a:fillRect l="-226" t="-27" r="-64072" b="1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6" name="文本框 215"/>
              <p:cNvSpPr txBox="1"/>
              <p:nvPr/>
            </p:nvSpPr>
            <p:spPr>
              <a:xfrm>
                <a:off x="6356473" y="3002647"/>
                <a:ext cx="26899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  <m:t>△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𝑚𝑎𝑖𝑛</m:t>
                          </m:r>
                        </m:sub>
                      </m:sSub>
                    </m:oMath>
                  </m:oMathPara>
                </a14:m>
                <a:endParaRPr lang="zh-CN" altLang="en-US" sz="1400" dirty="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mc:Choice>
        <mc:Fallback>
          <p:sp>
            <p:nvSpPr>
              <p:cNvPr id="216" name="文本框 2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6473" y="3002647"/>
                <a:ext cx="268999" cy="307777"/>
              </a:xfrm>
              <a:prstGeom prst="rect">
                <a:avLst/>
              </a:prstGeom>
              <a:blipFill rotWithShape="1">
                <a:blip r:embed="rId21"/>
                <a:stretch>
                  <a:fillRect l="-46" t="-119" r="-97065" b="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接箭头连接符 39"/>
          <p:cNvCxnSpPr>
            <a:stCxn id="161" idx="2"/>
            <a:endCxn id="163" idx="0"/>
          </p:cNvCxnSpPr>
          <p:nvPr/>
        </p:nvCxnSpPr>
        <p:spPr>
          <a:xfrm>
            <a:off x="4733099" y="2471876"/>
            <a:ext cx="3862" cy="45233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21" idx="3"/>
          </p:cNvCxnSpPr>
          <p:nvPr/>
        </p:nvCxnSpPr>
        <p:spPr>
          <a:xfrm flipV="1">
            <a:off x="3886645" y="2693848"/>
            <a:ext cx="842881" cy="13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矩形: 圆角 305"/>
          <p:cNvSpPr/>
          <p:nvPr/>
        </p:nvSpPr>
        <p:spPr>
          <a:xfrm>
            <a:off x="4344629" y="1738526"/>
            <a:ext cx="3151716" cy="171644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13" name="文本框 312"/>
          <p:cNvSpPr txBox="1"/>
          <p:nvPr/>
        </p:nvSpPr>
        <p:spPr>
          <a:xfrm>
            <a:off x="5408336" y="1722711"/>
            <a:ext cx="105430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300" b="1" dirty="0">
                <a:latin typeface="Times New Roman" panose="02020603050405020304" charset="0"/>
                <a:cs typeface="Times New Roman" panose="02020603050405020304" charset="0"/>
              </a:rPr>
              <a:t>SPM-Net</a:t>
            </a:r>
            <a:endParaRPr lang="zh-CN" altLang="en-US" sz="13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05" name="弧形 404"/>
          <p:cNvSpPr/>
          <p:nvPr/>
        </p:nvSpPr>
        <p:spPr>
          <a:xfrm rot="5400000" flipH="1">
            <a:off x="4159096" y="3441446"/>
            <a:ext cx="153469" cy="210640"/>
          </a:xfrm>
          <a:prstGeom prst="arc">
            <a:avLst>
              <a:gd name="adj1" fmla="val 10960064"/>
              <a:gd name="adj2" fmla="val 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0" name="矩形: 圆角 149"/>
          <p:cNvSpPr/>
          <p:nvPr/>
        </p:nvSpPr>
        <p:spPr>
          <a:xfrm rot="16200000">
            <a:off x="5778937" y="2958932"/>
            <a:ext cx="699080" cy="193068"/>
          </a:xfrm>
          <a:prstGeom prst="round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p>
            <a:pPr algn="ctr"/>
            <a:r>
              <a:rPr lang="en-US" altLang="zh-CN" sz="1150" dirty="0">
                <a:latin typeface="Times New Roman" panose="02020603050405020304" charset="0"/>
                <a:cs typeface="Times New Roman" panose="02020603050405020304" charset="0"/>
              </a:rPr>
              <a:t>3×3 Conv</a:t>
            </a:r>
            <a:endParaRPr lang="zh-CN" altLang="en-US" sz="115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5" name="连接符: 肘形 14"/>
          <p:cNvCxnSpPr>
            <a:stCxn id="150" idx="2"/>
            <a:endCxn id="185" idx="2"/>
          </p:cNvCxnSpPr>
          <p:nvPr/>
        </p:nvCxnSpPr>
        <p:spPr>
          <a:xfrm flipV="1">
            <a:off x="6225011" y="2905624"/>
            <a:ext cx="725793" cy="149842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6392697" y="4758641"/>
            <a:ext cx="201621" cy="192160"/>
            <a:chOff x="7386792" y="4284948"/>
            <a:chExt cx="201621" cy="192160"/>
          </a:xfrm>
        </p:grpSpPr>
        <p:sp>
          <p:nvSpPr>
            <p:cNvPr id="113" name="流程图: 接点 112"/>
            <p:cNvSpPr/>
            <p:nvPr/>
          </p:nvSpPr>
          <p:spPr>
            <a:xfrm>
              <a:off x="7386792" y="4284948"/>
              <a:ext cx="201621" cy="192160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7487603" y="4284948"/>
              <a:ext cx="0" cy="1921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7386792" y="4381028"/>
              <a:ext cx="20162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组合 8"/>
          <p:cNvGrpSpPr/>
          <p:nvPr/>
        </p:nvGrpSpPr>
        <p:grpSpPr>
          <a:xfrm>
            <a:off x="9536216" y="4018254"/>
            <a:ext cx="201621" cy="192160"/>
            <a:chOff x="9663176" y="2100010"/>
            <a:chExt cx="201621" cy="192160"/>
          </a:xfrm>
        </p:grpSpPr>
        <p:sp>
          <p:nvSpPr>
            <p:cNvPr id="81" name="流程图: 接点 80"/>
            <p:cNvSpPr/>
            <p:nvPr/>
          </p:nvSpPr>
          <p:spPr>
            <a:xfrm>
              <a:off x="9663176" y="2100010"/>
              <a:ext cx="201621" cy="192160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dirty="0">
                  <a:latin typeface="Times New Roman" panose="02020603050405020304" charset="0"/>
                  <a:cs typeface="Times New Roman" panose="02020603050405020304" charset="0"/>
                </a:rPr>
                <a:t>—-</a:t>
              </a:r>
              <a:endParaRPr lang="zh-CN" altLang="en-US" dirty="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cxnSp>
          <p:nvCxnSpPr>
            <p:cNvPr id="10" name="直接连接符 9"/>
            <p:cNvCxnSpPr>
              <a:stCxn id="81" idx="2"/>
              <a:endCxn id="81" idx="6"/>
            </p:cNvCxnSpPr>
            <p:nvPr/>
          </p:nvCxnSpPr>
          <p:spPr>
            <a:xfrm>
              <a:off x="9663176" y="2196090"/>
              <a:ext cx="20162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文本框 27"/>
          <p:cNvSpPr txBox="1"/>
          <p:nvPr/>
        </p:nvSpPr>
        <p:spPr>
          <a:xfrm>
            <a:off x="5078020" y="2872476"/>
            <a:ext cx="3479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 dirty="0"/>
              <a:t>128</a:t>
            </a:r>
            <a:endParaRPr lang="zh-CN" altLang="en-US" sz="800" dirty="0"/>
          </a:p>
        </p:txBody>
      </p:sp>
      <p:sp>
        <p:nvSpPr>
          <p:cNvPr id="151" name="文本框 150"/>
          <p:cNvSpPr txBox="1"/>
          <p:nvPr/>
        </p:nvSpPr>
        <p:spPr>
          <a:xfrm>
            <a:off x="6220864" y="2875428"/>
            <a:ext cx="3479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 dirty="0"/>
              <a:t>64</a:t>
            </a:r>
            <a:endParaRPr lang="zh-CN" altLang="en-US" sz="800" dirty="0"/>
          </a:p>
        </p:txBody>
      </p:sp>
      <p:sp>
        <p:nvSpPr>
          <p:cNvPr id="136" name="矩形: 圆角 135"/>
          <p:cNvSpPr/>
          <p:nvPr/>
        </p:nvSpPr>
        <p:spPr>
          <a:xfrm rot="16200000">
            <a:off x="5165819" y="2235837"/>
            <a:ext cx="700148" cy="196932"/>
          </a:xfrm>
          <a:prstGeom prst="round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p>
            <a:pPr algn="ctr"/>
            <a:r>
              <a:rPr lang="en-US" altLang="zh-CN" sz="1150" dirty="0">
                <a:latin typeface="Times New Roman" panose="02020603050405020304" charset="0"/>
                <a:cs typeface="Times New Roman" panose="02020603050405020304" charset="0"/>
              </a:rPr>
              <a:t>3×3 Conv</a:t>
            </a:r>
            <a:endParaRPr lang="zh-CN" altLang="en-US" sz="115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7" name="矩形: 圆角 136"/>
          <p:cNvSpPr/>
          <p:nvPr/>
        </p:nvSpPr>
        <p:spPr>
          <a:xfrm rot="16200000">
            <a:off x="5468202" y="2237447"/>
            <a:ext cx="700146" cy="1930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dirty="0" err="1">
                <a:latin typeface="Times New Roman" panose="02020603050405020304" charset="0"/>
                <a:cs typeface="Times New Roman" panose="02020603050405020304" charset="0"/>
              </a:rPr>
              <a:t>ReLU</a:t>
            </a:r>
            <a:endParaRPr lang="zh-CN" altLang="en-US" sz="12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0" name="矩形: 圆角 139"/>
          <p:cNvSpPr/>
          <p:nvPr/>
        </p:nvSpPr>
        <p:spPr>
          <a:xfrm rot="16200000">
            <a:off x="5773918" y="2236914"/>
            <a:ext cx="699080" cy="193068"/>
          </a:xfrm>
          <a:prstGeom prst="round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p>
            <a:pPr algn="ctr"/>
            <a:r>
              <a:rPr lang="en-US" altLang="zh-CN" sz="1150" dirty="0">
                <a:latin typeface="Times New Roman" panose="02020603050405020304" charset="0"/>
                <a:cs typeface="Times New Roman" panose="02020603050405020304" charset="0"/>
              </a:rPr>
              <a:t>3×3 Conv</a:t>
            </a:r>
            <a:endParaRPr lang="zh-CN" altLang="en-US" sz="115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1" name="直接箭头连接符 10"/>
          <p:cNvCxnSpPr>
            <a:stCxn id="161" idx="3"/>
            <a:endCxn id="136" idx="0"/>
          </p:cNvCxnSpPr>
          <p:nvPr/>
        </p:nvCxnSpPr>
        <p:spPr>
          <a:xfrm flipV="1">
            <a:off x="5072824" y="2334303"/>
            <a:ext cx="344603" cy="1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连接符: 肘形 5"/>
          <p:cNvCxnSpPr>
            <a:stCxn id="140" idx="2"/>
            <a:endCxn id="185" idx="0"/>
          </p:cNvCxnSpPr>
          <p:nvPr/>
        </p:nvCxnSpPr>
        <p:spPr>
          <a:xfrm>
            <a:off x="6219992" y="2333448"/>
            <a:ext cx="730812" cy="19526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文本框 153"/>
          <p:cNvSpPr txBox="1"/>
          <p:nvPr/>
        </p:nvSpPr>
        <p:spPr>
          <a:xfrm>
            <a:off x="5083295" y="2304708"/>
            <a:ext cx="3479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 dirty="0"/>
              <a:t>128</a:t>
            </a:r>
            <a:endParaRPr lang="zh-CN" altLang="en-US" sz="800" dirty="0"/>
          </a:p>
        </p:txBody>
      </p:sp>
      <p:sp>
        <p:nvSpPr>
          <p:cNvPr id="155" name="文本框 154"/>
          <p:cNvSpPr txBox="1"/>
          <p:nvPr/>
        </p:nvSpPr>
        <p:spPr>
          <a:xfrm>
            <a:off x="6207379" y="2299867"/>
            <a:ext cx="3479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 dirty="0"/>
              <a:t>64</a:t>
            </a:r>
            <a:endParaRPr lang="zh-CN" altLang="en-US" sz="800" dirty="0"/>
          </a:p>
        </p:txBody>
      </p:sp>
      <p:sp>
        <p:nvSpPr>
          <p:cNvPr id="156" name="立方体 155"/>
          <p:cNvSpPr/>
          <p:nvPr/>
        </p:nvSpPr>
        <p:spPr>
          <a:xfrm>
            <a:off x="8031082" y="4816255"/>
            <a:ext cx="107950" cy="96080"/>
          </a:xfrm>
          <a:prstGeom prst="cube">
            <a:avLst/>
          </a:prstGeom>
          <a:solidFill>
            <a:srgbClr val="9A38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7" name="立方体 156"/>
          <p:cNvSpPr/>
          <p:nvPr/>
        </p:nvSpPr>
        <p:spPr>
          <a:xfrm>
            <a:off x="8031082" y="4720175"/>
            <a:ext cx="107950" cy="96080"/>
          </a:xfrm>
          <a:prstGeom prst="cube">
            <a:avLst/>
          </a:prstGeom>
          <a:solidFill>
            <a:srgbClr val="9A38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65" name="立方体 164"/>
          <p:cNvSpPr/>
          <p:nvPr/>
        </p:nvSpPr>
        <p:spPr>
          <a:xfrm>
            <a:off x="8031082" y="4624095"/>
            <a:ext cx="107950" cy="96080"/>
          </a:xfrm>
          <a:prstGeom prst="cube">
            <a:avLst/>
          </a:prstGeom>
          <a:solidFill>
            <a:srgbClr val="9A38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67" name="立方体 166"/>
          <p:cNvSpPr/>
          <p:nvPr/>
        </p:nvSpPr>
        <p:spPr>
          <a:xfrm>
            <a:off x="7558044" y="4367876"/>
            <a:ext cx="288925" cy="781025"/>
          </a:xfrm>
          <a:prstGeom prst="cube">
            <a:avLst>
              <a:gd name="adj" fmla="val 62209"/>
            </a:avLst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68" name="立方体 167"/>
          <p:cNvSpPr/>
          <p:nvPr/>
        </p:nvSpPr>
        <p:spPr>
          <a:xfrm>
            <a:off x="7684879" y="4462798"/>
            <a:ext cx="225593" cy="601579"/>
          </a:xfrm>
          <a:prstGeom prst="cube">
            <a:avLst>
              <a:gd name="adj" fmla="val 62209"/>
            </a:avLst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69" name="立方体 168"/>
          <p:cNvSpPr/>
          <p:nvPr/>
        </p:nvSpPr>
        <p:spPr>
          <a:xfrm>
            <a:off x="7796505" y="4571428"/>
            <a:ext cx="164432" cy="368621"/>
          </a:xfrm>
          <a:prstGeom prst="cube">
            <a:avLst>
              <a:gd name="adj" fmla="val 62209"/>
            </a:avLst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70" name="立方体 169"/>
          <p:cNvSpPr/>
          <p:nvPr/>
        </p:nvSpPr>
        <p:spPr>
          <a:xfrm>
            <a:off x="8221627" y="4571427"/>
            <a:ext cx="164432" cy="368621"/>
          </a:xfrm>
          <a:prstGeom prst="cube">
            <a:avLst>
              <a:gd name="adj" fmla="val 62209"/>
            </a:avLst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71" name="立方体 170"/>
          <p:cNvSpPr/>
          <p:nvPr/>
        </p:nvSpPr>
        <p:spPr>
          <a:xfrm>
            <a:off x="8286462" y="4438800"/>
            <a:ext cx="225593" cy="601579"/>
          </a:xfrm>
          <a:prstGeom prst="cube">
            <a:avLst>
              <a:gd name="adj" fmla="val 62209"/>
            </a:avLst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72" name="立方体 171"/>
          <p:cNvSpPr/>
          <p:nvPr/>
        </p:nvSpPr>
        <p:spPr>
          <a:xfrm>
            <a:off x="8367592" y="4367876"/>
            <a:ext cx="288925" cy="781025"/>
          </a:xfrm>
          <a:prstGeom prst="cube">
            <a:avLst>
              <a:gd name="adj" fmla="val 62209"/>
            </a:avLst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76" name="矩形: 圆角 175"/>
          <p:cNvSpPr/>
          <p:nvPr/>
        </p:nvSpPr>
        <p:spPr>
          <a:xfrm>
            <a:off x="7463551" y="4274901"/>
            <a:ext cx="1309434" cy="1271996"/>
          </a:xfrm>
          <a:prstGeom prst="round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453" name="直接箭头连接符 452"/>
          <p:cNvCxnSpPr>
            <a:stCxn id="185" idx="3"/>
          </p:cNvCxnSpPr>
          <p:nvPr/>
        </p:nvCxnSpPr>
        <p:spPr>
          <a:xfrm flipV="1">
            <a:off x="7420925" y="2711627"/>
            <a:ext cx="542130" cy="55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文本框 217"/>
          <p:cNvSpPr txBox="1"/>
          <p:nvPr/>
        </p:nvSpPr>
        <p:spPr>
          <a:xfrm>
            <a:off x="7483409" y="5090577"/>
            <a:ext cx="124821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300" b="1" dirty="0">
                <a:latin typeface="Times New Roman" panose="02020603050405020304" charset="0"/>
                <a:cs typeface="Times New Roman" panose="02020603050405020304" charset="0"/>
              </a:rPr>
              <a:t>Residual Compression</a:t>
            </a:r>
            <a:endParaRPr lang="zh-CN" altLang="en-US" sz="13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509" name="直接箭头连接符 508"/>
          <p:cNvCxnSpPr>
            <a:stCxn id="122" idx="0"/>
            <a:endCxn id="505" idx="3"/>
          </p:cNvCxnSpPr>
          <p:nvPr/>
        </p:nvCxnSpPr>
        <p:spPr>
          <a:xfrm flipH="1">
            <a:off x="3762557" y="4853314"/>
            <a:ext cx="854136" cy="14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136" idx="2"/>
            <a:endCxn id="137" idx="0"/>
          </p:cNvCxnSpPr>
          <p:nvPr/>
        </p:nvCxnSpPr>
        <p:spPr>
          <a:xfrm flipV="1">
            <a:off x="5614359" y="2333982"/>
            <a:ext cx="107382" cy="3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>
            <a:stCxn id="137" idx="2"/>
            <a:endCxn id="140" idx="0"/>
          </p:cNvCxnSpPr>
          <p:nvPr/>
        </p:nvCxnSpPr>
        <p:spPr>
          <a:xfrm flipV="1">
            <a:off x="5914810" y="2333448"/>
            <a:ext cx="112114" cy="53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174" idx="2"/>
            <a:endCxn id="175" idx="0"/>
          </p:cNvCxnSpPr>
          <p:nvPr/>
        </p:nvCxnSpPr>
        <p:spPr>
          <a:xfrm flipV="1">
            <a:off x="5612775" y="3054985"/>
            <a:ext cx="107645" cy="152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>
            <a:stCxn id="175" idx="2"/>
            <a:endCxn id="150" idx="0"/>
          </p:cNvCxnSpPr>
          <p:nvPr/>
        </p:nvCxnSpPr>
        <p:spPr>
          <a:xfrm>
            <a:off x="5913489" y="3054985"/>
            <a:ext cx="118454" cy="4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连接符: 肘形 11"/>
          <p:cNvCxnSpPr/>
          <p:nvPr/>
        </p:nvCxnSpPr>
        <p:spPr>
          <a:xfrm>
            <a:off x="3882361" y="1855718"/>
            <a:ext cx="853200" cy="34310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3885537" y="3543814"/>
            <a:ext cx="5180400" cy="590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V="1">
            <a:off x="4736961" y="3197263"/>
            <a:ext cx="0" cy="3465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连接符: 肘形 35"/>
          <p:cNvCxnSpPr/>
          <p:nvPr/>
        </p:nvCxnSpPr>
        <p:spPr>
          <a:xfrm rot="16200000" flipV="1">
            <a:off x="9029459" y="2757004"/>
            <a:ext cx="644400" cy="575499"/>
          </a:xfrm>
          <a:prstGeom prst="bentConnector3">
            <a:avLst>
              <a:gd name="adj1" fmla="val 100451"/>
            </a:avLst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 flipH="1" flipV="1">
            <a:off x="4235830" y="2691467"/>
            <a:ext cx="1" cy="781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连接符: 肘形 44"/>
          <p:cNvCxnSpPr/>
          <p:nvPr/>
        </p:nvCxnSpPr>
        <p:spPr>
          <a:xfrm rot="10800000" flipH="1" flipV="1">
            <a:off x="4241834" y="3623456"/>
            <a:ext cx="5292000" cy="490877"/>
          </a:xfrm>
          <a:prstGeom prst="bentConnector3">
            <a:avLst>
              <a:gd name="adj1" fmla="val -78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65" idx="3"/>
          </p:cNvCxnSpPr>
          <p:nvPr/>
        </p:nvCxnSpPr>
        <p:spPr>
          <a:xfrm>
            <a:off x="9637027" y="3730899"/>
            <a:ext cx="0" cy="28735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连接符: 肘形 56"/>
          <p:cNvCxnSpPr/>
          <p:nvPr/>
        </p:nvCxnSpPr>
        <p:spPr>
          <a:xfrm rot="5400000">
            <a:off x="8843852" y="4023079"/>
            <a:ext cx="605841" cy="98051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167" idx="2"/>
          </p:cNvCxnSpPr>
          <p:nvPr/>
        </p:nvCxnSpPr>
        <p:spPr>
          <a:xfrm flipH="1">
            <a:off x="6594318" y="4848257"/>
            <a:ext cx="963726" cy="646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直接箭头连接符 451"/>
          <p:cNvCxnSpPr>
            <a:endCxn id="122" idx="2"/>
          </p:cNvCxnSpPr>
          <p:nvPr/>
        </p:nvCxnSpPr>
        <p:spPr>
          <a:xfrm flipH="1" flipV="1">
            <a:off x="5606454" y="4853314"/>
            <a:ext cx="786243" cy="14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连接符: 曲线 454"/>
          <p:cNvCxnSpPr>
            <a:stCxn id="50" idx="3"/>
            <a:endCxn id="160" idx="2"/>
          </p:cNvCxnSpPr>
          <p:nvPr/>
        </p:nvCxnSpPr>
        <p:spPr>
          <a:xfrm rot="5400000">
            <a:off x="7399936" y="2737345"/>
            <a:ext cx="959720" cy="1196524"/>
          </a:xfrm>
          <a:prstGeom prst="curvedConnector2">
            <a:avLst/>
          </a:prstGeom>
          <a:ln w="12700">
            <a:solidFill>
              <a:srgbClr val="9A38D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连接符: 曲线 456"/>
          <p:cNvCxnSpPr>
            <a:stCxn id="165" idx="0"/>
            <a:endCxn id="160" idx="2"/>
          </p:cNvCxnSpPr>
          <p:nvPr/>
        </p:nvCxnSpPr>
        <p:spPr>
          <a:xfrm rot="16200000" flipV="1">
            <a:off x="7284987" y="3812014"/>
            <a:ext cx="808628" cy="815533"/>
          </a:xfrm>
          <a:prstGeom prst="curvedConnector2">
            <a:avLst/>
          </a:prstGeom>
          <a:ln w="12700">
            <a:solidFill>
              <a:srgbClr val="9A38D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连接符: 肘形 458"/>
          <p:cNvCxnSpPr/>
          <p:nvPr/>
        </p:nvCxnSpPr>
        <p:spPr>
          <a:xfrm rot="10800000" flipV="1">
            <a:off x="6493508" y="3815465"/>
            <a:ext cx="3143518" cy="1135335"/>
          </a:xfrm>
          <a:prstGeom prst="bentConnector4">
            <a:avLst>
              <a:gd name="adj1" fmla="val -10992"/>
              <a:gd name="adj2" fmla="val 15852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连接符: 肘形 463"/>
          <p:cNvCxnSpPr>
            <a:stCxn id="505" idx="0"/>
            <a:endCxn id="21" idx="2"/>
          </p:cNvCxnSpPr>
          <p:nvPr/>
        </p:nvCxnSpPr>
        <p:spPr>
          <a:xfrm rot="5400000" flipH="1" flipV="1">
            <a:off x="2960997" y="3487791"/>
            <a:ext cx="598473" cy="863392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2" name="Problem"/>
          <p:cNvSpPr txBox="1"/>
          <p:nvPr/>
        </p:nvSpPr>
        <p:spPr>
          <a:xfrm>
            <a:off x="0" y="-12519"/>
            <a:ext cx="12192000" cy="643890"/>
          </a:xfrm>
          <a:prstGeom prst="rect">
            <a:avLst/>
          </a:prstGeom>
          <a:solidFill>
            <a:srgbClr val="043A8F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spAutoFit/>
          </a:bodyPr>
          <a:lstStyle>
            <a:lvl1pPr algn="ctr">
              <a:defRPr sz="3600" spc="150">
                <a:solidFill>
                  <a:srgbClr val="2A2A2A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</a:rPr>
              <a:t>Architecture of Sub-networks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矩形: 圆角 4"/>
          <p:cNvSpPr/>
          <p:nvPr/>
        </p:nvSpPr>
        <p:spPr>
          <a:xfrm rot="16200000">
            <a:off x="1614068" y="1486962"/>
            <a:ext cx="736844" cy="189857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p>
            <a:pPr algn="ctr"/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3×3 Conv</a:t>
            </a:r>
            <a:endParaRPr lang="zh-CN" altLang="en-US" sz="12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矩形: 圆角 8"/>
          <p:cNvSpPr/>
          <p:nvPr/>
        </p:nvSpPr>
        <p:spPr>
          <a:xfrm rot="16200000">
            <a:off x="2255983" y="2894035"/>
            <a:ext cx="733016" cy="181251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p>
            <a:pPr algn="ctr"/>
            <a:r>
              <a:rPr lang="en-US" altLang="zh-CN" sz="1100" dirty="0">
                <a:latin typeface="Times New Roman" panose="02020603050405020304" charset="0"/>
                <a:cs typeface="Times New Roman" panose="02020603050405020304" charset="0"/>
              </a:rPr>
              <a:t>Sigmoid</a:t>
            </a:r>
            <a:endParaRPr lang="zh-CN" altLang="en-US" sz="11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矩形: 圆角 9"/>
          <p:cNvSpPr/>
          <p:nvPr/>
        </p:nvSpPr>
        <p:spPr>
          <a:xfrm rot="16200000">
            <a:off x="2262110" y="1483222"/>
            <a:ext cx="736845" cy="19733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rIns="54000" rtlCol="0" anchor="ctr"/>
          <a:p>
            <a:pPr algn="ctr"/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Linear</a:t>
            </a:r>
            <a:endParaRPr lang="zh-CN" altLang="en-US" sz="12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2" name="直接箭头连接符 11"/>
          <p:cNvCxnSpPr>
            <a:stCxn id="6" idx="2"/>
            <a:endCxn id="64" idx="0"/>
          </p:cNvCxnSpPr>
          <p:nvPr/>
        </p:nvCxnSpPr>
        <p:spPr>
          <a:xfrm>
            <a:off x="2077419" y="1581891"/>
            <a:ext cx="13347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69" idx="2"/>
            <a:endCxn id="70" idx="0"/>
          </p:cNvCxnSpPr>
          <p:nvPr/>
        </p:nvCxnSpPr>
        <p:spPr>
          <a:xfrm>
            <a:off x="3053155" y="2115599"/>
            <a:ext cx="14005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流程图: 接点 53"/>
          <p:cNvSpPr/>
          <p:nvPr/>
        </p:nvSpPr>
        <p:spPr>
          <a:xfrm>
            <a:off x="3514466" y="2244768"/>
            <a:ext cx="201621" cy="19216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+</a:t>
            </a:r>
            <a:endParaRPr lang="zh-CN" alt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56" name="连接符: 肘形 55"/>
          <p:cNvCxnSpPr>
            <a:stCxn id="70" idx="2"/>
            <a:endCxn id="54" idx="0"/>
          </p:cNvCxnSpPr>
          <p:nvPr/>
        </p:nvCxnSpPr>
        <p:spPr>
          <a:xfrm>
            <a:off x="3383066" y="2115599"/>
            <a:ext cx="232211" cy="129169"/>
          </a:xfrm>
          <a:prstGeom prst="bentConnector4">
            <a:avLst>
              <a:gd name="adj1" fmla="val 98445"/>
              <a:gd name="adj2" fmla="val 8674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连接符: 肘形 57"/>
          <p:cNvCxnSpPr>
            <a:stCxn id="32" idx="6"/>
            <a:endCxn id="54" idx="4"/>
          </p:cNvCxnSpPr>
          <p:nvPr/>
        </p:nvCxnSpPr>
        <p:spPr>
          <a:xfrm flipV="1">
            <a:off x="3059036" y="2436928"/>
            <a:ext cx="556241" cy="155991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54" idx="6"/>
          </p:cNvCxnSpPr>
          <p:nvPr/>
        </p:nvCxnSpPr>
        <p:spPr>
          <a:xfrm flipV="1">
            <a:off x="3716087" y="2340847"/>
            <a:ext cx="256819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流程图: 接点 66"/>
          <p:cNvSpPr/>
          <p:nvPr/>
        </p:nvSpPr>
        <p:spPr>
          <a:xfrm>
            <a:off x="4454711" y="2244768"/>
            <a:ext cx="201621" cy="19216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+</a:t>
            </a:r>
            <a:endParaRPr lang="zh-CN" alt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79" name="直接箭头连接符 78"/>
          <p:cNvCxnSpPr>
            <a:endCxn id="67" idx="2"/>
          </p:cNvCxnSpPr>
          <p:nvPr/>
        </p:nvCxnSpPr>
        <p:spPr>
          <a:xfrm>
            <a:off x="4162771" y="2340847"/>
            <a:ext cx="291940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文本框 103"/>
          <p:cNvSpPr txBox="1"/>
          <p:nvPr/>
        </p:nvSpPr>
        <p:spPr>
          <a:xfrm>
            <a:off x="2669620" y="1378509"/>
            <a:ext cx="7807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 i="1" dirty="0">
                <a:latin typeface="Times New Roman" panose="02020603050405020304" charset="0"/>
                <a:cs typeface="Times New Roman" panose="02020603050405020304" charset="0"/>
              </a:rPr>
              <a:t>kernels</a:t>
            </a:r>
            <a:endParaRPr lang="zh-CN" altLang="en-US" sz="900" i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48" name="直接箭头连接符 47"/>
          <p:cNvCxnSpPr/>
          <p:nvPr/>
        </p:nvCxnSpPr>
        <p:spPr>
          <a:xfrm>
            <a:off x="4555521" y="2436928"/>
            <a:ext cx="0" cy="2425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endCxn id="6" idx="0"/>
          </p:cNvCxnSpPr>
          <p:nvPr/>
        </p:nvCxnSpPr>
        <p:spPr>
          <a:xfrm flipV="1">
            <a:off x="1436083" y="1581891"/>
            <a:ext cx="451479" cy="10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立方体 110"/>
          <p:cNvSpPr/>
          <p:nvPr/>
        </p:nvSpPr>
        <p:spPr>
          <a:xfrm>
            <a:off x="1287453" y="2795451"/>
            <a:ext cx="148907" cy="467228"/>
          </a:xfrm>
          <a:prstGeom prst="cube">
            <a:avLst>
              <a:gd name="adj" fmla="val 62209"/>
            </a:avLst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09" name="直接箭头连接符 108"/>
          <p:cNvCxnSpPr>
            <a:stCxn id="111" idx="5"/>
          </p:cNvCxnSpPr>
          <p:nvPr/>
        </p:nvCxnSpPr>
        <p:spPr>
          <a:xfrm>
            <a:off x="1436360" y="2982748"/>
            <a:ext cx="454162" cy="61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立方体 121"/>
          <p:cNvSpPr/>
          <p:nvPr/>
        </p:nvSpPr>
        <p:spPr>
          <a:xfrm>
            <a:off x="1283301" y="1400087"/>
            <a:ext cx="148907" cy="467228"/>
          </a:xfrm>
          <a:prstGeom prst="cube">
            <a:avLst>
              <a:gd name="adj" fmla="val 62209"/>
            </a:avLst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3" name="立方体 122"/>
          <p:cNvSpPr/>
          <p:nvPr/>
        </p:nvSpPr>
        <p:spPr>
          <a:xfrm>
            <a:off x="1287454" y="2144055"/>
            <a:ext cx="148907" cy="467228"/>
          </a:xfrm>
          <a:prstGeom prst="cube">
            <a:avLst>
              <a:gd name="adj" fmla="val 62209"/>
            </a:avLst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20" name="连接符: 曲线 119"/>
          <p:cNvCxnSpPr>
            <a:stCxn id="123" idx="5"/>
            <a:endCxn id="69" idx="0"/>
          </p:cNvCxnSpPr>
          <p:nvPr/>
        </p:nvCxnSpPr>
        <p:spPr>
          <a:xfrm flipV="1">
            <a:off x="1436361" y="2115599"/>
            <a:ext cx="1426937" cy="215753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连接符: 曲线 123"/>
          <p:cNvCxnSpPr>
            <a:stCxn id="123" idx="5"/>
            <a:endCxn id="32" idx="2"/>
          </p:cNvCxnSpPr>
          <p:nvPr/>
        </p:nvCxnSpPr>
        <p:spPr>
          <a:xfrm>
            <a:off x="1436361" y="2331352"/>
            <a:ext cx="1421054" cy="261567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立方体 130"/>
          <p:cNvSpPr/>
          <p:nvPr/>
        </p:nvSpPr>
        <p:spPr>
          <a:xfrm>
            <a:off x="4460281" y="2678042"/>
            <a:ext cx="148907" cy="467228"/>
          </a:xfrm>
          <a:prstGeom prst="cube">
            <a:avLst>
              <a:gd name="adj" fmla="val 62209"/>
            </a:avLst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37" name="直接箭头连接符 136"/>
          <p:cNvCxnSpPr/>
          <p:nvPr/>
        </p:nvCxnSpPr>
        <p:spPr>
          <a:xfrm flipV="1">
            <a:off x="2080387" y="2983362"/>
            <a:ext cx="134300" cy="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8" name="文本框 137"/>
              <p:cNvSpPr txBox="1"/>
              <p:nvPr/>
            </p:nvSpPr>
            <p:spPr>
              <a:xfrm>
                <a:off x="1367240" y="2286661"/>
                <a:ext cx="26899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 smtClean="0">
                              <a:latin typeface="Cambria Math" panose="02040503050406030204" pitchFamily="18" charset="0"/>
                            </a:rPr>
                            <m:t>△</m:t>
                          </m:r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𝑚𝑎𝑖𝑛</m:t>
                          </m:r>
                        </m:sub>
                      </m:sSub>
                    </m:oMath>
                  </m:oMathPara>
                </a14:m>
                <a:endParaRPr lang="zh-CN" altLang="en-US" sz="1100" dirty="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mc:Choice>
        <mc:Fallback>
          <p:sp>
            <p:nvSpPr>
              <p:cNvPr id="138" name="文本框 1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240" y="2286661"/>
                <a:ext cx="268999" cy="261610"/>
              </a:xfrm>
              <a:prstGeom prst="rect">
                <a:avLst/>
              </a:prstGeom>
              <a:blipFill rotWithShape="1">
                <a:blip r:embed="rId1"/>
                <a:stretch>
                  <a:fillRect l="-32" t="-10" r="-63794" b="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9" name="文本框 138"/>
              <p:cNvSpPr txBox="1"/>
              <p:nvPr/>
            </p:nvSpPr>
            <p:spPr>
              <a:xfrm>
                <a:off x="1381082" y="1520726"/>
                <a:ext cx="26322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 smtClean="0">
                              <a:latin typeface="Cambria Math" panose="02040503050406030204" pitchFamily="18" charset="0"/>
                            </a:rPr>
                            <m:t>△</m:t>
                          </m:r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𝑎𝑢𝑥</m:t>
                          </m:r>
                        </m:sub>
                      </m:sSub>
                    </m:oMath>
                  </m:oMathPara>
                </a14:m>
                <a:endParaRPr lang="zh-CN" altLang="en-US" sz="1100" dirty="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mc:Choice>
        <mc:Fallback>
          <p:sp>
            <p:nvSpPr>
              <p:cNvPr id="139" name="文本框 1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1082" y="1520726"/>
                <a:ext cx="263229" cy="261610"/>
              </a:xfrm>
              <a:prstGeom prst="rect">
                <a:avLst/>
              </a:prstGeom>
              <a:blipFill rotWithShape="1">
                <a:blip r:embed="rId2"/>
                <a:stretch>
                  <a:fillRect l="-225" t="-205" r="-40415" b="2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0" name="文本框 139"/>
              <p:cNvSpPr txBox="1"/>
              <p:nvPr/>
            </p:nvSpPr>
            <p:spPr>
              <a:xfrm>
                <a:off x="1375312" y="2923725"/>
                <a:ext cx="26899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 smtClean="0">
                              <a:latin typeface="Cambria Math" panose="02040503050406030204" pitchFamily="18" charset="0"/>
                            </a:rPr>
                            <m:t>△</m:t>
                          </m:r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𝑎𝑢𝑥</m:t>
                          </m:r>
                        </m:sub>
                      </m:sSub>
                    </m:oMath>
                  </m:oMathPara>
                </a14:m>
                <a:endParaRPr lang="zh-CN" altLang="en-US" sz="1100" dirty="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mc:Choice>
        <mc:Fallback>
          <p:sp>
            <p:nvSpPr>
              <p:cNvPr id="140" name="文本框 1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5312" y="2923725"/>
                <a:ext cx="268999" cy="261610"/>
              </a:xfrm>
              <a:prstGeom prst="rect">
                <a:avLst/>
              </a:prstGeom>
              <a:blipFill rotWithShape="1">
                <a:blip r:embed="rId2"/>
                <a:stretch>
                  <a:fillRect l="-200" t="-71" r="-37424" b="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1" name="文本框 140"/>
              <p:cNvSpPr txBox="1"/>
              <p:nvPr/>
            </p:nvSpPr>
            <p:spPr>
              <a:xfrm>
                <a:off x="4178436" y="2752066"/>
                <a:ext cx="23511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sz="1200" dirty="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mc:Choice>
        <mc:Fallback>
          <p:sp>
            <p:nvSpPr>
              <p:cNvPr id="141" name="文本框 1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8436" y="2752066"/>
                <a:ext cx="235118" cy="276999"/>
              </a:xfrm>
              <a:prstGeom prst="rect">
                <a:avLst/>
              </a:prstGeom>
              <a:blipFill rotWithShape="1">
                <a:blip r:embed="rId3"/>
                <a:stretch>
                  <a:fillRect l="-58" t="-221" r="129" b="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4" name="连接符: 肘形 143"/>
          <p:cNvCxnSpPr>
            <a:stCxn id="123" idx="2"/>
          </p:cNvCxnSpPr>
          <p:nvPr/>
        </p:nvCxnSpPr>
        <p:spPr>
          <a:xfrm rot="10800000" flipH="1">
            <a:off x="1287454" y="1195246"/>
            <a:ext cx="3268066" cy="1228740"/>
          </a:xfrm>
          <a:prstGeom prst="bentConnector3">
            <a:avLst>
              <a:gd name="adj1" fmla="val -699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/>
          <p:cNvCxnSpPr/>
          <p:nvPr/>
        </p:nvCxnSpPr>
        <p:spPr>
          <a:xfrm>
            <a:off x="4555520" y="1191578"/>
            <a:ext cx="0" cy="10548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/>
          <p:cNvCxnSpPr>
            <a:endCxn id="9" idx="0"/>
          </p:cNvCxnSpPr>
          <p:nvPr/>
        </p:nvCxnSpPr>
        <p:spPr>
          <a:xfrm>
            <a:off x="2404552" y="2983363"/>
            <a:ext cx="127314" cy="129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stCxn id="54" idx="2"/>
            <a:endCxn id="54" idx="6"/>
          </p:cNvCxnSpPr>
          <p:nvPr/>
        </p:nvCxnSpPr>
        <p:spPr>
          <a:xfrm>
            <a:off x="3514466" y="2340848"/>
            <a:ext cx="20162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54" idx="0"/>
            <a:endCxn id="54" idx="4"/>
          </p:cNvCxnSpPr>
          <p:nvPr/>
        </p:nvCxnSpPr>
        <p:spPr>
          <a:xfrm>
            <a:off x="3615277" y="2244768"/>
            <a:ext cx="0" cy="192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67" idx="2"/>
            <a:endCxn id="67" idx="6"/>
          </p:cNvCxnSpPr>
          <p:nvPr/>
        </p:nvCxnSpPr>
        <p:spPr>
          <a:xfrm>
            <a:off x="4454711" y="2340848"/>
            <a:ext cx="20162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67" idx="0"/>
            <a:endCxn id="67" idx="4"/>
          </p:cNvCxnSpPr>
          <p:nvPr/>
        </p:nvCxnSpPr>
        <p:spPr>
          <a:xfrm>
            <a:off x="4555522" y="2244768"/>
            <a:ext cx="0" cy="192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流程图: 接点 31"/>
          <p:cNvSpPr/>
          <p:nvPr/>
        </p:nvSpPr>
        <p:spPr>
          <a:xfrm>
            <a:off x="2857415" y="2496839"/>
            <a:ext cx="201621" cy="19216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X</a:t>
            </a:r>
            <a:endParaRPr lang="zh-CN" altLang="en-US" sz="12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文本框 46"/>
              <p:cNvSpPr txBox="1"/>
              <p:nvPr/>
            </p:nvSpPr>
            <p:spPr>
              <a:xfrm>
                <a:off x="3336591" y="1891100"/>
                <a:ext cx="26322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 smtClean="0">
                              <a:latin typeface="Cambria Math" panose="02040503050406030204" pitchFamily="18" charset="0"/>
                            </a:rPr>
                            <m:t>△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100" i="1"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</m:sSub>
                    </m:oMath>
                  </m:oMathPara>
                </a14:m>
                <a:endParaRPr lang="zh-CN" altLang="en-US" sz="1100" dirty="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mc:Choice>
        <mc:Fallback>
          <p:sp>
            <p:nvSpPr>
              <p:cNvPr id="47" name="文本框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6591" y="1891100"/>
                <a:ext cx="263229" cy="261610"/>
              </a:xfrm>
              <a:prstGeom prst="rect">
                <a:avLst/>
              </a:prstGeom>
              <a:blipFill rotWithShape="1">
                <a:blip r:embed="rId4"/>
                <a:stretch>
                  <a:fillRect l="-114" t="-27" r="2" b="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文本框 48"/>
              <p:cNvSpPr txBox="1"/>
              <p:nvPr/>
            </p:nvSpPr>
            <p:spPr>
              <a:xfrm>
                <a:off x="3345213" y="2544675"/>
                <a:ext cx="26322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 smtClean="0">
                              <a:latin typeface="Cambria Math" panose="02040503050406030204" pitchFamily="18" charset="0"/>
                            </a:rPr>
                            <m:t>△</m:t>
                          </m:r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zh-CN" altLang="en-US" sz="1100" dirty="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mc:Choice>
        <mc:Fallback>
          <p:sp>
            <p:nvSpPr>
              <p:cNvPr id="49" name="文本框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5213" y="2544675"/>
                <a:ext cx="263229" cy="261610"/>
              </a:xfrm>
              <a:prstGeom prst="rect">
                <a:avLst/>
              </a:prstGeom>
              <a:blipFill rotWithShape="1">
                <a:blip r:embed="rId5"/>
                <a:stretch>
                  <a:fillRect l="-13" t="-88" r="141" b="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矩形: 圆角 63"/>
          <p:cNvSpPr/>
          <p:nvPr/>
        </p:nvSpPr>
        <p:spPr>
          <a:xfrm rot="16200000">
            <a:off x="1937401" y="1486962"/>
            <a:ext cx="736844" cy="189857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p>
            <a:pPr algn="ctr"/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3×3 Conv</a:t>
            </a:r>
            <a:endParaRPr lang="zh-CN" altLang="en-US" sz="12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9" name="矩形: 圆角 68"/>
          <p:cNvSpPr/>
          <p:nvPr/>
        </p:nvSpPr>
        <p:spPr>
          <a:xfrm rot="16200000">
            <a:off x="2589804" y="2020670"/>
            <a:ext cx="736844" cy="189857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p>
            <a:pPr algn="ctr"/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3×3 Conv</a:t>
            </a:r>
            <a:endParaRPr lang="zh-CN" altLang="en-US" sz="12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0" name="矩形: 圆角 69"/>
          <p:cNvSpPr/>
          <p:nvPr/>
        </p:nvSpPr>
        <p:spPr>
          <a:xfrm rot="16200000">
            <a:off x="2919715" y="2020670"/>
            <a:ext cx="736844" cy="189857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p>
            <a:pPr algn="ctr"/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3×3 Conv</a:t>
            </a:r>
            <a:endParaRPr lang="zh-CN" altLang="en-US" sz="12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1" name="矩形: 圆角 70"/>
          <p:cNvSpPr/>
          <p:nvPr/>
        </p:nvSpPr>
        <p:spPr>
          <a:xfrm rot="16200000">
            <a:off x="3702546" y="2245918"/>
            <a:ext cx="736844" cy="189857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p>
            <a:pPr algn="ctr"/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3×3 Conv</a:t>
            </a:r>
            <a:endParaRPr lang="zh-CN" altLang="en-US" sz="12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2" name="矩形: 圆角 71"/>
          <p:cNvSpPr/>
          <p:nvPr/>
        </p:nvSpPr>
        <p:spPr>
          <a:xfrm rot="16200000">
            <a:off x="1955380" y="2891648"/>
            <a:ext cx="736844" cy="189857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p>
            <a:pPr algn="ctr"/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3×3 Conv</a:t>
            </a:r>
            <a:endParaRPr lang="zh-CN" altLang="en-US" sz="12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3" name="矩形: 圆角 72"/>
          <p:cNvSpPr/>
          <p:nvPr/>
        </p:nvSpPr>
        <p:spPr>
          <a:xfrm rot="16200000">
            <a:off x="1611154" y="2887819"/>
            <a:ext cx="736844" cy="189857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p>
            <a:pPr algn="ctr"/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3×3 Conv</a:t>
            </a:r>
            <a:endParaRPr lang="zh-CN" altLang="en-US" sz="12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60" name="直接箭头连接符 59"/>
          <p:cNvCxnSpPr>
            <a:stCxn id="64" idx="2"/>
            <a:endCxn id="10" idx="0"/>
          </p:cNvCxnSpPr>
          <p:nvPr/>
        </p:nvCxnSpPr>
        <p:spPr>
          <a:xfrm flipV="1">
            <a:off x="2400752" y="1581889"/>
            <a:ext cx="131113" cy="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连接符: 肘形 134"/>
          <p:cNvCxnSpPr>
            <a:stCxn id="10" idx="2"/>
            <a:endCxn id="69" idx="3"/>
          </p:cNvCxnSpPr>
          <p:nvPr/>
        </p:nvCxnSpPr>
        <p:spPr>
          <a:xfrm>
            <a:off x="2729200" y="1581889"/>
            <a:ext cx="229027" cy="165288"/>
          </a:xfrm>
          <a:prstGeom prst="bentConnector4">
            <a:avLst>
              <a:gd name="adj1" fmla="val 99814"/>
              <a:gd name="adj2" fmla="val 13184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连接符: 肘形 151"/>
          <p:cNvCxnSpPr>
            <a:stCxn id="9" idx="2"/>
            <a:endCxn id="32" idx="4"/>
          </p:cNvCxnSpPr>
          <p:nvPr/>
        </p:nvCxnSpPr>
        <p:spPr>
          <a:xfrm flipV="1">
            <a:off x="2713117" y="2688999"/>
            <a:ext cx="245109" cy="295662"/>
          </a:xfrm>
          <a:prstGeom prst="bentConnector4">
            <a:avLst>
              <a:gd name="adj1" fmla="val 99742"/>
              <a:gd name="adj2" fmla="val 6532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连接符 155"/>
          <p:cNvCxnSpPr>
            <a:stCxn id="32" idx="7"/>
            <a:endCxn id="32" idx="3"/>
          </p:cNvCxnSpPr>
          <p:nvPr/>
        </p:nvCxnSpPr>
        <p:spPr>
          <a:xfrm flipH="1">
            <a:off x="2886942" y="2524980"/>
            <a:ext cx="142567" cy="1358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连接符 157"/>
          <p:cNvCxnSpPr/>
          <p:nvPr/>
        </p:nvCxnSpPr>
        <p:spPr>
          <a:xfrm>
            <a:off x="2886942" y="2524980"/>
            <a:ext cx="142567" cy="1358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文本框 158"/>
          <p:cNvSpPr txBox="1"/>
          <p:nvPr/>
        </p:nvSpPr>
        <p:spPr>
          <a:xfrm>
            <a:off x="1612775" y="1402726"/>
            <a:ext cx="3479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 dirty="0"/>
              <a:t>64</a:t>
            </a:r>
            <a:endParaRPr lang="zh-CN" altLang="en-US" sz="800" dirty="0"/>
          </a:p>
        </p:txBody>
      </p:sp>
      <p:sp>
        <p:nvSpPr>
          <p:cNvPr id="160" name="文本框 159"/>
          <p:cNvSpPr txBox="1"/>
          <p:nvPr/>
        </p:nvSpPr>
        <p:spPr>
          <a:xfrm>
            <a:off x="2610271" y="1927363"/>
            <a:ext cx="3479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 dirty="0"/>
              <a:t>64</a:t>
            </a:r>
            <a:endParaRPr lang="zh-CN" altLang="en-US" sz="800" dirty="0"/>
          </a:p>
        </p:txBody>
      </p:sp>
      <p:sp>
        <p:nvSpPr>
          <p:cNvPr id="161" name="文本框 160"/>
          <p:cNvSpPr txBox="1"/>
          <p:nvPr/>
        </p:nvSpPr>
        <p:spPr>
          <a:xfrm>
            <a:off x="2604090" y="2394288"/>
            <a:ext cx="3479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 dirty="0"/>
              <a:t>64</a:t>
            </a:r>
            <a:endParaRPr lang="zh-CN" altLang="en-US" sz="800" dirty="0"/>
          </a:p>
        </p:txBody>
      </p:sp>
      <p:sp>
        <p:nvSpPr>
          <p:cNvPr id="162" name="文本框 161"/>
          <p:cNvSpPr txBox="1"/>
          <p:nvPr/>
        </p:nvSpPr>
        <p:spPr>
          <a:xfrm>
            <a:off x="2732635" y="2696212"/>
            <a:ext cx="3479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 dirty="0"/>
              <a:t>64</a:t>
            </a:r>
            <a:endParaRPr lang="zh-CN" altLang="en-US" sz="800" dirty="0"/>
          </a:p>
        </p:txBody>
      </p:sp>
      <p:sp>
        <p:nvSpPr>
          <p:cNvPr id="163" name="文本框 162"/>
          <p:cNvSpPr txBox="1"/>
          <p:nvPr/>
        </p:nvSpPr>
        <p:spPr>
          <a:xfrm>
            <a:off x="4104685" y="2178939"/>
            <a:ext cx="3479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 dirty="0"/>
              <a:t>64</a:t>
            </a:r>
            <a:endParaRPr lang="zh-CN" altLang="en-US" sz="800" dirty="0"/>
          </a:p>
        </p:txBody>
      </p:sp>
      <p:sp>
        <p:nvSpPr>
          <p:cNvPr id="164" name="文本框 163"/>
          <p:cNvSpPr txBox="1"/>
          <p:nvPr/>
        </p:nvSpPr>
        <p:spPr>
          <a:xfrm>
            <a:off x="1623954" y="2797190"/>
            <a:ext cx="3479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 dirty="0"/>
              <a:t>64</a:t>
            </a:r>
            <a:endParaRPr lang="zh-CN" altLang="en-US" sz="800" dirty="0"/>
          </a:p>
        </p:txBody>
      </p:sp>
      <p:sp>
        <p:nvSpPr>
          <p:cNvPr id="165" name="文本框 164"/>
          <p:cNvSpPr txBox="1"/>
          <p:nvPr/>
        </p:nvSpPr>
        <p:spPr>
          <a:xfrm>
            <a:off x="3699982" y="2178939"/>
            <a:ext cx="3479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 dirty="0"/>
              <a:t>64</a:t>
            </a:r>
            <a:endParaRPr lang="zh-CN" altLang="en-US" sz="800" dirty="0"/>
          </a:p>
        </p:txBody>
      </p:sp>
      <p:sp>
        <p:nvSpPr>
          <p:cNvPr id="57" name="文本框 56"/>
          <p:cNvSpPr txBox="1"/>
          <p:nvPr/>
        </p:nvSpPr>
        <p:spPr>
          <a:xfrm>
            <a:off x="2665177" y="1528603"/>
            <a:ext cx="3479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 dirty="0"/>
              <a:t>64</a:t>
            </a:r>
            <a:endParaRPr lang="zh-CN" altLang="en-US" sz="800" dirty="0"/>
          </a:p>
        </p:txBody>
      </p:sp>
      <p:sp>
        <p:nvSpPr>
          <p:cNvPr id="59" name="文本框 58"/>
          <p:cNvSpPr txBox="1"/>
          <p:nvPr/>
        </p:nvSpPr>
        <p:spPr>
          <a:xfrm>
            <a:off x="2684666" y="2949341"/>
            <a:ext cx="7807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 i="1" dirty="0">
                <a:latin typeface="Times New Roman" panose="02020603050405020304" charset="0"/>
                <a:cs typeface="Times New Roman" panose="02020603050405020304" charset="0"/>
              </a:rPr>
              <a:t>V</a:t>
            </a:r>
            <a:endParaRPr lang="zh-CN" altLang="en-US" sz="900" i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矩形: 圆角 8"/>
          <p:cNvSpPr/>
          <p:nvPr/>
        </p:nvSpPr>
        <p:spPr>
          <a:xfrm rot="16200000">
            <a:off x="7154221" y="2081611"/>
            <a:ext cx="1017498" cy="3810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Deformable Convolution</a:t>
            </a:r>
            <a:endParaRPr lang="zh-CN" altLang="en-US" sz="12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" name="立方体 12"/>
          <p:cNvSpPr/>
          <p:nvPr/>
        </p:nvSpPr>
        <p:spPr>
          <a:xfrm>
            <a:off x="6095690" y="1642885"/>
            <a:ext cx="209825" cy="598805"/>
          </a:xfrm>
          <a:prstGeom prst="cube">
            <a:avLst>
              <a:gd name="adj" fmla="val 62209"/>
            </a:avLst>
          </a:prstGeom>
          <a:solidFill>
            <a:schemeClr val="accent5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" name="立方体 14"/>
          <p:cNvSpPr/>
          <p:nvPr/>
        </p:nvSpPr>
        <p:spPr>
          <a:xfrm>
            <a:off x="6095895" y="2626669"/>
            <a:ext cx="209825" cy="569921"/>
          </a:xfrm>
          <a:prstGeom prst="cube">
            <a:avLst>
              <a:gd name="adj" fmla="val 62209"/>
            </a:avLst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文本框 34"/>
              <p:cNvSpPr txBox="1"/>
              <p:nvPr/>
            </p:nvSpPr>
            <p:spPr>
              <a:xfrm>
                <a:off x="5993074" y="3177826"/>
                <a:ext cx="462126" cy="3136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trlPr>
                                <a:rPr lang="en-US" altLang="zh-CN" sz="1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400" dirty="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mc:Choice>
        <mc:Fallback>
          <p:sp>
            <p:nvSpPr>
              <p:cNvPr id="35" name="文本框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3074" y="3177826"/>
                <a:ext cx="462126" cy="313612"/>
              </a:xfrm>
              <a:prstGeom prst="rect">
                <a:avLst/>
              </a:prstGeom>
              <a:blipFill rotWithShape="1">
                <a:blip r:embed="rId6"/>
                <a:stretch>
                  <a:fillRect l="-125" t="-91" r="92" b="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文本框 35"/>
              <p:cNvSpPr txBox="1"/>
              <p:nvPr/>
            </p:nvSpPr>
            <p:spPr>
              <a:xfrm>
                <a:off x="5979850" y="2207140"/>
                <a:ext cx="415467" cy="316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trlPr>
                                <a:rPr lang="en-US" altLang="zh-CN" sz="1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1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sz="1400" dirty="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mc:Choice>
        <mc:Fallback>
          <p:sp>
            <p:nvSpPr>
              <p:cNvPr id="36" name="文本框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9850" y="2207140"/>
                <a:ext cx="415467" cy="316882"/>
              </a:xfrm>
              <a:prstGeom prst="rect">
                <a:avLst/>
              </a:prstGeom>
              <a:blipFill rotWithShape="1">
                <a:blip r:embed="rId7"/>
                <a:stretch>
                  <a:fillRect l="-13" t="-163" r="56" b="1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文本框 40"/>
              <p:cNvSpPr txBox="1"/>
              <p:nvPr/>
            </p:nvSpPr>
            <p:spPr>
              <a:xfrm>
                <a:off x="6358692" y="1840079"/>
                <a:ext cx="124000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  <a:cs typeface="Times New Roman" panose="02020603050405020304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  <a:cs typeface="Times New Roman" panose="02020603050405020304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zh-CN" sz="1400" i="1" dirty="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mc:Choice>
        <mc:Fallback>
          <p:sp>
            <p:nvSpPr>
              <p:cNvPr id="41" name="文本框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8692" y="1840079"/>
                <a:ext cx="1240003" cy="307777"/>
              </a:xfrm>
              <a:prstGeom prst="rect">
                <a:avLst/>
              </a:prstGeom>
              <a:blipFill rotWithShape="1">
                <a:blip r:embed="rId8"/>
                <a:stretch>
                  <a:fillRect l="-35" t="-157" r="23" b="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/>
              <p:cNvSpPr txBox="1"/>
              <p:nvPr/>
            </p:nvSpPr>
            <p:spPr>
              <a:xfrm>
                <a:off x="10471400" y="2725611"/>
                <a:ext cx="46212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CN" sz="1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sz="1400" dirty="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mc:Choice>
        <mc:Fallback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1400" y="2725611"/>
                <a:ext cx="462126" cy="307777"/>
              </a:xfrm>
              <a:prstGeom prst="rect">
                <a:avLst/>
              </a:prstGeom>
              <a:blipFill rotWithShape="1">
                <a:blip r:embed="rId9"/>
                <a:stretch>
                  <a:fillRect l="-54" t="-62" r="21" b="2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矩形: 圆角 74"/>
          <p:cNvSpPr/>
          <p:nvPr/>
        </p:nvSpPr>
        <p:spPr>
          <a:xfrm rot="16200000">
            <a:off x="8659054" y="2829908"/>
            <a:ext cx="736845" cy="178028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p>
            <a:pPr algn="ctr"/>
            <a:r>
              <a:rPr lang="en-US" altLang="zh-CN" sz="1100" dirty="0">
                <a:latin typeface="Times New Roman" panose="02020603050405020304" charset="0"/>
                <a:cs typeface="Times New Roman" panose="02020603050405020304" charset="0"/>
              </a:rPr>
              <a:t>Sigmoid</a:t>
            </a:r>
            <a:endParaRPr lang="zh-CN" altLang="en-US" sz="11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6" name="矩形: 圆角 75"/>
          <p:cNvSpPr/>
          <p:nvPr/>
        </p:nvSpPr>
        <p:spPr>
          <a:xfrm rot="16200000">
            <a:off x="8670357" y="1412852"/>
            <a:ext cx="736845" cy="18546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rIns="54000" rtlCol="0" anchor="ctr"/>
          <a:p>
            <a:pPr algn="ctr"/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Linear</a:t>
            </a:r>
            <a:endParaRPr lang="zh-CN" altLang="en-US" sz="12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77" name="直接箭头连接符 76"/>
          <p:cNvCxnSpPr>
            <a:stCxn id="39" idx="2"/>
            <a:endCxn id="61" idx="0"/>
          </p:cNvCxnSpPr>
          <p:nvPr/>
        </p:nvCxnSpPr>
        <p:spPr>
          <a:xfrm flipV="1">
            <a:off x="8483809" y="1508189"/>
            <a:ext cx="138606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流程图: 接点 79"/>
          <p:cNvSpPr/>
          <p:nvPr/>
        </p:nvSpPr>
        <p:spPr>
          <a:xfrm>
            <a:off x="9271097" y="2443266"/>
            <a:ext cx="201621" cy="19216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X</a:t>
            </a:r>
            <a:endParaRPr lang="zh-CN" altLang="en-US" sz="12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81" name="连接符: 肘形 80"/>
          <p:cNvCxnSpPr>
            <a:stCxn id="75" idx="2"/>
            <a:endCxn id="80" idx="4"/>
          </p:cNvCxnSpPr>
          <p:nvPr/>
        </p:nvCxnSpPr>
        <p:spPr>
          <a:xfrm flipV="1">
            <a:off x="9116491" y="2635426"/>
            <a:ext cx="255417" cy="283496"/>
          </a:xfrm>
          <a:prstGeom prst="bentConnector4">
            <a:avLst>
              <a:gd name="adj1" fmla="val 99756"/>
              <a:gd name="adj2" fmla="val 6401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stCxn id="42" idx="2"/>
            <a:endCxn id="66" idx="0"/>
          </p:cNvCxnSpPr>
          <p:nvPr/>
        </p:nvCxnSpPr>
        <p:spPr>
          <a:xfrm>
            <a:off x="9470145" y="2005686"/>
            <a:ext cx="14446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连接符: 肘形 82"/>
          <p:cNvCxnSpPr>
            <a:stCxn id="76" idx="2"/>
            <a:endCxn id="42" idx="3"/>
          </p:cNvCxnSpPr>
          <p:nvPr/>
        </p:nvCxnSpPr>
        <p:spPr>
          <a:xfrm>
            <a:off x="9131511" y="1505583"/>
            <a:ext cx="243706" cy="131681"/>
          </a:xfrm>
          <a:prstGeom prst="bentConnector4">
            <a:avLst>
              <a:gd name="adj1" fmla="val 100316"/>
              <a:gd name="adj2" fmla="val 12154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流程图: 接点 83"/>
          <p:cNvSpPr/>
          <p:nvPr/>
        </p:nvSpPr>
        <p:spPr>
          <a:xfrm>
            <a:off x="9932202" y="2172831"/>
            <a:ext cx="201621" cy="19216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+</a:t>
            </a:r>
            <a:endParaRPr lang="zh-CN" alt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85" name="连接符: 肘形 84"/>
          <p:cNvCxnSpPr>
            <a:stCxn id="66" idx="2"/>
            <a:endCxn id="84" idx="0"/>
          </p:cNvCxnSpPr>
          <p:nvPr/>
        </p:nvCxnSpPr>
        <p:spPr>
          <a:xfrm>
            <a:off x="9804468" y="2005686"/>
            <a:ext cx="228545" cy="167145"/>
          </a:xfrm>
          <a:prstGeom prst="bentConnector4">
            <a:avLst>
              <a:gd name="adj1" fmla="val 100024"/>
              <a:gd name="adj2" fmla="val 7839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连接符: 肘形 85"/>
          <p:cNvCxnSpPr>
            <a:stCxn id="80" idx="6"/>
            <a:endCxn id="84" idx="4"/>
          </p:cNvCxnSpPr>
          <p:nvPr/>
        </p:nvCxnSpPr>
        <p:spPr>
          <a:xfrm flipV="1">
            <a:off x="9472718" y="2364991"/>
            <a:ext cx="560295" cy="174355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>
            <a:stCxn id="84" idx="6"/>
            <a:endCxn id="68" idx="0"/>
          </p:cNvCxnSpPr>
          <p:nvPr/>
        </p:nvCxnSpPr>
        <p:spPr>
          <a:xfrm>
            <a:off x="10133823" y="2268911"/>
            <a:ext cx="249612" cy="3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流程图: 接点 88"/>
          <p:cNvSpPr/>
          <p:nvPr/>
        </p:nvSpPr>
        <p:spPr>
          <a:xfrm>
            <a:off x="10872447" y="2172831"/>
            <a:ext cx="201621" cy="19216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+</a:t>
            </a:r>
            <a:endParaRPr lang="zh-CN" alt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90" name="直接箭头连接符 89"/>
          <p:cNvCxnSpPr>
            <a:stCxn id="68" idx="2"/>
            <a:endCxn id="89" idx="2"/>
          </p:cNvCxnSpPr>
          <p:nvPr/>
        </p:nvCxnSpPr>
        <p:spPr>
          <a:xfrm flipV="1">
            <a:off x="10573292" y="2268911"/>
            <a:ext cx="299155" cy="3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文本框 90"/>
          <p:cNvSpPr txBox="1"/>
          <p:nvPr/>
        </p:nvSpPr>
        <p:spPr>
          <a:xfrm>
            <a:off x="9077453" y="1283704"/>
            <a:ext cx="7807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 i="1" dirty="0">
                <a:latin typeface="Times New Roman" panose="02020603050405020304" charset="0"/>
                <a:cs typeface="Times New Roman" panose="02020603050405020304" charset="0"/>
              </a:rPr>
              <a:t>kernels</a:t>
            </a:r>
            <a:endParaRPr lang="zh-CN" altLang="en-US" sz="1000" i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95" name="直接箭头连接符 94"/>
          <p:cNvCxnSpPr/>
          <p:nvPr/>
        </p:nvCxnSpPr>
        <p:spPr>
          <a:xfrm>
            <a:off x="10973257" y="2364991"/>
            <a:ext cx="0" cy="2425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62" idx="2"/>
            <a:endCxn id="43" idx="0"/>
          </p:cNvCxnSpPr>
          <p:nvPr/>
        </p:nvCxnSpPr>
        <p:spPr>
          <a:xfrm>
            <a:off x="8486617" y="2920968"/>
            <a:ext cx="13579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/>
          <p:nvPr/>
        </p:nvCxnSpPr>
        <p:spPr>
          <a:xfrm>
            <a:off x="10973257" y="1104900"/>
            <a:ext cx="0" cy="10679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61" idx="2"/>
            <a:endCxn id="76" idx="0"/>
          </p:cNvCxnSpPr>
          <p:nvPr/>
        </p:nvCxnSpPr>
        <p:spPr>
          <a:xfrm flipV="1">
            <a:off x="8812272" y="1505583"/>
            <a:ext cx="133777" cy="260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>
            <a:stCxn id="43" idx="2"/>
            <a:endCxn id="75" idx="0"/>
          </p:cNvCxnSpPr>
          <p:nvPr/>
        </p:nvCxnSpPr>
        <p:spPr>
          <a:xfrm flipV="1">
            <a:off x="8812271" y="2918922"/>
            <a:ext cx="126192" cy="204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连接符: 曲线 4"/>
          <p:cNvCxnSpPr>
            <a:stCxn id="8" idx="2"/>
          </p:cNvCxnSpPr>
          <p:nvPr/>
        </p:nvCxnSpPr>
        <p:spPr>
          <a:xfrm flipV="1">
            <a:off x="7853470" y="2004619"/>
            <a:ext cx="1426174" cy="267492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连接符: 曲线 13"/>
          <p:cNvCxnSpPr>
            <a:stCxn id="8" idx="2"/>
            <a:endCxn id="80" idx="2"/>
          </p:cNvCxnSpPr>
          <p:nvPr/>
        </p:nvCxnSpPr>
        <p:spPr>
          <a:xfrm>
            <a:off x="7853469" y="2272111"/>
            <a:ext cx="1422000" cy="267235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弧形 21"/>
          <p:cNvSpPr/>
          <p:nvPr/>
        </p:nvSpPr>
        <p:spPr>
          <a:xfrm rot="16200000">
            <a:off x="7953608" y="2192891"/>
            <a:ext cx="103762" cy="152038"/>
          </a:xfrm>
          <a:prstGeom prst="arc">
            <a:avLst>
              <a:gd name="adj1" fmla="val 10960064"/>
              <a:gd name="adj2" fmla="val 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27" name="连接符: 肘形 126"/>
          <p:cNvCxnSpPr>
            <a:endCxn id="39" idx="0"/>
          </p:cNvCxnSpPr>
          <p:nvPr/>
        </p:nvCxnSpPr>
        <p:spPr>
          <a:xfrm rot="5400000" flipH="1" flipV="1">
            <a:off x="7792103" y="1719509"/>
            <a:ext cx="713167" cy="290531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连接符: 肘形 130"/>
          <p:cNvCxnSpPr/>
          <p:nvPr/>
        </p:nvCxnSpPr>
        <p:spPr>
          <a:xfrm flipV="1">
            <a:off x="7468235" y="2313781"/>
            <a:ext cx="537210" cy="864000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箭头连接符 132"/>
          <p:cNvCxnSpPr>
            <a:endCxn id="62" idx="0"/>
          </p:cNvCxnSpPr>
          <p:nvPr/>
        </p:nvCxnSpPr>
        <p:spPr>
          <a:xfrm>
            <a:off x="8003421" y="2920966"/>
            <a:ext cx="293339" cy="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3" idx="5"/>
            <a:endCxn id="44" idx="0"/>
          </p:cNvCxnSpPr>
          <p:nvPr/>
        </p:nvCxnSpPr>
        <p:spPr>
          <a:xfrm flipV="1">
            <a:off x="6305515" y="1874491"/>
            <a:ext cx="347130" cy="25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连接符: 肘形 144"/>
          <p:cNvCxnSpPr/>
          <p:nvPr/>
        </p:nvCxnSpPr>
        <p:spPr>
          <a:xfrm flipV="1">
            <a:off x="7662970" y="1108756"/>
            <a:ext cx="3310287" cy="650182"/>
          </a:xfrm>
          <a:prstGeom prst="bentConnector3">
            <a:avLst>
              <a:gd name="adj1" fmla="val 7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立方体 146"/>
          <p:cNvSpPr/>
          <p:nvPr/>
        </p:nvSpPr>
        <p:spPr>
          <a:xfrm>
            <a:off x="10828614" y="2607523"/>
            <a:ext cx="209825" cy="569921"/>
          </a:xfrm>
          <a:prstGeom prst="cube">
            <a:avLst>
              <a:gd name="adj" fmla="val 62209"/>
            </a:avLst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25" name="曲线连接符 24"/>
          <p:cNvCxnSpPr>
            <a:stCxn id="44" idx="2"/>
            <a:endCxn id="8" idx="0"/>
          </p:cNvCxnSpPr>
          <p:nvPr/>
        </p:nvCxnSpPr>
        <p:spPr>
          <a:xfrm>
            <a:off x="6842502" y="1874491"/>
            <a:ext cx="629968" cy="39762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: 圆角 71"/>
          <p:cNvSpPr/>
          <p:nvPr/>
        </p:nvSpPr>
        <p:spPr>
          <a:xfrm rot="16200000">
            <a:off x="6695079" y="3070257"/>
            <a:ext cx="736847" cy="180507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dirty="0" err="1">
                <a:latin typeface="Times New Roman" panose="02020603050405020304" charset="0"/>
                <a:cs typeface="Times New Roman" panose="02020603050405020304" charset="0"/>
              </a:rPr>
              <a:t>ReLU</a:t>
            </a:r>
            <a:endParaRPr lang="zh-CN" altLang="en-US" sz="12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27" name="曲线连接符 26"/>
          <p:cNvCxnSpPr>
            <a:stCxn id="15" idx="5"/>
            <a:endCxn id="8" idx="0"/>
          </p:cNvCxnSpPr>
          <p:nvPr/>
        </p:nvCxnSpPr>
        <p:spPr>
          <a:xfrm flipV="1">
            <a:off x="6305550" y="2272030"/>
            <a:ext cx="1167130" cy="57404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连接符: 曲线 16"/>
          <p:cNvCxnSpPr>
            <a:stCxn id="15" idx="5"/>
          </p:cNvCxnSpPr>
          <p:nvPr/>
        </p:nvCxnSpPr>
        <p:spPr>
          <a:xfrm>
            <a:off x="6305720" y="2846364"/>
            <a:ext cx="331219" cy="334391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80" idx="1"/>
            <a:endCxn id="80" idx="5"/>
          </p:cNvCxnSpPr>
          <p:nvPr/>
        </p:nvCxnSpPr>
        <p:spPr>
          <a:xfrm>
            <a:off x="9300624" y="2471407"/>
            <a:ext cx="142567" cy="1358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H="1">
            <a:off x="9299989" y="2471407"/>
            <a:ext cx="142567" cy="1358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84" idx="0"/>
            <a:endCxn id="84" idx="4"/>
          </p:cNvCxnSpPr>
          <p:nvPr/>
        </p:nvCxnSpPr>
        <p:spPr>
          <a:xfrm>
            <a:off x="10033013" y="2172831"/>
            <a:ext cx="0" cy="192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84" idx="2"/>
            <a:endCxn id="84" idx="6"/>
          </p:cNvCxnSpPr>
          <p:nvPr/>
        </p:nvCxnSpPr>
        <p:spPr>
          <a:xfrm>
            <a:off x="9932202" y="2268911"/>
            <a:ext cx="20162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89" idx="2"/>
            <a:endCxn id="89" idx="6"/>
          </p:cNvCxnSpPr>
          <p:nvPr/>
        </p:nvCxnSpPr>
        <p:spPr>
          <a:xfrm>
            <a:off x="10872447" y="2268911"/>
            <a:ext cx="20162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89" idx="0"/>
            <a:endCxn id="89" idx="4"/>
          </p:cNvCxnSpPr>
          <p:nvPr/>
        </p:nvCxnSpPr>
        <p:spPr>
          <a:xfrm>
            <a:off x="10973258" y="2172831"/>
            <a:ext cx="0" cy="192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文本框 37"/>
              <p:cNvSpPr txBox="1"/>
              <p:nvPr/>
            </p:nvSpPr>
            <p:spPr>
              <a:xfrm>
                <a:off x="7945082" y="2258911"/>
                <a:ext cx="462126" cy="3116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zh-CN" sz="1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sz="1400" dirty="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mc:Choice>
        <mc:Fallback>
          <p:sp>
            <p:nvSpPr>
              <p:cNvPr id="38" name="文本框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5082" y="2258911"/>
                <a:ext cx="462126" cy="311688"/>
              </a:xfrm>
              <a:prstGeom prst="rect">
                <a:avLst/>
              </a:prstGeom>
              <a:blipFill rotWithShape="1">
                <a:blip r:embed="rId10"/>
                <a:stretch>
                  <a:fillRect l="-129" t="-69" r="96" b="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矩形: 圆角 59"/>
          <p:cNvSpPr/>
          <p:nvPr/>
        </p:nvSpPr>
        <p:spPr>
          <a:xfrm rot="16200000">
            <a:off x="8020458" y="1413261"/>
            <a:ext cx="736844" cy="189857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p>
            <a:pPr algn="ctr"/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3×3 Conv</a:t>
            </a:r>
            <a:endParaRPr lang="zh-CN" altLang="en-US" sz="12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1" name="矩形: 圆角 60"/>
          <p:cNvSpPr/>
          <p:nvPr/>
        </p:nvSpPr>
        <p:spPr>
          <a:xfrm rot="16200000">
            <a:off x="8348921" y="1413260"/>
            <a:ext cx="736844" cy="189857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p>
            <a:pPr algn="ctr"/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3×3 Conv</a:t>
            </a:r>
            <a:endParaRPr lang="zh-CN" altLang="en-US" sz="12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2" name="矩形: 圆角 61"/>
          <p:cNvSpPr/>
          <p:nvPr/>
        </p:nvSpPr>
        <p:spPr>
          <a:xfrm rot="16200000">
            <a:off x="8023266" y="2826039"/>
            <a:ext cx="736844" cy="189857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p>
            <a:pPr algn="ctr"/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3×3 Conv</a:t>
            </a:r>
            <a:endParaRPr lang="zh-CN" altLang="en-US" sz="12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3" name="矩形: 圆角 62"/>
          <p:cNvSpPr/>
          <p:nvPr/>
        </p:nvSpPr>
        <p:spPr>
          <a:xfrm rot="16200000">
            <a:off x="6366009" y="3066944"/>
            <a:ext cx="736844" cy="189857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p>
            <a:pPr algn="ctr"/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3×3 Conv</a:t>
            </a:r>
            <a:endParaRPr lang="zh-CN" altLang="en-US" sz="12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0" name="矩形: 圆角 63"/>
          <p:cNvSpPr/>
          <p:nvPr/>
        </p:nvSpPr>
        <p:spPr>
          <a:xfrm rot="16200000">
            <a:off x="7015247" y="3066944"/>
            <a:ext cx="736844" cy="189857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p>
            <a:pPr algn="ctr"/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3×3 Conv</a:t>
            </a:r>
            <a:endParaRPr lang="zh-CN" altLang="en-US" sz="12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2" name="矩形: 圆角 64"/>
          <p:cNvSpPr/>
          <p:nvPr/>
        </p:nvSpPr>
        <p:spPr>
          <a:xfrm rot="16200000">
            <a:off x="9006794" y="1910757"/>
            <a:ext cx="736844" cy="189857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p>
            <a:pPr algn="ctr"/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3×3 Conv</a:t>
            </a:r>
            <a:endParaRPr lang="zh-CN" altLang="en-US" sz="12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6" name="矩形: 圆角 65"/>
          <p:cNvSpPr/>
          <p:nvPr/>
        </p:nvSpPr>
        <p:spPr>
          <a:xfrm rot="16200000">
            <a:off x="9341117" y="1910757"/>
            <a:ext cx="736844" cy="189857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p>
            <a:pPr algn="ctr"/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3×3 Conv</a:t>
            </a:r>
            <a:endParaRPr lang="zh-CN" altLang="en-US" sz="12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3" name="矩形: 圆角 66"/>
          <p:cNvSpPr/>
          <p:nvPr/>
        </p:nvSpPr>
        <p:spPr>
          <a:xfrm rot="16200000">
            <a:off x="8348919" y="2826039"/>
            <a:ext cx="736846" cy="189857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p>
            <a:pPr algn="ctr"/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3×3 Conv</a:t>
            </a:r>
            <a:endParaRPr lang="zh-CN" altLang="en-US" sz="12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8" name="矩形: 圆角 67"/>
          <p:cNvSpPr/>
          <p:nvPr/>
        </p:nvSpPr>
        <p:spPr>
          <a:xfrm rot="16200000">
            <a:off x="10109941" y="2174335"/>
            <a:ext cx="736844" cy="189857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p>
            <a:pPr algn="ctr"/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3×3 Conv</a:t>
            </a:r>
            <a:endParaRPr lang="zh-CN" altLang="en-US" sz="12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4" name="矩形: 圆角 68"/>
          <p:cNvSpPr/>
          <p:nvPr/>
        </p:nvSpPr>
        <p:spPr>
          <a:xfrm rot="16200000">
            <a:off x="6379151" y="1779562"/>
            <a:ext cx="736844" cy="189857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p>
            <a:pPr algn="ctr"/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3×3 Conv</a:t>
            </a:r>
            <a:endParaRPr lang="zh-CN" altLang="en-US" sz="12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3" name="文本框 112"/>
          <p:cNvSpPr txBox="1"/>
          <p:nvPr/>
        </p:nvSpPr>
        <p:spPr>
          <a:xfrm>
            <a:off x="6234520" y="1718915"/>
            <a:ext cx="3479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 dirty="0"/>
              <a:t>64</a:t>
            </a:r>
            <a:endParaRPr lang="zh-CN" altLang="en-US" sz="800" dirty="0"/>
          </a:p>
        </p:txBody>
      </p:sp>
      <p:sp>
        <p:nvSpPr>
          <p:cNvPr id="114" name="文本框 113"/>
          <p:cNvSpPr txBox="1"/>
          <p:nvPr/>
        </p:nvSpPr>
        <p:spPr>
          <a:xfrm>
            <a:off x="6228457" y="2669452"/>
            <a:ext cx="3479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 dirty="0"/>
              <a:t>64</a:t>
            </a:r>
            <a:endParaRPr lang="zh-CN" altLang="en-US" sz="800" dirty="0"/>
          </a:p>
        </p:txBody>
      </p:sp>
      <p:sp>
        <p:nvSpPr>
          <p:cNvPr id="115" name="文本框 114"/>
          <p:cNvSpPr txBox="1"/>
          <p:nvPr/>
        </p:nvSpPr>
        <p:spPr>
          <a:xfrm>
            <a:off x="7430102" y="3008956"/>
            <a:ext cx="3479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 dirty="0"/>
              <a:t>128</a:t>
            </a:r>
            <a:endParaRPr lang="zh-CN" altLang="en-US" sz="800" dirty="0"/>
          </a:p>
        </p:txBody>
      </p:sp>
      <p:sp>
        <p:nvSpPr>
          <p:cNvPr id="116" name="文本框 115"/>
          <p:cNvSpPr txBox="1"/>
          <p:nvPr/>
        </p:nvSpPr>
        <p:spPr>
          <a:xfrm>
            <a:off x="9007027" y="1835468"/>
            <a:ext cx="3479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 dirty="0"/>
              <a:t>64</a:t>
            </a:r>
            <a:endParaRPr lang="zh-CN" altLang="en-US" sz="800" dirty="0"/>
          </a:p>
        </p:txBody>
      </p:sp>
      <p:sp>
        <p:nvSpPr>
          <p:cNvPr id="117" name="文本框 116"/>
          <p:cNvSpPr txBox="1"/>
          <p:nvPr/>
        </p:nvSpPr>
        <p:spPr>
          <a:xfrm>
            <a:off x="9011338" y="2359421"/>
            <a:ext cx="3479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 dirty="0"/>
              <a:t>64</a:t>
            </a:r>
            <a:endParaRPr lang="zh-CN" altLang="en-US" sz="800" dirty="0"/>
          </a:p>
        </p:txBody>
      </p:sp>
      <p:sp>
        <p:nvSpPr>
          <p:cNvPr id="119" name="文本框 118"/>
          <p:cNvSpPr txBox="1"/>
          <p:nvPr/>
        </p:nvSpPr>
        <p:spPr>
          <a:xfrm>
            <a:off x="9064127" y="2760545"/>
            <a:ext cx="3479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 dirty="0"/>
              <a:t>64</a:t>
            </a:r>
            <a:endParaRPr lang="zh-CN" altLang="en-US" sz="800" dirty="0"/>
          </a:p>
        </p:txBody>
      </p:sp>
      <p:sp>
        <p:nvSpPr>
          <p:cNvPr id="45" name="文本框 44"/>
          <p:cNvSpPr txBox="1"/>
          <p:nvPr/>
        </p:nvSpPr>
        <p:spPr>
          <a:xfrm>
            <a:off x="10493903" y="2096184"/>
            <a:ext cx="3479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 dirty="0"/>
              <a:t>64</a:t>
            </a:r>
            <a:endParaRPr lang="zh-CN" altLang="en-US" sz="800" dirty="0"/>
          </a:p>
        </p:txBody>
      </p:sp>
      <p:sp>
        <p:nvSpPr>
          <p:cNvPr id="136" name="文本框 135"/>
          <p:cNvSpPr txBox="1"/>
          <p:nvPr/>
        </p:nvSpPr>
        <p:spPr>
          <a:xfrm>
            <a:off x="6776451" y="1661751"/>
            <a:ext cx="6783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 dirty="0"/>
              <a:t>(2×3×3×G)</a:t>
            </a:r>
            <a:endParaRPr lang="zh-CN" altLang="en-US" sz="800" dirty="0"/>
          </a:p>
        </p:txBody>
      </p:sp>
      <p:sp>
        <p:nvSpPr>
          <p:cNvPr id="46" name="文本框 45"/>
          <p:cNvSpPr txBox="1"/>
          <p:nvPr/>
        </p:nvSpPr>
        <p:spPr>
          <a:xfrm>
            <a:off x="7610664" y="1581759"/>
            <a:ext cx="3479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 dirty="0"/>
              <a:t>64</a:t>
            </a:r>
            <a:endParaRPr lang="zh-CN" altLang="en-US" sz="800" dirty="0"/>
          </a:p>
        </p:txBody>
      </p:sp>
      <p:sp>
        <p:nvSpPr>
          <p:cNvPr id="50" name="文本框 49"/>
          <p:cNvSpPr txBox="1"/>
          <p:nvPr/>
        </p:nvSpPr>
        <p:spPr>
          <a:xfrm>
            <a:off x="10112403" y="2105347"/>
            <a:ext cx="3479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 dirty="0"/>
              <a:t>64</a:t>
            </a:r>
            <a:endParaRPr lang="zh-CN" altLang="en-US" sz="800" dirty="0"/>
          </a:p>
        </p:txBody>
      </p:sp>
      <p:cxnSp>
        <p:nvCxnSpPr>
          <p:cNvPr id="149" name="直接箭头连接符 148"/>
          <p:cNvCxnSpPr>
            <a:stCxn id="63" idx="2"/>
            <a:endCxn id="26" idx="0"/>
          </p:cNvCxnSpPr>
          <p:nvPr/>
        </p:nvCxnSpPr>
        <p:spPr>
          <a:xfrm flipV="1">
            <a:off x="6829360" y="3160510"/>
            <a:ext cx="143889" cy="13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箭头连接符 150"/>
          <p:cNvCxnSpPr>
            <a:stCxn id="26" idx="2"/>
            <a:endCxn id="40" idx="0"/>
          </p:cNvCxnSpPr>
          <p:nvPr/>
        </p:nvCxnSpPr>
        <p:spPr>
          <a:xfrm>
            <a:off x="7153756" y="3160510"/>
            <a:ext cx="134985" cy="13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9051886" y="1452332"/>
            <a:ext cx="3479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 dirty="0"/>
              <a:t>64</a:t>
            </a:r>
            <a:endParaRPr lang="zh-CN" altLang="en-US" sz="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文本框 52"/>
              <p:cNvSpPr txBox="1"/>
              <p:nvPr/>
            </p:nvSpPr>
            <p:spPr>
              <a:xfrm>
                <a:off x="9730855" y="1698076"/>
                <a:ext cx="462126" cy="3122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  <a:cs typeface="Times New Roman" panose="02020603050405020304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sz="1400" dirty="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mc:Choice>
        <mc:Fallback>
          <p:sp>
            <p:nvSpPr>
              <p:cNvPr id="53" name="文本框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0855" y="1698076"/>
                <a:ext cx="462126" cy="312265"/>
              </a:xfrm>
              <a:prstGeom prst="rect">
                <a:avLst/>
              </a:prstGeom>
              <a:blipFill rotWithShape="1">
                <a:blip r:embed="rId11"/>
                <a:stretch>
                  <a:fillRect l="-25" t="-28" r="129" b="1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文本框 73"/>
              <p:cNvSpPr txBox="1"/>
              <p:nvPr/>
            </p:nvSpPr>
            <p:spPr>
              <a:xfrm>
                <a:off x="9712260" y="2512467"/>
                <a:ext cx="462126" cy="3122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  <a:cs typeface="Times New Roman" panose="02020603050405020304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charset="0"/>
                            </a:rPr>
                            <m:t>𝑐</m:t>
                          </m:r>
                        </m:sup>
                      </m:sSubSup>
                    </m:oMath>
                  </m:oMathPara>
                </a14:m>
                <a:endParaRPr lang="zh-CN" altLang="en-US" sz="1400" dirty="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mc:Choice>
        <mc:Fallback>
          <p:sp>
            <p:nvSpPr>
              <p:cNvPr id="74" name="文本框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2260" y="2512467"/>
                <a:ext cx="462126" cy="312265"/>
              </a:xfrm>
              <a:prstGeom prst="rect">
                <a:avLst/>
              </a:prstGeom>
              <a:blipFill rotWithShape="1">
                <a:blip r:embed="rId12"/>
                <a:stretch>
                  <a:fillRect l="-123" t="-130" r="90" b="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8" name="图片 7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72770" y="3759835"/>
            <a:ext cx="4010025" cy="848995"/>
          </a:xfrm>
          <a:prstGeom prst="rect">
            <a:avLst/>
          </a:prstGeom>
        </p:spPr>
      </p:pic>
      <p:pic>
        <p:nvPicPr>
          <p:cNvPr id="87" name="图片 8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76275" y="5003165"/>
            <a:ext cx="2649220" cy="345440"/>
          </a:xfrm>
          <a:prstGeom prst="rect">
            <a:avLst/>
          </a:prstGeom>
        </p:spPr>
      </p:pic>
      <p:pic>
        <p:nvPicPr>
          <p:cNvPr id="92" name="图片 9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218055" y="5468620"/>
            <a:ext cx="2889885" cy="394970"/>
          </a:xfrm>
          <a:prstGeom prst="rect">
            <a:avLst/>
          </a:prstGeom>
        </p:spPr>
      </p:pic>
      <p:pic>
        <p:nvPicPr>
          <p:cNvPr id="93" name="图片 92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27075" y="5516880"/>
            <a:ext cx="1384935" cy="260350"/>
          </a:xfrm>
          <a:prstGeom prst="rect">
            <a:avLst/>
          </a:prstGeom>
        </p:spPr>
      </p:pic>
      <p:pic>
        <p:nvPicPr>
          <p:cNvPr id="94" name="图片 93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27380" y="6087110"/>
            <a:ext cx="2834005" cy="324485"/>
          </a:xfrm>
          <a:prstGeom prst="rect">
            <a:avLst/>
          </a:prstGeom>
        </p:spPr>
      </p:pic>
      <p:sp>
        <p:nvSpPr>
          <p:cNvPr id="96" name="左大括号 95"/>
          <p:cNvSpPr/>
          <p:nvPr/>
        </p:nvSpPr>
        <p:spPr>
          <a:xfrm>
            <a:off x="469900" y="3839845"/>
            <a:ext cx="206375" cy="688340"/>
          </a:xfrm>
          <a:prstGeom prst="leftBrac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 b="1"/>
          </a:p>
        </p:txBody>
      </p:sp>
      <p:sp>
        <p:nvSpPr>
          <p:cNvPr id="97" name="左大括号 96"/>
          <p:cNvSpPr/>
          <p:nvPr/>
        </p:nvSpPr>
        <p:spPr>
          <a:xfrm>
            <a:off x="487045" y="5052695"/>
            <a:ext cx="182245" cy="734695"/>
          </a:xfrm>
          <a:prstGeom prst="leftBrac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98" name="图片 97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883400" y="3963670"/>
            <a:ext cx="1970405" cy="393700"/>
          </a:xfrm>
          <a:prstGeom prst="rect">
            <a:avLst/>
          </a:prstGeom>
        </p:spPr>
      </p:pic>
      <p:pic>
        <p:nvPicPr>
          <p:cNvPr id="100" name="图片 99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972300" y="5076190"/>
            <a:ext cx="4287520" cy="288925"/>
          </a:xfrm>
          <a:prstGeom prst="rect">
            <a:avLst/>
          </a:prstGeom>
        </p:spPr>
      </p:pic>
      <p:pic>
        <p:nvPicPr>
          <p:cNvPr id="101" name="图片 100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957060" y="5771515"/>
            <a:ext cx="2580005" cy="377190"/>
          </a:xfrm>
          <a:prstGeom prst="rect">
            <a:avLst/>
          </a:prstGeom>
        </p:spPr>
      </p:pic>
      <p:sp>
        <p:nvSpPr>
          <p:cNvPr id="102" name="左大括号 101"/>
          <p:cNvSpPr/>
          <p:nvPr/>
        </p:nvSpPr>
        <p:spPr>
          <a:xfrm>
            <a:off x="6713855" y="4662805"/>
            <a:ext cx="206375" cy="688340"/>
          </a:xfrm>
          <a:prstGeom prst="leftBrac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 b="1"/>
          </a:p>
        </p:txBody>
      </p:sp>
      <p:pic>
        <p:nvPicPr>
          <p:cNvPr id="103" name="图片 102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971030" y="4600575"/>
            <a:ext cx="2481580" cy="297180"/>
          </a:xfrm>
          <a:prstGeom prst="rect">
            <a:avLst/>
          </a:prstGeom>
        </p:spPr>
      </p:pic>
      <p:sp>
        <p:nvSpPr>
          <p:cNvPr id="105" name="文本框 104"/>
          <p:cNvSpPr txBox="1"/>
          <p:nvPr/>
        </p:nvSpPr>
        <p:spPr>
          <a:xfrm>
            <a:off x="2088515" y="5501005"/>
            <a:ext cx="20828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,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06" name="图片 105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275965" y="5050155"/>
            <a:ext cx="3003550" cy="29908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2" name="Problem"/>
          <p:cNvSpPr txBox="1"/>
          <p:nvPr/>
        </p:nvSpPr>
        <p:spPr>
          <a:xfrm>
            <a:off x="0" y="-12519"/>
            <a:ext cx="12192000" cy="643890"/>
          </a:xfrm>
          <a:prstGeom prst="rect">
            <a:avLst/>
          </a:prstGeom>
          <a:solidFill>
            <a:srgbClr val="043A8F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spAutoFit/>
          </a:bodyPr>
          <a:lstStyle>
            <a:lvl1pPr algn="ctr">
              <a:defRPr sz="3600" spc="150">
                <a:solidFill>
                  <a:srgbClr val="2A2A2A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</a:rPr>
              <a:t>Experimental Results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1540" y="788670"/>
            <a:ext cx="10119995" cy="26847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245" y="3556635"/>
            <a:ext cx="10026015" cy="263398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977390" y="6293485"/>
            <a:ext cx="82378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R-D curves on HEVC Class B/C/D/E, UVG and MCL-JCV dataset in terms of PSNR.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2" name="Problem"/>
          <p:cNvSpPr txBox="1"/>
          <p:nvPr/>
        </p:nvSpPr>
        <p:spPr>
          <a:xfrm>
            <a:off x="0" y="-12519"/>
            <a:ext cx="12192000" cy="643890"/>
          </a:xfrm>
          <a:prstGeom prst="rect">
            <a:avLst/>
          </a:prstGeom>
          <a:solidFill>
            <a:srgbClr val="043A8F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spAutoFit/>
          </a:bodyPr>
          <a:lstStyle>
            <a:lvl1pPr algn="ctr">
              <a:defRPr sz="3600" spc="150">
                <a:solidFill>
                  <a:srgbClr val="2A2A2A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</a:rPr>
              <a:t>Experimental Results</a:t>
            </a:r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1724025" y="1332230"/>
          <a:ext cx="8743950" cy="40493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8790"/>
                <a:gridCol w="1748790"/>
                <a:gridCol w="1748790"/>
                <a:gridCol w="1748790"/>
                <a:gridCol w="1748790"/>
              </a:tblGrid>
              <a:tr h="578485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>
                    <a:solidFill>
                      <a:srgbClr val="043A8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FVC*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>
                    <a:solidFill>
                      <a:srgbClr val="043A8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SPME (FVC*)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>
                    <a:solidFill>
                      <a:srgbClr val="043A8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DCVC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>
                    <a:solidFill>
                      <a:srgbClr val="043A8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SPME (DCVC)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>
                    <a:solidFill>
                      <a:srgbClr val="043A8F"/>
                    </a:solidFill>
                  </a:tcPr>
                </a:tc>
              </a:tr>
              <a:tr h="5784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HEVC Class B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-21.45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-26.78</a:t>
                      </a:r>
                      <a:endParaRPr lang="en-US" altLang="zh-CN" b="1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-35.59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-39.53</a:t>
                      </a:r>
                      <a:endParaRPr lang="en-US" altLang="zh-CN" b="1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</a:tr>
              <a:tr h="5784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HEVC Class C</a:t>
                      </a:r>
                      <a:endParaRPr lang="en-US" altLang="zh-CN" sz="1800"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-2.14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-9.06</a:t>
                      </a:r>
                      <a:endParaRPr lang="en-US" altLang="zh-CN" b="1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-14.88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-18.93</a:t>
                      </a:r>
                      <a:endParaRPr lang="en-US" altLang="zh-CN" b="1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</a:tr>
              <a:tr h="5784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HEVC Class D</a:t>
                      </a:r>
                      <a:endParaRPr lang="en-US" altLang="zh-CN" sz="1800"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-16.55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-21.60</a:t>
                      </a:r>
                      <a:endParaRPr lang="en-US" altLang="zh-CN" b="1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-26.26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-29.98</a:t>
                      </a:r>
                      <a:endParaRPr lang="en-US" altLang="zh-CN" b="1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</a:tr>
              <a:tr h="5784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HEVC Class E</a:t>
                      </a:r>
                      <a:endParaRPr lang="en-US" altLang="zh-CN" sz="1800"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8.31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-11.08</a:t>
                      </a:r>
                      <a:endParaRPr lang="en-US" altLang="zh-CN" b="1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-17.69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-21.04</a:t>
                      </a:r>
                      <a:endParaRPr lang="en-US" altLang="zh-CN" b="1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</a:tr>
              <a:tr h="5784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MCL-JCV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16.12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-3.16</a:t>
                      </a:r>
                      <a:endParaRPr lang="en-US" altLang="zh-CN" b="1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-28.78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-31.70</a:t>
                      </a:r>
                      <a:endParaRPr lang="en-US" altLang="zh-CN" b="1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</a:tr>
              <a:tr h="5784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UVG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-12.82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-16.81</a:t>
                      </a:r>
                      <a:endParaRPr lang="en-US" altLang="zh-CN" b="1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-37.74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-41.30</a:t>
                      </a:r>
                      <a:endParaRPr lang="en-US" altLang="zh-CN" b="1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764665" y="5655945"/>
            <a:ext cx="8662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BDBR(%) results on HEVC Class B/C/D/E, 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MCL-JCV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and 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UVG 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dataset in terms of PSNR.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2" name="Problem"/>
          <p:cNvSpPr txBox="1"/>
          <p:nvPr/>
        </p:nvSpPr>
        <p:spPr>
          <a:xfrm>
            <a:off x="0" y="-12519"/>
            <a:ext cx="12192000" cy="643890"/>
          </a:xfrm>
          <a:prstGeom prst="rect">
            <a:avLst/>
          </a:prstGeom>
          <a:solidFill>
            <a:srgbClr val="043A8F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spAutoFit/>
          </a:bodyPr>
          <a:lstStyle>
            <a:lvl1pPr algn="ctr">
              <a:defRPr sz="3600" spc="150">
                <a:solidFill>
                  <a:srgbClr val="2A2A2A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</a:rPr>
              <a:t>Ablation Studies  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5925" y="1544955"/>
            <a:ext cx="4757420" cy="34829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3915" y="1701165"/>
            <a:ext cx="6076315" cy="248094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48690" y="5228590"/>
            <a:ext cx="37909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Effect of different reference frames.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056630" y="4584700"/>
            <a:ext cx="581088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Effect of different branches in the attention mechanism.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zh-CN" sz="2000" i="1">
                <a:latin typeface="Times New Roman" panose="02020603050405020304" charset="0"/>
                <a:cs typeface="Times New Roman" panose="02020603050405020304" charset="0"/>
              </a:rPr>
              <a:t>1rt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: motion fusion module;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zh-CN" sz="2000" i="1">
                <a:latin typeface="Times New Roman" panose="02020603050405020304" charset="0"/>
                <a:cs typeface="Times New Roman" panose="02020603050405020304" charset="0"/>
              </a:rPr>
              <a:t>2nd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: prediction enhancement module.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2" name="Problem"/>
          <p:cNvSpPr txBox="1"/>
          <p:nvPr/>
        </p:nvSpPr>
        <p:spPr>
          <a:xfrm>
            <a:off x="0" y="-12519"/>
            <a:ext cx="12192000" cy="643890"/>
          </a:xfrm>
          <a:prstGeom prst="rect">
            <a:avLst/>
          </a:prstGeom>
          <a:solidFill>
            <a:srgbClr val="043A8F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spAutoFit/>
          </a:bodyPr>
          <a:lstStyle>
            <a:lvl1pPr algn="ctr">
              <a:defRPr sz="3600" spc="150">
                <a:solidFill>
                  <a:srgbClr val="2A2A2A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</a:rPr>
              <a:t>Analysis  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0045" y="1694180"/>
            <a:ext cx="4721225" cy="299275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86410" y="5112385"/>
            <a:ext cx="4772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The change of PSNR with time inside a GoP.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650990" y="5112385"/>
            <a:ext cx="420370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Visualization of different motion fields. (a) FVC*; (b) SPME (FVC*); 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(c) DCVC; (d) SPME (DCVC).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6020" y="1407160"/>
            <a:ext cx="4993640" cy="32797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2" name="Problem"/>
          <p:cNvSpPr txBox="1"/>
          <p:nvPr/>
        </p:nvSpPr>
        <p:spPr>
          <a:xfrm>
            <a:off x="0" y="-12519"/>
            <a:ext cx="12192000" cy="643890"/>
          </a:xfrm>
          <a:prstGeom prst="rect">
            <a:avLst/>
          </a:prstGeom>
          <a:solidFill>
            <a:srgbClr val="043A8F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spAutoFit/>
          </a:bodyPr>
          <a:lstStyle>
            <a:lvl1pPr algn="ctr">
              <a:defRPr sz="3600" spc="150">
                <a:solidFill>
                  <a:srgbClr val="2A2A2A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</a:rPr>
              <a:t>Take Home Messages  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4" name="图片 3" descr="logo-acm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25" y="5469890"/>
            <a:ext cx="3810635" cy="134683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lum contrast="12000"/>
          </a:blip>
          <a:stretch>
            <a:fillRect/>
          </a:stretch>
        </p:blipFill>
        <p:spPr>
          <a:xfrm>
            <a:off x="3875405" y="5793105"/>
            <a:ext cx="3145790" cy="8724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1530" y="5897880"/>
            <a:ext cx="2408555" cy="66230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8040" y="5835650"/>
            <a:ext cx="2304415" cy="72453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877695" y="3153410"/>
            <a:ext cx="843597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sz="22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Code</a:t>
            </a:r>
            <a:r>
              <a:rPr sz="22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2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and Appendix are </a:t>
            </a:r>
            <a:r>
              <a:rPr lang="en-GB" sz="22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available at</a:t>
            </a:r>
            <a:r>
              <a:rPr lang="en-US" altLang="en-GB" sz="22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: </a:t>
            </a:r>
            <a:r>
              <a:rPr lang="en-US" altLang="en-GB" sz="2200" dirty="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https://github.com/gaohan-12/SPME</a:t>
            </a:r>
            <a:endParaRPr lang="en-US" altLang="en-GB" sz="2200" dirty="0">
              <a:solidFill>
                <a:srgbClr val="C0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7" name="图片 6" descr="871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690745" y="3187065"/>
            <a:ext cx="2809240" cy="280924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934085" y="1080770"/>
            <a:ext cx="1032256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dentify</a:t>
            </a: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a generic limitation of motion estimation in </a:t>
            </a: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learned </a:t>
            </a: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video compression</a:t>
            </a: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;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Propose a plug-and-play method to use the original previous frame as auxiliary      data for motion estimation.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671a80e5-8a1c-4ee8-9e65-0db9a045271d}"/>
  <p:tag name="KSO_WM_UNIT_PLACING_PICTURE_USER_VIEWPORT" val="{&quot;height&quot;:4200,&quot;width&quot;:13435}"/>
  <p:tag name="TABLE_ENDDRAG_ORIGIN_RECT" val="688*318"/>
  <p:tag name="TABLE_ENDDRAG_RECT" val="127*126*688*318"/>
</p:tagLst>
</file>

<file path=ppt/tags/tag2.xml><?xml version="1.0" encoding="utf-8"?>
<p:tagLst xmlns:p="http://schemas.openxmlformats.org/presentationml/2006/main">
  <p:tag name="COMMONDATA" val="eyJoZGlkIjoiYzRhNzVjNzA5YWRiOWUyOTY2NTMwMTQyNjQ1MmI0ZjU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2585</Words>
  <Application>WPS 演示</Application>
  <PresentationFormat>宽屏</PresentationFormat>
  <Paragraphs>357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1" baseType="lpstr">
      <vt:lpstr>Arial</vt:lpstr>
      <vt:lpstr>宋体</vt:lpstr>
      <vt:lpstr>Wingdings</vt:lpstr>
      <vt:lpstr>Times New Roman</vt:lpstr>
      <vt:lpstr>Times New Roman</vt:lpstr>
      <vt:lpstr>Cambria Math</vt:lpstr>
      <vt:lpstr>MS Mincho</vt:lpstr>
      <vt:lpstr>微软雅黑</vt:lpstr>
      <vt:lpstr>Calibri</vt:lpstr>
      <vt:lpstr>Segoe Print</vt:lpstr>
      <vt:lpstr>Arial Unicode MS</vt:lpstr>
      <vt:lpstr>Office 主题</vt:lpstr>
      <vt:lpstr>Structure-Preserving Motion Estimation for Learned Video Compression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gaohan</cp:lastModifiedBy>
  <cp:revision>130</cp:revision>
  <dcterms:created xsi:type="dcterms:W3CDTF">2022-08-15T08:01:00Z</dcterms:created>
  <dcterms:modified xsi:type="dcterms:W3CDTF">2022-08-20T01:18:07Z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33A55E10EC3040B298EBCB9C9B544ABF</vt:lpwstr>
  </property>
  <property fmtid="{D5CDD505-2E9C-101B-9397-08002B2CF9AE}" pid="3" name="KSOProductBuildVer">
    <vt:lpwstr>2052-11.1.0.12300</vt:lpwstr>
  </property>
</Properties>
</file>