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61" r:id="rId6"/>
    <p:sldId id="264" r:id="rId7"/>
    <p:sldId id="266" r:id="rId8"/>
    <p:sldId id="267" r:id="rId9"/>
    <p:sldId id="273" r:id="rId10"/>
    <p:sldId id="274" r:id="rId11"/>
    <p:sldId id="262" r:id="rId12"/>
    <p:sldId id="269" r:id="rId13"/>
    <p:sldId id="270" r:id="rId14"/>
    <p:sldId id="271" r:id="rId15"/>
    <p:sldId id="268" r:id="rId16"/>
    <p:sldId id="27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2CD"/>
    <a:srgbClr val="00F0EA"/>
    <a:srgbClr val="00FFFF"/>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61810" autoAdjust="0"/>
  </p:normalViewPr>
  <p:slideViewPr>
    <p:cSldViewPr snapToGrid="0">
      <p:cViewPr varScale="1">
        <p:scale>
          <a:sx n="70" d="100"/>
          <a:sy n="70" d="100"/>
        </p:scale>
        <p:origin x="2124" y="72"/>
      </p:cViewPr>
      <p:guideLst/>
    </p:cSldViewPr>
  </p:slideViewPr>
  <p:outlineViewPr>
    <p:cViewPr>
      <p:scale>
        <a:sx n="33" d="100"/>
        <a:sy n="33" d="100"/>
      </p:scale>
      <p:origin x="0" y="0"/>
    </p:cViewPr>
  </p:outlineViewPr>
  <p:notesTextViewPr>
    <p:cViewPr>
      <p:scale>
        <a:sx n="3" d="2"/>
        <a:sy n="3" d="2"/>
      </p:scale>
      <p:origin x="0" y="-576"/>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45AA6-15A8-4CB1-A078-335B09A2C6B6}" type="datetimeFigureOut">
              <a:rPr lang="zh-CN" altLang="en-US" smtClean="0"/>
              <a:t>2022/9/30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B2E10-13CE-459B-9265-8A3964164B3B}" type="slidenum">
              <a:rPr lang="zh-CN" altLang="en-US" smtClean="0"/>
              <a:t>‹#›</a:t>
            </a:fld>
            <a:endParaRPr lang="zh-CN" altLang="en-US"/>
          </a:p>
        </p:txBody>
      </p:sp>
    </p:spTree>
    <p:extLst>
      <p:ext uri="{BB962C8B-B14F-4D97-AF65-F5344CB8AC3E}">
        <p14:creationId xmlns:p14="http://schemas.microsoft.com/office/powerpoint/2010/main" val="208541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Hello, everyone, I am very excited here to introduce our work.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Class Discriminative Adversarial Learning for Unsupervised Domain Adaptation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1</a:t>
            </a:fld>
            <a:endParaRPr lang="zh-CN" altLang="en-US"/>
          </a:p>
        </p:txBody>
      </p:sp>
    </p:spTree>
    <p:extLst>
      <p:ext uri="{BB962C8B-B14F-4D97-AF65-F5344CB8AC3E}">
        <p14:creationId xmlns:p14="http://schemas.microsoft.com/office/powerpoint/2010/main" val="1264496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the </a:t>
            </a:r>
            <a:r>
              <a:rPr lang="en-US" altLang="zh-CN" sz="1200" b="1" kern="1200" dirty="0">
                <a:solidFill>
                  <a:schemeClr val="tx1"/>
                </a:solidFill>
                <a:effectLst/>
                <a:latin typeface="+mn-lt"/>
                <a:ea typeface="+mn-ea"/>
                <a:cs typeface="+mn-cs"/>
              </a:rPr>
              <a:t>third step</a:t>
            </a:r>
            <a:r>
              <a:rPr lang="en-US" altLang="zh-CN" sz="1200" kern="1200" dirty="0">
                <a:solidFill>
                  <a:schemeClr val="tx1"/>
                </a:solidFill>
                <a:effectLst/>
                <a:latin typeface="+mn-lt"/>
                <a:ea typeface="+mn-ea"/>
                <a:cs typeface="+mn-cs"/>
              </a:rPr>
              <a:t>, in addition to the traditional minimization of prediction discrepancy to update the feature extractor, we further propose a representation regularization to require that the target features be explicitly close to the source features in memory.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Our method can be summarized in Algorithm 1.</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10</a:t>
            </a:fld>
            <a:endParaRPr lang="zh-CN" altLang="en-US"/>
          </a:p>
        </p:txBody>
      </p:sp>
    </p:spTree>
    <p:extLst>
      <p:ext uri="{BB962C8B-B14F-4D97-AF65-F5344CB8AC3E}">
        <p14:creationId xmlns:p14="http://schemas.microsoft.com/office/powerpoint/2010/main" val="36008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the experiment, we first compared our method with other recent popular method, and our method yields new state-of-the-art results.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11</a:t>
            </a:fld>
            <a:endParaRPr lang="zh-CN" altLang="en-US"/>
          </a:p>
        </p:txBody>
      </p:sp>
    </p:spTree>
    <p:extLst>
      <p:ext uri="{BB962C8B-B14F-4D97-AF65-F5344CB8AC3E}">
        <p14:creationId xmlns:p14="http://schemas.microsoft.com/office/powerpoint/2010/main" val="2807898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 we perform ECI strategy with other different evaluation criteria, such as entropy, and it also can improve the performance.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also count the ambiguous target samples when the model training is complete. The result shows that both the ECI strategy and representation regularization are effective.</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12</a:t>
            </a:fld>
            <a:endParaRPr lang="zh-CN" altLang="en-US"/>
          </a:p>
        </p:txBody>
      </p:sp>
    </p:spTree>
    <p:extLst>
      <p:ext uri="{BB962C8B-B14F-4D97-AF65-F5344CB8AC3E}">
        <p14:creationId xmlns:p14="http://schemas.microsoft.com/office/powerpoint/2010/main" val="3819709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modify the second step of the original MCD by using the pseudo label and the ECI strategy, respectively. From the results, the ECI strategy yields the best performance.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conduct an ablation study to analyze the role of each part of our method. From the results, both the ECI strategy and representation regularization can improve the performance on the basis of MCD.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13</a:t>
            </a:fld>
            <a:endParaRPr lang="zh-CN" altLang="en-US"/>
          </a:p>
        </p:txBody>
      </p:sp>
    </p:spTree>
    <p:extLst>
      <p:ext uri="{BB962C8B-B14F-4D97-AF65-F5344CB8AC3E}">
        <p14:creationId xmlns:p14="http://schemas.microsoft.com/office/powerpoint/2010/main" val="655429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visualize the features to give an intuitive understanding of our method. From the results we also find that these features are increasingly concentrated, which is consistent with our ablation analysis.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14</a:t>
            </a:fld>
            <a:endParaRPr lang="zh-CN" altLang="en-US"/>
          </a:p>
        </p:txBody>
      </p:sp>
    </p:spTree>
    <p:extLst>
      <p:ext uri="{BB962C8B-B14F-4D97-AF65-F5344CB8AC3E}">
        <p14:creationId xmlns:p14="http://schemas.microsoft.com/office/powerpoint/2010/main" val="380765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analyze the sensitivity of parameter </a:t>
            </a:r>
            <a:r>
              <a:rPr lang="zh-CN" altLang="zh-CN" sz="1200" i="1" kern="1200" dirty="0">
                <a:solidFill>
                  <a:schemeClr val="tx1"/>
                </a:solidFill>
                <a:effectLst/>
                <a:latin typeface="+mn-lt"/>
                <a:ea typeface="+mn-ea"/>
                <a:cs typeface="+mn-cs"/>
              </a:rPr>
              <a:t>α </a:t>
            </a:r>
            <a:r>
              <a:rPr lang="en-US" altLang="zh-CN" sz="1200" kern="1200" dirty="0">
                <a:solidFill>
                  <a:schemeClr val="tx1"/>
                </a:solidFill>
                <a:effectLst/>
                <a:latin typeface="+mn-lt"/>
                <a:ea typeface="+mn-ea"/>
                <a:cs typeface="+mn-cs"/>
              </a:rPr>
              <a:t>and </a:t>
            </a:r>
            <a:r>
              <a:rPr lang="en-US" altLang="zh-CN" sz="1200" i="1" kern="1200" dirty="0">
                <a:solidFill>
                  <a:schemeClr val="tx1"/>
                </a:solidFill>
                <a:effectLst/>
                <a:latin typeface="+mn-lt"/>
                <a:ea typeface="+mn-ea"/>
                <a:cs typeface="+mn-cs"/>
              </a:rPr>
              <a:t>m </a:t>
            </a:r>
            <a:r>
              <a:rPr lang="en-US" altLang="zh-CN" sz="1200" kern="1200" dirty="0">
                <a:solidFill>
                  <a:schemeClr val="tx1"/>
                </a:solidFill>
                <a:effectLst/>
                <a:latin typeface="+mn-lt"/>
                <a:ea typeface="+mn-ea"/>
                <a:cs typeface="+mn-cs"/>
              </a:rPr>
              <a:t>to verify the robustness of our method. </a:t>
            </a:r>
            <a:r>
              <a:rPr lang="zh-CN" altLang="zh-CN" sz="1200" i="1" kern="1200" dirty="0">
                <a:solidFill>
                  <a:schemeClr val="tx1"/>
                </a:solidFill>
                <a:effectLst/>
                <a:latin typeface="+mn-lt"/>
                <a:ea typeface="+mn-ea"/>
                <a:cs typeface="+mn-cs"/>
              </a:rPr>
              <a:t>α</a:t>
            </a:r>
            <a:r>
              <a:rPr lang="en-US" altLang="zh-CN" sz="1200" kern="1200" dirty="0">
                <a:solidFill>
                  <a:schemeClr val="tx1"/>
                </a:solidFill>
                <a:effectLst/>
                <a:latin typeface="+mn-lt"/>
                <a:ea typeface="+mn-ea"/>
                <a:cs typeface="+mn-cs"/>
              </a:rPr>
              <a:t> is a balance hyperparameter and </a:t>
            </a:r>
            <a:r>
              <a:rPr lang="en-US" altLang="zh-CN" sz="1200" i="1" kern="1200" dirty="0">
                <a:solidFill>
                  <a:schemeClr val="tx1"/>
                </a:solidFill>
                <a:effectLst/>
                <a:latin typeface="+mn-lt"/>
                <a:ea typeface="+mn-ea"/>
                <a:cs typeface="+mn-cs"/>
              </a:rPr>
              <a:t>m </a:t>
            </a:r>
            <a:r>
              <a:rPr lang="en-US" altLang="zh-CN" sz="1200" kern="1200" dirty="0">
                <a:solidFill>
                  <a:schemeClr val="tx1"/>
                </a:solidFill>
                <a:effectLst/>
                <a:latin typeface="+mn-lt"/>
                <a:ea typeface="+mn-ea"/>
                <a:cs typeface="+mn-cs"/>
              </a:rPr>
              <a:t>is size of our memory during the training. From the results, the performance rarely floats when these hyperparameters change.</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15</a:t>
            </a:fld>
            <a:endParaRPr lang="zh-CN" altLang="en-US"/>
          </a:p>
        </p:txBody>
      </p:sp>
    </p:spTree>
    <p:extLst>
      <p:ext uri="{BB962C8B-B14F-4D97-AF65-F5344CB8AC3E}">
        <p14:creationId xmlns:p14="http://schemas.microsoft.com/office/powerpoint/2010/main" val="2461384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 for our report, thank you very much for listening.</a:t>
            </a:r>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16</a:t>
            </a:fld>
            <a:endParaRPr lang="zh-CN" altLang="en-US"/>
          </a:p>
        </p:txBody>
      </p:sp>
    </p:spTree>
    <p:extLst>
      <p:ext uri="{BB962C8B-B14F-4D97-AF65-F5344CB8AC3E}">
        <p14:creationId xmlns:p14="http://schemas.microsoft.com/office/powerpoint/2010/main" val="3895835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Let’s start with our problem, Unsupervised domain adaptation.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real world application, there exists domain shift between train set and test set, which results performance decay.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Unsupervised </a:t>
            </a:r>
            <a:r>
              <a:rPr lang="en-US" altLang="zh-CN" sz="1200" kern="1200" dirty="0">
                <a:solidFill>
                  <a:schemeClr val="tx1"/>
                </a:solidFill>
                <a:effectLst/>
                <a:latin typeface="+mn-lt"/>
                <a:ea typeface="+mn-ea"/>
                <a:cs typeface="+mn-cs"/>
              </a:rPr>
              <a:t>domain adaptation aims to transfer knowledge from source domain to target domain by mitigating domain shift.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2</a:t>
            </a:fld>
            <a:endParaRPr lang="zh-CN" altLang="en-US"/>
          </a:p>
        </p:txBody>
      </p:sp>
    </p:spTree>
    <p:extLst>
      <p:ext uri="{BB962C8B-B14F-4D97-AF65-F5344CB8AC3E}">
        <p14:creationId xmlns:p14="http://schemas.microsoft.com/office/powerpoint/2010/main" val="66806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Suppose we have labeled source data and unlabeled target data, our goal is to train a model that works well in unlabeled target domain.</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3</a:t>
            </a:fld>
            <a:endParaRPr lang="zh-CN" altLang="en-US"/>
          </a:p>
        </p:txBody>
      </p:sp>
    </p:spTree>
    <p:extLst>
      <p:ext uri="{BB962C8B-B14F-4D97-AF65-F5344CB8AC3E}">
        <p14:creationId xmlns:p14="http://schemas.microsoft.com/office/powerpoint/2010/main" val="140446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Our approach is on the basis of bi-classifier </a:t>
            </a:r>
            <a:r>
              <a:rPr lang="en-US" altLang="zh-CN" sz="1200" kern="1200">
                <a:solidFill>
                  <a:schemeClr val="tx1"/>
                </a:solidFill>
                <a:effectLst/>
                <a:latin typeface="+mn-lt"/>
                <a:ea typeface="+mn-ea"/>
                <a:cs typeface="+mn-cs"/>
              </a:rPr>
              <a:t>adversarial learning, which </a:t>
            </a:r>
            <a:r>
              <a:rPr lang="en-US" altLang="zh-CN" sz="1200" kern="1200" dirty="0">
                <a:solidFill>
                  <a:schemeClr val="tx1"/>
                </a:solidFill>
                <a:effectLst/>
                <a:latin typeface="+mn-lt"/>
                <a:ea typeface="+mn-ea"/>
                <a:cs typeface="+mn-cs"/>
              </a:rPr>
              <a:t>can be divided into three steps.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first step is using labeled source samples to perform the supervised training of the feature extractor and two classifiers.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the second step, the feature extractor is fixed and two classifiers is trained by maximizing the prediction discrepancy of target samples to find out the target samples out of source distribution.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the third step, two classifiers are fixed and the feature extractor is trained by minimizing the prediction discrepancy of target samples to align the distribution between two domains.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While these methods ignore the ambiguous target samples which may detected by misclassified classifier and align to the wrong class. In addition, these methods tend to yield more ambiguous target samples due to maximize the prediction discrepancy.</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4</a:t>
            </a:fld>
            <a:endParaRPr lang="zh-CN" altLang="en-US"/>
          </a:p>
        </p:txBody>
      </p:sp>
    </p:spTree>
    <p:extLst>
      <p:ext uri="{BB962C8B-B14F-4D97-AF65-F5344CB8AC3E}">
        <p14:creationId xmlns:p14="http://schemas.microsoft.com/office/powerpoint/2010/main" val="4081580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Therefore, how to handle the ambiguous target samples is a key to this kind of method. To that end, we propose a novel Class Discriminative Adversarial Learning (CDAL) method.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By proposed ECI strategy, the second step of CDAL can make two classifiers improve their discriminative power, resulting in less ambiguous samples. And in third step, a representation regularization is designed for enhancing the learning of feature extractor with conditional distribution alignment to further suppress ambiguous target samples.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5</a:t>
            </a:fld>
            <a:endParaRPr lang="zh-CN" altLang="en-US"/>
          </a:p>
        </p:txBody>
      </p:sp>
    </p:spTree>
    <p:extLst>
      <p:ext uri="{BB962C8B-B14F-4D97-AF65-F5344CB8AC3E}">
        <p14:creationId xmlns:p14="http://schemas.microsoft.com/office/powerpoint/2010/main" val="127683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Our method CDAL improves the second and third steps of the traditional bi classifier adversarial learning methods. In the second step, we propose the ECI strategy, and in the third step, we add representation regularization to better perform feature alignment.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6</a:t>
            </a:fld>
            <a:endParaRPr lang="zh-CN" altLang="en-US"/>
          </a:p>
        </p:txBody>
      </p:sp>
    </p:spTree>
    <p:extLst>
      <p:ext uri="{BB962C8B-B14F-4D97-AF65-F5344CB8AC3E}">
        <p14:creationId xmlns:p14="http://schemas.microsoft.com/office/powerpoint/2010/main" val="3625002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Before the each epoch, we need pseudo-label all target samples. Specifically, our method first randomly select </a:t>
            </a:r>
            <a:r>
              <a:rPr lang="en-US" altLang="zh-CN" sz="1200" i="1" kern="1200" dirty="0">
                <a:solidFill>
                  <a:schemeClr val="tx1"/>
                </a:solidFill>
                <a:effectLst/>
                <a:latin typeface="+mn-lt"/>
                <a:ea typeface="+mn-ea"/>
                <a:cs typeface="+mn-cs"/>
              </a:rPr>
              <a:t>m</a:t>
            </a:r>
            <a:r>
              <a:rPr lang="en-US" altLang="zh-CN" sz="1200" kern="1200" dirty="0">
                <a:solidFill>
                  <a:schemeClr val="tx1"/>
                </a:solidFill>
                <a:effectLst/>
                <a:latin typeface="+mn-lt"/>
                <a:ea typeface="+mn-ea"/>
                <a:cs typeface="+mn-cs"/>
              </a:rPr>
              <a:t> source samples into memory for each category, then the initial cluster centers are calculated based on memory and </a:t>
            </a:r>
            <a:r>
              <a:rPr lang="en-US" altLang="zh-CN" sz="1200" b="1" kern="1200" dirty="0">
                <a:solidFill>
                  <a:schemeClr val="tx1"/>
                </a:solidFill>
                <a:effectLst/>
                <a:latin typeface="+mn-lt"/>
                <a:ea typeface="+mn-ea"/>
                <a:cs typeface="+mn-cs"/>
              </a:rPr>
              <a:t>K-means algorithm is performed to pseudo-label target samples</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Then during the training, our method also can be divided into three steps. And the first step is same as traditional bi-classifier adversarial learning methods, which uses labeled source samples to train the feature extractor and two classifiers.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7</a:t>
            </a:fld>
            <a:endParaRPr lang="zh-CN" altLang="en-US"/>
          </a:p>
        </p:txBody>
      </p:sp>
    </p:spTree>
    <p:extLst>
      <p:ext uri="{BB962C8B-B14F-4D97-AF65-F5344CB8AC3E}">
        <p14:creationId xmlns:p14="http://schemas.microsoft.com/office/powerpoint/2010/main" val="330523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Traditional bi-classifier adversarial learning methods yield new ambiguous target samples in the second step, while our method can be effective to solve this problem by proposed ECI strategy.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Specifically, we first divided target samples into two subsets, where the classifier </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h</m:t>
                        </m:r>
                      </m:e>
                      <m:sub/>
                    </m:sSub>
                  </m:oMath>
                </a14:m>
                <a:r>
                  <a:rPr lang="en-US" altLang="zh-CN" sz="1200" kern="1200" dirty="0">
                    <a:solidFill>
                      <a:schemeClr val="tx1"/>
                    </a:solidFill>
                    <a:effectLst/>
                    <a:latin typeface="+mn-lt"/>
                    <a:ea typeface="+mn-ea"/>
                    <a:cs typeface="+mn-cs"/>
                  </a:rPr>
                  <a:t> one and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h</m:t>
                        </m:r>
                      </m:e>
                      <m:sub/>
                    </m:sSub>
                  </m:oMath>
                </a14:m>
                <a:r>
                  <a:rPr lang="en-US" altLang="zh-CN" sz="1200" kern="1200" dirty="0">
                    <a:solidFill>
                      <a:schemeClr val="tx1"/>
                    </a:solidFill>
                    <a:effectLst/>
                    <a:latin typeface="+mn-lt"/>
                    <a:ea typeface="+mn-ea"/>
                    <a:cs typeface="+mn-cs"/>
                  </a:rPr>
                  <a:t> two yield better prediction respectively. The KL divergence is used as evaluation criteria.</a:t>
                </a:r>
                <a:endParaRPr lang="zh-CN" altLang="zh-CN" sz="1200" kern="1200" dirty="0">
                  <a:solidFill>
                    <a:schemeClr val="tx1"/>
                  </a:solidFill>
                  <a:effectLst/>
                  <a:latin typeface="+mn-lt"/>
                  <a:ea typeface="+mn-ea"/>
                  <a:cs typeface="+mn-cs"/>
                </a:endParaRPr>
              </a:p>
              <a:p>
                <a:endParaRPr lang="en-US" altLang="zh-CN" dirty="0"/>
              </a:p>
              <a:p>
                <a:r>
                  <a:rPr lang="en-US" altLang="zh-CN" sz="1200" kern="1200" dirty="0">
                    <a:solidFill>
                      <a:schemeClr val="tx1"/>
                    </a:solidFill>
                    <a:effectLst/>
                    <a:latin typeface="+mn-lt"/>
                    <a:ea typeface="+mn-ea"/>
                    <a:cs typeface="+mn-cs"/>
                  </a:rPr>
                  <a:t>For updating the classifier, on the one hand, we need to maximize the prediction discrepancy so that this classifier is dominant to help the subsequent feature alignment, and on the other hand, we need to reduce the prediction discrepancy to obtain consistent predictions and reduce ambiguous samples. Specifically, for updating the classifier</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h</m:t>
                        </m:r>
                      </m:e>
                      <m:sub/>
                    </m:sSub>
                  </m:oMath>
                </a14:m>
                <a:r>
                  <a:rPr lang="en-US" altLang="zh-CN" sz="1200" kern="1200" dirty="0">
                    <a:solidFill>
                      <a:schemeClr val="tx1"/>
                    </a:solidFill>
                    <a:effectLst/>
                    <a:latin typeface="+mn-lt"/>
                    <a:ea typeface="+mn-ea"/>
                    <a:cs typeface="+mn-cs"/>
                  </a:rPr>
                  <a:t> one, it can perform better than</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h</m:t>
                        </m:r>
                      </m:e>
                      <m:sub/>
                    </m:sSub>
                  </m:oMath>
                </a14:m>
                <a:r>
                  <a:rPr lang="en-US" altLang="zh-CN" sz="1200" kern="1200" dirty="0">
                    <a:solidFill>
                      <a:schemeClr val="tx1"/>
                    </a:solidFill>
                    <a:effectLst/>
                    <a:latin typeface="+mn-lt"/>
                    <a:ea typeface="+mn-ea"/>
                    <a:cs typeface="+mn-cs"/>
                  </a:rPr>
                  <a:t> two on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𝐵</m:t>
                        </m:r>
                      </m:e>
                      <m:sub/>
                      <m:sup>
                        <m:r>
                          <a:rPr lang="en-US" altLang="zh-CN" sz="1200" i="1" kern="1200">
                            <a:solidFill>
                              <a:schemeClr val="tx1"/>
                            </a:solidFill>
                            <a:effectLst/>
                            <a:latin typeface="Cambria Math" panose="02040503050406030204" pitchFamily="18" charset="0"/>
                            <a:ea typeface="+mn-ea"/>
                            <a:cs typeface="+mn-cs"/>
                          </a:rPr>
                          <m:t>𝑡</m:t>
                        </m:r>
                      </m:sup>
                    </m:sSubSup>
                  </m:oMath>
                </a14:m>
                <a:r>
                  <a:rPr lang="en-US" altLang="zh-CN" sz="1200" kern="1200" dirty="0">
                    <a:solidFill>
                      <a:schemeClr val="tx1"/>
                    </a:solidFill>
                    <a:effectLst/>
                    <a:latin typeface="+mn-lt"/>
                    <a:ea typeface="+mn-ea"/>
                    <a:cs typeface="+mn-cs"/>
                  </a:rPr>
                  <a:t> one set, </a:t>
                </a:r>
                <a:r>
                  <a:rPr lang="en-US" altLang="zh-CN" sz="1200" b="1" kern="1200" dirty="0">
                    <a:solidFill>
                      <a:schemeClr val="tx1"/>
                    </a:solidFill>
                    <a:effectLst/>
                    <a:latin typeface="+mn-lt"/>
                    <a:ea typeface="+mn-ea"/>
                    <a:cs typeface="+mn-cs"/>
                  </a:rPr>
                  <a:t>so it is further required to maximize the prediction discrepancy with </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 </m:t>
                        </m:r>
                        <m:r>
                          <a:rPr lang="en-US" altLang="zh-CN" sz="1200" i="1" kern="1200">
                            <a:solidFill>
                              <a:schemeClr val="tx1"/>
                            </a:solidFill>
                            <a:effectLst/>
                            <a:latin typeface="Cambria Math" panose="02040503050406030204" pitchFamily="18" charset="0"/>
                            <a:ea typeface="+mn-ea"/>
                            <a:cs typeface="+mn-cs"/>
                          </a:rPr>
                          <m:t>h</m:t>
                        </m:r>
                      </m:e>
                      <m:sub/>
                    </m:sSub>
                  </m:oMath>
                </a14:m>
                <a:r>
                  <a:rPr lang="en-US" altLang="zh-CN" sz="1200" kern="1200" dirty="0">
                    <a:solidFill>
                      <a:schemeClr val="tx1"/>
                    </a:solidFill>
                    <a:effectLst/>
                    <a:latin typeface="+mn-lt"/>
                    <a:ea typeface="+mn-ea"/>
                    <a:cs typeface="+mn-cs"/>
                  </a:rPr>
                  <a:t> two </a:t>
                </a:r>
                <a:r>
                  <a:rPr lang="en-US" altLang="zh-CN" sz="1200" b="1" kern="1200" dirty="0">
                    <a:solidFill>
                      <a:schemeClr val="tx1"/>
                    </a:solidFill>
                    <a:effectLst/>
                    <a:latin typeface="+mn-lt"/>
                    <a:ea typeface="+mn-ea"/>
                    <a:cs typeface="+mn-cs"/>
                  </a:rPr>
                  <a:t>to detect the target samples excluded by the support of the source domain</a:t>
                </a:r>
                <a:r>
                  <a:rPr lang="en-US" altLang="zh-CN" sz="1200" kern="1200" dirty="0">
                    <a:solidFill>
                      <a:schemeClr val="tx1"/>
                    </a:solidFill>
                    <a:effectLst/>
                    <a:latin typeface="+mn-lt"/>
                    <a:ea typeface="+mn-ea"/>
                    <a:cs typeface="+mn-cs"/>
                  </a:rPr>
                  <a:t>. While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h</m:t>
                        </m:r>
                      </m:e>
                      <m:sub/>
                    </m:sSub>
                  </m:oMath>
                </a14:m>
                <a:r>
                  <a:rPr lang="en-US" altLang="zh-CN" sz="1200" kern="1200" dirty="0">
                    <a:solidFill>
                      <a:schemeClr val="tx1"/>
                    </a:solidFill>
                    <a:effectLst/>
                    <a:latin typeface="+mn-lt"/>
                    <a:ea typeface="+mn-ea"/>
                    <a:cs typeface="+mn-cs"/>
                  </a:rPr>
                  <a:t> one perform worse than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h</m:t>
                        </m:r>
                      </m:e>
                      <m:sub/>
                    </m:sSub>
                  </m:oMath>
                </a14:m>
                <a:r>
                  <a:rPr lang="en-US" altLang="zh-CN" sz="1200" kern="1200" dirty="0">
                    <a:solidFill>
                      <a:schemeClr val="tx1"/>
                    </a:solidFill>
                    <a:effectLst/>
                    <a:latin typeface="+mn-lt"/>
                    <a:ea typeface="+mn-ea"/>
                    <a:cs typeface="+mn-cs"/>
                  </a:rPr>
                  <a:t> two on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𝐵</m:t>
                        </m:r>
                      </m:e>
                      <m:sub/>
                      <m:sup>
                        <m:r>
                          <a:rPr lang="en-US" altLang="zh-CN" sz="1200" i="1" kern="1200">
                            <a:solidFill>
                              <a:schemeClr val="tx1"/>
                            </a:solidFill>
                            <a:effectLst/>
                            <a:latin typeface="Cambria Math" panose="02040503050406030204" pitchFamily="18" charset="0"/>
                            <a:ea typeface="+mn-ea"/>
                            <a:cs typeface="+mn-cs"/>
                          </a:rPr>
                          <m:t>𝑡</m:t>
                        </m:r>
                      </m:sup>
                    </m:sSubSup>
                  </m:oMath>
                </a14:m>
                <a:r>
                  <a:rPr lang="en-US" altLang="zh-CN" sz="1200" kern="1200" dirty="0">
                    <a:solidFill>
                      <a:schemeClr val="tx1"/>
                    </a:solidFill>
                    <a:effectLst/>
                    <a:latin typeface="+mn-lt"/>
                    <a:ea typeface="+mn-ea"/>
                    <a:cs typeface="+mn-cs"/>
                  </a:rPr>
                  <a:t> two set, which may predict incorrectly and yield the ambiguous target samples on </a:t>
                </a:r>
                <a14:m>
                  <m:oMath xmlns:m="http://schemas.openxmlformats.org/officeDocument/2006/math">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𝐵</m:t>
                        </m:r>
                      </m:e>
                      <m:sub/>
                      <m:sup>
                        <m:r>
                          <a:rPr lang="en-US" altLang="zh-CN" sz="1200" i="1" kern="1200">
                            <a:solidFill>
                              <a:schemeClr val="tx1"/>
                            </a:solidFill>
                            <a:effectLst/>
                            <a:latin typeface="Cambria Math" panose="02040503050406030204" pitchFamily="18" charset="0"/>
                            <a:ea typeface="+mn-ea"/>
                            <a:cs typeface="+mn-cs"/>
                          </a:rPr>
                          <m:t>𝑡</m:t>
                        </m:r>
                      </m:sup>
                    </m:sSubSup>
                    <m:r>
                      <a:rPr lang="en-US" altLang="zh-CN" sz="1200" i="1" kern="1200">
                        <a:solidFill>
                          <a:schemeClr val="tx1"/>
                        </a:solidFill>
                        <a:effectLst/>
                        <a:latin typeface="Cambria Math" panose="02040503050406030204" pitchFamily="18" charset="0"/>
                        <a:ea typeface="+mn-ea"/>
                        <a:cs typeface="+mn-cs"/>
                      </a:rPr>
                      <m:t> </m:t>
                    </m:r>
                    <m:r>
                      <a:rPr lang="en-US" altLang="zh-CN" sz="1200" b="0" i="1" kern="1200" smtClean="0">
                        <a:solidFill>
                          <a:schemeClr val="tx1"/>
                        </a:solidFill>
                        <a:effectLst/>
                        <a:latin typeface="Cambria Math" panose="02040503050406030204" pitchFamily="18" charset="0"/>
                        <a:ea typeface="+mn-ea"/>
                        <a:cs typeface="+mn-cs"/>
                      </a:rPr>
                      <m:t>𝑡𝑤𝑜</m:t>
                    </m:r>
                    <m:r>
                      <a:rPr lang="en-US" altLang="zh-CN" sz="1200" b="0" i="1" kern="1200" smtClean="0">
                        <a:solidFill>
                          <a:schemeClr val="tx1"/>
                        </a:solidFill>
                        <a:effectLst/>
                        <a:latin typeface="Cambria Math" panose="02040503050406030204" pitchFamily="18" charset="0"/>
                        <a:ea typeface="+mn-ea"/>
                        <a:cs typeface="+mn-cs"/>
                      </a:rPr>
                      <m:t> </m:t>
                    </m:r>
                  </m:oMath>
                </a14:m>
                <a:r>
                  <a:rPr lang="en-US" altLang="zh-CN" sz="1200" kern="1200" dirty="0">
                    <a:solidFill>
                      <a:schemeClr val="tx1"/>
                    </a:solidFill>
                    <a:effectLst/>
                    <a:latin typeface="+mn-lt"/>
                    <a:ea typeface="+mn-ea"/>
                    <a:cs typeface="+mn-cs"/>
                  </a:rPr>
                  <a:t>set, so </a:t>
                </a:r>
                <a:r>
                  <a:rPr lang="en-US" altLang="zh-CN" sz="1200" b="1" kern="1200" dirty="0">
                    <a:solidFill>
                      <a:schemeClr val="tx1"/>
                    </a:solidFill>
                    <a:effectLst/>
                    <a:latin typeface="+mn-lt"/>
                    <a:ea typeface="+mn-ea"/>
                    <a:cs typeface="+mn-cs"/>
                  </a:rPr>
                  <a:t>it is needed to minimize the prediction discrepancy to correct its prediction. </a:t>
                </a:r>
                <a:r>
                  <a:rPr lang="en-US" altLang="zh-CN" sz="1200" kern="1200" dirty="0">
                    <a:solidFill>
                      <a:schemeClr val="tx1"/>
                    </a:solidFill>
                    <a:effectLst/>
                    <a:latin typeface="+mn-lt"/>
                    <a:ea typeface="+mn-ea"/>
                    <a:cs typeface="+mn-cs"/>
                  </a:rPr>
                  <a:t>And vice versa for updating the classifier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h</m:t>
                        </m:r>
                      </m:e>
                      <m:sub/>
                    </m:sSub>
                    <m:r>
                      <a:rPr lang="en-US" altLang="zh-CN" sz="1200" b="0" i="1" kern="1200" smtClean="0">
                        <a:solidFill>
                          <a:schemeClr val="tx1"/>
                        </a:solidFill>
                        <a:effectLst/>
                        <a:latin typeface="Cambria Math" panose="02040503050406030204" pitchFamily="18" charset="0"/>
                        <a:ea typeface="+mn-ea"/>
                        <a:cs typeface="+mn-cs"/>
                      </a:rPr>
                      <m:t> </m:t>
                    </m:r>
                    <m:r>
                      <a:rPr lang="en-US" altLang="zh-CN" sz="1200" b="0" i="1" kern="1200" smtClean="0">
                        <a:solidFill>
                          <a:schemeClr val="tx1"/>
                        </a:solidFill>
                        <a:effectLst/>
                        <a:latin typeface="Cambria Math" panose="02040503050406030204" pitchFamily="18" charset="0"/>
                        <a:ea typeface="+mn-ea"/>
                        <a:cs typeface="+mn-cs"/>
                      </a:rPr>
                      <m:t>𝑡𝑤𝑜</m:t>
                    </m:r>
                  </m:oMath>
                </a14:m>
                <a:r>
                  <a:rPr lang="en-US" altLang="zh-CN" sz="1200" kern="1200" dirty="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Traditional bi-classifier adversarial learning methods yield new ambiguous target samples in the second step, while our method can be effective to solve this problem by proposed Expertise-aware classifier interference (ECI) strategy.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Specifically, we first divided target samples into two subsets, where the classifier </a:t>
                </a:r>
                <a:r>
                  <a:rPr lang="en-US" altLang="zh-CN" sz="1200" i="0" kern="1200">
                    <a:solidFill>
                      <a:schemeClr val="tx1"/>
                    </a:solidFill>
                    <a:effectLst/>
                    <a:latin typeface="+mn-lt"/>
                    <a:ea typeface="+mn-ea"/>
                    <a:cs typeface="+mn-cs"/>
                  </a:rPr>
                  <a:t>ℎ</a:t>
                </a:r>
                <a:r>
                  <a:rPr lang="zh-CN" altLang="zh-CN" sz="1200" i="0" kern="1200">
                    <a:solidFill>
                      <a:schemeClr val="tx1"/>
                    </a:solidFill>
                    <a:effectLst/>
                    <a:latin typeface="+mn-lt"/>
                    <a:ea typeface="+mn-ea"/>
                    <a:cs typeface="+mn-cs"/>
                  </a:rPr>
                  <a:t>_</a:t>
                </a:r>
                <a:r>
                  <a:rPr lang="en-US" altLang="zh-CN" sz="1200" kern="1200" dirty="0">
                    <a:solidFill>
                      <a:schemeClr val="tx1"/>
                    </a:solidFill>
                    <a:effectLst/>
                    <a:latin typeface="+mn-lt"/>
                    <a:ea typeface="+mn-ea"/>
                    <a:cs typeface="+mn-cs"/>
                  </a:rPr>
                  <a:t> one and </a:t>
                </a:r>
                <a:r>
                  <a:rPr lang="en-US" altLang="zh-CN" sz="1200" i="0" kern="1200">
                    <a:solidFill>
                      <a:schemeClr val="tx1"/>
                    </a:solidFill>
                    <a:effectLst/>
                    <a:latin typeface="+mn-lt"/>
                    <a:ea typeface="+mn-ea"/>
                    <a:cs typeface="+mn-cs"/>
                  </a:rPr>
                  <a:t>ℎ</a:t>
                </a:r>
                <a:r>
                  <a:rPr lang="zh-CN" altLang="zh-CN" sz="1200" i="0" kern="1200">
                    <a:solidFill>
                      <a:schemeClr val="tx1"/>
                    </a:solidFill>
                    <a:effectLst/>
                    <a:latin typeface="+mn-lt"/>
                    <a:ea typeface="+mn-ea"/>
                    <a:cs typeface="+mn-cs"/>
                  </a:rPr>
                  <a:t>_</a:t>
                </a:r>
                <a:r>
                  <a:rPr lang="en-US" altLang="zh-CN" sz="1200" kern="1200" dirty="0">
                    <a:solidFill>
                      <a:schemeClr val="tx1"/>
                    </a:solidFill>
                    <a:effectLst/>
                    <a:latin typeface="+mn-lt"/>
                    <a:ea typeface="+mn-ea"/>
                    <a:cs typeface="+mn-cs"/>
                  </a:rPr>
                  <a:t> two yield better prediction respectively. The KL divergence is used as evaluation criteria.</a:t>
                </a:r>
                <a:endParaRPr lang="zh-CN" altLang="zh-CN" sz="1200" kern="1200" dirty="0">
                  <a:solidFill>
                    <a:schemeClr val="tx1"/>
                  </a:solidFill>
                  <a:effectLst/>
                  <a:latin typeface="+mn-lt"/>
                  <a:ea typeface="+mn-ea"/>
                  <a:cs typeface="+mn-cs"/>
                </a:endParaRPr>
              </a:p>
              <a:p>
                <a:endParaRPr lang="en-US" altLang="zh-CN" dirty="0"/>
              </a:p>
              <a:p>
                <a:r>
                  <a:rPr lang="en-US" altLang="zh-CN" sz="1200" kern="1200" dirty="0">
                    <a:solidFill>
                      <a:schemeClr val="tx1"/>
                    </a:solidFill>
                    <a:effectLst/>
                    <a:latin typeface="+mn-lt"/>
                    <a:ea typeface="+mn-ea"/>
                    <a:cs typeface="+mn-cs"/>
                  </a:rPr>
                  <a:t>For updating the classifier, on the one hand, we need to maximize the prediction discrepancy so that this classifier is dominant to help the subsequent feature alignment, and on the other hand, we need to reduce the prediction discrepancy to obtain consistent predictions and reduce ambiguous samples. Specifically, for updating the classifier</a:t>
                </a:r>
                <a:r>
                  <a:rPr lang="en-US" altLang="zh-CN" sz="1200" i="0" kern="1200">
                    <a:solidFill>
                      <a:schemeClr val="tx1"/>
                    </a:solidFill>
                    <a:effectLst/>
                    <a:latin typeface="Cambria Math" panose="02040503050406030204" pitchFamily="18" charset="0"/>
                    <a:ea typeface="+mn-ea"/>
                    <a:cs typeface="+mn-cs"/>
                  </a:rPr>
                  <a:t>ℎ</a:t>
                </a:r>
                <a:r>
                  <a:rPr lang="zh-CN" altLang="zh-CN" sz="1200" i="0" kern="1200">
                    <a:solidFill>
                      <a:schemeClr val="tx1"/>
                    </a:solidFill>
                    <a:effectLst/>
                    <a:latin typeface="Cambria Math" panose="02040503050406030204" pitchFamily="18" charset="0"/>
                    <a:ea typeface="+mn-ea"/>
                    <a:cs typeface="+mn-cs"/>
                  </a:rPr>
                  <a:t>_</a:t>
                </a:r>
                <a:r>
                  <a:rPr lang="en-US" altLang="zh-CN" sz="1200" kern="1200" dirty="0">
                    <a:solidFill>
                      <a:schemeClr val="tx1"/>
                    </a:solidFill>
                    <a:effectLst/>
                    <a:latin typeface="+mn-lt"/>
                    <a:ea typeface="+mn-ea"/>
                    <a:cs typeface="+mn-cs"/>
                  </a:rPr>
                  <a:t> one, it can perform better than</a:t>
                </a:r>
                <a:r>
                  <a:rPr lang="zh-CN" altLang="zh-CN" sz="1200" i="0" kern="1200">
                    <a:solidFill>
                      <a:schemeClr val="tx1"/>
                    </a:solidFill>
                    <a:effectLst/>
                    <a:latin typeface="Cambria Math" panose="02040503050406030204" pitchFamily="18" charset="0"/>
                    <a:ea typeface="+mn-ea"/>
                    <a:cs typeface="+mn-cs"/>
                  </a:rPr>
                  <a:t>〖</a:t>
                </a:r>
                <a:r>
                  <a:rPr lang="en-US" altLang="zh-CN" sz="1200" b="0" i="0" kern="1200">
                    <a:solidFill>
                      <a:schemeClr val="tx1"/>
                    </a:solidFill>
                    <a:effectLst/>
                    <a:latin typeface="Cambria Math" panose="02040503050406030204" pitchFamily="18" charset="0"/>
                    <a:ea typeface="+mn-ea"/>
                    <a:cs typeface="+mn-cs"/>
                  </a:rPr>
                  <a:t> </a:t>
                </a:r>
                <a:r>
                  <a:rPr lang="en-US" altLang="zh-CN" sz="1200" i="0" kern="1200">
                    <a:solidFill>
                      <a:schemeClr val="tx1"/>
                    </a:solidFill>
                    <a:effectLst/>
                    <a:latin typeface="Cambria Math" panose="02040503050406030204" pitchFamily="18" charset="0"/>
                    <a:ea typeface="+mn-ea"/>
                    <a:cs typeface="+mn-cs"/>
                  </a:rPr>
                  <a:t>ℎ</a:t>
                </a:r>
                <a:r>
                  <a:rPr lang="zh-CN" altLang="zh-CN" sz="1200" i="0" kern="1200">
                    <a:solidFill>
                      <a:schemeClr val="tx1"/>
                    </a:solidFill>
                    <a:effectLst/>
                    <a:latin typeface="Cambria Math" panose="02040503050406030204" pitchFamily="18" charset="0"/>
                    <a:ea typeface="+mn-ea"/>
                    <a:cs typeface="+mn-cs"/>
                  </a:rPr>
                  <a:t>〗_</a:t>
                </a:r>
                <a:r>
                  <a:rPr lang="en-US" altLang="zh-CN" sz="1200" kern="1200" dirty="0">
                    <a:solidFill>
                      <a:schemeClr val="tx1"/>
                    </a:solidFill>
                    <a:effectLst/>
                    <a:latin typeface="+mn-lt"/>
                    <a:ea typeface="+mn-ea"/>
                    <a:cs typeface="+mn-cs"/>
                  </a:rPr>
                  <a:t> two on </a:t>
                </a:r>
                <a:r>
                  <a:rPr lang="en-US" altLang="zh-CN" sz="1200" i="0" kern="1200">
                    <a:solidFill>
                      <a:schemeClr val="tx1"/>
                    </a:solidFill>
                    <a:effectLst/>
                    <a:latin typeface="+mn-lt"/>
                    <a:ea typeface="+mn-ea"/>
                    <a:cs typeface="+mn-cs"/>
                  </a:rPr>
                  <a:t>𝐵</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 one set, </a:t>
                </a:r>
                <a:r>
                  <a:rPr lang="en-US" altLang="zh-CN" sz="1200" b="1" kern="1200" dirty="0">
                    <a:solidFill>
                      <a:schemeClr val="tx1"/>
                    </a:solidFill>
                    <a:effectLst/>
                    <a:latin typeface="+mn-lt"/>
                    <a:ea typeface="+mn-ea"/>
                    <a:cs typeface="+mn-cs"/>
                  </a:rPr>
                  <a:t>so it is further required to maximize the prediction discrepancy with </a:t>
                </a:r>
                <a:r>
                  <a:rPr lang="zh-CN" altLang="zh-CN" sz="1200" i="0" kern="1200">
                    <a:solidFill>
                      <a:schemeClr val="tx1"/>
                    </a:solidFill>
                    <a:effectLst/>
                    <a:latin typeface="Cambria Math" panose="02040503050406030204" pitchFamily="18" charset="0"/>
                    <a:ea typeface="+mn-ea"/>
                    <a:cs typeface="+mn-cs"/>
                  </a:rPr>
                  <a:t>〖</a:t>
                </a:r>
                <a:r>
                  <a:rPr lang="en-US" altLang="zh-CN" sz="1200" b="0" i="0" kern="1200">
                    <a:solidFill>
                      <a:schemeClr val="tx1"/>
                    </a:solidFill>
                    <a:effectLst/>
                    <a:latin typeface="Cambria Math" panose="02040503050406030204" pitchFamily="18" charset="0"/>
                    <a:ea typeface="+mn-ea"/>
                    <a:cs typeface="+mn-cs"/>
                  </a:rPr>
                  <a:t> </a:t>
                </a:r>
                <a:r>
                  <a:rPr lang="en-US" altLang="zh-CN" sz="1200" i="0" kern="1200">
                    <a:solidFill>
                      <a:schemeClr val="tx1"/>
                    </a:solidFill>
                    <a:effectLst/>
                    <a:latin typeface="Cambria Math" panose="02040503050406030204" pitchFamily="18" charset="0"/>
                    <a:ea typeface="+mn-ea"/>
                    <a:cs typeface="+mn-cs"/>
                  </a:rPr>
                  <a:t>ℎ</a:t>
                </a:r>
                <a:r>
                  <a:rPr lang="zh-CN" altLang="zh-CN" sz="1200" i="0" kern="1200">
                    <a:solidFill>
                      <a:schemeClr val="tx1"/>
                    </a:solidFill>
                    <a:effectLst/>
                    <a:latin typeface="Cambria Math" panose="02040503050406030204" pitchFamily="18" charset="0"/>
                    <a:ea typeface="+mn-ea"/>
                    <a:cs typeface="+mn-cs"/>
                  </a:rPr>
                  <a:t>〗_</a:t>
                </a:r>
                <a:r>
                  <a:rPr lang="en-US" altLang="zh-CN" sz="1200" kern="1200" dirty="0">
                    <a:solidFill>
                      <a:schemeClr val="tx1"/>
                    </a:solidFill>
                    <a:effectLst/>
                    <a:latin typeface="+mn-lt"/>
                    <a:ea typeface="+mn-ea"/>
                    <a:cs typeface="+mn-cs"/>
                  </a:rPr>
                  <a:t> two </a:t>
                </a:r>
                <a:r>
                  <a:rPr lang="en-US" altLang="zh-CN" sz="1200" b="1" kern="1200" dirty="0">
                    <a:solidFill>
                      <a:schemeClr val="tx1"/>
                    </a:solidFill>
                    <a:effectLst/>
                    <a:latin typeface="+mn-lt"/>
                    <a:ea typeface="+mn-ea"/>
                    <a:cs typeface="+mn-cs"/>
                  </a:rPr>
                  <a:t>to detect the target samples excluded by the support of the source domain</a:t>
                </a:r>
                <a:r>
                  <a:rPr lang="en-US" altLang="zh-CN" sz="1200" kern="1200" dirty="0">
                    <a:solidFill>
                      <a:schemeClr val="tx1"/>
                    </a:solidFill>
                    <a:effectLst/>
                    <a:latin typeface="+mn-lt"/>
                    <a:ea typeface="+mn-ea"/>
                    <a:cs typeface="+mn-cs"/>
                  </a:rPr>
                  <a:t>. While </a:t>
                </a:r>
                <a:r>
                  <a:rPr lang="en-US" altLang="zh-CN" sz="1200" i="0" kern="1200">
                    <a:solidFill>
                      <a:schemeClr val="tx1"/>
                    </a:solidFill>
                    <a:effectLst/>
                    <a:latin typeface="+mn-lt"/>
                    <a:ea typeface="+mn-ea"/>
                    <a:cs typeface="+mn-cs"/>
                  </a:rPr>
                  <a:t>ℎ</a:t>
                </a:r>
                <a:r>
                  <a:rPr lang="zh-CN" altLang="zh-CN" sz="1200" i="0" kern="1200">
                    <a:solidFill>
                      <a:schemeClr val="tx1"/>
                    </a:solidFill>
                    <a:effectLst/>
                    <a:latin typeface="+mn-lt"/>
                    <a:ea typeface="+mn-ea"/>
                    <a:cs typeface="+mn-cs"/>
                  </a:rPr>
                  <a:t>_</a:t>
                </a:r>
                <a:r>
                  <a:rPr lang="en-US" altLang="zh-CN" sz="1200" kern="1200" dirty="0">
                    <a:solidFill>
                      <a:schemeClr val="tx1"/>
                    </a:solidFill>
                    <a:effectLst/>
                    <a:latin typeface="+mn-lt"/>
                    <a:ea typeface="+mn-ea"/>
                    <a:cs typeface="+mn-cs"/>
                  </a:rPr>
                  <a:t> one perform worse than </a:t>
                </a:r>
                <a:r>
                  <a:rPr lang="en-US" altLang="zh-CN" sz="1200" i="0" kern="1200">
                    <a:solidFill>
                      <a:schemeClr val="tx1"/>
                    </a:solidFill>
                    <a:effectLst/>
                    <a:latin typeface="+mn-lt"/>
                    <a:ea typeface="+mn-ea"/>
                    <a:cs typeface="+mn-cs"/>
                  </a:rPr>
                  <a:t>ℎ</a:t>
                </a:r>
                <a:r>
                  <a:rPr lang="zh-CN" altLang="zh-CN" sz="1200" i="0" kern="1200">
                    <a:solidFill>
                      <a:schemeClr val="tx1"/>
                    </a:solidFill>
                    <a:effectLst/>
                    <a:latin typeface="+mn-lt"/>
                    <a:ea typeface="+mn-ea"/>
                    <a:cs typeface="+mn-cs"/>
                  </a:rPr>
                  <a:t>_</a:t>
                </a:r>
                <a:r>
                  <a:rPr lang="en-US" altLang="zh-CN" sz="1200" kern="1200" dirty="0">
                    <a:solidFill>
                      <a:schemeClr val="tx1"/>
                    </a:solidFill>
                    <a:effectLst/>
                    <a:latin typeface="+mn-lt"/>
                    <a:ea typeface="+mn-ea"/>
                    <a:cs typeface="+mn-cs"/>
                  </a:rPr>
                  <a:t> two on </a:t>
                </a:r>
                <a:r>
                  <a:rPr lang="en-US" altLang="zh-CN" sz="1200" i="0" kern="1200">
                    <a:solidFill>
                      <a:schemeClr val="tx1"/>
                    </a:solidFill>
                    <a:effectLst/>
                    <a:latin typeface="+mn-lt"/>
                    <a:ea typeface="+mn-ea"/>
                    <a:cs typeface="+mn-cs"/>
                  </a:rPr>
                  <a:t>𝐵</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^𝑡</a:t>
                </a:r>
                <a:r>
                  <a:rPr lang="en-US" altLang="zh-CN" sz="1200" kern="1200" dirty="0">
                    <a:solidFill>
                      <a:schemeClr val="tx1"/>
                    </a:solidFill>
                    <a:effectLst/>
                    <a:latin typeface="+mn-lt"/>
                    <a:ea typeface="+mn-ea"/>
                    <a:cs typeface="+mn-cs"/>
                  </a:rPr>
                  <a:t> two set, which may predict incorrectly and yield the ambiguous target samples on </a:t>
                </a:r>
                <a:r>
                  <a:rPr lang="en-US" altLang="zh-CN" sz="1200" i="0" kern="1200">
                    <a:solidFill>
                      <a:schemeClr val="tx1"/>
                    </a:solidFill>
                    <a:effectLst/>
                    <a:latin typeface="+mn-lt"/>
                    <a:ea typeface="+mn-ea"/>
                    <a:cs typeface="+mn-cs"/>
                  </a:rPr>
                  <a:t>𝐵</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^𝑡  </a:t>
                </a:r>
                <a:r>
                  <a:rPr lang="en-US" altLang="zh-CN" sz="1200" b="0" i="0" kern="1200">
                    <a:solidFill>
                      <a:schemeClr val="tx1"/>
                    </a:solidFill>
                    <a:effectLst/>
                    <a:latin typeface="Cambria Math" panose="02040503050406030204" pitchFamily="18" charset="0"/>
                    <a:ea typeface="+mn-ea"/>
                    <a:cs typeface="+mn-cs"/>
                  </a:rPr>
                  <a:t>𝑡𝑤𝑜 </a:t>
                </a:r>
                <a:r>
                  <a:rPr lang="en-US" altLang="zh-CN" sz="1200" kern="1200" dirty="0">
                    <a:solidFill>
                      <a:schemeClr val="tx1"/>
                    </a:solidFill>
                    <a:effectLst/>
                    <a:latin typeface="+mn-lt"/>
                    <a:ea typeface="+mn-ea"/>
                    <a:cs typeface="+mn-cs"/>
                  </a:rPr>
                  <a:t>set, so </a:t>
                </a:r>
                <a:r>
                  <a:rPr lang="en-US" altLang="zh-CN" sz="1200" b="1" kern="1200" dirty="0">
                    <a:solidFill>
                      <a:schemeClr val="tx1"/>
                    </a:solidFill>
                    <a:effectLst/>
                    <a:latin typeface="+mn-lt"/>
                    <a:ea typeface="+mn-ea"/>
                    <a:cs typeface="+mn-cs"/>
                  </a:rPr>
                  <a:t>it is needed to minimize the prediction discrepancy to correct its prediction. </a:t>
                </a:r>
                <a:r>
                  <a:rPr lang="en-US" altLang="zh-CN" sz="1200" kern="1200" dirty="0">
                    <a:solidFill>
                      <a:schemeClr val="tx1"/>
                    </a:solidFill>
                    <a:effectLst/>
                    <a:latin typeface="+mn-lt"/>
                    <a:ea typeface="+mn-ea"/>
                    <a:cs typeface="+mn-cs"/>
                  </a:rPr>
                  <a:t>And vice versa for updating the classifier </a:t>
                </a:r>
                <a:r>
                  <a:rPr lang="en-US" altLang="zh-CN" sz="1200" i="0" kern="1200">
                    <a:solidFill>
                      <a:schemeClr val="tx1"/>
                    </a:solidFill>
                    <a:effectLst/>
                    <a:latin typeface="+mn-lt"/>
                    <a:ea typeface="+mn-ea"/>
                    <a:cs typeface="+mn-cs"/>
                  </a:rPr>
                  <a:t>ℎ</a:t>
                </a:r>
                <a:r>
                  <a:rPr lang="zh-CN" altLang="zh-CN" sz="1200" i="0" kern="1200">
                    <a:solidFill>
                      <a:schemeClr val="tx1"/>
                    </a:solidFill>
                    <a:effectLst/>
                    <a:latin typeface="+mn-lt"/>
                    <a:ea typeface="+mn-ea"/>
                    <a:cs typeface="+mn-cs"/>
                  </a:rPr>
                  <a:t>_</a:t>
                </a:r>
                <a:r>
                  <a:rPr lang="en-US" altLang="zh-CN" sz="1200" b="0" i="0" kern="1200">
                    <a:solidFill>
                      <a:schemeClr val="tx1"/>
                    </a:solidFill>
                    <a:effectLst/>
                    <a:latin typeface="Cambria Math" panose="02040503050406030204" pitchFamily="18" charset="0"/>
                    <a:ea typeface="+mn-ea"/>
                    <a:cs typeface="+mn-cs"/>
                  </a:rPr>
                  <a:t>  𝑡𝑤𝑜</a:t>
                </a:r>
                <a:r>
                  <a:rPr lang="en-US" altLang="zh-CN" sz="1200" kern="1200" dirty="0">
                    <a:solidFill>
                      <a:schemeClr val="tx1"/>
                    </a:solidFill>
                    <a:effectLst/>
                    <a:latin typeface="+mn-lt"/>
                    <a:ea typeface="+mn-ea"/>
                    <a:cs typeface="+mn-cs"/>
                  </a:rPr>
                  <a:t>.</a:t>
                </a:r>
                <a:endParaRPr lang="zh-CN" altLang="en-US" dirty="0"/>
              </a:p>
            </p:txBody>
          </p:sp>
        </mc:Fallback>
      </mc:AlternateContent>
      <p:sp>
        <p:nvSpPr>
          <p:cNvPr id="4" name="灯片编号占位符 3"/>
          <p:cNvSpPr>
            <a:spLocks noGrp="1"/>
          </p:cNvSpPr>
          <p:nvPr>
            <p:ph type="sldNum" sz="quarter" idx="5"/>
          </p:nvPr>
        </p:nvSpPr>
        <p:spPr/>
        <p:txBody>
          <a:bodyPr/>
          <a:lstStyle/>
          <a:p>
            <a:fld id="{544B2E10-13CE-459B-9265-8A3964164B3B}" type="slidenum">
              <a:rPr lang="zh-CN" altLang="en-US" smtClean="0"/>
              <a:t>8</a:t>
            </a:fld>
            <a:endParaRPr lang="zh-CN" altLang="en-US"/>
          </a:p>
        </p:txBody>
      </p:sp>
    </p:spTree>
    <p:extLst>
      <p:ext uri="{BB962C8B-B14F-4D97-AF65-F5344CB8AC3E}">
        <p14:creationId xmlns:p14="http://schemas.microsoft.com/office/powerpoint/2010/main" val="843343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Compared with traditional bi-classifier adversarial learning method, our ECI can make two classifiers more discriminative. For easier explanation, we consider a two class classification task. Given a target domain sample 𝑥, let the predictions of the two classifiers be 𝑃 one and 𝑃 two respectively; The pseudo label of 𝑥 is [1, 0] and the function 𝑑𝑖𝑠𝑡(·, ·) is L one norm; We assume the classifier </a:t>
            </a:r>
            <a:r>
              <a:rPr lang="zh-CN" altLang="zh-CN" sz="1200" kern="1200" dirty="0">
                <a:solidFill>
                  <a:schemeClr val="tx1"/>
                </a:solidFill>
                <a:effectLst/>
                <a:latin typeface="+mn-lt"/>
                <a:ea typeface="+mn-ea"/>
                <a:cs typeface="+mn-cs"/>
              </a:rPr>
              <a:t>ℎ</a:t>
            </a:r>
            <a:r>
              <a:rPr lang="en-US" altLang="zh-CN" sz="1200" kern="1200" dirty="0">
                <a:solidFill>
                  <a:schemeClr val="tx1"/>
                </a:solidFill>
                <a:effectLst/>
                <a:latin typeface="+mn-lt"/>
                <a:ea typeface="+mn-ea"/>
                <a:cs typeface="+mn-cs"/>
              </a:rPr>
              <a:t>1 performs better, satisfying the following relations: 𝑝1,1 is greater than 𝑝2,1, 𝑝1,2 is smaller than 𝑝2,2, the 𝐾𝐿 divergence of P one is smaller than the 𝐾𝐿 divergence of P two and 𝑥 is belongs to 𝐵𝑡 one.</a:t>
            </a:r>
            <a:endParaRPr lang="zh-CN"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With the ECI strategy, the loss functions derived on this sample 𝑥 for updating the two classifiers </a:t>
            </a:r>
            <a:r>
              <a:rPr lang="zh-CN" altLang="zh-CN" sz="1200" kern="1200" dirty="0">
                <a:solidFill>
                  <a:schemeClr val="tx1"/>
                </a:solidFill>
                <a:effectLst/>
                <a:latin typeface="+mn-lt"/>
                <a:ea typeface="+mn-ea"/>
                <a:cs typeface="+mn-cs"/>
              </a:rPr>
              <a:t>ℎ</a:t>
            </a:r>
            <a:r>
              <a:rPr lang="en-US" altLang="zh-CN" sz="1200" kern="1200" dirty="0">
                <a:solidFill>
                  <a:schemeClr val="tx1"/>
                </a:solidFill>
                <a:effectLst/>
                <a:latin typeface="+mn-lt"/>
                <a:ea typeface="+mn-ea"/>
                <a:cs typeface="+mn-cs"/>
              </a:rPr>
              <a:t>1 and </a:t>
            </a:r>
            <a:r>
              <a:rPr lang="zh-CN" altLang="zh-CN" sz="1200" kern="1200" dirty="0">
                <a:solidFill>
                  <a:schemeClr val="tx1"/>
                </a:solidFill>
                <a:effectLst/>
                <a:latin typeface="+mn-lt"/>
                <a:ea typeface="+mn-ea"/>
                <a:cs typeface="+mn-cs"/>
              </a:rPr>
              <a:t>ℎ</a:t>
            </a:r>
            <a:r>
              <a:rPr lang="en-US" altLang="zh-CN" sz="1200" kern="1200" dirty="0">
                <a:solidFill>
                  <a:schemeClr val="tx1"/>
                </a:solidFill>
                <a:effectLst/>
                <a:latin typeface="+mn-lt"/>
                <a:ea typeface="+mn-ea"/>
                <a:cs typeface="+mn-cs"/>
              </a:rPr>
              <a:t>2 can be written as Equation 9 and Equation 10 respectively.</a:t>
            </a:r>
            <a:endParaRPr lang="zh-CN"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And the updated predictions of P1 and P2 are shown in Equation 11 and Equation 12 respectively. Due to theta is the learning rate which is greater than 0. So the updated prediction has a smaller KL divergence, which means two classifier are both more class discriminative.</a:t>
            </a:r>
            <a:endParaRPr lang="zh-CN"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traditional bi-classifier adversarial learning method is same as while updating the classifier h1. However, for updating classifier h2, these methods still maximize the prediction discrepancy as Eq.13, the updated prediction p2 is shown in Eq.14.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In </a:t>
            </a:r>
            <a:r>
              <a:rPr lang="en-US" altLang="zh-CN" sz="1200" kern="1200" dirty="0">
                <a:solidFill>
                  <a:schemeClr val="tx1"/>
                </a:solidFill>
                <a:effectLst/>
                <a:latin typeface="+mn-lt"/>
                <a:ea typeface="+mn-ea"/>
                <a:cs typeface="+mn-cs"/>
              </a:rPr>
              <a:t>this case, the updated prediction will have greater KL divergence. This means the classifier </a:t>
            </a:r>
            <a:r>
              <a:rPr lang="zh-CN" altLang="zh-CN" sz="1200" kern="1200" dirty="0">
                <a:solidFill>
                  <a:schemeClr val="tx1"/>
                </a:solidFill>
                <a:effectLst/>
                <a:latin typeface="+mn-lt"/>
                <a:ea typeface="+mn-ea"/>
                <a:cs typeface="+mn-cs"/>
              </a:rPr>
              <a:t>ℎ</a:t>
            </a:r>
            <a:r>
              <a:rPr lang="en-US" altLang="zh-CN" sz="1200" kern="1200" dirty="0">
                <a:solidFill>
                  <a:schemeClr val="tx1"/>
                </a:solidFill>
                <a:effectLst/>
                <a:latin typeface="+mn-lt"/>
                <a:ea typeface="+mn-ea"/>
                <a:cs typeface="+mn-cs"/>
              </a:rPr>
              <a:t>2 degrades on the sample 𝑥, that is, classifying it to class 2 (a wrong prediction), which makes samples x be a ambiguous samples.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44B2E10-13CE-459B-9265-8A3964164B3B}" type="slidenum">
              <a:rPr lang="zh-CN" altLang="en-US" smtClean="0"/>
              <a:t>9</a:t>
            </a:fld>
            <a:endParaRPr lang="zh-CN" altLang="en-US"/>
          </a:p>
        </p:txBody>
      </p:sp>
    </p:spTree>
    <p:extLst>
      <p:ext uri="{BB962C8B-B14F-4D97-AF65-F5344CB8AC3E}">
        <p14:creationId xmlns:p14="http://schemas.microsoft.com/office/powerpoint/2010/main" val="235891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E1B5D-CDF8-491C-F04C-B5185FD48E9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016AF1-9684-54EE-C14A-2771EE55AA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B206E1-CA2A-6F31-235F-F4FD41B21311}"/>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5" name="页脚占位符 4">
            <a:extLst>
              <a:ext uri="{FF2B5EF4-FFF2-40B4-BE49-F238E27FC236}">
                <a16:creationId xmlns:a16="http://schemas.microsoft.com/office/drawing/2014/main" id="{D319E137-1D65-8C82-CBC4-254F5EF624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8DE447-B3C4-DAA8-4A5E-A070705564C1}"/>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3672454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55C5B-B592-9680-C623-99A4747B171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116B42-FBB0-C32E-997F-FA008CCF5B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16AA99-0EF8-9F0B-030F-97E91FD12BDF}"/>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5" name="页脚占位符 4">
            <a:extLst>
              <a:ext uri="{FF2B5EF4-FFF2-40B4-BE49-F238E27FC236}">
                <a16:creationId xmlns:a16="http://schemas.microsoft.com/office/drawing/2014/main" id="{6A5F1C78-2765-5639-9D25-DDDCE031EE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539F8C-E455-F17B-51C7-ECC63A5E3412}"/>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992797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C1CA043-D191-AE02-F061-566114E321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5828CA-8F99-CEFD-7406-A0DC771820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CA1028-43E5-874C-377C-F8D731F522E6}"/>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5" name="页脚占位符 4">
            <a:extLst>
              <a:ext uri="{FF2B5EF4-FFF2-40B4-BE49-F238E27FC236}">
                <a16:creationId xmlns:a16="http://schemas.microsoft.com/office/drawing/2014/main" id="{07B47A55-B310-7F7C-199E-7203A285E4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0CCF7-C7C1-C39B-8BFD-7D5E21446CAF}"/>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3229146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1EA37-F393-8DDE-D9F0-C02C15FFAC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ACEDC6-7E60-BB1C-5842-ED5D89D0EE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AB1F69-8033-9A80-4605-FF7B16A0CE70}"/>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5" name="页脚占位符 4">
            <a:extLst>
              <a:ext uri="{FF2B5EF4-FFF2-40B4-BE49-F238E27FC236}">
                <a16:creationId xmlns:a16="http://schemas.microsoft.com/office/drawing/2014/main" id="{A52FC5C3-29FE-E88C-27A9-E44A150AF9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D412EF-8773-1538-9A91-2DACE14C4BB2}"/>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99239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A09B1-201D-44CF-23FE-818870EB69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D2661C-7EF0-F0EC-9B1B-F253DAB3B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953A98A-1E20-1398-CB5D-1DDEF016D1CE}"/>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5" name="页脚占位符 4">
            <a:extLst>
              <a:ext uri="{FF2B5EF4-FFF2-40B4-BE49-F238E27FC236}">
                <a16:creationId xmlns:a16="http://schemas.microsoft.com/office/drawing/2014/main" id="{C45A5238-8B7F-7B82-8657-94A69EA5A4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8B1C82-39D7-6D89-BD22-64674BFC23D4}"/>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248105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5A97D-97F0-EA63-DFAC-CBDADA7678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C5753C-E2EC-D007-50A4-A14D0902678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5222808-6EDA-6E5F-5BA2-C55C2B2A152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7C85EC-AD0E-0539-A6CF-D9CCF9148BF7}"/>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6" name="页脚占位符 5">
            <a:extLst>
              <a:ext uri="{FF2B5EF4-FFF2-40B4-BE49-F238E27FC236}">
                <a16:creationId xmlns:a16="http://schemas.microsoft.com/office/drawing/2014/main" id="{50EC07E1-8ABD-F21C-D873-A3A68C2B36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FA7655-2724-2FB7-BFA9-B0384C164086}"/>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794005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D909D-3DB3-F170-88FD-76012247723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D1B695-D6E9-3BFB-864E-79F89BFD4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E229F8-F4B8-198A-7B64-E2184EBFB7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FB96DC-20C9-BA2A-8532-47BC04ED91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041EB0C-3D77-A004-7C32-A244496262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842321D-71DF-9145-797B-7D840D718312}"/>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8" name="页脚占位符 7">
            <a:extLst>
              <a:ext uri="{FF2B5EF4-FFF2-40B4-BE49-F238E27FC236}">
                <a16:creationId xmlns:a16="http://schemas.microsoft.com/office/drawing/2014/main" id="{FD5C57CF-13D2-9416-01B6-2B3F5CCAECB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DC4375-6308-8E55-C406-F9A6AD51A889}"/>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1885083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A3B4E-8A42-D1BB-028C-D61F30438D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5EF0B5-A22A-226C-C9F9-A615445E8BFE}"/>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4" name="页脚占位符 3">
            <a:extLst>
              <a:ext uri="{FF2B5EF4-FFF2-40B4-BE49-F238E27FC236}">
                <a16:creationId xmlns:a16="http://schemas.microsoft.com/office/drawing/2014/main" id="{9F2B28F3-E3C3-03DA-9E2B-CDA615CD0C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A9CD1B-899B-5075-1EB6-DE800E2C28B6}"/>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42074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060B56-54FD-D412-6661-C8A811590710}"/>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3" name="页脚占位符 2">
            <a:extLst>
              <a:ext uri="{FF2B5EF4-FFF2-40B4-BE49-F238E27FC236}">
                <a16:creationId xmlns:a16="http://schemas.microsoft.com/office/drawing/2014/main" id="{549D29F5-8BE7-2835-C2AB-88DBA501E7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0398492-AE68-8C0C-A799-78CF3B0EBA73}"/>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150264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1745A-6BCC-1DFF-2AB1-648E929C58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B35658-A5B4-1261-9BBE-DEDFF8072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9813D59-E0B3-6FB3-BB4B-92C97F625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28E1BB-DF04-F9A1-B895-E92732B3659B}"/>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6" name="页脚占位符 5">
            <a:extLst>
              <a:ext uri="{FF2B5EF4-FFF2-40B4-BE49-F238E27FC236}">
                <a16:creationId xmlns:a16="http://schemas.microsoft.com/office/drawing/2014/main" id="{91150EF5-6F98-DC6A-CCB5-7D5B714A5D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6D7593-2E83-3A36-A2D5-6CE2733C11F0}"/>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150621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CA893-0D0C-3A0A-2EB0-2DD90051CB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94EEE2-D4A8-369B-9F46-114AA4663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FFD0D3-9D39-BAF0-63A9-537247D7E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CC15A1-54E7-96BE-F962-74D71128D22D}"/>
              </a:ext>
            </a:extLst>
          </p:cNvPr>
          <p:cNvSpPr>
            <a:spLocks noGrp="1"/>
          </p:cNvSpPr>
          <p:nvPr>
            <p:ph type="dt" sz="half" idx="10"/>
          </p:nvPr>
        </p:nvSpPr>
        <p:spPr/>
        <p:txBody>
          <a:bodyPr/>
          <a:lstStyle/>
          <a:p>
            <a:fld id="{97CA64C6-E8E7-4E45-8B43-D401E772CD4F}" type="datetimeFigureOut">
              <a:rPr lang="zh-CN" altLang="en-US" smtClean="0"/>
              <a:t>2022/9/30</a:t>
            </a:fld>
            <a:endParaRPr lang="zh-CN" altLang="en-US"/>
          </a:p>
        </p:txBody>
      </p:sp>
      <p:sp>
        <p:nvSpPr>
          <p:cNvPr id="6" name="页脚占位符 5">
            <a:extLst>
              <a:ext uri="{FF2B5EF4-FFF2-40B4-BE49-F238E27FC236}">
                <a16:creationId xmlns:a16="http://schemas.microsoft.com/office/drawing/2014/main" id="{C493B768-9DA5-0D0C-834B-CB95D2DD15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193808-C2CC-611D-2E1F-87E7BBF59FCD}"/>
              </a:ext>
            </a:extLst>
          </p:cNvPr>
          <p:cNvSpPr>
            <a:spLocks noGrp="1"/>
          </p:cNvSpPr>
          <p:nvPr>
            <p:ph type="sldNum" sz="quarter" idx="12"/>
          </p:nvPr>
        </p:nvSpPr>
        <p:spPr/>
        <p:txBody>
          <a:body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152885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29D59A-8CE9-4594-A79B-5C440D6EDA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DDC446-D89E-565B-739F-22613DB48E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8BE6D5-E953-BCAC-6136-7CAED3CCF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A64C6-E8E7-4E45-8B43-D401E772CD4F}" type="datetimeFigureOut">
              <a:rPr lang="zh-CN" altLang="en-US" smtClean="0"/>
              <a:t>2022/9/30</a:t>
            </a:fld>
            <a:endParaRPr lang="zh-CN" altLang="en-US"/>
          </a:p>
        </p:txBody>
      </p:sp>
      <p:sp>
        <p:nvSpPr>
          <p:cNvPr id="5" name="页脚占位符 4">
            <a:extLst>
              <a:ext uri="{FF2B5EF4-FFF2-40B4-BE49-F238E27FC236}">
                <a16:creationId xmlns:a16="http://schemas.microsoft.com/office/drawing/2014/main" id="{31A4511C-D327-4118-547A-D2429A5D3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B21DD2F-6275-ED13-36C5-9748A01E7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213EA-83ED-418B-814F-9BCAF235C678}" type="slidenum">
              <a:rPr lang="zh-CN" altLang="en-US" smtClean="0"/>
              <a:t>‹#›</a:t>
            </a:fld>
            <a:endParaRPr lang="zh-CN" altLang="en-US"/>
          </a:p>
        </p:txBody>
      </p:sp>
    </p:spTree>
    <p:extLst>
      <p:ext uri="{BB962C8B-B14F-4D97-AF65-F5344CB8AC3E}">
        <p14:creationId xmlns:p14="http://schemas.microsoft.com/office/powerpoint/2010/main" val="3057666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3">
            <a:extLst>
              <a:ext uri="{FF2B5EF4-FFF2-40B4-BE49-F238E27FC236}">
                <a16:creationId xmlns:a16="http://schemas.microsoft.com/office/drawing/2014/main" id="{7CDB2CDA-2EB9-DF2B-49DE-EADE54FCF06F}"/>
              </a:ext>
            </a:extLst>
          </p:cNvPr>
          <p:cNvSpPr txBox="1">
            <a:spLocks/>
          </p:cNvSpPr>
          <p:nvPr/>
        </p:nvSpPr>
        <p:spPr>
          <a:xfrm>
            <a:off x="0" y="2298382"/>
            <a:ext cx="12192000" cy="15447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4400" b="1" dirty="0">
                <a:latin typeface="Arial" panose="020B0604020202020204" pitchFamily="34" charset="0"/>
                <a:cs typeface="Arial" panose="020B0604020202020204" pitchFamily="34" charset="0"/>
              </a:rPr>
              <a:t>Class Discriminative Adversarial Learning </a:t>
            </a:r>
          </a:p>
          <a:p>
            <a:r>
              <a:rPr lang="en-US" altLang="en-US" sz="4400" dirty="0">
                <a:latin typeface="Arial" panose="020B0604020202020204" pitchFamily="34" charset="0"/>
                <a:cs typeface="Arial" panose="020B0604020202020204" pitchFamily="34" charset="0"/>
              </a:rPr>
              <a:t>for Unsupervised Domain Adaptation</a:t>
            </a:r>
            <a:endParaRPr lang="en-US" altLang="en-US" sz="24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7243B00B-489C-6A55-2996-4DD2A56AFE53}"/>
              </a:ext>
            </a:extLst>
          </p:cNvPr>
          <p:cNvSpPr txBox="1"/>
          <p:nvPr/>
        </p:nvSpPr>
        <p:spPr>
          <a:xfrm>
            <a:off x="1427164" y="4636430"/>
            <a:ext cx="9337672" cy="400110"/>
          </a:xfrm>
          <a:prstGeom prst="rect">
            <a:avLst/>
          </a:prstGeom>
          <a:noFill/>
        </p:spPr>
        <p:txBody>
          <a:bodyPr wrap="square">
            <a:spAutoFit/>
          </a:bodyPr>
          <a:lstStyle/>
          <a:p>
            <a:pPr algn="ctr"/>
            <a:r>
              <a:rPr lang="en-US" altLang="en-US" sz="2000" b="1" dirty="0" err="1">
                <a:latin typeface="Arial" panose="020B0604020202020204" pitchFamily="34" charset="0"/>
                <a:cs typeface="Arial" panose="020B0604020202020204" pitchFamily="34" charset="0"/>
              </a:rPr>
              <a:t>Lihua</a:t>
            </a:r>
            <a:r>
              <a:rPr lang="en-US" altLang="en-US" sz="2000" b="1" dirty="0">
                <a:latin typeface="Arial" panose="020B0604020202020204" pitchFamily="34" charset="0"/>
                <a:cs typeface="Arial" panose="020B0604020202020204" pitchFamily="34" charset="0"/>
              </a:rPr>
              <a:t> Zhou</a:t>
            </a:r>
            <a:r>
              <a:rPr lang="en-US" altLang="en-US" sz="2000" b="1" baseline="30000" dirty="0">
                <a:latin typeface="Arial" panose="020B0604020202020204" pitchFamily="34" charset="0"/>
                <a:cs typeface="Arial" panose="020B0604020202020204" pitchFamily="34" charset="0"/>
              </a:rPr>
              <a:t>1   </a:t>
            </a:r>
            <a:r>
              <a:rPr lang="en-US" altLang="en-US" sz="2000" b="1" dirty="0">
                <a:latin typeface="Arial" panose="020B0604020202020204" pitchFamily="34" charset="0"/>
                <a:cs typeface="Arial" panose="020B0604020202020204" pitchFamily="34" charset="0"/>
              </a:rPr>
              <a:t>Mao Ye</a:t>
            </a:r>
            <a:r>
              <a:rPr lang="en-US" altLang="en-US" sz="2000" b="1" baseline="30000" dirty="0">
                <a:latin typeface="Arial" panose="020B0604020202020204" pitchFamily="34" charset="0"/>
                <a:cs typeface="Arial" panose="020B0604020202020204" pitchFamily="34" charset="0"/>
              </a:rPr>
              <a:t>1   </a:t>
            </a:r>
            <a:r>
              <a:rPr lang="en-US" altLang="en-US" sz="2000" b="1" dirty="0" err="1">
                <a:latin typeface="Arial" panose="020B0604020202020204" pitchFamily="34" charset="0"/>
                <a:cs typeface="Arial" panose="020B0604020202020204" pitchFamily="34" charset="0"/>
              </a:rPr>
              <a:t>Xiatian</a:t>
            </a:r>
            <a:r>
              <a:rPr lang="en-US" altLang="en-US" sz="2000" b="1" dirty="0">
                <a:latin typeface="Arial" panose="020B0604020202020204" pitchFamily="34" charset="0"/>
                <a:cs typeface="Arial" panose="020B0604020202020204" pitchFamily="34" charset="0"/>
              </a:rPr>
              <a:t> Zhu</a:t>
            </a:r>
            <a:r>
              <a:rPr lang="en-US" altLang="en-US" sz="2000" b="1" baseline="30000" dirty="0">
                <a:latin typeface="Arial" panose="020B0604020202020204" pitchFamily="34" charset="0"/>
                <a:cs typeface="Arial" panose="020B0604020202020204" pitchFamily="34" charset="0"/>
              </a:rPr>
              <a:t>2</a:t>
            </a:r>
            <a:r>
              <a:rPr lang="en-US" altLang="en-US" sz="2000" b="1" dirty="0">
                <a:latin typeface="Arial" panose="020B0604020202020204" pitchFamily="34" charset="0"/>
                <a:cs typeface="Arial" panose="020B0604020202020204" pitchFamily="34" charset="0"/>
              </a:rPr>
              <a:t>   </a:t>
            </a:r>
            <a:r>
              <a:rPr lang="en-US" altLang="en-US" sz="2000" b="1" dirty="0" err="1">
                <a:latin typeface="Arial" panose="020B0604020202020204" pitchFamily="34" charset="0"/>
                <a:cs typeface="Arial" panose="020B0604020202020204" pitchFamily="34" charset="0"/>
              </a:rPr>
              <a:t>Shuaifeng</a:t>
            </a:r>
            <a:r>
              <a:rPr lang="en-US" altLang="en-US" sz="2000" b="1" dirty="0">
                <a:latin typeface="Arial" panose="020B0604020202020204" pitchFamily="34" charset="0"/>
                <a:cs typeface="Arial" panose="020B0604020202020204" pitchFamily="34" charset="0"/>
              </a:rPr>
              <a:t> Li</a:t>
            </a:r>
            <a:r>
              <a:rPr lang="en-US" altLang="en-US" sz="2000" b="1" baseline="30000" dirty="0">
                <a:latin typeface="Arial" panose="020B0604020202020204" pitchFamily="34" charset="0"/>
                <a:cs typeface="Arial" panose="020B0604020202020204" pitchFamily="34" charset="0"/>
              </a:rPr>
              <a:t>1   </a:t>
            </a:r>
            <a:r>
              <a:rPr lang="en-US" altLang="zh-CN" sz="2000" b="1" dirty="0" err="1">
                <a:latin typeface="Arial" panose="020B0604020202020204" pitchFamily="34" charset="0"/>
                <a:cs typeface="Arial" panose="020B0604020202020204" pitchFamily="34" charset="0"/>
              </a:rPr>
              <a:t>Yiguang</a:t>
            </a:r>
            <a:r>
              <a:rPr lang="en-US" altLang="zh-CN" sz="2000" b="1" dirty="0">
                <a:latin typeface="Arial" panose="020B0604020202020204" pitchFamily="34" charset="0"/>
                <a:cs typeface="Arial" panose="020B0604020202020204" pitchFamily="34" charset="0"/>
              </a:rPr>
              <a:t> Liu</a:t>
            </a:r>
            <a:r>
              <a:rPr lang="en-US" altLang="en-US" sz="2000" b="1" baseline="30000" dirty="0">
                <a:latin typeface="Arial" panose="020B0604020202020204" pitchFamily="34" charset="0"/>
                <a:cs typeface="Arial" panose="020B0604020202020204" pitchFamily="34" charset="0"/>
              </a:rPr>
              <a:t>3</a:t>
            </a:r>
            <a:endParaRPr lang="zh-CN" altLang="en-US" sz="2000" b="1" baseline="30000"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FC114E07-26AB-B610-800B-3B01688BC3BC}"/>
              </a:ext>
            </a:extLst>
          </p:cNvPr>
          <p:cNvSpPr txBox="1"/>
          <p:nvPr/>
        </p:nvSpPr>
        <p:spPr>
          <a:xfrm>
            <a:off x="703634" y="5036540"/>
            <a:ext cx="10784732" cy="1015663"/>
          </a:xfrm>
          <a:prstGeom prst="rect">
            <a:avLst/>
          </a:prstGeom>
          <a:noFill/>
        </p:spPr>
        <p:txBody>
          <a:bodyPr wrap="square">
            <a:spAutoFit/>
          </a:bodyPr>
          <a:lstStyle/>
          <a:p>
            <a:pPr algn="ctr"/>
            <a:r>
              <a:rPr lang="en-US" altLang="en-US" sz="2000" baseline="30000" dirty="0">
                <a:latin typeface="Arial" panose="020B0604020202020204" pitchFamily="34" charset="0"/>
                <a:cs typeface="Arial" panose="020B0604020202020204" pitchFamily="34" charset="0"/>
              </a:rPr>
              <a:t>1</a:t>
            </a:r>
            <a:r>
              <a:rPr lang="en-US" altLang="en-US" sz="2000" dirty="0">
                <a:latin typeface="Arial" panose="020B0604020202020204" pitchFamily="34" charset="0"/>
                <a:cs typeface="Arial" panose="020B0604020202020204" pitchFamily="34" charset="0"/>
              </a:rPr>
              <a:t>University of Electronic Science and Technology of China </a:t>
            </a:r>
          </a:p>
          <a:p>
            <a:pPr algn="ctr"/>
            <a:r>
              <a:rPr lang="en-US" altLang="en-US" sz="2000" baseline="30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University of Surrey</a:t>
            </a:r>
          </a:p>
          <a:p>
            <a:pPr algn="ctr"/>
            <a:r>
              <a:rPr lang="en-US" altLang="en-US" sz="2000" baseline="30000" dirty="0">
                <a:latin typeface="Arial" panose="020B0604020202020204" pitchFamily="34" charset="0"/>
                <a:cs typeface="Arial" panose="020B0604020202020204" pitchFamily="34" charset="0"/>
              </a:rPr>
              <a:t>3</a:t>
            </a:r>
            <a:r>
              <a:rPr lang="en-US" altLang="en-US" sz="2000" dirty="0">
                <a:latin typeface="Arial" panose="020B0604020202020204" pitchFamily="34" charset="0"/>
                <a:cs typeface="Arial" panose="020B0604020202020204" pitchFamily="34" charset="0"/>
              </a:rPr>
              <a:t>Sichuan University</a:t>
            </a:r>
            <a:endParaRPr lang="zh-CN" altLang="en-US" sz="2000" dirty="0">
              <a:latin typeface="Arial" panose="020B0604020202020204" pitchFamily="34" charset="0"/>
              <a:cs typeface="Arial" panose="020B0604020202020204" pitchFamily="34" charset="0"/>
            </a:endParaRPr>
          </a:p>
        </p:txBody>
      </p:sp>
      <p:grpSp>
        <p:nvGrpSpPr>
          <p:cNvPr id="14" name="组合 13">
            <a:extLst>
              <a:ext uri="{FF2B5EF4-FFF2-40B4-BE49-F238E27FC236}">
                <a16:creationId xmlns:a16="http://schemas.microsoft.com/office/drawing/2014/main" id="{CD24AB69-F49B-6E66-29A6-5BDE6B9BDB04}"/>
              </a:ext>
            </a:extLst>
          </p:cNvPr>
          <p:cNvGrpSpPr/>
          <p:nvPr/>
        </p:nvGrpSpPr>
        <p:grpSpPr>
          <a:xfrm>
            <a:off x="3068049" y="68917"/>
            <a:ext cx="5590073" cy="2184610"/>
            <a:chOff x="3571682" y="210600"/>
            <a:chExt cx="6432118" cy="2513683"/>
          </a:xfrm>
        </p:grpSpPr>
        <p:pic>
          <p:nvPicPr>
            <p:cNvPr id="12" name="图片 11">
              <a:extLst>
                <a:ext uri="{FF2B5EF4-FFF2-40B4-BE49-F238E27FC236}">
                  <a16:creationId xmlns:a16="http://schemas.microsoft.com/office/drawing/2014/main" id="{74D8F2E9-4CE2-DC54-3699-EC2BCDDCDC48}"/>
                </a:ext>
              </a:extLst>
            </p:cNvPr>
            <p:cNvPicPr>
              <a:picLocks noChangeAspect="1"/>
            </p:cNvPicPr>
            <p:nvPr/>
          </p:nvPicPr>
          <p:blipFill rotWithShape="1">
            <a:blip r:embed="rId3">
              <a:extLst>
                <a:ext uri="{28A0092B-C50C-407E-A947-70E740481C1C}">
                  <a14:useLocalDpi xmlns:a14="http://schemas.microsoft.com/office/drawing/2010/main" val="0"/>
                </a:ext>
              </a:extLst>
            </a:blip>
            <a:srcRect b="40906"/>
            <a:stretch/>
          </p:blipFill>
          <p:spPr>
            <a:xfrm>
              <a:off x="3571682" y="210600"/>
              <a:ext cx="3654742" cy="2159741"/>
            </a:xfrm>
            <a:prstGeom prst="rect">
              <a:avLst/>
            </a:prstGeom>
          </p:spPr>
        </p:pic>
        <p:pic>
          <p:nvPicPr>
            <p:cNvPr id="13" name="图片 12">
              <a:extLst>
                <a:ext uri="{FF2B5EF4-FFF2-40B4-BE49-F238E27FC236}">
                  <a16:creationId xmlns:a16="http://schemas.microsoft.com/office/drawing/2014/main" id="{9EE4BCAF-1FB0-4B8E-BD5B-21A4CE7E85A6}"/>
                </a:ext>
              </a:extLst>
            </p:cNvPr>
            <p:cNvPicPr>
              <a:picLocks noChangeAspect="1"/>
            </p:cNvPicPr>
            <p:nvPr/>
          </p:nvPicPr>
          <p:blipFill rotWithShape="1">
            <a:blip r:embed="rId3">
              <a:extLst>
                <a:ext uri="{28A0092B-C50C-407E-A947-70E740481C1C}">
                  <a14:useLocalDpi xmlns:a14="http://schemas.microsoft.com/office/drawing/2010/main" val="0"/>
                </a:ext>
              </a:extLst>
            </a:blip>
            <a:srcRect t="57664"/>
            <a:stretch/>
          </p:blipFill>
          <p:spPr>
            <a:xfrm>
              <a:off x="5853243" y="967121"/>
              <a:ext cx="4150557" cy="1757162"/>
            </a:xfrm>
            <a:prstGeom prst="rect">
              <a:avLst/>
            </a:prstGeom>
          </p:spPr>
        </p:pic>
      </p:grpSp>
      <p:cxnSp>
        <p:nvCxnSpPr>
          <p:cNvPr id="17" name="直接连接符 16">
            <a:extLst>
              <a:ext uri="{FF2B5EF4-FFF2-40B4-BE49-F238E27FC236}">
                <a16:creationId xmlns:a16="http://schemas.microsoft.com/office/drawing/2014/main" id="{6CF7319B-8647-3A94-0F33-F25A78AD3CA5}"/>
              </a:ext>
            </a:extLst>
          </p:cNvPr>
          <p:cNvCxnSpPr>
            <a:cxnSpLocks/>
          </p:cNvCxnSpPr>
          <p:nvPr/>
        </p:nvCxnSpPr>
        <p:spPr>
          <a:xfrm>
            <a:off x="1427164" y="2388093"/>
            <a:ext cx="933767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87137D3-77C9-1040-7C6F-50BF63419BFA}"/>
              </a:ext>
            </a:extLst>
          </p:cNvPr>
          <p:cNvCxnSpPr>
            <a:cxnSpLocks/>
          </p:cNvCxnSpPr>
          <p:nvPr/>
        </p:nvCxnSpPr>
        <p:spPr>
          <a:xfrm>
            <a:off x="1427164" y="3747856"/>
            <a:ext cx="9337672"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16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32C910E-441C-8E15-DDE8-EFEFE08566AB}"/>
              </a:ext>
            </a:extLst>
          </p:cNvPr>
          <p:cNvSpPr txBox="1"/>
          <p:nvPr/>
        </p:nvSpPr>
        <p:spPr>
          <a:xfrm>
            <a:off x="733826" y="391160"/>
            <a:ext cx="1771960" cy="630942"/>
          </a:xfrm>
          <a:prstGeom prst="rect">
            <a:avLst/>
          </a:prstGeom>
          <a:noFill/>
        </p:spPr>
        <p:txBody>
          <a:bodyPr wrap="none" rtlCol="0">
            <a:spAutoFit/>
          </a:bodyPr>
          <a:lstStyle/>
          <a:p>
            <a:r>
              <a:rPr lang="en-US" altLang="zh-CN" sz="3500" b="1" dirty="0">
                <a:latin typeface="Arial" panose="020B0604020202020204" pitchFamily="34" charset="0"/>
                <a:cs typeface="Arial" panose="020B0604020202020204" pitchFamily="34" charset="0"/>
              </a:rPr>
              <a:t>DETAIL</a:t>
            </a:r>
            <a:endParaRPr lang="zh-CN" altLang="en-US" sz="3500" b="1" dirty="0">
              <a:latin typeface="Arial" panose="020B0604020202020204" pitchFamily="34" charset="0"/>
              <a:cs typeface="Arial" panose="020B0604020202020204" pitchFamily="34" charset="0"/>
            </a:endParaRPr>
          </a:p>
        </p:txBody>
      </p:sp>
      <p:cxnSp>
        <p:nvCxnSpPr>
          <p:cNvPr id="9" name="直接连接符 8">
            <a:extLst>
              <a:ext uri="{FF2B5EF4-FFF2-40B4-BE49-F238E27FC236}">
                <a16:creationId xmlns:a16="http://schemas.microsoft.com/office/drawing/2014/main" id="{8B5F1907-2CEC-9897-CBC6-133984987116}"/>
              </a:ext>
            </a:extLst>
          </p:cNvPr>
          <p:cNvCxnSpPr>
            <a:cxnSpLocks/>
          </p:cNvCxnSpPr>
          <p:nvPr/>
        </p:nvCxnSpPr>
        <p:spPr>
          <a:xfrm>
            <a:off x="872633" y="988113"/>
            <a:ext cx="1522697" cy="0"/>
          </a:xfrm>
          <a:prstGeom prst="line">
            <a:avLst/>
          </a:prstGeom>
          <a:ln w="15240"/>
        </p:spPr>
        <p:style>
          <a:lnRef idx="1">
            <a:schemeClr val="dk1"/>
          </a:lnRef>
          <a:fillRef idx="0">
            <a:schemeClr val="dk1"/>
          </a:fillRef>
          <a:effectRef idx="0">
            <a:schemeClr val="dk1"/>
          </a:effectRef>
          <a:fontRef idx="minor">
            <a:schemeClr val="tx1"/>
          </a:fontRef>
        </p:style>
      </p:cxnSp>
      <p:grpSp>
        <p:nvGrpSpPr>
          <p:cNvPr id="7" name="组合 6">
            <a:extLst>
              <a:ext uri="{FF2B5EF4-FFF2-40B4-BE49-F238E27FC236}">
                <a16:creationId xmlns:a16="http://schemas.microsoft.com/office/drawing/2014/main" id="{A77863C6-9D0C-416E-8513-388BD80EB178}"/>
              </a:ext>
            </a:extLst>
          </p:cNvPr>
          <p:cNvGrpSpPr/>
          <p:nvPr/>
        </p:nvGrpSpPr>
        <p:grpSpPr>
          <a:xfrm>
            <a:off x="525315" y="1157390"/>
            <a:ext cx="11068918" cy="1631047"/>
            <a:chOff x="525315" y="1157390"/>
            <a:chExt cx="11068918" cy="1631047"/>
          </a:xfrm>
        </p:grpSpPr>
        <p:sp>
          <p:nvSpPr>
            <p:cNvPr id="11" name="文本框 10">
              <a:extLst>
                <a:ext uri="{FF2B5EF4-FFF2-40B4-BE49-F238E27FC236}">
                  <a16:creationId xmlns:a16="http://schemas.microsoft.com/office/drawing/2014/main" id="{77B56478-7396-4F7E-AB40-2671647D3C87}"/>
                </a:ext>
              </a:extLst>
            </p:cNvPr>
            <p:cNvSpPr txBox="1"/>
            <p:nvPr/>
          </p:nvSpPr>
          <p:spPr>
            <a:xfrm>
              <a:off x="525315" y="1157390"/>
              <a:ext cx="11068918" cy="923330"/>
            </a:xfrm>
            <a:prstGeom prst="rect">
              <a:avLst/>
            </a:prstGeom>
            <a:noFill/>
          </p:spPr>
          <p:txBody>
            <a:bodyPr wrap="square" rtlCol="0">
              <a:spAutoFit/>
            </a:bodyPr>
            <a:lstStyle/>
            <a:p>
              <a:r>
                <a:rPr lang="en-US" altLang="zh-CN" dirty="0"/>
                <a:t>In the </a:t>
              </a:r>
              <a:r>
                <a:rPr lang="en-US" altLang="zh-CN" b="1" dirty="0"/>
                <a:t>third step</a:t>
              </a:r>
              <a:r>
                <a:rPr lang="en-US" altLang="zh-CN" dirty="0"/>
                <a:t>, in addition to the traditional minimization of prediction discrepancy to update the feature extractor, we further propose a representation regularization to require that the target features be explicitly close to the source features in memory.</a:t>
              </a:r>
              <a:endParaRPr lang="zh-CN" altLang="en-US" b="1" dirty="0"/>
            </a:p>
          </p:txBody>
        </p:sp>
        <p:pic>
          <p:nvPicPr>
            <p:cNvPr id="2" name="图片 1">
              <a:extLst>
                <a:ext uri="{FF2B5EF4-FFF2-40B4-BE49-F238E27FC236}">
                  <a16:creationId xmlns:a16="http://schemas.microsoft.com/office/drawing/2014/main" id="{CC1DA36D-2CE1-4D54-9994-C948B8FFE432}"/>
                </a:ext>
              </a:extLst>
            </p:cNvPr>
            <p:cNvPicPr>
              <a:picLocks noChangeAspect="1"/>
            </p:cNvPicPr>
            <p:nvPr/>
          </p:nvPicPr>
          <p:blipFill>
            <a:blip r:embed="rId3"/>
            <a:stretch>
              <a:fillRect/>
            </a:stretch>
          </p:blipFill>
          <p:spPr>
            <a:xfrm>
              <a:off x="1231961" y="2074062"/>
              <a:ext cx="4152900" cy="714375"/>
            </a:xfrm>
            <a:prstGeom prst="rect">
              <a:avLst/>
            </a:prstGeom>
          </p:spPr>
        </p:pic>
        <p:pic>
          <p:nvPicPr>
            <p:cNvPr id="3" name="图片 2">
              <a:extLst>
                <a:ext uri="{FF2B5EF4-FFF2-40B4-BE49-F238E27FC236}">
                  <a16:creationId xmlns:a16="http://schemas.microsoft.com/office/drawing/2014/main" id="{E374F68C-8BAD-4990-A0E7-32867C7369D1}"/>
                </a:ext>
              </a:extLst>
            </p:cNvPr>
            <p:cNvPicPr>
              <a:picLocks noChangeAspect="1"/>
            </p:cNvPicPr>
            <p:nvPr/>
          </p:nvPicPr>
          <p:blipFill>
            <a:blip r:embed="rId4"/>
            <a:stretch>
              <a:fillRect/>
            </a:stretch>
          </p:blipFill>
          <p:spPr>
            <a:xfrm>
              <a:off x="6537341" y="2170386"/>
              <a:ext cx="2602932" cy="572429"/>
            </a:xfrm>
            <a:prstGeom prst="rect">
              <a:avLst/>
            </a:prstGeom>
          </p:spPr>
        </p:pic>
      </p:grpSp>
      <p:grpSp>
        <p:nvGrpSpPr>
          <p:cNvPr id="6" name="组合 5">
            <a:extLst>
              <a:ext uri="{FF2B5EF4-FFF2-40B4-BE49-F238E27FC236}">
                <a16:creationId xmlns:a16="http://schemas.microsoft.com/office/drawing/2014/main" id="{AEE5F523-F42B-46E0-ABF3-3A2FAB8D92B8}"/>
              </a:ext>
            </a:extLst>
          </p:cNvPr>
          <p:cNvGrpSpPr/>
          <p:nvPr/>
        </p:nvGrpSpPr>
        <p:grpSpPr>
          <a:xfrm>
            <a:off x="525315" y="2742815"/>
            <a:ext cx="11068918" cy="3863218"/>
            <a:chOff x="525315" y="2742815"/>
            <a:chExt cx="11068918" cy="3863218"/>
          </a:xfrm>
        </p:grpSpPr>
        <p:pic>
          <p:nvPicPr>
            <p:cNvPr id="5" name="图片 4">
              <a:extLst>
                <a:ext uri="{FF2B5EF4-FFF2-40B4-BE49-F238E27FC236}">
                  <a16:creationId xmlns:a16="http://schemas.microsoft.com/office/drawing/2014/main" id="{48FC6FB2-D254-40B7-A91D-543C7C74E246}"/>
                </a:ext>
              </a:extLst>
            </p:cNvPr>
            <p:cNvPicPr>
              <a:picLocks noChangeAspect="1"/>
            </p:cNvPicPr>
            <p:nvPr/>
          </p:nvPicPr>
          <p:blipFill>
            <a:blip r:embed="rId5"/>
            <a:stretch>
              <a:fillRect/>
            </a:stretch>
          </p:blipFill>
          <p:spPr>
            <a:xfrm>
              <a:off x="5894772" y="2742815"/>
              <a:ext cx="4497095" cy="3863218"/>
            </a:xfrm>
            <a:prstGeom prst="rect">
              <a:avLst/>
            </a:prstGeom>
          </p:spPr>
        </p:pic>
        <p:sp>
          <p:nvSpPr>
            <p:cNvPr id="15" name="文本框 14">
              <a:extLst>
                <a:ext uri="{FF2B5EF4-FFF2-40B4-BE49-F238E27FC236}">
                  <a16:creationId xmlns:a16="http://schemas.microsoft.com/office/drawing/2014/main" id="{8052CCEF-60E4-4A31-99C6-F676AB2880A8}"/>
                </a:ext>
              </a:extLst>
            </p:cNvPr>
            <p:cNvSpPr txBox="1"/>
            <p:nvPr/>
          </p:nvSpPr>
          <p:spPr>
            <a:xfrm>
              <a:off x="525315" y="3964213"/>
              <a:ext cx="11068918" cy="369332"/>
            </a:xfrm>
            <a:prstGeom prst="rect">
              <a:avLst/>
            </a:prstGeom>
            <a:noFill/>
          </p:spPr>
          <p:txBody>
            <a:bodyPr wrap="square" rtlCol="0">
              <a:spAutoFit/>
            </a:bodyPr>
            <a:lstStyle/>
            <a:p>
              <a:r>
                <a:rPr lang="en-US" altLang="zh-CN" dirty="0"/>
                <a:t>Our method can be summarized in Algorithm 1.</a:t>
              </a:r>
              <a:endParaRPr lang="zh-CN" altLang="en-US" b="1" dirty="0"/>
            </a:p>
          </p:txBody>
        </p:sp>
      </p:grpSp>
    </p:spTree>
    <p:extLst>
      <p:ext uri="{BB962C8B-B14F-4D97-AF65-F5344CB8AC3E}">
        <p14:creationId xmlns:p14="http://schemas.microsoft.com/office/powerpoint/2010/main" val="360843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8E15219-2301-3AB7-1DFB-D95E8E1CFEE0}"/>
              </a:ext>
            </a:extLst>
          </p:cNvPr>
          <p:cNvGrpSpPr/>
          <p:nvPr/>
        </p:nvGrpSpPr>
        <p:grpSpPr>
          <a:xfrm>
            <a:off x="2334393" y="2705725"/>
            <a:ext cx="7523213" cy="1446550"/>
            <a:chOff x="3182382" y="2705725"/>
            <a:chExt cx="7523213" cy="1446550"/>
          </a:xfrm>
        </p:grpSpPr>
        <p:sp>
          <p:nvSpPr>
            <p:cNvPr id="5" name="文本框 4">
              <a:extLst>
                <a:ext uri="{FF2B5EF4-FFF2-40B4-BE49-F238E27FC236}">
                  <a16:creationId xmlns:a16="http://schemas.microsoft.com/office/drawing/2014/main" id="{54F7448B-8CFD-1D45-72CA-07E1997D3723}"/>
                </a:ext>
              </a:extLst>
            </p:cNvPr>
            <p:cNvSpPr txBox="1"/>
            <p:nvPr/>
          </p:nvSpPr>
          <p:spPr>
            <a:xfrm>
              <a:off x="3182382" y="2705725"/>
              <a:ext cx="7523213" cy="1446550"/>
            </a:xfrm>
            <a:prstGeom prst="rect">
              <a:avLst/>
            </a:prstGeom>
            <a:noFill/>
          </p:spPr>
          <p:txBody>
            <a:bodyPr wrap="none" rtlCol="0">
              <a:spAutoFit/>
            </a:bodyPr>
            <a:lstStyle/>
            <a:p>
              <a:r>
                <a:rPr lang="en-US" altLang="zh-CN" sz="8800" b="1" dirty="0">
                  <a:latin typeface="Arial" panose="020B0604020202020204" pitchFamily="34" charset="0"/>
                  <a:cs typeface="Arial" panose="020B0604020202020204" pitchFamily="34" charset="0"/>
                </a:rPr>
                <a:t>EXPERIMENT</a:t>
              </a:r>
              <a:endParaRPr lang="zh-CN" altLang="en-US" sz="8800" b="1" dirty="0">
                <a:latin typeface="Arial" panose="020B0604020202020204" pitchFamily="34" charset="0"/>
                <a:cs typeface="Arial" panose="020B0604020202020204" pitchFamily="34" charset="0"/>
              </a:endParaRPr>
            </a:p>
          </p:txBody>
        </p:sp>
        <p:cxnSp>
          <p:nvCxnSpPr>
            <p:cNvPr id="10" name="直接连接符 9">
              <a:extLst>
                <a:ext uri="{FF2B5EF4-FFF2-40B4-BE49-F238E27FC236}">
                  <a16:creationId xmlns:a16="http://schemas.microsoft.com/office/drawing/2014/main" id="{86E30C3C-0B7B-13A8-7FAA-5C71D1D08887}"/>
                </a:ext>
              </a:extLst>
            </p:cNvPr>
            <p:cNvCxnSpPr>
              <a:cxnSpLocks/>
            </p:cNvCxnSpPr>
            <p:nvPr/>
          </p:nvCxnSpPr>
          <p:spPr>
            <a:xfrm>
              <a:off x="3363074" y="4152275"/>
              <a:ext cx="7191924"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6" name="图片 5">
            <a:extLst>
              <a:ext uri="{FF2B5EF4-FFF2-40B4-BE49-F238E27FC236}">
                <a16:creationId xmlns:a16="http://schemas.microsoft.com/office/drawing/2014/main" id="{596CE5F1-23D1-4463-A07D-315887CB48AE}"/>
              </a:ext>
            </a:extLst>
          </p:cNvPr>
          <p:cNvPicPr>
            <a:picLocks noChangeAspect="1"/>
          </p:cNvPicPr>
          <p:nvPr/>
        </p:nvPicPr>
        <p:blipFill>
          <a:blip r:embed="rId3"/>
          <a:stretch>
            <a:fillRect/>
          </a:stretch>
        </p:blipFill>
        <p:spPr>
          <a:xfrm>
            <a:off x="423290" y="1378412"/>
            <a:ext cx="11345418" cy="4101176"/>
          </a:xfrm>
          <a:prstGeom prst="rect">
            <a:avLst/>
          </a:prstGeom>
        </p:spPr>
      </p:pic>
      <p:pic>
        <p:nvPicPr>
          <p:cNvPr id="7" name="图片 6">
            <a:extLst>
              <a:ext uri="{FF2B5EF4-FFF2-40B4-BE49-F238E27FC236}">
                <a16:creationId xmlns:a16="http://schemas.microsoft.com/office/drawing/2014/main" id="{7EF29AC6-E475-4841-8050-8CC0500ABBB2}"/>
              </a:ext>
            </a:extLst>
          </p:cNvPr>
          <p:cNvPicPr>
            <a:picLocks noChangeAspect="1"/>
          </p:cNvPicPr>
          <p:nvPr/>
        </p:nvPicPr>
        <p:blipFill>
          <a:blip r:embed="rId4"/>
          <a:stretch>
            <a:fillRect/>
          </a:stretch>
        </p:blipFill>
        <p:spPr>
          <a:xfrm>
            <a:off x="1476375" y="1495425"/>
            <a:ext cx="9239250" cy="3867150"/>
          </a:xfrm>
          <a:prstGeom prst="rect">
            <a:avLst/>
          </a:prstGeom>
        </p:spPr>
      </p:pic>
      <p:pic>
        <p:nvPicPr>
          <p:cNvPr id="8" name="图片 7">
            <a:extLst>
              <a:ext uri="{FF2B5EF4-FFF2-40B4-BE49-F238E27FC236}">
                <a16:creationId xmlns:a16="http://schemas.microsoft.com/office/drawing/2014/main" id="{EBA0855F-D6F4-4AB3-A47A-EBAD29ED5C3E}"/>
              </a:ext>
            </a:extLst>
          </p:cNvPr>
          <p:cNvPicPr>
            <a:picLocks noChangeAspect="1"/>
          </p:cNvPicPr>
          <p:nvPr/>
        </p:nvPicPr>
        <p:blipFill>
          <a:blip r:embed="rId5"/>
          <a:stretch>
            <a:fillRect/>
          </a:stretch>
        </p:blipFill>
        <p:spPr>
          <a:xfrm>
            <a:off x="873579" y="1560410"/>
            <a:ext cx="10474936" cy="3737180"/>
          </a:xfrm>
          <a:prstGeom prst="rect">
            <a:avLst/>
          </a:prstGeom>
        </p:spPr>
      </p:pic>
      <p:sp>
        <p:nvSpPr>
          <p:cNvPr id="9" name="文本框 8">
            <a:extLst>
              <a:ext uri="{FF2B5EF4-FFF2-40B4-BE49-F238E27FC236}">
                <a16:creationId xmlns:a16="http://schemas.microsoft.com/office/drawing/2014/main" id="{19D8AF4E-DBA2-47B5-A4CB-D2716D129E56}"/>
              </a:ext>
            </a:extLst>
          </p:cNvPr>
          <p:cNvSpPr txBox="1"/>
          <p:nvPr/>
        </p:nvSpPr>
        <p:spPr>
          <a:xfrm>
            <a:off x="1476375" y="5730949"/>
            <a:ext cx="9071123" cy="369332"/>
          </a:xfrm>
          <a:prstGeom prst="rect">
            <a:avLst/>
          </a:prstGeom>
          <a:noFill/>
        </p:spPr>
        <p:txBody>
          <a:bodyPr wrap="square" rtlCol="0">
            <a:spAutoFit/>
          </a:bodyPr>
          <a:lstStyle/>
          <a:p>
            <a:pPr algn="ctr"/>
            <a:r>
              <a:rPr lang="en-US" altLang="zh-CN" b="1" dirty="0"/>
              <a:t>Our method yields new state-of-the-art results</a:t>
            </a:r>
            <a:endParaRPr lang="zh-CN" altLang="en-US" b="1" dirty="0"/>
          </a:p>
        </p:txBody>
      </p:sp>
    </p:spTree>
    <p:extLst>
      <p:ext uri="{BB962C8B-B14F-4D97-AF65-F5344CB8AC3E}">
        <p14:creationId xmlns:p14="http://schemas.microsoft.com/office/powerpoint/2010/main" val="192894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2"/>
                                        </p:tgtEl>
                                      </p:cBhvr>
                                      <p:by x="40000" y="40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42" presetClass="path" presetSubtype="0" accel="50000" decel="50000" fill="hold" nodeType="withEffect">
                                  <p:stCondLst>
                                    <p:cond delay="0"/>
                                  </p:stCondLst>
                                  <p:childTnLst>
                                    <p:animMotion origin="layout" path="M 0 0 L -0.30859 -0.4206 " pathEditMode="relative" rAng="0" ptsTypes="AA">
                                      <p:cBhvr>
                                        <p:cTn id="13" dur="1500" fill="hold"/>
                                        <p:tgtEl>
                                          <p:spTgt spid="12"/>
                                        </p:tgtEl>
                                        <p:attrNameLst>
                                          <p:attrName>ppt_x</p:attrName>
                                          <p:attrName>ppt_y</p:attrName>
                                        </p:attrNameLst>
                                      </p:cBhvr>
                                      <p:rCtr x="-15430" y="-21042"/>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32C910E-441C-8E15-DDE8-EFEFE08566AB}"/>
              </a:ext>
            </a:extLst>
          </p:cNvPr>
          <p:cNvSpPr txBox="1"/>
          <p:nvPr/>
        </p:nvSpPr>
        <p:spPr>
          <a:xfrm>
            <a:off x="743986" y="320040"/>
            <a:ext cx="3103735" cy="630942"/>
          </a:xfrm>
          <a:prstGeom prst="rect">
            <a:avLst/>
          </a:prstGeom>
          <a:noFill/>
        </p:spPr>
        <p:txBody>
          <a:bodyPr wrap="none" rtlCol="0">
            <a:spAutoFit/>
          </a:bodyPr>
          <a:lstStyle/>
          <a:p>
            <a:r>
              <a:rPr lang="en-US" altLang="zh-CN" sz="3520" b="1" dirty="0">
                <a:latin typeface="Arial" panose="020B0604020202020204" pitchFamily="34" charset="0"/>
                <a:cs typeface="Arial" panose="020B0604020202020204" pitchFamily="34" charset="0"/>
              </a:rPr>
              <a:t>EXPERIMENT</a:t>
            </a:r>
            <a:endParaRPr lang="zh-CN" altLang="en-US" sz="3520" b="1" dirty="0">
              <a:latin typeface="Arial" panose="020B0604020202020204" pitchFamily="34" charset="0"/>
              <a:cs typeface="Arial" panose="020B0604020202020204" pitchFamily="34" charset="0"/>
            </a:endParaRPr>
          </a:p>
        </p:txBody>
      </p:sp>
      <p:cxnSp>
        <p:nvCxnSpPr>
          <p:cNvPr id="9" name="直接连接符 8">
            <a:extLst>
              <a:ext uri="{FF2B5EF4-FFF2-40B4-BE49-F238E27FC236}">
                <a16:creationId xmlns:a16="http://schemas.microsoft.com/office/drawing/2014/main" id="{8B5F1907-2CEC-9897-CBC6-133984987116}"/>
              </a:ext>
            </a:extLst>
          </p:cNvPr>
          <p:cNvCxnSpPr>
            <a:cxnSpLocks/>
          </p:cNvCxnSpPr>
          <p:nvPr/>
        </p:nvCxnSpPr>
        <p:spPr>
          <a:xfrm>
            <a:off x="882793" y="937313"/>
            <a:ext cx="2825607" cy="0"/>
          </a:xfrm>
          <a:prstGeom prst="line">
            <a:avLst/>
          </a:prstGeom>
          <a:ln w="15240"/>
        </p:spPr>
        <p:style>
          <a:lnRef idx="1">
            <a:schemeClr val="dk1"/>
          </a:lnRef>
          <a:fillRef idx="0">
            <a:schemeClr val="dk1"/>
          </a:fillRef>
          <a:effectRef idx="0">
            <a:schemeClr val="dk1"/>
          </a:effectRef>
          <a:fontRef idx="minor">
            <a:schemeClr val="tx1"/>
          </a:fontRef>
        </p:style>
      </p:cxnSp>
      <p:grpSp>
        <p:nvGrpSpPr>
          <p:cNvPr id="4" name="组合 3">
            <a:extLst>
              <a:ext uri="{FF2B5EF4-FFF2-40B4-BE49-F238E27FC236}">
                <a16:creationId xmlns:a16="http://schemas.microsoft.com/office/drawing/2014/main" id="{6134071C-B416-4FE1-ADE2-CECAC902A427}"/>
              </a:ext>
            </a:extLst>
          </p:cNvPr>
          <p:cNvGrpSpPr/>
          <p:nvPr/>
        </p:nvGrpSpPr>
        <p:grpSpPr>
          <a:xfrm>
            <a:off x="743986" y="1522671"/>
            <a:ext cx="10611587" cy="1619250"/>
            <a:chOff x="743986" y="1522671"/>
            <a:chExt cx="10611587" cy="1619250"/>
          </a:xfrm>
        </p:grpSpPr>
        <p:pic>
          <p:nvPicPr>
            <p:cNvPr id="2" name="图片 1">
              <a:extLst>
                <a:ext uri="{FF2B5EF4-FFF2-40B4-BE49-F238E27FC236}">
                  <a16:creationId xmlns:a16="http://schemas.microsoft.com/office/drawing/2014/main" id="{67002677-FF39-4320-8665-6BFF3E482367}"/>
                </a:ext>
              </a:extLst>
            </p:cNvPr>
            <p:cNvPicPr>
              <a:picLocks noChangeAspect="1"/>
            </p:cNvPicPr>
            <p:nvPr/>
          </p:nvPicPr>
          <p:blipFill>
            <a:blip r:embed="rId3"/>
            <a:stretch>
              <a:fillRect/>
            </a:stretch>
          </p:blipFill>
          <p:spPr>
            <a:xfrm>
              <a:off x="743986" y="1522671"/>
              <a:ext cx="4533900" cy="1619250"/>
            </a:xfrm>
            <a:prstGeom prst="rect">
              <a:avLst/>
            </a:prstGeom>
          </p:spPr>
        </p:pic>
        <p:sp>
          <p:nvSpPr>
            <p:cNvPr id="3" name="文本框 2">
              <a:extLst>
                <a:ext uri="{FF2B5EF4-FFF2-40B4-BE49-F238E27FC236}">
                  <a16:creationId xmlns:a16="http://schemas.microsoft.com/office/drawing/2014/main" id="{DBD6866A-B7C8-499A-9D39-E5A4D0B8A665}"/>
                </a:ext>
              </a:extLst>
            </p:cNvPr>
            <p:cNvSpPr txBox="1"/>
            <p:nvPr/>
          </p:nvSpPr>
          <p:spPr>
            <a:xfrm>
              <a:off x="6329917" y="1593632"/>
              <a:ext cx="5025656" cy="1477328"/>
            </a:xfrm>
            <a:prstGeom prst="rect">
              <a:avLst/>
            </a:prstGeom>
            <a:noFill/>
          </p:spPr>
          <p:txBody>
            <a:bodyPr wrap="square" rtlCol="0">
              <a:spAutoFit/>
            </a:bodyPr>
            <a:lstStyle/>
            <a:p>
              <a:r>
                <a:rPr lang="en-US" altLang="zh-CN" dirty="0"/>
                <a:t>We perform ECI strategies using different evaluation criteria, such as entropy and KL divergence. The experimental results all show that the ECI strategy can better improve the model performance.</a:t>
              </a:r>
              <a:endParaRPr lang="zh-CN" altLang="en-US" dirty="0"/>
            </a:p>
          </p:txBody>
        </p:sp>
      </p:grpSp>
      <p:grpSp>
        <p:nvGrpSpPr>
          <p:cNvPr id="7" name="组合 6">
            <a:extLst>
              <a:ext uri="{FF2B5EF4-FFF2-40B4-BE49-F238E27FC236}">
                <a16:creationId xmlns:a16="http://schemas.microsoft.com/office/drawing/2014/main" id="{F4CB8DF8-FB6C-4F98-BF99-0EC845788F65}"/>
              </a:ext>
            </a:extLst>
          </p:cNvPr>
          <p:cNvGrpSpPr/>
          <p:nvPr/>
        </p:nvGrpSpPr>
        <p:grpSpPr>
          <a:xfrm>
            <a:off x="882793" y="4162093"/>
            <a:ext cx="10449597" cy="1362075"/>
            <a:chOff x="882793" y="4162093"/>
            <a:chExt cx="10449597" cy="1362075"/>
          </a:xfrm>
        </p:grpSpPr>
        <p:pic>
          <p:nvPicPr>
            <p:cNvPr id="5" name="图片 4">
              <a:extLst>
                <a:ext uri="{FF2B5EF4-FFF2-40B4-BE49-F238E27FC236}">
                  <a16:creationId xmlns:a16="http://schemas.microsoft.com/office/drawing/2014/main" id="{CBDF6823-7B08-4B2F-9F35-AF45F8ED9160}"/>
                </a:ext>
              </a:extLst>
            </p:cNvPr>
            <p:cNvPicPr>
              <a:picLocks noChangeAspect="1"/>
            </p:cNvPicPr>
            <p:nvPr/>
          </p:nvPicPr>
          <p:blipFill>
            <a:blip r:embed="rId4"/>
            <a:stretch>
              <a:fillRect/>
            </a:stretch>
          </p:blipFill>
          <p:spPr>
            <a:xfrm>
              <a:off x="882793" y="4162093"/>
              <a:ext cx="4533900" cy="1362075"/>
            </a:xfrm>
            <a:prstGeom prst="rect">
              <a:avLst/>
            </a:prstGeom>
          </p:spPr>
        </p:pic>
        <p:sp>
          <p:nvSpPr>
            <p:cNvPr id="6" name="文本框 5">
              <a:extLst>
                <a:ext uri="{FF2B5EF4-FFF2-40B4-BE49-F238E27FC236}">
                  <a16:creationId xmlns:a16="http://schemas.microsoft.com/office/drawing/2014/main" id="{47D08E5A-863E-4E0D-BCBE-358DBADF71D2}"/>
                </a:ext>
              </a:extLst>
            </p:cNvPr>
            <p:cNvSpPr txBox="1"/>
            <p:nvPr/>
          </p:nvSpPr>
          <p:spPr>
            <a:xfrm>
              <a:off x="6353099" y="4162093"/>
              <a:ext cx="4979291" cy="1200329"/>
            </a:xfrm>
            <a:prstGeom prst="rect">
              <a:avLst/>
            </a:prstGeom>
            <a:noFill/>
          </p:spPr>
          <p:txBody>
            <a:bodyPr wrap="square" rtlCol="0">
              <a:spAutoFit/>
            </a:bodyPr>
            <a:lstStyle/>
            <a:p>
              <a:r>
                <a:rPr lang="en-US" altLang="zh-CN" dirty="0"/>
                <a:t>We count the number of ambiguous samples for the trained models using different strategies. The result shows that both the ECI strategy and representation regularization are effective.</a:t>
              </a:r>
              <a:endParaRPr lang="zh-CN" altLang="en-US" dirty="0"/>
            </a:p>
          </p:txBody>
        </p:sp>
      </p:grpSp>
    </p:spTree>
    <p:extLst>
      <p:ext uri="{BB962C8B-B14F-4D97-AF65-F5344CB8AC3E}">
        <p14:creationId xmlns:p14="http://schemas.microsoft.com/office/powerpoint/2010/main" val="296758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21210DD-5559-92D5-EDFB-57FCD2C38715}"/>
              </a:ext>
            </a:extLst>
          </p:cNvPr>
          <p:cNvSpPr txBox="1"/>
          <p:nvPr/>
        </p:nvSpPr>
        <p:spPr>
          <a:xfrm>
            <a:off x="743986" y="320040"/>
            <a:ext cx="3103735" cy="630942"/>
          </a:xfrm>
          <a:prstGeom prst="rect">
            <a:avLst/>
          </a:prstGeom>
          <a:noFill/>
        </p:spPr>
        <p:txBody>
          <a:bodyPr wrap="none" rtlCol="0">
            <a:spAutoFit/>
          </a:bodyPr>
          <a:lstStyle/>
          <a:p>
            <a:r>
              <a:rPr lang="en-US" altLang="zh-CN" sz="3520" b="1" dirty="0">
                <a:latin typeface="Arial" panose="020B0604020202020204" pitchFamily="34" charset="0"/>
                <a:cs typeface="Arial" panose="020B0604020202020204" pitchFamily="34" charset="0"/>
              </a:rPr>
              <a:t>EXPERIMENT</a:t>
            </a:r>
            <a:endParaRPr lang="zh-CN" altLang="en-US" sz="3520" b="1" dirty="0">
              <a:latin typeface="Arial" panose="020B0604020202020204" pitchFamily="34" charset="0"/>
              <a:cs typeface="Arial" panose="020B0604020202020204" pitchFamily="34" charset="0"/>
            </a:endParaRPr>
          </a:p>
        </p:txBody>
      </p:sp>
      <p:cxnSp>
        <p:nvCxnSpPr>
          <p:cNvPr id="6" name="直接连接符 5">
            <a:extLst>
              <a:ext uri="{FF2B5EF4-FFF2-40B4-BE49-F238E27FC236}">
                <a16:creationId xmlns:a16="http://schemas.microsoft.com/office/drawing/2014/main" id="{D27F8C41-390C-CCD6-0E45-FCBC82CDC174}"/>
              </a:ext>
            </a:extLst>
          </p:cNvPr>
          <p:cNvCxnSpPr>
            <a:cxnSpLocks/>
          </p:cNvCxnSpPr>
          <p:nvPr/>
        </p:nvCxnSpPr>
        <p:spPr>
          <a:xfrm>
            <a:off x="882793" y="937313"/>
            <a:ext cx="2825607" cy="0"/>
          </a:xfrm>
          <a:prstGeom prst="line">
            <a:avLst/>
          </a:prstGeom>
          <a:ln w="15240"/>
        </p:spPr>
        <p:style>
          <a:lnRef idx="1">
            <a:schemeClr val="dk1"/>
          </a:lnRef>
          <a:fillRef idx="0">
            <a:schemeClr val="dk1"/>
          </a:fillRef>
          <a:effectRef idx="0">
            <a:schemeClr val="dk1"/>
          </a:effectRef>
          <a:fontRef idx="minor">
            <a:schemeClr val="tx1"/>
          </a:fontRef>
        </p:style>
      </p:cxnSp>
      <p:grpSp>
        <p:nvGrpSpPr>
          <p:cNvPr id="8" name="组合 7">
            <a:extLst>
              <a:ext uri="{FF2B5EF4-FFF2-40B4-BE49-F238E27FC236}">
                <a16:creationId xmlns:a16="http://schemas.microsoft.com/office/drawing/2014/main" id="{C4B4388C-C59A-4640-926C-8215FB44713E}"/>
              </a:ext>
            </a:extLst>
          </p:cNvPr>
          <p:cNvGrpSpPr/>
          <p:nvPr/>
        </p:nvGrpSpPr>
        <p:grpSpPr>
          <a:xfrm>
            <a:off x="601957" y="1497803"/>
            <a:ext cx="10796145" cy="1543109"/>
            <a:chOff x="601957" y="1497803"/>
            <a:chExt cx="10796145" cy="1543109"/>
          </a:xfrm>
        </p:grpSpPr>
        <p:pic>
          <p:nvPicPr>
            <p:cNvPr id="2" name="图片 1">
              <a:extLst>
                <a:ext uri="{FF2B5EF4-FFF2-40B4-BE49-F238E27FC236}">
                  <a16:creationId xmlns:a16="http://schemas.microsoft.com/office/drawing/2014/main" id="{3917EDD4-BD9E-431D-98EA-19DA2A3B44D2}"/>
                </a:ext>
              </a:extLst>
            </p:cNvPr>
            <p:cNvPicPr>
              <a:picLocks noChangeAspect="1"/>
            </p:cNvPicPr>
            <p:nvPr/>
          </p:nvPicPr>
          <p:blipFill>
            <a:blip r:embed="rId3"/>
            <a:stretch>
              <a:fillRect/>
            </a:stretch>
          </p:blipFill>
          <p:spPr>
            <a:xfrm>
              <a:off x="601957" y="1497803"/>
              <a:ext cx="4494164" cy="1543109"/>
            </a:xfrm>
            <a:prstGeom prst="rect">
              <a:avLst/>
            </a:prstGeom>
          </p:spPr>
        </p:pic>
        <p:sp>
          <p:nvSpPr>
            <p:cNvPr id="7" name="文本框 6">
              <a:extLst>
                <a:ext uri="{FF2B5EF4-FFF2-40B4-BE49-F238E27FC236}">
                  <a16:creationId xmlns:a16="http://schemas.microsoft.com/office/drawing/2014/main" id="{ABAF4AE2-BCFA-4CA5-8150-CAD96D259C30}"/>
                </a:ext>
              </a:extLst>
            </p:cNvPr>
            <p:cNvSpPr txBox="1"/>
            <p:nvPr/>
          </p:nvSpPr>
          <p:spPr>
            <a:xfrm>
              <a:off x="6453963" y="1669192"/>
              <a:ext cx="4944139" cy="1200329"/>
            </a:xfrm>
            <a:prstGeom prst="rect">
              <a:avLst/>
            </a:prstGeom>
            <a:noFill/>
          </p:spPr>
          <p:txBody>
            <a:bodyPr wrap="square" rtlCol="0">
              <a:spAutoFit/>
            </a:bodyPr>
            <a:lstStyle/>
            <a:p>
              <a:r>
                <a:rPr lang="en-US" altLang="zh-CN" dirty="0"/>
                <a:t>We modify the second step of the original MCD by using the pseudo label and the ECI strategy, respectively. From the results, the ECI strategy yields the best performance.</a:t>
              </a:r>
              <a:endParaRPr lang="zh-CN" altLang="en-US" dirty="0"/>
            </a:p>
          </p:txBody>
        </p:sp>
      </p:grpSp>
      <p:grpSp>
        <p:nvGrpSpPr>
          <p:cNvPr id="12" name="组合 11">
            <a:extLst>
              <a:ext uri="{FF2B5EF4-FFF2-40B4-BE49-F238E27FC236}">
                <a16:creationId xmlns:a16="http://schemas.microsoft.com/office/drawing/2014/main" id="{647B4166-CDBC-4A5E-BF00-442CE1A81459}"/>
              </a:ext>
            </a:extLst>
          </p:cNvPr>
          <p:cNvGrpSpPr/>
          <p:nvPr/>
        </p:nvGrpSpPr>
        <p:grpSpPr>
          <a:xfrm>
            <a:off x="724726" y="3997510"/>
            <a:ext cx="10538697" cy="1733439"/>
            <a:chOff x="724726" y="3997510"/>
            <a:chExt cx="10538697" cy="1733439"/>
          </a:xfrm>
        </p:grpSpPr>
        <p:pic>
          <p:nvPicPr>
            <p:cNvPr id="4" name="图片 3">
              <a:extLst>
                <a:ext uri="{FF2B5EF4-FFF2-40B4-BE49-F238E27FC236}">
                  <a16:creationId xmlns:a16="http://schemas.microsoft.com/office/drawing/2014/main" id="{BE97E1E9-71A6-4AD3-B891-575A9BC23D42}"/>
                </a:ext>
              </a:extLst>
            </p:cNvPr>
            <p:cNvPicPr>
              <a:picLocks noChangeAspect="1"/>
            </p:cNvPicPr>
            <p:nvPr/>
          </p:nvPicPr>
          <p:blipFill>
            <a:blip r:embed="rId4"/>
            <a:stretch>
              <a:fillRect/>
            </a:stretch>
          </p:blipFill>
          <p:spPr>
            <a:xfrm>
              <a:off x="724726" y="3997510"/>
              <a:ext cx="4248625" cy="1733439"/>
            </a:xfrm>
            <a:prstGeom prst="rect">
              <a:avLst/>
            </a:prstGeom>
          </p:spPr>
        </p:pic>
        <p:sp>
          <p:nvSpPr>
            <p:cNvPr id="9" name="文本框 8">
              <a:extLst>
                <a:ext uri="{FF2B5EF4-FFF2-40B4-BE49-F238E27FC236}">
                  <a16:creationId xmlns:a16="http://schemas.microsoft.com/office/drawing/2014/main" id="{6F46349A-A443-4EB0-98DD-0DE51EC0BDD3}"/>
                </a:ext>
              </a:extLst>
            </p:cNvPr>
            <p:cNvSpPr txBox="1"/>
            <p:nvPr/>
          </p:nvSpPr>
          <p:spPr>
            <a:xfrm>
              <a:off x="6319284" y="4253621"/>
              <a:ext cx="4944139" cy="1477328"/>
            </a:xfrm>
            <a:prstGeom prst="rect">
              <a:avLst/>
            </a:prstGeom>
            <a:noFill/>
          </p:spPr>
          <p:txBody>
            <a:bodyPr wrap="square" rtlCol="0">
              <a:spAutoFit/>
            </a:bodyPr>
            <a:lstStyle/>
            <a:p>
              <a:r>
                <a:rPr lang="en-US" altLang="zh-CN" dirty="0"/>
                <a:t>We conduct an ablation study to analyze the role of each part of our method. From the results, both the ECI strategy and representation regularization can improve the performance on the basis of MCD. </a:t>
              </a:r>
              <a:endParaRPr lang="zh-CN" altLang="en-US" dirty="0"/>
            </a:p>
          </p:txBody>
        </p:sp>
      </p:grpSp>
    </p:spTree>
    <p:extLst>
      <p:ext uri="{BB962C8B-B14F-4D97-AF65-F5344CB8AC3E}">
        <p14:creationId xmlns:p14="http://schemas.microsoft.com/office/powerpoint/2010/main" val="397590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21210DD-5559-92D5-EDFB-57FCD2C38715}"/>
              </a:ext>
            </a:extLst>
          </p:cNvPr>
          <p:cNvSpPr txBox="1"/>
          <p:nvPr/>
        </p:nvSpPr>
        <p:spPr>
          <a:xfrm>
            <a:off x="743986" y="320040"/>
            <a:ext cx="3103735" cy="630942"/>
          </a:xfrm>
          <a:prstGeom prst="rect">
            <a:avLst/>
          </a:prstGeom>
          <a:noFill/>
        </p:spPr>
        <p:txBody>
          <a:bodyPr wrap="none" rtlCol="0">
            <a:spAutoFit/>
          </a:bodyPr>
          <a:lstStyle/>
          <a:p>
            <a:r>
              <a:rPr lang="en-US" altLang="zh-CN" sz="3520" b="1" dirty="0">
                <a:latin typeface="Arial" panose="020B0604020202020204" pitchFamily="34" charset="0"/>
                <a:cs typeface="Arial" panose="020B0604020202020204" pitchFamily="34" charset="0"/>
              </a:rPr>
              <a:t>EXPERIMENT</a:t>
            </a:r>
            <a:endParaRPr lang="zh-CN" altLang="en-US" sz="3520" b="1" dirty="0">
              <a:latin typeface="Arial" panose="020B0604020202020204" pitchFamily="34" charset="0"/>
              <a:cs typeface="Arial" panose="020B0604020202020204" pitchFamily="34" charset="0"/>
            </a:endParaRPr>
          </a:p>
        </p:txBody>
      </p:sp>
      <p:cxnSp>
        <p:nvCxnSpPr>
          <p:cNvPr id="6" name="直接连接符 5">
            <a:extLst>
              <a:ext uri="{FF2B5EF4-FFF2-40B4-BE49-F238E27FC236}">
                <a16:creationId xmlns:a16="http://schemas.microsoft.com/office/drawing/2014/main" id="{D27F8C41-390C-CCD6-0E45-FCBC82CDC174}"/>
              </a:ext>
            </a:extLst>
          </p:cNvPr>
          <p:cNvCxnSpPr>
            <a:cxnSpLocks/>
          </p:cNvCxnSpPr>
          <p:nvPr/>
        </p:nvCxnSpPr>
        <p:spPr>
          <a:xfrm>
            <a:off x="882793" y="937313"/>
            <a:ext cx="2825607" cy="0"/>
          </a:xfrm>
          <a:prstGeom prst="line">
            <a:avLst/>
          </a:prstGeom>
          <a:ln w="15240"/>
        </p:spPr>
        <p:style>
          <a:lnRef idx="1">
            <a:schemeClr val="dk1"/>
          </a:lnRef>
          <a:fillRef idx="0">
            <a:schemeClr val="dk1"/>
          </a:fillRef>
          <a:effectRef idx="0">
            <a:schemeClr val="dk1"/>
          </a:effectRef>
          <a:fontRef idx="minor">
            <a:schemeClr val="tx1"/>
          </a:fontRef>
        </p:style>
      </p:cxnSp>
      <p:pic>
        <p:nvPicPr>
          <p:cNvPr id="2" name="图片 1">
            <a:extLst>
              <a:ext uri="{FF2B5EF4-FFF2-40B4-BE49-F238E27FC236}">
                <a16:creationId xmlns:a16="http://schemas.microsoft.com/office/drawing/2014/main" id="{217B2928-B3DC-4D77-84DC-E810924DF621}"/>
              </a:ext>
            </a:extLst>
          </p:cNvPr>
          <p:cNvPicPr>
            <a:picLocks noChangeAspect="1"/>
          </p:cNvPicPr>
          <p:nvPr/>
        </p:nvPicPr>
        <p:blipFill>
          <a:blip r:embed="rId3"/>
          <a:stretch>
            <a:fillRect/>
          </a:stretch>
        </p:blipFill>
        <p:spPr>
          <a:xfrm>
            <a:off x="1647603" y="1899240"/>
            <a:ext cx="8343900" cy="2400300"/>
          </a:xfrm>
          <a:prstGeom prst="rect">
            <a:avLst/>
          </a:prstGeom>
        </p:spPr>
      </p:pic>
      <p:sp>
        <p:nvSpPr>
          <p:cNvPr id="4" name="文本框 3">
            <a:extLst>
              <a:ext uri="{FF2B5EF4-FFF2-40B4-BE49-F238E27FC236}">
                <a16:creationId xmlns:a16="http://schemas.microsoft.com/office/drawing/2014/main" id="{DD83B6CF-7384-4D82-BF9A-CB05513029A7}"/>
              </a:ext>
            </a:extLst>
          </p:cNvPr>
          <p:cNvSpPr txBox="1"/>
          <p:nvPr/>
        </p:nvSpPr>
        <p:spPr>
          <a:xfrm>
            <a:off x="967563" y="4742121"/>
            <a:ext cx="9672084" cy="1200329"/>
          </a:xfrm>
          <a:prstGeom prst="rect">
            <a:avLst/>
          </a:prstGeom>
          <a:noFill/>
        </p:spPr>
        <p:txBody>
          <a:bodyPr wrap="square" rtlCol="0">
            <a:spAutoFit/>
          </a:bodyPr>
          <a:lstStyle/>
          <a:p>
            <a:r>
              <a:rPr lang="en-US" altLang="zh-CN" dirty="0"/>
              <a:t>We visualize the features to give an intuitive understanding of our method. It presents consistent observations :(a) MCD, (b) MCD+ECI, (c) MCD+CLU, (d) CDAL. From the experimental results we also find that these features are increasingly concentrated, which is consistent with our ablation analysis.</a:t>
            </a:r>
            <a:endParaRPr lang="zh-CN" altLang="en-US" dirty="0"/>
          </a:p>
        </p:txBody>
      </p:sp>
    </p:spTree>
    <p:extLst>
      <p:ext uri="{BB962C8B-B14F-4D97-AF65-F5344CB8AC3E}">
        <p14:creationId xmlns:p14="http://schemas.microsoft.com/office/powerpoint/2010/main" val="81482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a:extLst>
              <a:ext uri="{FF2B5EF4-FFF2-40B4-BE49-F238E27FC236}">
                <a16:creationId xmlns:a16="http://schemas.microsoft.com/office/drawing/2014/main" id="{366546D7-E74D-BB38-294F-D1EFA31AC7A0}"/>
              </a:ext>
            </a:extLst>
          </p:cNvPr>
          <p:cNvSpPr txBox="1"/>
          <p:nvPr/>
        </p:nvSpPr>
        <p:spPr>
          <a:xfrm>
            <a:off x="743986" y="320040"/>
            <a:ext cx="3103735" cy="630942"/>
          </a:xfrm>
          <a:prstGeom prst="rect">
            <a:avLst/>
          </a:prstGeom>
          <a:noFill/>
        </p:spPr>
        <p:txBody>
          <a:bodyPr wrap="none" rtlCol="0">
            <a:spAutoFit/>
          </a:bodyPr>
          <a:lstStyle/>
          <a:p>
            <a:r>
              <a:rPr lang="en-US" altLang="zh-CN" sz="3520" b="1" dirty="0">
                <a:latin typeface="Arial" panose="020B0604020202020204" pitchFamily="34" charset="0"/>
                <a:cs typeface="Arial" panose="020B0604020202020204" pitchFamily="34" charset="0"/>
              </a:rPr>
              <a:t>EXPERIMENT</a:t>
            </a:r>
            <a:endParaRPr lang="zh-CN" altLang="en-US" sz="3520" b="1" dirty="0">
              <a:latin typeface="Arial" panose="020B0604020202020204" pitchFamily="34" charset="0"/>
              <a:cs typeface="Arial" panose="020B0604020202020204" pitchFamily="34" charset="0"/>
            </a:endParaRPr>
          </a:p>
        </p:txBody>
      </p:sp>
      <p:cxnSp>
        <p:nvCxnSpPr>
          <p:cNvPr id="47" name="直接连接符 46">
            <a:extLst>
              <a:ext uri="{FF2B5EF4-FFF2-40B4-BE49-F238E27FC236}">
                <a16:creationId xmlns:a16="http://schemas.microsoft.com/office/drawing/2014/main" id="{6A3FDBDE-5D45-CF3E-62A4-62524B270968}"/>
              </a:ext>
            </a:extLst>
          </p:cNvPr>
          <p:cNvCxnSpPr>
            <a:cxnSpLocks/>
          </p:cNvCxnSpPr>
          <p:nvPr/>
        </p:nvCxnSpPr>
        <p:spPr>
          <a:xfrm>
            <a:off x="882793" y="937313"/>
            <a:ext cx="2825607" cy="0"/>
          </a:xfrm>
          <a:prstGeom prst="line">
            <a:avLst/>
          </a:prstGeom>
          <a:ln w="15240"/>
        </p:spPr>
        <p:style>
          <a:lnRef idx="1">
            <a:schemeClr val="dk1"/>
          </a:lnRef>
          <a:fillRef idx="0">
            <a:schemeClr val="dk1"/>
          </a:fillRef>
          <a:effectRef idx="0">
            <a:schemeClr val="dk1"/>
          </a:effectRef>
          <a:fontRef idx="minor">
            <a:schemeClr val="tx1"/>
          </a:fontRef>
        </p:style>
      </p:cxnSp>
      <p:pic>
        <p:nvPicPr>
          <p:cNvPr id="2" name="图片 1">
            <a:extLst>
              <a:ext uri="{FF2B5EF4-FFF2-40B4-BE49-F238E27FC236}">
                <a16:creationId xmlns:a16="http://schemas.microsoft.com/office/drawing/2014/main" id="{0507EA62-FD67-4D8A-8374-6C6A0B3E1E37}"/>
              </a:ext>
            </a:extLst>
          </p:cNvPr>
          <p:cNvPicPr>
            <a:picLocks noChangeAspect="1"/>
          </p:cNvPicPr>
          <p:nvPr/>
        </p:nvPicPr>
        <p:blipFill>
          <a:blip r:embed="rId3"/>
          <a:stretch>
            <a:fillRect/>
          </a:stretch>
        </p:blipFill>
        <p:spPr>
          <a:xfrm>
            <a:off x="1244010" y="1329264"/>
            <a:ext cx="9284770" cy="3475135"/>
          </a:xfrm>
          <a:prstGeom prst="rect">
            <a:avLst/>
          </a:prstGeom>
        </p:spPr>
      </p:pic>
      <p:sp>
        <p:nvSpPr>
          <p:cNvPr id="25" name="文本框 24">
            <a:extLst>
              <a:ext uri="{FF2B5EF4-FFF2-40B4-BE49-F238E27FC236}">
                <a16:creationId xmlns:a16="http://schemas.microsoft.com/office/drawing/2014/main" id="{30067061-B6B5-443F-AAEF-C7E687FBA358}"/>
              </a:ext>
            </a:extLst>
          </p:cNvPr>
          <p:cNvSpPr txBox="1"/>
          <p:nvPr/>
        </p:nvSpPr>
        <p:spPr>
          <a:xfrm>
            <a:off x="975925" y="4998015"/>
            <a:ext cx="9672084" cy="923330"/>
          </a:xfrm>
          <a:prstGeom prst="rect">
            <a:avLst/>
          </a:prstGeom>
          <a:noFill/>
        </p:spPr>
        <p:txBody>
          <a:bodyPr wrap="square" rtlCol="0">
            <a:spAutoFit/>
          </a:bodyPr>
          <a:lstStyle/>
          <a:p>
            <a:r>
              <a:rPr lang="en-US" altLang="zh-CN" dirty="0"/>
              <a:t>We analyze the sensitivity of parameter </a:t>
            </a:r>
            <a:r>
              <a:rPr lang="el-GR" altLang="zh-CN" i="1" dirty="0"/>
              <a:t>α</a:t>
            </a:r>
            <a:r>
              <a:rPr lang="en-US" altLang="zh-CN" i="1" dirty="0"/>
              <a:t> </a:t>
            </a:r>
            <a:r>
              <a:rPr lang="en-US" altLang="zh-CN" dirty="0"/>
              <a:t>and </a:t>
            </a:r>
            <a:r>
              <a:rPr lang="en-US" altLang="zh-CN" i="1" dirty="0"/>
              <a:t>m </a:t>
            </a:r>
            <a:r>
              <a:rPr lang="en-US" altLang="zh-CN" dirty="0"/>
              <a:t>to verify the robustness of our method. </a:t>
            </a:r>
            <a:r>
              <a:rPr lang="el-GR" altLang="zh-CN" i="1" dirty="0"/>
              <a:t>α</a:t>
            </a:r>
            <a:r>
              <a:rPr lang="en-US" altLang="zh-CN" dirty="0"/>
              <a:t> is a balance hyperparameter and </a:t>
            </a:r>
            <a:r>
              <a:rPr lang="en-US" altLang="zh-CN" i="1" dirty="0"/>
              <a:t>m </a:t>
            </a:r>
            <a:r>
              <a:rPr lang="en-US" altLang="zh-CN" dirty="0"/>
              <a:t>is size of our memory during the training. From the results, the performance rarely fluctuates when these hyperparameters change.</a:t>
            </a:r>
            <a:endParaRPr lang="zh-CN" altLang="en-US" dirty="0"/>
          </a:p>
        </p:txBody>
      </p:sp>
    </p:spTree>
    <p:extLst>
      <p:ext uri="{BB962C8B-B14F-4D97-AF65-F5344CB8AC3E}">
        <p14:creationId xmlns:p14="http://schemas.microsoft.com/office/powerpoint/2010/main" val="173509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B9AE7027-56EA-6353-63F8-6EEDF52CDC29}"/>
              </a:ext>
            </a:extLst>
          </p:cNvPr>
          <p:cNvSpPr txBox="1">
            <a:spLocks/>
          </p:cNvSpPr>
          <p:nvPr/>
        </p:nvSpPr>
        <p:spPr>
          <a:xfrm>
            <a:off x="0" y="2981348"/>
            <a:ext cx="12192000" cy="15447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Arial" panose="020B0604020202020204" pitchFamily="34" charset="0"/>
                <a:cs typeface="Arial" panose="020B0604020202020204" pitchFamily="34" charset="0"/>
              </a:rPr>
              <a:t>Thanks for your listening</a:t>
            </a:r>
            <a:endParaRPr lang="en-US" altLang="en-US" sz="4400" b="1" dirty="0">
              <a:latin typeface="Arial" panose="020B0604020202020204" pitchFamily="34" charset="0"/>
              <a:cs typeface="Arial" panose="020B0604020202020204" pitchFamily="34" charset="0"/>
            </a:endParaRPr>
          </a:p>
        </p:txBody>
      </p:sp>
      <p:cxnSp>
        <p:nvCxnSpPr>
          <p:cNvPr id="14" name="直接连接符 13">
            <a:extLst>
              <a:ext uri="{FF2B5EF4-FFF2-40B4-BE49-F238E27FC236}">
                <a16:creationId xmlns:a16="http://schemas.microsoft.com/office/drawing/2014/main" id="{77CE50D6-632A-9874-F355-B88B0C5DC486}"/>
              </a:ext>
            </a:extLst>
          </p:cNvPr>
          <p:cNvCxnSpPr>
            <a:cxnSpLocks/>
          </p:cNvCxnSpPr>
          <p:nvPr/>
        </p:nvCxnSpPr>
        <p:spPr>
          <a:xfrm>
            <a:off x="1101969" y="3071059"/>
            <a:ext cx="99646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FEC9D01-738C-9521-6B0A-AEA68541B95A}"/>
              </a:ext>
            </a:extLst>
          </p:cNvPr>
          <p:cNvCxnSpPr>
            <a:cxnSpLocks/>
          </p:cNvCxnSpPr>
          <p:nvPr/>
        </p:nvCxnSpPr>
        <p:spPr>
          <a:xfrm>
            <a:off x="1101969" y="4430822"/>
            <a:ext cx="9999785"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FC1B2598-D7EB-D97F-9A3D-1B282C41ED9B}"/>
              </a:ext>
            </a:extLst>
          </p:cNvPr>
          <p:cNvGrpSpPr/>
          <p:nvPr/>
        </p:nvGrpSpPr>
        <p:grpSpPr>
          <a:xfrm>
            <a:off x="3068049" y="395630"/>
            <a:ext cx="5590073" cy="2184610"/>
            <a:chOff x="3571682" y="210600"/>
            <a:chExt cx="6432118" cy="2513683"/>
          </a:xfrm>
        </p:grpSpPr>
        <p:pic>
          <p:nvPicPr>
            <p:cNvPr id="17" name="图片 16">
              <a:extLst>
                <a:ext uri="{FF2B5EF4-FFF2-40B4-BE49-F238E27FC236}">
                  <a16:creationId xmlns:a16="http://schemas.microsoft.com/office/drawing/2014/main" id="{F223F6E9-3A36-192B-E8FC-02F0FCADBA66}"/>
                </a:ext>
              </a:extLst>
            </p:cNvPr>
            <p:cNvPicPr>
              <a:picLocks noChangeAspect="1"/>
            </p:cNvPicPr>
            <p:nvPr/>
          </p:nvPicPr>
          <p:blipFill rotWithShape="1">
            <a:blip r:embed="rId3">
              <a:extLst>
                <a:ext uri="{28A0092B-C50C-407E-A947-70E740481C1C}">
                  <a14:useLocalDpi xmlns:a14="http://schemas.microsoft.com/office/drawing/2010/main" val="0"/>
                </a:ext>
              </a:extLst>
            </a:blip>
            <a:srcRect b="40906"/>
            <a:stretch/>
          </p:blipFill>
          <p:spPr>
            <a:xfrm>
              <a:off x="3571682" y="210600"/>
              <a:ext cx="3654742" cy="2159741"/>
            </a:xfrm>
            <a:prstGeom prst="rect">
              <a:avLst/>
            </a:prstGeom>
          </p:spPr>
        </p:pic>
        <p:pic>
          <p:nvPicPr>
            <p:cNvPr id="18" name="图片 17">
              <a:extLst>
                <a:ext uri="{FF2B5EF4-FFF2-40B4-BE49-F238E27FC236}">
                  <a16:creationId xmlns:a16="http://schemas.microsoft.com/office/drawing/2014/main" id="{FA1AA6B0-97CA-E652-BB7D-C18EEA33EB32}"/>
                </a:ext>
              </a:extLst>
            </p:cNvPr>
            <p:cNvPicPr>
              <a:picLocks noChangeAspect="1"/>
            </p:cNvPicPr>
            <p:nvPr/>
          </p:nvPicPr>
          <p:blipFill rotWithShape="1">
            <a:blip r:embed="rId3">
              <a:extLst>
                <a:ext uri="{28A0092B-C50C-407E-A947-70E740481C1C}">
                  <a14:useLocalDpi xmlns:a14="http://schemas.microsoft.com/office/drawing/2010/main" val="0"/>
                </a:ext>
              </a:extLst>
            </a:blip>
            <a:srcRect t="57664"/>
            <a:stretch/>
          </p:blipFill>
          <p:spPr>
            <a:xfrm>
              <a:off x="5853243" y="967121"/>
              <a:ext cx="4150557" cy="1757162"/>
            </a:xfrm>
            <a:prstGeom prst="rect">
              <a:avLst/>
            </a:prstGeom>
          </p:spPr>
        </p:pic>
      </p:grpSp>
    </p:spTree>
    <p:extLst>
      <p:ext uri="{BB962C8B-B14F-4D97-AF65-F5344CB8AC3E}">
        <p14:creationId xmlns:p14="http://schemas.microsoft.com/office/powerpoint/2010/main" val="3812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8E15219-2301-3AB7-1DFB-D95E8E1CFEE0}"/>
              </a:ext>
            </a:extLst>
          </p:cNvPr>
          <p:cNvGrpSpPr/>
          <p:nvPr/>
        </p:nvGrpSpPr>
        <p:grpSpPr>
          <a:xfrm>
            <a:off x="3182382" y="2705725"/>
            <a:ext cx="5827236" cy="1446550"/>
            <a:chOff x="3182382" y="2705725"/>
            <a:chExt cx="5827236" cy="1446550"/>
          </a:xfrm>
        </p:grpSpPr>
        <p:sp>
          <p:nvSpPr>
            <p:cNvPr id="5" name="文本框 4">
              <a:extLst>
                <a:ext uri="{FF2B5EF4-FFF2-40B4-BE49-F238E27FC236}">
                  <a16:creationId xmlns:a16="http://schemas.microsoft.com/office/drawing/2014/main" id="{54F7448B-8CFD-1D45-72CA-07E1997D3723}"/>
                </a:ext>
              </a:extLst>
            </p:cNvPr>
            <p:cNvSpPr txBox="1"/>
            <p:nvPr/>
          </p:nvSpPr>
          <p:spPr>
            <a:xfrm>
              <a:off x="3182382" y="2705725"/>
              <a:ext cx="5827236" cy="1446550"/>
            </a:xfrm>
            <a:prstGeom prst="rect">
              <a:avLst/>
            </a:prstGeom>
            <a:noFill/>
          </p:spPr>
          <p:txBody>
            <a:bodyPr wrap="none" rtlCol="0">
              <a:spAutoFit/>
            </a:bodyPr>
            <a:lstStyle/>
            <a:p>
              <a:r>
                <a:rPr lang="en-US" altLang="zh-CN" sz="8800" b="1" dirty="0">
                  <a:latin typeface="Arial" panose="020B0604020202020204" pitchFamily="34" charset="0"/>
                  <a:cs typeface="Arial" panose="020B0604020202020204" pitchFamily="34" charset="0"/>
                </a:rPr>
                <a:t>PROBLEM</a:t>
              </a:r>
              <a:endParaRPr lang="zh-CN" altLang="en-US" sz="8800" b="1" dirty="0">
                <a:latin typeface="Arial" panose="020B0604020202020204" pitchFamily="34" charset="0"/>
                <a:cs typeface="Arial" panose="020B0604020202020204" pitchFamily="34" charset="0"/>
              </a:endParaRPr>
            </a:p>
          </p:txBody>
        </p:sp>
        <p:cxnSp>
          <p:nvCxnSpPr>
            <p:cNvPr id="10" name="直接连接符 9">
              <a:extLst>
                <a:ext uri="{FF2B5EF4-FFF2-40B4-BE49-F238E27FC236}">
                  <a16:creationId xmlns:a16="http://schemas.microsoft.com/office/drawing/2014/main" id="{86E30C3C-0B7B-13A8-7FAA-5C71D1D08887}"/>
                </a:ext>
              </a:extLst>
            </p:cNvPr>
            <p:cNvCxnSpPr/>
            <p:nvPr/>
          </p:nvCxnSpPr>
          <p:spPr>
            <a:xfrm>
              <a:off x="3363074" y="4152275"/>
              <a:ext cx="5465851"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13" name="图片 12">
            <a:extLst>
              <a:ext uri="{FF2B5EF4-FFF2-40B4-BE49-F238E27FC236}">
                <a16:creationId xmlns:a16="http://schemas.microsoft.com/office/drawing/2014/main" id="{EF8EEFD9-AE12-DCAF-957C-230969A45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313" y="2636830"/>
            <a:ext cx="4609854" cy="1584339"/>
          </a:xfrm>
          <a:prstGeom prst="rect">
            <a:avLst/>
          </a:prstGeom>
          <a:ln w="19050">
            <a:noFill/>
          </a:ln>
          <a:effectLst>
            <a:outerShdw blurRad="50800" dist="38100" dir="5400000" sx="101000" sy="101000" algn="ctr" rotWithShape="0">
              <a:prstClr val="black">
                <a:alpha val="16000"/>
              </a:prstClr>
            </a:outerShdw>
          </a:effectLst>
        </p:spPr>
      </p:pic>
      <p:pic>
        <p:nvPicPr>
          <p:cNvPr id="14" name="图片 13">
            <a:extLst>
              <a:ext uri="{FF2B5EF4-FFF2-40B4-BE49-F238E27FC236}">
                <a16:creationId xmlns:a16="http://schemas.microsoft.com/office/drawing/2014/main" id="{556911AF-A27E-39E8-15A4-4B35C696D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512" y="2654315"/>
            <a:ext cx="4609852" cy="1549368"/>
          </a:xfrm>
          <a:prstGeom prst="rect">
            <a:avLst/>
          </a:prstGeom>
          <a:ln w="19050">
            <a:noFill/>
          </a:ln>
          <a:effectLst>
            <a:outerShdw blurRad="50800" dist="38100" dir="5400000" sx="101000" sy="101000" algn="ctr" rotWithShape="0">
              <a:prstClr val="black">
                <a:alpha val="16000"/>
              </a:prstClr>
            </a:outerShdw>
          </a:effectLst>
        </p:spPr>
      </p:pic>
      <p:sp>
        <p:nvSpPr>
          <p:cNvPr id="15" name="文本框 14">
            <a:extLst>
              <a:ext uri="{FF2B5EF4-FFF2-40B4-BE49-F238E27FC236}">
                <a16:creationId xmlns:a16="http://schemas.microsoft.com/office/drawing/2014/main" id="{2EF1700C-DC24-66EA-0D66-54DBC6EA7B14}"/>
              </a:ext>
            </a:extLst>
          </p:cNvPr>
          <p:cNvSpPr txBox="1"/>
          <p:nvPr/>
        </p:nvSpPr>
        <p:spPr>
          <a:xfrm>
            <a:off x="1638793" y="4782956"/>
            <a:ext cx="2257349"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Source domain</a:t>
            </a:r>
            <a:endParaRPr lang="zh-CN" altLang="en-US" sz="2400" dirty="0">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A853EF56-9F11-95FA-49D3-AE625C24370D}"/>
              </a:ext>
            </a:extLst>
          </p:cNvPr>
          <p:cNvSpPr txBox="1"/>
          <p:nvPr/>
        </p:nvSpPr>
        <p:spPr>
          <a:xfrm>
            <a:off x="8562363" y="4782956"/>
            <a:ext cx="2136675"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Target domain</a:t>
            </a:r>
            <a:endParaRPr lang="zh-CN" altLang="en-US" sz="2400" dirty="0">
              <a:latin typeface="Arial" panose="020B0604020202020204" pitchFamily="34" charset="0"/>
              <a:cs typeface="Arial" panose="020B0604020202020204" pitchFamily="34" charset="0"/>
            </a:endParaRPr>
          </a:p>
        </p:txBody>
      </p:sp>
      <p:sp>
        <p:nvSpPr>
          <p:cNvPr id="19" name="箭头: 左右 18">
            <a:extLst>
              <a:ext uri="{FF2B5EF4-FFF2-40B4-BE49-F238E27FC236}">
                <a16:creationId xmlns:a16="http://schemas.microsoft.com/office/drawing/2014/main" id="{B434AB14-B415-82BE-AC02-CFE0B18DA313}"/>
              </a:ext>
            </a:extLst>
          </p:cNvPr>
          <p:cNvSpPr/>
          <p:nvPr/>
        </p:nvSpPr>
        <p:spPr>
          <a:xfrm>
            <a:off x="5177588" y="2578011"/>
            <a:ext cx="1808252" cy="4616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FC35B71C-8A4F-F4C1-A5C5-B3468C42F1A1}"/>
              </a:ext>
            </a:extLst>
          </p:cNvPr>
          <p:cNvSpPr txBox="1"/>
          <p:nvPr/>
        </p:nvSpPr>
        <p:spPr>
          <a:xfrm>
            <a:off x="5104940" y="3068744"/>
            <a:ext cx="1896673"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Domain shift</a:t>
            </a:r>
            <a:endParaRPr lang="zh-CN" altLang="en-US" sz="2400" dirty="0">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4D87D7F1-DEAA-B9FC-67E5-A7CE09C22BA9}"/>
              </a:ext>
            </a:extLst>
          </p:cNvPr>
          <p:cNvSpPr txBox="1"/>
          <p:nvPr/>
        </p:nvSpPr>
        <p:spPr>
          <a:xfrm>
            <a:off x="384867" y="1253353"/>
            <a:ext cx="6371040" cy="584775"/>
          </a:xfrm>
          <a:prstGeom prst="rect">
            <a:avLst/>
          </a:prstGeom>
          <a:noFill/>
        </p:spPr>
        <p:txBody>
          <a:bodyPr wrap="square">
            <a:spAutoFit/>
          </a:bodyPr>
          <a:lstStyle/>
          <a:p>
            <a:r>
              <a:rPr lang="en-US" altLang="en-US" sz="3200" dirty="0">
                <a:latin typeface="Arial" panose="020B0604020202020204" pitchFamily="34" charset="0"/>
                <a:cs typeface="Arial" panose="020B0604020202020204" pitchFamily="34" charset="0"/>
              </a:rPr>
              <a:t>Unsupervised Domain Adaptation</a:t>
            </a:r>
            <a:endParaRPr lang="zh-CN" altLang="en-US" sz="3200" dirty="0"/>
          </a:p>
        </p:txBody>
      </p:sp>
      <p:sp>
        <p:nvSpPr>
          <p:cNvPr id="23" name="文本框 22">
            <a:extLst>
              <a:ext uri="{FF2B5EF4-FFF2-40B4-BE49-F238E27FC236}">
                <a16:creationId xmlns:a16="http://schemas.microsoft.com/office/drawing/2014/main" id="{DB603F20-697A-EDC5-FFBD-07AD62A027BC}"/>
              </a:ext>
            </a:extLst>
          </p:cNvPr>
          <p:cNvSpPr txBox="1"/>
          <p:nvPr/>
        </p:nvSpPr>
        <p:spPr>
          <a:xfrm>
            <a:off x="2093685" y="5564177"/>
            <a:ext cx="8777788" cy="954107"/>
          </a:xfrm>
          <a:prstGeom prst="rect">
            <a:avLst/>
          </a:prstGeom>
          <a:noFill/>
        </p:spPr>
        <p:txBody>
          <a:bodyPr wrap="none" rtlCol="0">
            <a:spAutoFit/>
          </a:bodyPr>
          <a:lstStyle/>
          <a:p>
            <a:r>
              <a:rPr lang="en-US" altLang="zh-CN" sz="2800" b="1" dirty="0">
                <a:latin typeface="Arial" panose="020B0604020202020204" pitchFamily="34" charset="0"/>
                <a:cs typeface="Arial" panose="020B0604020202020204" pitchFamily="34" charset="0"/>
              </a:rPr>
              <a:t>Transfer knowledge </a:t>
            </a:r>
            <a:r>
              <a:rPr lang="en-US" altLang="zh-CN" sz="2400" dirty="0">
                <a:latin typeface="Arial" panose="020B0604020202020204" pitchFamily="34" charset="0"/>
                <a:cs typeface="Arial" panose="020B0604020202020204" pitchFamily="34" charset="0"/>
              </a:rPr>
              <a:t>from source domain to target domain </a:t>
            </a:r>
          </a:p>
          <a:p>
            <a:pPr algn="ctr"/>
            <a:r>
              <a:rPr lang="en-US" altLang="zh-CN" sz="2400" dirty="0">
                <a:latin typeface="Arial" panose="020B0604020202020204" pitchFamily="34" charset="0"/>
                <a:cs typeface="Arial" panose="020B0604020202020204" pitchFamily="34" charset="0"/>
              </a:rPr>
              <a:t>by </a:t>
            </a:r>
            <a:r>
              <a:rPr lang="en-US" altLang="zh-CN" sz="2800" b="1" dirty="0">
                <a:latin typeface="Arial" panose="020B0604020202020204" pitchFamily="34" charset="0"/>
                <a:cs typeface="Arial" panose="020B0604020202020204" pitchFamily="34" charset="0"/>
              </a:rPr>
              <a:t>mitigating domain shift</a:t>
            </a:r>
            <a:endParaRPr lang="zh-CN" altLang="en-US" sz="2400" b="1" dirty="0">
              <a:latin typeface="Arial" panose="020B0604020202020204" pitchFamily="34" charset="0"/>
              <a:cs typeface="Arial" panose="020B0604020202020204" pitchFamily="34" charset="0"/>
            </a:endParaRPr>
          </a:p>
        </p:txBody>
      </p:sp>
      <p:sp>
        <p:nvSpPr>
          <p:cNvPr id="24" name="箭头: 右 23">
            <a:extLst>
              <a:ext uri="{FF2B5EF4-FFF2-40B4-BE49-F238E27FC236}">
                <a16:creationId xmlns:a16="http://schemas.microsoft.com/office/drawing/2014/main" id="{B06BDF98-C327-FD97-A382-6FE026C181FD}"/>
              </a:ext>
            </a:extLst>
          </p:cNvPr>
          <p:cNvSpPr/>
          <p:nvPr/>
        </p:nvSpPr>
        <p:spPr>
          <a:xfrm>
            <a:off x="5278994" y="3776384"/>
            <a:ext cx="1685857" cy="461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F839A7CF-2765-D23A-A3FC-19E407137ED8}"/>
              </a:ext>
            </a:extLst>
          </p:cNvPr>
          <p:cNvSpPr txBox="1"/>
          <p:nvPr/>
        </p:nvSpPr>
        <p:spPr>
          <a:xfrm>
            <a:off x="4615483" y="4167174"/>
            <a:ext cx="3026467" cy="830997"/>
          </a:xfrm>
          <a:prstGeom prst="rect">
            <a:avLst/>
          </a:prstGeom>
          <a:noFill/>
        </p:spPr>
        <p:txBody>
          <a:bodyPr wrap="square">
            <a:spAutoFit/>
          </a:bodyPr>
          <a:lstStyle/>
          <a:p>
            <a:pPr algn="ctr"/>
            <a:r>
              <a:rPr lang="en-US" altLang="zh-CN" sz="2400" dirty="0">
                <a:latin typeface="Arial" panose="020B0604020202020204" pitchFamily="34" charset="0"/>
                <a:cs typeface="Arial" panose="020B0604020202020204" pitchFamily="34" charset="0"/>
              </a:rPr>
              <a:t>Performance</a:t>
            </a:r>
          </a:p>
          <a:p>
            <a:pPr algn="ctr"/>
            <a:r>
              <a:rPr lang="en-US" altLang="zh-CN" sz="2400" dirty="0">
                <a:solidFill>
                  <a:srgbClr val="FF0000"/>
                </a:solidFill>
                <a:latin typeface="Arial" panose="020B0604020202020204" pitchFamily="34" charset="0"/>
                <a:cs typeface="Arial" panose="020B0604020202020204" pitchFamily="34" charset="0"/>
              </a:rPr>
              <a:t>decay</a:t>
            </a:r>
            <a:endParaRPr lang="zh-CN" altLang="en-US" sz="2400" dirty="0">
              <a:solidFill>
                <a:srgbClr val="FF0000"/>
              </a:solidFill>
            </a:endParaRPr>
          </a:p>
        </p:txBody>
      </p:sp>
      <p:sp>
        <p:nvSpPr>
          <p:cNvPr id="27" name="文本框 26">
            <a:extLst>
              <a:ext uri="{FF2B5EF4-FFF2-40B4-BE49-F238E27FC236}">
                <a16:creationId xmlns:a16="http://schemas.microsoft.com/office/drawing/2014/main" id="{2507C476-39D5-8C88-5CB3-6FEE761EE54D}"/>
              </a:ext>
            </a:extLst>
          </p:cNvPr>
          <p:cNvSpPr txBox="1"/>
          <p:nvPr/>
        </p:nvSpPr>
        <p:spPr>
          <a:xfrm>
            <a:off x="2082120" y="4774975"/>
            <a:ext cx="1370696"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Train set</a:t>
            </a:r>
            <a:endParaRPr lang="zh-CN" altLang="en-US" sz="2400" dirty="0">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728105B2-C19A-C602-4586-3010812E75F3}"/>
              </a:ext>
            </a:extLst>
          </p:cNvPr>
          <p:cNvSpPr txBox="1"/>
          <p:nvPr/>
        </p:nvSpPr>
        <p:spPr>
          <a:xfrm>
            <a:off x="8849643" y="4774974"/>
            <a:ext cx="1243802" cy="461665"/>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Test set</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20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2"/>
                                        </p:tgtEl>
                                      </p:cBhvr>
                                      <p:by x="40000" y="40000"/>
                                    </p:animScale>
                                  </p:childTnLst>
                                </p:cTn>
                              </p:par>
                              <p:par>
                                <p:cTn id="7" presetID="42" presetClass="path" presetSubtype="0" accel="50000" decel="50000" fill="hold" nodeType="withEffect">
                                  <p:stCondLst>
                                    <p:cond delay="0"/>
                                  </p:stCondLst>
                                  <p:childTnLst>
                                    <p:animMotion origin="layout" path="M 0 0 L -0.36562 -0.41157 " pathEditMode="relative" rAng="0" ptsTypes="AA">
                                      <p:cBhvr>
                                        <p:cTn id="8" dur="1500" fill="hold"/>
                                        <p:tgtEl>
                                          <p:spTgt spid="12"/>
                                        </p:tgtEl>
                                        <p:attrNameLst>
                                          <p:attrName>ppt_x</p:attrName>
                                          <p:attrName>ppt_y</p:attrName>
                                        </p:attrNameLst>
                                      </p:cBhvr>
                                      <p:rCtr x="-18281" y="-20579"/>
                                    </p:animMotion>
                                  </p:childTnLst>
                                </p:cTn>
                              </p:par>
                            </p:childTnLst>
                          </p:cTn>
                        </p:par>
                        <p:par>
                          <p:cTn id="9" fill="hold">
                            <p:stCondLst>
                              <p:cond delay="1500"/>
                            </p:stCondLst>
                            <p:childTnLst>
                              <p:par>
                                <p:cTn id="10" presetID="10"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par>
                          <p:cTn id="27" fill="hold">
                            <p:stCondLst>
                              <p:cond delay="500"/>
                            </p:stCondLst>
                            <p:childTnLst>
                              <p:par>
                                <p:cTn id="28" presetID="16" presetClass="entr" presetSubtype="37"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arn(outVertical)">
                                      <p:cBhvr>
                                        <p:cTn id="30" dur="750"/>
                                        <p:tgtEl>
                                          <p:spTgt spid="19"/>
                                        </p:tgtEl>
                                      </p:cBhvr>
                                    </p:animEffect>
                                  </p:childTnLst>
                                </p:cTn>
                              </p:par>
                              <p:par>
                                <p:cTn id="31" presetID="16" presetClass="entr" presetSubtype="37"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outVertical)">
                                      <p:cBhvr>
                                        <p:cTn id="33" dur="750"/>
                                        <p:tgtEl>
                                          <p:spTgt spid="20"/>
                                        </p:tgtEl>
                                      </p:cBhvr>
                                    </p:animEffect>
                                  </p:childTnLst>
                                </p:cTn>
                              </p:par>
                            </p:childTnLst>
                          </p:cTn>
                        </p:par>
                        <p:par>
                          <p:cTn id="34" fill="hold">
                            <p:stCondLst>
                              <p:cond delay="1250"/>
                            </p:stCondLst>
                            <p:childTnLst>
                              <p:par>
                                <p:cTn id="35" presetID="16" presetClass="entr" presetSubtype="37"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arn(outVertical)">
                                      <p:cBhvr>
                                        <p:cTn id="37" dur="750"/>
                                        <p:tgtEl>
                                          <p:spTgt spid="24"/>
                                        </p:tgtEl>
                                      </p:cBhvr>
                                    </p:animEffect>
                                  </p:childTnLst>
                                </p:cTn>
                              </p:par>
                              <p:par>
                                <p:cTn id="38" presetID="16" presetClass="entr" presetSubtype="37"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arn(outVertical)">
                                      <p:cBhvr>
                                        <p:cTn id="40" dur="75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childTnLst>
                          </p:cTn>
                        </p:par>
                        <p:par>
                          <p:cTn id="47" fill="hold">
                            <p:stCondLst>
                              <p:cond delay="0"/>
                            </p:stCondLst>
                            <p:childTnLst>
                              <p:par>
                                <p:cTn id="48" presetID="10" presetClass="entr" presetSubtype="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2" presetClass="entr" presetSubtype="4"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ppt_x"/>
                                          </p:val>
                                        </p:tav>
                                        <p:tav tm="100000">
                                          <p:val>
                                            <p:strVal val="#ppt_x"/>
                                          </p:val>
                                        </p:tav>
                                      </p:tavLst>
                                    </p:anim>
                                    <p:anim calcmode="lin" valueType="num">
                                      <p:cBhvr additive="base">
                                        <p:cTn id="5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animBg="1"/>
      <p:bldP spid="20" grpId="0"/>
      <p:bldP spid="22" grpId="0"/>
      <p:bldP spid="23" grpId="0"/>
      <p:bldP spid="24" grpId="0" animBg="1"/>
      <p:bldP spid="26" grpId="0"/>
      <p:bldP spid="27" grpId="0"/>
      <p:bldP spid="27" grpId="1"/>
      <p:bldP spid="28" grpId="0"/>
      <p:bldP spid="2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83B99D3-5366-D9E4-4119-68E40E6B2C0D}"/>
              </a:ext>
            </a:extLst>
          </p:cNvPr>
          <p:cNvSpPr txBox="1"/>
          <p:nvPr/>
        </p:nvSpPr>
        <p:spPr>
          <a:xfrm>
            <a:off x="384866" y="1253353"/>
            <a:ext cx="6463055" cy="584775"/>
          </a:xfrm>
          <a:prstGeom prst="rect">
            <a:avLst/>
          </a:prstGeom>
          <a:noFill/>
        </p:spPr>
        <p:txBody>
          <a:bodyPr wrap="square">
            <a:spAutoFit/>
          </a:bodyPr>
          <a:lstStyle/>
          <a:p>
            <a:r>
              <a:rPr lang="en-US" altLang="en-US" sz="3200" dirty="0">
                <a:latin typeface="Arial" panose="020B0604020202020204" pitchFamily="34" charset="0"/>
                <a:cs typeface="Arial" panose="020B0604020202020204" pitchFamily="34" charset="0"/>
              </a:rPr>
              <a:t>Unsupervised Domain Adaptation</a:t>
            </a:r>
            <a:endParaRPr lang="zh-CN" altLang="en-US" sz="3200" dirty="0"/>
          </a:p>
        </p:txBody>
      </p:sp>
      <p:sp>
        <p:nvSpPr>
          <p:cNvPr id="6" name="文本框 5">
            <a:extLst>
              <a:ext uri="{FF2B5EF4-FFF2-40B4-BE49-F238E27FC236}">
                <a16:creationId xmlns:a16="http://schemas.microsoft.com/office/drawing/2014/main" id="{379FFC73-CBCA-6AD2-1EC1-418B00FB7319}"/>
              </a:ext>
            </a:extLst>
          </p:cNvPr>
          <p:cNvSpPr txBox="1"/>
          <p:nvPr/>
        </p:nvSpPr>
        <p:spPr>
          <a:xfrm>
            <a:off x="395141" y="380145"/>
            <a:ext cx="2428870" cy="630942"/>
          </a:xfrm>
          <a:prstGeom prst="rect">
            <a:avLst/>
          </a:prstGeom>
          <a:noFill/>
        </p:spPr>
        <p:txBody>
          <a:bodyPr wrap="none" rtlCol="0">
            <a:spAutoFit/>
          </a:bodyPr>
          <a:lstStyle/>
          <a:p>
            <a:r>
              <a:rPr lang="en-US" altLang="zh-CN" sz="3500" b="1" dirty="0">
                <a:latin typeface="Arial" panose="020B0604020202020204" pitchFamily="34" charset="0"/>
                <a:cs typeface="Arial" panose="020B0604020202020204" pitchFamily="34" charset="0"/>
              </a:rPr>
              <a:t>PROBLEM</a:t>
            </a:r>
            <a:endParaRPr lang="zh-CN" altLang="en-US" sz="3500" b="1" dirty="0">
              <a:latin typeface="Arial" panose="020B0604020202020204" pitchFamily="34" charset="0"/>
              <a:cs typeface="Arial" panose="020B0604020202020204" pitchFamily="34" charset="0"/>
            </a:endParaRPr>
          </a:p>
        </p:txBody>
      </p:sp>
      <p:sp>
        <p:nvSpPr>
          <p:cNvPr id="134" name="文本框 133">
            <a:extLst>
              <a:ext uri="{FF2B5EF4-FFF2-40B4-BE49-F238E27FC236}">
                <a16:creationId xmlns:a16="http://schemas.microsoft.com/office/drawing/2014/main" id="{6E14E849-2A08-760E-5589-017DAF4C2754}"/>
              </a:ext>
            </a:extLst>
          </p:cNvPr>
          <p:cNvSpPr txBox="1"/>
          <p:nvPr/>
        </p:nvSpPr>
        <p:spPr>
          <a:xfrm>
            <a:off x="1162184" y="2487063"/>
            <a:ext cx="1983235" cy="854978"/>
          </a:xfrm>
          <a:prstGeom prst="rect">
            <a:avLst/>
          </a:prstGeom>
          <a:noFill/>
        </p:spPr>
        <p:txBody>
          <a:bodyPr wrap="none" rtlCol="0">
            <a:spAutoFit/>
          </a:bodyPr>
          <a:lstStyle/>
          <a:p>
            <a:pPr algn="ctr"/>
            <a:r>
              <a:rPr lang="en-US" altLang="zh-CN" sz="2478" dirty="0">
                <a:latin typeface="Arial" panose="020B0604020202020204" pitchFamily="34" charset="0"/>
                <a:cs typeface="Arial" panose="020B0604020202020204" pitchFamily="34" charset="0"/>
              </a:rPr>
              <a:t>Source data </a:t>
            </a:r>
          </a:p>
          <a:p>
            <a:pPr algn="ctr"/>
            <a:r>
              <a:rPr lang="en-US" altLang="zh-CN" sz="2478" dirty="0">
                <a:latin typeface="Arial" panose="020B0604020202020204" pitchFamily="34" charset="0"/>
                <a:cs typeface="Arial" panose="020B0604020202020204" pitchFamily="34" charset="0"/>
              </a:rPr>
              <a:t>with labels</a:t>
            </a:r>
          </a:p>
        </p:txBody>
      </p:sp>
      <p:grpSp>
        <p:nvGrpSpPr>
          <p:cNvPr id="161" name="组合 160">
            <a:extLst>
              <a:ext uri="{FF2B5EF4-FFF2-40B4-BE49-F238E27FC236}">
                <a16:creationId xmlns:a16="http://schemas.microsoft.com/office/drawing/2014/main" id="{76A7B739-5688-3DEA-DACC-CC0CCDC56F40}"/>
              </a:ext>
            </a:extLst>
          </p:cNvPr>
          <p:cNvGrpSpPr/>
          <p:nvPr/>
        </p:nvGrpSpPr>
        <p:grpSpPr>
          <a:xfrm>
            <a:off x="6694450" y="2845853"/>
            <a:ext cx="2739387" cy="2229401"/>
            <a:chOff x="6694450" y="3937811"/>
            <a:chExt cx="2739387" cy="2229401"/>
          </a:xfrm>
        </p:grpSpPr>
        <p:sp>
          <p:nvSpPr>
            <p:cNvPr id="146" name="文本框 145">
              <a:extLst>
                <a:ext uri="{FF2B5EF4-FFF2-40B4-BE49-F238E27FC236}">
                  <a16:creationId xmlns:a16="http://schemas.microsoft.com/office/drawing/2014/main" id="{235358AB-EFD2-4BE4-3873-BA3BA9351930}"/>
                </a:ext>
              </a:extLst>
            </p:cNvPr>
            <p:cNvSpPr txBox="1"/>
            <p:nvPr/>
          </p:nvSpPr>
          <p:spPr>
            <a:xfrm>
              <a:off x="6694450" y="5661817"/>
              <a:ext cx="2739387" cy="505395"/>
            </a:xfrm>
            <a:prstGeom prst="rect">
              <a:avLst/>
            </a:prstGeom>
            <a:noFill/>
          </p:spPr>
          <p:txBody>
            <a:bodyPr wrap="square" rtlCol="0">
              <a:spAutoFit/>
            </a:bodyPr>
            <a:lstStyle/>
            <a:p>
              <a:pPr algn="ctr"/>
              <a:r>
                <a:rPr lang="en-US" altLang="zh-CN" sz="2684" dirty="0">
                  <a:latin typeface="Arial" panose="020B0604020202020204" pitchFamily="34" charset="0"/>
                  <a:cs typeface="Arial" panose="020B0604020202020204" pitchFamily="34" charset="0"/>
                </a:rPr>
                <a:t>Adapted model</a:t>
              </a:r>
            </a:p>
          </p:txBody>
        </p:sp>
        <p:grpSp>
          <p:nvGrpSpPr>
            <p:cNvPr id="155" name="组合 154">
              <a:extLst>
                <a:ext uri="{FF2B5EF4-FFF2-40B4-BE49-F238E27FC236}">
                  <a16:creationId xmlns:a16="http://schemas.microsoft.com/office/drawing/2014/main" id="{B0E00FF7-1BDC-BD7F-7AF6-FDFDA3B973C3}"/>
                </a:ext>
              </a:extLst>
            </p:cNvPr>
            <p:cNvGrpSpPr/>
            <p:nvPr/>
          </p:nvGrpSpPr>
          <p:grpSpPr>
            <a:xfrm>
              <a:off x="7286162" y="3937811"/>
              <a:ext cx="1555964" cy="1724004"/>
              <a:chOff x="7286162" y="3937811"/>
              <a:chExt cx="1555964" cy="1724004"/>
            </a:xfrm>
          </p:grpSpPr>
          <p:sp>
            <p:nvSpPr>
              <p:cNvPr id="147" name="矩形: 对角圆角 146">
                <a:extLst>
                  <a:ext uri="{FF2B5EF4-FFF2-40B4-BE49-F238E27FC236}">
                    <a16:creationId xmlns:a16="http://schemas.microsoft.com/office/drawing/2014/main" id="{86F623EA-8EA7-FD73-54E5-0ED04B8E6CCC}"/>
                  </a:ext>
                </a:extLst>
              </p:cNvPr>
              <p:cNvSpPr/>
              <p:nvPr/>
            </p:nvSpPr>
            <p:spPr>
              <a:xfrm>
                <a:off x="7286162" y="3937811"/>
                <a:ext cx="407967" cy="1724004"/>
              </a:xfrm>
              <a:prstGeom prst="round2DiagRect">
                <a:avLst>
                  <a:gd name="adj1" fmla="val 50000"/>
                  <a:gd name="adj2" fmla="val 0"/>
                </a:avLst>
              </a:prstGeom>
              <a:solidFill>
                <a:schemeClr val="accent2">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5"/>
              </a:p>
            </p:txBody>
          </p:sp>
          <p:sp>
            <p:nvSpPr>
              <p:cNvPr id="148" name="矩形: 对角圆角 147">
                <a:extLst>
                  <a:ext uri="{FF2B5EF4-FFF2-40B4-BE49-F238E27FC236}">
                    <a16:creationId xmlns:a16="http://schemas.microsoft.com/office/drawing/2014/main" id="{14D84643-8627-1FC3-8DA4-1AE8C269A921}"/>
                  </a:ext>
                </a:extLst>
              </p:cNvPr>
              <p:cNvSpPr/>
              <p:nvPr/>
            </p:nvSpPr>
            <p:spPr>
              <a:xfrm rot="10800000" flipH="1" flipV="1">
                <a:off x="7860158" y="4157537"/>
                <a:ext cx="407967" cy="1090539"/>
              </a:xfrm>
              <a:prstGeom prst="round2DiagRect">
                <a:avLst>
                  <a:gd name="adj1" fmla="val 50000"/>
                  <a:gd name="adj2" fmla="val 0"/>
                </a:avLst>
              </a:prstGeom>
              <a:solidFill>
                <a:schemeClr val="accent2">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5"/>
              </a:p>
            </p:txBody>
          </p:sp>
          <p:sp>
            <p:nvSpPr>
              <p:cNvPr id="149" name="矩形: 对角圆角 148">
                <a:extLst>
                  <a:ext uri="{FF2B5EF4-FFF2-40B4-BE49-F238E27FC236}">
                    <a16:creationId xmlns:a16="http://schemas.microsoft.com/office/drawing/2014/main" id="{7796FA7C-B558-8D98-9B05-690396335815}"/>
                  </a:ext>
                </a:extLst>
              </p:cNvPr>
              <p:cNvSpPr/>
              <p:nvPr/>
            </p:nvSpPr>
            <p:spPr>
              <a:xfrm rot="10800000" flipH="1" flipV="1">
                <a:off x="8434159" y="4287111"/>
                <a:ext cx="407967" cy="831389"/>
              </a:xfrm>
              <a:prstGeom prst="round2DiagRect">
                <a:avLst>
                  <a:gd name="adj1" fmla="val 50000"/>
                  <a:gd name="adj2" fmla="val 0"/>
                </a:avLst>
              </a:prstGeom>
              <a:solidFill>
                <a:schemeClr val="accent2">
                  <a:lumMod val="60000"/>
                  <a:lumOff val="4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5"/>
              </a:p>
            </p:txBody>
          </p:sp>
        </p:grpSp>
      </p:grpSp>
      <p:pic>
        <p:nvPicPr>
          <p:cNvPr id="150" name="图形 149">
            <a:extLst>
              <a:ext uri="{FF2B5EF4-FFF2-40B4-BE49-F238E27FC236}">
                <a16:creationId xmlns:a16="http://schemas.microsoft.com/office/drawing/2014/main" id="{975BDEBC-8B98-35C6-2F5D-CB5D84E17CE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9713" y="2228153"/>
            <a:ext cx="1417323" cy="1417323"/>
          </a:xfrm>
          <a:prstGeom prst="rect">
            <a:avLst/>
          </a:prstGeom>
        </p:spPr>
      </p:pic>
      <p:grpSp>
        <p:nvGrpSpPr>
          <p:cNvPr id="160" name="组合 159">
            <a:extLst>
              <a:ext uri="{FF2B5EF4-FFF2-40B4-BE49-F238E27FC236}">
                <a16:creationId xmlns:a16="http://schemas.microsoft.com/office/drawing/2014/main" id="{E08E3CC3-DD64-0F0A-CA3A-5BE0AC70792E}"/>
              </a:ext>
            </a:extLst>
          </p:cNvPr>
          <p:cNvGrpSpPr/>
          <p:nvPr/>
        </p:nvGrpSpPr>
        <p:grpSpPr>
          <a:xfrm>
            <a:off x="1073950" y="3961041"/>
            <a:ext cx="4060761" cy="1417323"/>
            <a:chOff x="1073950" y="3961041"/>
            <a:chExt cx="4060761" cy="1417323"/>
          </a:xfrm>
        </p:grpSpPr>
        <p:sp>
          <p:nvSpPr>
            <p:cNvPr id="151" name="文本框 150">
              <a:extLst>
                <a:ext uri="{FF2B5EF4-FFF2-40B4-BE49-F238E27FC236}">
                  <a16:creationId xmlns:a16="http://schemas.microsoft.com/office/drawing/2014/main" id="{E0FFFFDC-E78D-3D06-F3EB-D9E7E0E4AEAB}"/>
                </a:ext>
              </a:extLst>
            </p:cNvPr>
            <p:cNvSpPr txBox="1"/>
            <p:nvPr/>
          </p:nvSpPr>
          <p:spPr>
            <a:xfrm>
              <a:off x="1073950" y="4303362"/>
              <a:ext cx="2106667" cy="854978"/>
            </a:xfrm>
            <a:prstGeom prst="rect">
              <a:avLst/>
            </a:prstGeom>
            <a:noFill/>
          </p:spPr>
          <p:txBody>
            <a:bodyPr wrap="none" rtlCol="0">
              <a:spAutoFit/>
            </a:bodyPr>
            <a:lstStyle/>
            <a:p>
              <a:pPr algn="ctr"/>
              <a:r>
                <a:rPr lang="en-US" altLang="zh-CN" sz="2478" dirty="0">
                  <a:latin typeface="Arial" panose="020B0604020202020204" pitchFamily="34" charset="0"/>
                  <a:cs typeface="Arial" panose="020B0604020202020204" pitchFamily="34" charset="0"/>
                </a:rPr>
                <a:t>Target data </a:t>
              </a:r>
            </a:p>
            <a:p>
              <a:pPr algn="ctr"/>
              <a:r>
                <a:rPr lang="en-US" altLang="zh-CN" sz="2478" dirty="0">
                  <a:latin typeface="Arial" panose="020B0604020202020204" pitchFamily="34" charset="0"/>
                  <a:cs typeface="Arial" panose="020B0604020202020204" pitchFamily="34" charset="0"/>
                </a:rPr>
                <a:t>without labels</a:t>
              </a:r>
            </a:p>
          </p:txBody>
        </p:sp>
        <p:pic>
          <p:nvPicPr>
            <p:cNvPr id="152" name="图形 151">
              <a:extLst>
                <a:ext uri="{FF2B5EF4-FFF2-40B4-BE49-F238E27FC236}">
                  <a16:creationId xmlns:a16="http://schemas.microsoft.com/office/drawing/2014/main" id="{1B93E9FF-43D0-3B5D-764A-2C640A80C0E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17388" y="3961041"/>
              <a:ext cx="1417323" cy="1417323"/>
            </a:xfrm>
            <a:prstGeom prst="rect">
              <a:avLst/>
            </a:prstGeom>
          </p:spPr>
        </p:pic>
      </p:grpSp>
      <p:grpSp>
        <p:nvGrpSpPr>
          <p:cNvPr id="162" name="组合 161">
            <a:extLst>
              <a:ext uri="{FF2B5EF4-FFF2-40B4-BE49-F238E27FC236}">
                <a16:creationId xmlns:a16="http://schemas.microsoft.com/office/drawing/2014/main" id="{488E9370-AC66-2F43-5924-E3DADA29D7BF}"/>
              </a:ext>
            </a:extLst>
          </p:cNvPr>
          <p:cNvGrpSpPr/>
          <p:nvPr/>
        </p:nvGrpSpPr>
        <p:grpSpPr>
          <a:xfrm>
            <a:off x="5201849" y="2814037"/>
            <a:ext cx="2243370" cy="1249722"/>
            <a:chOff x="5201849" y="4021406"/>
            <a:chExt cx="2243370" cy="1249722"/>
          </a:xfrm>
        </p:grpSpPr>
        <p:sp>
          <p:nvSpPr>
            <p:cNvPr id="132" name="箭头: 右 131">
              <a:extLst>
                <a:ext uri="{FF2B5EF4-FFF2-40B4-BE49-F238E27FC236}">
                  <a16:creationId xmlns:a16="http://schemas.microsoft.com/office/drawing/2014/main" id="{E07A4092-D76D-E095-BA04-6B8643F7737A}"/>
                </a:ext>
              </a:extLst>
            </p:cNvPr>
            <p:cNvSpPr/>
            <p:nvPr/>
          </p:nvSpPr>
          <p:spPr>
            <a:xfrm>
              <a:off x="5362393" y="4952626"/>
              <a:ext cx="1646070" cy="318502"/>
            </a:xfrm>
            <a:prstGeom prst="rightArrow">
              <a:avLst>
                <a:gd name="adj1" fmla="val 50000"/>
                <a:gd name="adj2" fmla="val 7818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25"/>
            </a:p>
          </p:txBody>
        </p:sp>
        <p:grpSp>
          <p:nvGrpSpPr>
            <p:cNvPr id="156" name="组合 155">
              <a:extLst>
                <a:ext uri="{FF2B5EF4-FFF2-40B4-BE49-F238E27FC236}">
                  <a16:creationId xmlns:a16="http://schemas.microsoft.com/office/drawing/2014/main" id="{26FAB583-8146-68FE-6134-23B033AAD37A}"/>
                </a:ext>
              </a:extLst>
            </p:cNvPr>
            <p:cNvGrpSpPr/>
            <p:nvPr/>
          </p:nvGrpSpPr>
          <p:grpSpPr>
            <a:xfrm>
              <a:off x="5201849" y="4021406"/>
              <a:ext cx="2243370" cy="1009284"/>
              <a:chOff x="5201849" y="4021406"/>
              <a:chExt cx="2243370" cy="1009284"/>
            </a:xfrm>
          </p:grpSpPr>
          <p:sp>
            <p:nvSpPr>
              <p:cNvPr id="133" name="文本框 132">
                <a:extLst>
                  <a:ext uri="{FF2B5EF4-FFF2-40B4-BE49-F238E27FC236}">
                    <a16:creationId xmlns:a16="http://schemas.microsoft.com/office/drawing/2014/main" id="{3A2A25CB-D56D-F81E-0849-7F752B0F3E59}"/>
                  </a:ext>
                </a:extLst>
              </p:cNvPr>
              <p:cNvSpPr txBox="1"/>
              <p:nvPr/>
            </p:nvSpPr>
            <p:spPr>
              <a:xfrm>
                <a:off x="5201849" y="4099465"/>
                <a:ext cx="1646073" cy="918457"/>
              </a:xfrm>
              <a:prstGeom prst="rect">
                <a:avLst/>
              </a:prstGeom>
              <a:noFill/>
            </p:spPr>
            <p:txBody>
              <a:bodyPr wrap="square" rtlCol="0">
                <a:spAutoFit/>
              </a:bodyPr>
              <a:lstStyle/>
              <a:p>
                <a:pPr algn="ctr"/>
                <a:r>
                  <a:rPr lang="en-US" altLang="zh-CN" sz="2684" b="1" dirty="0">
                    <a:latin typeface="Arial" panose="020B0604020202020204" pitchFamily="34" charset="0"/>
                    <a:cs typeface="Arial" panose="020B0604020202020204" pitchFamily="34" charset="0"/>
                  </a:rPr>
                  <a:t>How to fine-tune</a:t>
                </a:r>
              </a:p>
            </p:txBody>
          </p:sp>
          <p:pic>
            <p:nvPicPr>
              <p:cNvPr id="153" name="图形 152">
                <a:extLst>
                  <a:ext uri="{FF2B5EF4-FFF2-40B4-BE49-F238E27FC236}">
                    <a16:creationId xmlns:a16="http://schemas.microsoft.com/office/drawing/2014/main" id="{F12EE436-3BF7-3189-6E06-0570CE66D9C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35935" y="4021406"/>
                <a:ext cx="1009284" cy="1009284"/>
              </a:xfrm>
              <a:prstGeom prst="rect">
                <a:avLst/>
              </a:prstGeom>
            </p:spPr>
          </p:pic>
        </p:grpSp>
      </p:grpSp>
      <p:sp>
        <p:nvSpPr>
          <p:cNvPr id="44" name="文本框 43">
            <a:extLst>
              <a:ext uri="{FF2B5EF4-FFF2-40B4-BE49-F238E27FC236}">
                <a16:creationId xmlns:a16="http://schemas.microsoft.com/office/drawing/2014/main" id="{770F68B4-F2B4-4529-B9E8-26EA5F3112CB}"/>
              </a:ext>
            </a:extLst>
          </p:cNvPr>
          <p:cNvSpPr txBox="1"/>
          <p:nvPr/>
        </p:nvSpPr>
        <p:spPr>
          <a:xfrm>
            <a:off x="1268253" y="5572081"/>
            <a:ext cx="9550435" cy="523220"/>
          </a:xfrm>
          <a:prstGeom prst="rect">
            <a:avLst/>
          </a:prstGeom>
          <a:noFill/>
        </p:spPr>
        <p:txBody>
          <a:bodyPr wrap="none" rtlCol="0">
            <a:spAutoFit/>
          </a:bodyPr>
          <a:lstStyle/>
          <a:p>
            <a:r>
              <a:rPr lang="en-US" altLang="zh-CN" sz="2800" b="1" dirty="0">
                <a:latin typeface="Arial" panose="020B0604020202020204" pitchFamily="34" charset="0"/>
                <a:cs typeface="Arial" panose="020B0604020202020204" pitchFamily="34" charset="0"/>
              </a:rPr>
              <a:t>Train a adapted model that works well in target domain</a:t>
            </a:r>
            <a:endParaRPr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364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500"/>
                                        <p:tgtEl>
                                          <p:spTgt spid="1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par>
                                <p:cTn id="11" presetID="10" presetClass="entr" presetSubtype="0" fill="hold" nodeType="withEffect">
                                  <p:stCondLst>
                                    <p:cond delay="0"/>
                                  </p:stCondLst>
                                  <p:childTnLst>
                                    <p:set>
                                      <p:cBhvr>
                                        <p:cTn id="12" dur="1" fill="hold">
                                          <p:stCondLst>
                                            <p:cond delay="0"/>
                                          </p:stCondLst>
                                        </p:cTn>
                                        <p:tgtEl>
                                          <p:spTgt spid="160"/>
                                        </p:tgtEl>
                                        <p:attrNameLst>
                                          <p:attrName>style.visibility</p:attrName>
                                        </p:attrNameLst>
                                      </p:cBhvr>
                                      <p:to>
                                        <p:strVal val="visible"/>
                                      </p:to>
                                    </p:set>
                                    <p:animEffect transition="in" filter="fade">
                                      <p:cBhvr>
                                        <p:cTn id="13" dur="500"/>
                                        <p:tgtEl>
                                          <p:spTgt spid="16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fade">
                                      <p:cBhvr>
                                        <p:cTn id="17" dur="500"/>
                                        <p:tgtEl>
                                          <p:spTgt spid="161"/>
                                        </p:tgtEl>
                                      </p:cBhvr>
                                    </p:animEffect>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162"/>
                                        </p:tgtEl>
                                        <p:attrNameLst>
                                          <p:attrName>style.visibility</p:attrName>
                                        </p:attrNameLst>
                                      </p:cBhvr>
                                      <p:to>
                                        <p:strVal val="visible"/>
                                      </p:to>
                                    </p:set>
                                    <p:animEffect transition="in" filter="fade">
                                      <p:cBhvr>
                                        <p:cTn id="21" dur="750"/>
                                        <p:tgtEl>
                                          <p:spTgt spid="162"/>
                                        </p:tgtEl>
                                      </p:cBhvr>
                                    </p:animEffect>
                                    <p:anim calcmode="lin" valueType="num">
                                      <p:cBhvr>
                                        <p:cTn id="22" dur="750" fill="hold"/>
                                        <p:tgtEl>
                                          <p:spTgt spid="162"/>
                                        </p:tgtEl>
                                        <p:attrNameLst>
                                          <p:attrName>ppt_x</p:attrName>
                                        </p:attrNameLst>
                                      </p:cBhvr>
                                      <p:tavLst>
                                        <p:tav tm="0">
                                          <p:val>
                                            <p:strVal val="#ppt_x"/>
                                          </p:val>
                                        </p:tav>
                                        <p:tav tm="100000">
                                          <p:val>
                                            <p:strVal val="#ppt_x"/>
                                          </p:val>
                                        </p:tav>
                                      </p:tavLst>
                                    </p:anim>
                                    <p:anim calcmode="lin" valueType="num">
                                      <p:cBhvr>
                                        <p:cTn id="23" dur="750" fill="hold"/>
                                        <p:tgtEl>
                                          <p:spTgt spid="162"/>
                                        </p:tgtEl>
                                        <p:attrNameLst>
                                          <p:attrName>ppt_y</p:attrName>
                                        </p:attrNameLst>
                                      </p:cBhvr>
                                      <p:tavLst>
                                        <p:tav tm="0">
                                          <p:val>
                                            <p:strVal val="#ppt_y+.1"/>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fill="hold"/>
                                        <p:tgtEl>
                                          <p:spTgt spid="44"/>
                                        </p:tgtEl>
                                        <p:attrNameLst>
                                          <p:attrName>ppt_x</p:attrName>
                                        </p:attrNameLst>
                                      </p:cBhvr>
                                      <p:tavLst>
                                        <p:tav tm="0">
                                          <p:val>
                                            <p:strVal val="#ppt_x"/>
                                          </p:val>
                                        </p:tav>
                                        <p:tav tm="100000">
                                          <p:val>
                                            <p:strVal val="#ppt_x"/>
                                          </p:val>
                                        </p:tav>
                                      </p:tavLst>
                                    </p:anim>
                                    <p:anim calcmode="lin" valueType="num">
                                      <p:cBhvr additive="base">
                                        <p:cTn id="2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8E15219-2301-3AB7-1DFB-D95E8E1CFEE0}"/>
              </a:ext>
            </a:extLst>
          </p:cNvPr>
          <p:cNvGrpSpPr/>
          <p:nvPr/>
        </p:nvGrpSpPr>
        <p:grpSpPr>
          <a:xfrm>
            <a:off x="362740" y="2531064"/>
            <a:ext cx="11431271" cy="1016230"/>
            <a:chOff x="-1120693" y="2705725"/>
            <a:chExt cx="11431271" cy="1016230"/>
          </a:xfrm>
        </p:grpSpPr>
        <p:sp>
          <p:nvSpPr>
            <p:cNvPr id="5" name="文本框 4">
              <a:extLst>
                <a:ext uri="{FF2B5EF4-FFF2-40B4-BE49-F238E27FC236}">
                  <a16:creationId xmlns:a16="http://schemas.microsoft.com/office/drawing/2014/main" id="{54F7448B-8CFD-1D45-72CA-07E1997D3723}"/>
                </a:ext>
              </a:extLst>
            </p:cNvPr>
            <p:cNvSpPr txBox="1"/>
            <p:nvPr/>
          </p:nvSpPr>
          <p:spPr>
            <a:xfrm>
              <a:off x="-1120693" y="2705725"/>
              <a:ext cx="11431271" cy="923330"/>
            </a:xfrm>
            <a:prstGeom prst="rect">
              <a:avLst/>
            </a:prstGeom>
            <a:noFill/>
          </p:spPr>
          <p:txBody>
            <a:bodyPr wrap="none" rtlCol="0">
              <a:spAutoFit/>
            </a:bodyPr>
            <a:lstStyle/>
            <a:p>
              <a:r>
                <a:rPr lang="en-US" altLang="zh-CN" sz="5400" b="1" dirty="0">
                  <a:latin typeface="Arial" panose="020B0604020202020204" pitchFamily="34" charset="0"/>
                  <a:cs typeface="Arial" panose="020B0604020202020204" pitchFamily="34" charset="0"/>
                </a:rPr>
                <a:t>Bi-</a:t>
              </a:r>
              <a:r>
                <a:rPr lang="en-US" altLang="zh-CN" sz="5400" b="1" dirty="0" err="1">
                  <a:latin typeface="Arial" panose="020B0604020202020204" pitchFamily="34" charset="0"/>
                  <a:cs typeface="Arial" panose="020B0604020202020204" pitchFamily="34" charset="0"/>
                </a:rPr>
                <a:t>Classisier</a:t>
              </a:r>
              <a:r>
                <a:rPr lang="en-US" altLang="zh-CN" sz="5400" b="1" dirty="0">
                  <a:latin typeface="Arial" panose="020B0604020202020204" pitchFamily="34" charset="0"/>
                  <a:cs typeface="Arial" panose="020B0604020202020204" pitchFamily="34" charset="0"/>
                </a:rPr>
                <a:t> Adversarial Learning</a:t>
              </a:r>
              <a:endParaRPr lang="zh-CN" altLang="en-US" sz="5400" b="1" dirty="0">
                <a:latin typeface="Arial" panose="020B0604020202020204" pitchFamily="34" charset="0"/>
                <a:cs typeface="Arial" panose="020B0604020202020204" pitchFamily="34" charset="0"/>
              </a:endParaRPr>
            </a:p>
          </p:txBody>
        </p:sp>
        <p:cxnSp>
          <p:nvCxnSpPr>
            <p:cNvPr id="10" name="直接连接符 9">
              <a:extLst>
                <a:ext uri="{FF2B5EF4-FFF2-40B4-BE49-F238E27FC236}">
                  <a16:creationId xmlns:a16="http://schemas.microsoft.com/office/drawing/2014/main" id="{86E30C3C-0B7B-13A8-7FAA-5C71D1D08887}"/>
                </a:ext>
              </a:extLst>
            </p:cNvPr>
            <p:cNvCxnSpPr>
              <a:cxnSpLocks/>
            </p:cNvCxnSpPr>
            <p:nvPr/>
          </p:nvCxnSpPr>
          <p:spPr>
            <a:xfrm>
              <a:off x="-1026051" y="3721955"/>
              <a:ext cx="11124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F84A6909-D93F-4D65-955B-9E45AC3DB6D8}"/>
              </a:ext>
            </a:extLst>
          </p:cNvPr>
          <p:cNvPicPr>
            <a:picLocks noChangeAspect="1"/>
          </p:cNvPicPr>
          <p:nvPr/>
        </p:nvPicPr>
        <p:blipFill>
          <a:blip r:embed="rId3"/>
          <a:stretch>
            <a:fillRect/>
          </a:stretch>
        </p:blipFill>
        <p:spPr>
          <a:xfrm>
            <a:off x="388866" y="5809851"/>
            <a:ext cx="3474448" cy="533391"/>
          </a:xfrm>
          <a:prstGeom prst="rect">
            <a:avLst/>
          </a:prstGeom>
        </p:spPr>
      </p:pic>
      <p:pic>
        <p:nvPicPr>
          <p:cNvPr id="4" name="图片 3">
            <a:extLst>
              <a:ext uri="{FF2B5EF4-FFF2-40B4-BE49-F238E27FC236}">
                <a16:creationId xmlns:a16="http://schemas.microsoft.com/office/drawing/2014/main" id="{6971E2E9-AD01-4D69-9752-EC668166A3AF}"/>
              </a:ext>
            </a:extLst>
          </p:cNvPr>
          <p:cNvPicPr>
            <a:picLocks noChangeAspect="1"/>
          </p:cNvPicPr>
          <p:nvPr/>
        </p:nvPicPr>
        <p:blipFill>
          <a:blip r:embed="rId4"/>
          <a:stretch>
            <a:fillRect/>
          </a:stretch>
        </p:blipFill>
        <p:spPr>
          <a:xfrm>
            <a:off x="4241294" y="5867008"/>
            <a:ext cx="7586002" cy="392635"/>
          </a:xfrm>
          <a:prstGeom prst="rect">
            <a:avLst/>
          </a:prstGeom>
        </p:spPr>
      </p:pic>
      <p:pic>
        <p:nvPicPr>
          <p:cNvPr id="6" name="图片 5">
            <a:extLst>
              <a:ext uri="{FF2B5EF4-FFF2-40B4-BE49-F238E27FC236}">
                <a16:creationId xmlns:a16="http://schemas.microsoft.com/office/drawing/2014/main" id="{B3A0A733-8C19-47BF-8266-2309C8E36F0D}"/>
              </a:ext>
            </a:extLst>
          </p:cNvPr>
          <p:cNvPicPr>
            <a:picLocks noChangeAspect="1"/>
          </p:cNvPicPr>
          <p:nvPr/>
        </p:nvPicPr>
        <p:blipFill>
          <a:blip r:embed="rId5"/>
          <a:stretch>
            <a:fillRect/>
          </a:stretch>
        </p:blipFill>
        <p:spPr>
          <a:xfrm>
            <a:off x="174716" y="1721141"/>
            <a:ext cx="3780000" cy="2018520"/>
          </a:xfrm>
          <a:prstGeom prst="rect">
            <a:avLst/>
          </a:prstGeom>
        </p:spPr>
      </p:pic>
      <p:sp>
        <p:nvSpPr>
          <p:cNvPr id="11" name="文本框 10">
            <a:extLst>
              <a:ext uri="{FF2B5EF4-FFF2-40B4-BE49-F238E27FC236}">
                <a16:creationId xmlns:a16="http://schemas.microsoft.com/office/drawing/2014/main" id="{AD3C29AE-263B-40BE-8B09-13D0DB09855F}"/>
              </a:ext>
            </a:extLst>
          </p:cNvPr>
          <p:cNvSpPr txBox="1"/>
          <p:nvPr/>
        </p:nvSpPr>
        <p:spPr>
          <a:xfrm>
            <a:off x="174716" y="4075613"/>
            <a:ext cx="3940084" cy="646331"/>
          </a:xfrm>
          <a:prstGeom prst="rect">
            <a:avLst/>
          </a:prstGeom>
          <a:noFill/>
        </p:spPr>
        <p:txBody>
          <a:bodyPr wrap="square" rtlCol="0">
            <a:spAutoFit/>
          </a:bodyPr>
          <a:lstStyle/>
          <a:p>
            <a:r>
              <a:rPr lang="en-US" altLang="zh-CN" dirty="0"/>
              <a:t>Using labeled source samples to train feature extractor and two classifiers</a:t>
            </a:r>
            <a:endParaRPr lang="zh-CN" altLang="en-US" dirty="0"/>
          </a:p>
        </p:txBody>
      </p:sp>
      <p:pic>
        <p:nvPicPr>
          <p:cNvPr id="13" name="图片 12">
            <a:extLst>
              <a:ext uri="{FF2B5EF4-FFF2-40B4-BE49-F238E27FC236}">
                <a16:creationId xmlns:a16="http://schemas.microsoft.com/office/drawing/2014/main" id="{406209B1-029F-426D-A43B-4BCD3944D9C2}"/>
              </a:ext>
            </a:extLst>
          </p:cNvPr>
          <p:cNvPicPr>
            <a:picLocks noChangeAspect="1"/>
          </p:cNvPicPr>
          <p:nvPr/>
        </p:nvPicPr>
        <p:blipFill>
          <a:blip r:embed="rId6"/>
          <a:stretch>
            <a:fillRect/>
          </a:stretch>
        </p:blipFill>
        <p:spPr>
          <a:xfrm>
            <a:off x="4127864" y="1732205"/>
            <a:ext cx="3839695" cy="1962000"/>
          </a:xfrm>
          <a:prstGeom prst="rect">
            <a:avLst/>
          </a:prstGeom>
        </p:spPr>
      </p:pic>
      <p:sp>
        <p:nvSpPr>
          <p:cNvPr id="50" name="文本框 49">
            <a:extLst>
              <a:ext uri="{FF2B5EF4-FFF2-40B4-BE49-F238E27FC236}">
                <a16:creationId xmlns:a16="http://schemas.microsoft.com/office/drawing/2014/main" id="{E95687BA-B110-4D7B-82A9-3FC4A6D02193}"/>
              </a:ext>
            </a:extLst>
          </p:cNvPr>
          <p:cNvSpPr txBox="1"/>
          <p:nvPr/>
        </p:nvSpPr>
        <p:spPr>
          <a:xfrm>
            <a:off x="4061613" y="4075613"/>
            <a:ext cx="3940084" cy="1200329"/>
          </a:xfrm>
          <a:prstGeom prst="rect">
            <a:avLst/>
          </a:prstGeom>
          <a:noFill/>
        </p:spPr>
        <p:txBody>
          <a:bodyPr wrap="square" rtlCol="0">
            <a:spAutoFit/>
          </a:bodyPr>
          <a:lstStyle/>
          <a:p>
            <a:r>
              <a:rPr lang="en-US" altLang="zh-CN" dirty="0"/>
              <a:t>Fixing feature extractor and training two classifiers by maximizing the prediction discrepancy of target samples</a:t>
            </a:r>
            <a:endParaRPr lang="zh-CN" altLang="en-US" dirty="0"/>
          </a:p>
        </p:txBody>
      </p:sp>
      <p:pic>
        <p:nvPicPr>
          <p:cNvPr id="14" name="图片 13">
            <a:extLst>
              <a:ext uri="{FF2B5EF4-FFF2-40B4-BE49-F238E27FC236}">
                <a16:creationId xmlns:a16="http://schemas.microsoft.com/office/drawing/2014/main" id="{0F67C5A3-1FC9-4BD7-8F69-1E68A10910AF}"/>
              </a:ext>
            </a:extLst>
          </p:cNvPr>
          <p:cNvPicPr>
            <a:picLocks noChangeAspect="1"/>
          </p:cNvPicPr>
          <p:nvPr/>
        </p:nvPicPr>
        <p:blipFill>
          <a:blip r:embed="rId7"/>
          <a:stretch>
            <a:fillRect/>
          </a:stretch>
        </p:blipFill>
        <p:spPr>
          <a:xfrm>
            <a:off x="8081010" y="1719143"/>
            <a:ext cx="3780000" cy="1981451"/>
          </a:xfrm>
          <a:prstGeom prst="rect">
            <a:avLst/>
          </a:prstGeom>
        </p:spPr>
      </p:pic>
      <p:sp>
        <p:nvSpPr>
          <p:cNvPr id="64" name="文本框 63">
            <a:extLst>
              <a:ext uri="{FF2B5EF4-FFF2-40B4-BE49-F238E27FC236}">
                <a16:creationId xmlns:a16="http://schemas.microsoft.com/office/drawing/2014/main" id="{63D763B1-600F-4293-B344-9E9A9223B68B}"/>
              </a:ext>
            </a:extLst>
          </p:cNvPr>
          <p:cNvSpPr txBox="1"/>
          <p:nvPr/>
        </p:nvSpPr>
        <p:spPr>
          <a:xfrm>
            <a:off x="8066530" y="4075612"/>
            <a:ext cx="3950754" cy="1200329"/>
          </a:xfrm>
          <a:prstGeom prst="rect">
            <a:avLst/>
          </a:prstGeom>
          <a:noFill/>
        </p:spPr>
        <p:txBody>
          <a:bodyPr wrap="square" rtlCol="0">
            <a:spAutoFit/>
          </a:bodyPr>
          <a:lstStyle/>
          <a:p>
            <a:r>
              <a:rPr lang="en-US" altLang="zh-CN" dirty="0"/>
              <a:t>Fixing two classifiers and training feature extractor by minimizing the prediction discrepancy of target samples.</a:t>
            </a:r>
            <a:endParaRPr lang="zh-CN" altLang="en-US" dirty="0"/>
          </a:p>
        </p:txBody>
      </p:sp>
      <p:sp>
        <p:nvSpPr>
          <p:cNvPr id="15" name="文本框 14">
            <a:extLst>
              <a:ext uri="{FF2B5EF4-FFF2-40B4-BE49-F238E27FC236}">
                <a16:creationId xmlns:a16="http://schemas.microsoft.com/office/drawing/2014/main" id="{40A87819-B62F-4BB2-BDD3-10F26768A259}"/>
              </a:ext>
            </a:extLst>
          </p:cNvPr>
          <p:cNvSpPr txBox="1"/>
          <p:nvPr/>
        </p:nvSpPr>
        <p:spPr>
          <a:xfrm>
            <a:off x="174716" y="3997234"/>
            <a:ext cx="11619295" cy="1200329"/>
          </a:xfrm>
          <a:prstGeom prst="rect">
            <a:avLst/>
          </a:prstGeom>
          <a:noFill/>
        </p:spPr>
        <p:txBody>
          <a:bodyPr wrap="square" rtlCol="0">
            <a:spAutoFit/>
          </a:bodyPr>
          <a:lstStyle/>
          <a:p>
            <a:r>
              <a:rPr lang="en-US" altLang="zh-CN" dirty="0"/>
              <a:t>While traditional bi-classifier adversarial learning methods ignore the optimization of ambiguous target samples which have inconsistent predictions by two classifiers and misclassified by least on classifiers. </a:t>
            </a:r>
            <a:r>
              <a:rPr lang="en-US" altLang="zh-CN" b="1" dirty="0"/>
              <a:t>And these samples could be dominated by misclassified classifier and matched to the wrong class.</a:t>
            </a:r>
            <a:r>
              <a:rPr lang="en-US" altLang="zh-CN" dirty="0"/>
              <a:t> In addition, in the second step, </a:t>
            </a:r>
            <a:r>
              <a:rPr lang="en-US" altLang="zh-CN" b="1" dirty="0"/>
              <a:t>these methods tend to yield more ambiguous samples</a:t>
            </a:r>
            <a:r>
              <a:rPr lang="en-US" altLang="zh-CN" dirty="0"/>
              <a:t> due to maximize the prediction discrepancy.</a:t>
            </a:r>
            <a:endParaRPr lang="zh-CN" altLang="en-US" dirty="0"/>
          </a:p>
        </p:txBody>
      </p:sp>
    </p:spTree>
    <p:extLst>
      <p:ext uri="{BB962C8B-B14F-4D97-AF65-F5344CB8AC3E}">
        <p14:creationId xmlns:p14="http://schemas.microsoft.com/office/powerpoint/2010/main" val="133439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2"/>
                                        </p:tgtEl>
                                      </p:cBhvr>
                                      <p:by x="50000" y="50000"/>
                                    </p:animScale>
                                  </p:childTnLst>
                                </p:cTn>
                              </p:par>
                              <p:par>
                                <p:cTn id="7" presetID="42" presetClass="path" presetSubtype="0" accel="50000" decel="50000" fill="hold" nodeType="withEffect">
                                  <p:stCondLst>
                                    <p:cond delay="0"/>
                                  </p:stCondLst>
                                  <p:childTnLst>
                                    <p:animMotion origin="layout" path="M 0.14219 0.01388 L -0.20899 -0.36158 " pathEditMode="relative" rAng="0" ptsTypes="AA">
                                      <p:cBhvr>
                                        <p:cTn id="8" dur="1500" fill="hold"/>
                                        <p:tgtEl>
                                          <p:spTgt spid="12"/>
                                        </p:tgtEl>
                                        <p:attrNameLst>
                                          <p:attrName>ppt_x</p:attrName>
                                          <p:attrName>ppt_y</p:attrName>
                                        </p:attrNameLst>
                                      </p:cBhvr>
                                      <p:rCtr x="-17565" y="-18773"/>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50"/>
                                        </p:tgtEl>
                                      </p:cBhvr>
                                    </p:animEffect>
                                    <p:set>
                                      <p:cBhvr>
                                        <p:cTn id="50" dur="1" fill="hold">
                                          <p:stCondLst>
                                            <p:cond delay="499"/>
                                          </p:stCondLst>
                                        </p:cTn>
                                        <p:tgtEl>
                                          <p:spTgt spid="5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64"/>
                                        </p:tgtEl>
                                      </p:cBhvr>
                                    </p:animEffect>
                                    <p:set>
                                      <p:cBhvr>
                                        <p:cTn id="53" dur="1" fill="hold">
                                          <p:stCondLst>
                                            <p:cond delay="499"/>
                                          </p:stCondLst>
                                        </p:cTn>
                                        <p:tgtEl>
                                          <p:spTgt spid="64"/>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50" grpId="0"/>
      <p:bldP spid="50" grpId="1"/>
      <p:bldP spid="64" grpId="0"/>
      <p:bldP spid="64" grpId="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8E15219-2301-3AB7-1DFB-D95E8E1CFEE0}"/>
              </a:ext>
            </a:extLst>
          </p:cNvPr>
          <p:cNvGrpSpPr/>
          <p:nvPr/>
        </p:nvGrpSpPr>
        <p:grpSpPr>
          <a:xfrm>
            <a:off x="4008120" y="2705725"/>
            <a:ext cx="3316934" cy="1446550"/>
            <a:chOff x="3182382" y="2705725"/>
            <a:chExt cx="3316934" cy="1446550"/>
          </a:xfrm>
        </p:grpSpPr>
        <p:sp>
          <p:nvSpPr>
            <p:cNvPr id="5" name="文本框 4">
              <a:extLst>
                <a:ext uri="{FF2B5EF4-FFF2-40B4-BE49-F238E27FC236}">
                  <a16:creationId xmlns:a16="http://schemas.microsoft.com/office/drawing/2014/main" id="{54F7448B-8CFD-1D45-72CA-07E1997D3723}"/>
                </a:ext>
              </a:extLst>
            </p:cNvPr>
            <p:cNvSpPr txBox="1"/>
            <p:nvPr/>
          </p:nvSpPr>
          <p:spPr>
            <a:xfrm>
              <a:off x="3182382" y="2705725"/>
              <a:ext cx="3316934" cy="1446550"/>
            </a:xfrm>
            <a:prstGeom prst="rect">
              <a:avLst/>
            </a:prstGeom>
            <a:noFill/>
          </p:spPr>
          <p:txBody>
            <a:bodyPr wrap="none" rtlCol="0">
              <a:spAutoFit/>
            </a:bodyPr>
            <a:lstStyle/>
            <a:p>
              <a:pPr algn="ctr"/>
              <a:r>
                <a:rPr lang="en-US" altLang="zh-CN" sz="8800" b="1" dirty="0">
                  <a:latin typeface="Arial" panose="020B0604020202020204" pitchFamily="34" charset="0"/>
                  <a:cs typeface="Arial" panose="020B0604020202020204" pitchFamily="34" charset="0"/>
                </a:rPr>
                <a:t>CDAL</a:t>
              </a:r>
              <a:endParaRPr lang="zh-CN" altLang="en-US" sz="8800" b="1" dirty="0">
                <a:latin typeface="Arial" panose="020B0604020202020204" pitchFamily="34" charset="0"/>
                <a:cs typeface="Arial" panose="020B0604020202020204" pitchFamily="34" charset="0"/>
              </a:endParaRPr>
            </a:p>
          </p:txBody>
        </p:sp>
        <p:cxnSp>
          <p:nvCxnSpPr>
            <p:cNvPr id="10" name="直接连接符 9">
              <a:extLst>
                <a:ext uri="{FF2B5EF4-FFF2-40B4-BE49-F238E27FC236}">
                  <a16:creationId xmlns:a16="http://schemas.microsoft.com/office/drawing/2014/main" id="{86E30C3C-0B7B-13A8-7FAA-5C71D1D08887}"/>
                </a:ext>
              </a:extLst>
            </p:cNvPr>
            <p:cNvCxnSpPr>
              <a:cxnSpLocks/>
            </p:cNvCxnSpPr>
            <p:nvPr/>
          </p:nvCxnSpPr>
          <p:spPr>
            <a:xfrm>
              <a:off x="3363074" y="4152275"/>
              <a:ext cx="299233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41ED40D3-E129-45E1-B4B4-CCF1E2A58710}"/>
              </a:ext>
            </a:extLst>
          </p:cNvPr>
          <p:cNvPicPr>
            <a:picLocks noChangeAspect="1"/>
          </p:cNvPicPr>
          <p:nvPr/>
        </p:nvPicPr>
        <p:blipFill>
          <a:blip r:embed="rId3"/>
          <a:stretch>
            <a:fillRect/>
          </a:stretch>
        </p:blipFill>
        <p:spPr>
          <a:xfrm>
            <a:off x="175111" y="1924493"/>
            <a:ext cx="11841777" cy="2026971"/>
          </a:xfrm>
          <a:prstGeom prst="rect">
            <a:avLst/>
          </a:prstGeom>
        </p:spPr>
      </p:pic>
      <p:sp>
        <p:nvSpPr>
          <p:cNvPr id="8" name="文本框 7">
            <a:extLst>
              <a:ext uri="{FF2B5EF4-FFF2-40B4-BE49-F238E27FC236}">
                <a16:creationId xmlns:a16="http://schemas.microsoft.com/office/drawing/2014/main" id="{FAFEABC4-11DC-414D-805E-A01825D58930}"/>
              </a:ext>
            </a:extLst>
          </p:cNvPr>
          <p:cNvSpPr txBox="1"/>
          <p:nvPr/>
        </p:nvSpPr>
        <p:spPr>
          <a:xfrm>
            <a:off x="175111" y="4271031"/>
            <a:ext cx="3918424" cy="923330"/>
          </a:xfrm>
          <a:prstGeom prst="rect">
            <a:avLst/>
          </a:prstGeom>
          <a:noFill/>
        </p:spPr>
        <p:txBody>
          <a:bodyPr wrap="square" rtlCol="0">
            <a:spAutoFit/>
          </a:bodyPr>
          <a:lstStyle/>
          <a:p>
            <a:r>
              <a:rPr lang="en-US" altLang="zh-CN" dirty="0"/>
              <a:t>Using labeled source samples to train feature extractor and two classifiers</a:t>
            </a:r>
            <a:endParaRPr lang="zh-CN" altLang="en-US" dirty="0"/>
          </a:p>
          <a:p>
            <a:endParaRPr lang="zh-CN" altLang="en-US" dirty="0"/>
          </a:p>
        </p:txBody>
      </p:sp>
      <p:pic>
        <p:nvPicPr>
          <p:cNvPr id="127" name="图片 126">
            <a:extLst>
              <a:ext uri="{FF2B5EF4-FFF2-40B4-BE49-F238E27FC236}">
                <a16:creationId xmlns:a16="http://schemas.microsoft.com/office/drawing/2014/main" id="{5019EDA9-6F3C-42AA-A792-5D8A2D88E8BC}"/>
              </a:ext>
            </a:extLst>
          </p:cNvPr>
          <p:cNvPicPr>
            <a:picLocks noChangeAspect="1"/>
          </p:cNvPicPr>
          <p:nvPr/>
        </p:nvPicPr>
        <p:blipFill>
          <a:blip r:embed="rId4"/>
          <a:stretch>
            <a:fillRect/>
          </a:stretch>
        </p:blipFill>
        <p:spPr>
          <a:xfrm>
            <a:off x="388866" y="5809851"/>
            <a:ext cx="3474448" cy="533391"/>
          </a:xfrm>
          <a:prstGeom prst="rect">
            <a:avLst/>
          </a:prstGeom>
        </p:spPr>
      </p:pic>
      <p:pic>
        <p:nvPicPr>
          <p:cNvPr id="128" name="图片 127">
            <a:extLst>
              <a:ext uri="{FF2B5EF4-FFF2-40B4-BE49-F238E27FC236}">
                <a16:creationId xmlns:a16="http://schemas.microsoft.com/office/drawing/2014/main" id="{12412A70-D244-47F3-B0B0-B606EC4AF227}"/>
              </a:ext>
            </a:extLst>
          </p:cNvPr>
          <p:cNvPicPr>
            <a:picLocks noChangeAspect="1"/>
          </p:cNvPicPr>
          <p:nvPr/>
        </p:nvPicPr>
        <p:blipFill>
          <a:blip r:embed="rId5"/>
          <a:stretch>
            <a:fillRect/>
          </a:stretch>
        </p:blipFill>
        <p:spPr>
          <a:xfrm>
            <a:off x="4241294" y="5867008"/>
            <a:ext cx="7586002" cy="392635"/>
          </a:xfrm>
          <a:prstGeom prst="rect">
            <a:avLst/>
          </a:prstGeom>
        </p:spPr>
      </p:pic>
      <p:sp>
        <p:nvSpPr>
          <p:cNvPr id="129" name="文本框 128">
            <a:extLst>
              <a:ext uri="{FF2B5EF4-FFF2-40B4-BE49-F238E27FC236}">
                <a16:creationId xmlns:a16="http://schemas.microsoft.com/office/drawing/2014/main" id="{881D6B3A-499A-4B61-8AFD-B65211878324}"/>
              </a:ext>
            </a:extLst>
          </p:cNvPr>
          <p:cNvSpPr txBox="1"/>
          <p:nvPr/>
        </p:nvSpPr>
        <p:spPr>
          <a:xfrm>
            <a:off x="4093535" y="4271031"/>
            <a:ext cx="4004932" cy="1200329"/>
          </a:xfrm>
          <a:prstGeom prst="rect">
            <a:avLst/>
          </a:prstGeom>
          <a:noFill/>
        </p:spPr>
        <p:txBody>
          <a:bodyPr wrap="square" rtlCol="0">
            <a:spAutoFit/>
          </a:bodyPr>
          <a:lstStyle/>
          <a:p>
            <a:r>
              <a:rPr lang="en-US" altLang="zh-CN" dirty="0"/>
              <a:t>Fixing feature extractor and training two classifiers by proposed </a:t>
            </a:r>
            <a:r>
              <a:rPr lang="en-US" altLang="zh-CN" b="1" dirty="0"/>
              <a:t>Expertise-aware Classifier Interference</a:t>
            </a:r>
            <a:endParaRPr lang="zh-CN" altLang="en-US" b="1" dirty="0"/>
          </a:p>
          <a:p>
            <a:endParaRPr lang="zh-CN" altLang="en-US" dirty="0"/>
          </a:p>
        </p:txBody>
      </p:sp>
      <p:sp>
        <p:nvSpPr>
          <p:cNvPr id="130" name="文本框 129">
            <a:extLst>
              <a:ext uri="{FF2B5EF4-FFF2-40B4-BE49-F238E27FC236}">
                <a16:creationId xmlns:a16="http://schemas.microsoft.com/office/drawing/2014/main" id="{D71B6573-04A4-437E-A715-224AF5C598DB}"/>
              </a:ext>
            </a:extLst>
          </p:cNvPr>
          <p:cNvSpPr txBox="1"/>
          <p:nvPr/>
        </p:nvSpPr>
        <p:spPr>
          <a:xfrm>
            <a:off x="8011959" y="4271318"/>
            <a:ext cx="4180041" cy="1477328"/>
          </a:xfrm>
          <a:prstGeom prst="rect">
            <a:avLst/>
          </a:prstGeom>
          <a:noFill/>
        </p:spPr>
        <p:txBody>
          <a:bodyPr wrap="square" rtlCol="0">
            <a:spAutoFit/>
          </a:bodyPr>
          <a:lstStyle/>
          <a:p>
            <a:r>
              <a:rPr lang="en-US" altLang="zh-CN" dirty="0"/>
              <a:t>Fixing two classifiers and training feature extractor by minimizing the prediction discrepancy of target samples and the </a:t>
            </a:r>
            <a:r>
              <a:rPr lang="en-US" altLang="zh-CN" b="1" dirty="0"/>
              <a:t>representation regularization</a:t>
            </a:r>
            <a:endParaRPr lang="zh-CN" altLang="en-US" b="1" dirty="0"/>
          </a:p>
          <a:p>
            <a:endParaRPr lang="zh-CN" altLang="en-US" dirty="0"/>
          </a:p>
        </p:txBody>
      </p:sp>
      <p:sp>
        <p:nvSpPr>
          <p:cNvPr id="9" name="文本框 8">
            <a:extLst>
              <a:ext uri="{FF2B5EF4-FFF2-40B4-BE49-F238E27FC236}">
                <a16:creationId xmlns:a16="http://schemas.microsoft.com/office/drawing/2014/main" id="{952EF0A6-6E28-4817-AEDA-B869F3393A71}"/>
              </a:ext>
            </a:extLst>
          </p:cNvPr>
          <p:cNvSpPr txBox="1"/>
          <p:nvPr/>
        </p:nvSpPr>
        <p:spPr>
          <a:xfrm>
            <a:off x="175111" y="4271031"/>
            <a:ext cx="11935373" cy="1200329"/>
          </a:xfrm>
          <a:prstGeom prst="rect">
            <a:avLst/>
          </a:prstGeom>
          <a:noFill/>
        </p:spPr>
        <p:txBody>
          <a:bodyPr wrap="square" rtlCol="0">
            <a:spAutoFit/>
          </a:bodyPr>
          <a:lstStyle/>
          <a:p>
            <a:r>
              <a:rPr lang="en-US" altLang="zh-CN" dirty="0"/>
              <a:t>Compared with traditional bi-classifier adversarial learning methods, CDAL can more effectively improve the discrimination ability of both adapted classifiers whilst </a:t>
            </a:r>
            <a:r>
              <a:rPr lang="en-US" altLang="zh-CN" b="1" dirty="0"/>
              <a:t>reasoning away ambiguous target samples</a:t>
            </a:r>
            <a:r>
              <a:rPr lang="en-US" altLang="zh-CN" dirty="0"/>
              <a:t> during training by Expertise-aware Classifier Interference. And the representation regularization can </a:t>
            </a:r>
            <a:r>
              <a:rPr lang="en-US" altLang="zh-CN" b="1" dirty="0"/>
              <a:t>enhance the learning of feature extractor with conditional distribution alignment</a:t>
            </a:r>
            <a:r>
              <a:rPr lang="en-US" altLang="zh-CN" dirty="0"/>
              <a:t>.</a:t>
            </a:r>
            <a:endParaRPr lang="zh-CN" altLang="en-US" dirty="0"/>
          </a:p>
        </p:txBody>
      </p:sp>
    </p:spTree>
    <p:extLst>
      <p:ext uri="{BB962C8B-B14F-4D97-AF65-F5344CB8AC3E}">
        <p14:creationId xmlns:p14="http://schemas.microsoft.com/office/powerpoint/2010/main" val="393172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2"/>
                                        </p:tgtEl>
                                      </p:cBhvr>
                                      <p:by x="40000" y="40000"/>
                                    </p:animScale>
                                  </p:childTnLst>
                                </p:cTn>
                              </p:par>
                              <p:par>
                                <p:cTn id="7" presetID="42" presetClass="path" presetSubtype="0" accel="50000" decel="50000" fill="hold" nodeType="withEffect">
                                  <p:stCondLst>
                                    <p:cond delay="0"/>
                                  </p:stCondLst>
                                  <p:childTnLst>
                                    <p:animMotion origin="layout" path="M -3.54167E-6 0 L -0.36562 -0.41157 " pathEditMode="relative" rAng="0" ptsTypes="AA">
                                      <p:cBhvr>
                                        <p:cTn id="8" dur="1500" fill="hold"/>
                                        <p:tgtEl>
                                          <p:spTgt spid="12"/>
                                        </p:tgtEl>
                                        <p:attrNameLst>
                                          <p:attrName>ppt_x</p:attrName>
                                          <p:attrName>ppt_y</p:attrName>
                                        </p:attrNameLst>
                                      </p:cBhvr>
                                      <p:rCtr x="-18281" y="-20579"/>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7"/>
                                        </p:tgtEl>
                                        <p:attrNameLst>
                                          <p:attrName>style.visibility</p:attrName>
                                        </p:attrNameLst>
                                      </p:cBhvr>
                                      <p:to>
                                        <p:strVal val="visible"/>
                                      </p:to>
                                    </p:set>
                                    <p:anim calcmode="lin" valueType="num">
                                      <p:cBhvr additive="base">
                                        <p:cTn id="13" dur="500" fill="hold"/>
                                        <p:tgtEl>
                                          <p:spTgt spid="127"/>
                                        </p:tgtEl>
                                        <p:attrNameLst>
                                          <p:attrName>ppt_x</p:attrName>
                                        </p:attrNameLst>
                                      </p:cBhvr>
                                      <p:tavLst>
                                        <p:tav tm="0">
                                          <p:val>
                                            <p:strVal val="#ppt_x"/>
                                          </p:val>
                                        </p:tav>
                                        <p:tav tm="100000">
                                          <p:val>
                                            <p:strVal val="#ppt_x"/>
                                          </p:val>
                                        </p:tav>
                                      </p:tavLst>
                                    </p:anim>
                                    <p:anim calcmode="lin" valueType="num">
                                      <p:cBhvr additive="base">
                                        <p:cTn id="14" dur="500" fill="hold"/>
                                        <p:tgtEl>
                                          <p:spTgt spid="12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anim calcmode="lin" valueType="num">
                                      <p:cBhvr additive="base">
                                        <p:cTn id="17" dur="500" fill="hold"/>
                                        <p:tgtEl>
                                          <p:spTgt spid="128"/>
                                        </p:tgtEl>
                                        <p:attrNameLst>
                                          <p:attrName>ppt_x</p:attrName>
                                        </p:attrNameLst>
                                      </p:cBhvr>
                                      <p:tavLst>
                                        <p:tav tm="0">
                                          <p:val>
                                            <p:strVal val="#ppt_x"/>
                                          </p:val>
                                        </p:tav>
                                        <p:tav tm="100000">
                                          <p:val>
                                            <p:strVal val="#ppt_x"/>
                                          </p:val>
                                        </p:tav>
                                      </p:tavLst>
                                    </p:anim>
                                    <p:anim calcmode="lin" valueType="num">
                                      <p:cBhvr additive="base">
                                        <p:cTn id="18"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500"/>
                                        <p:tgtEl>
                                          <p:spTgt spid="1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29"/>
                                        </p:tgtEl>
                                      </p:cBhvr>
                                    </p:animEffect>
                                    <p:set>
                                      <p:cBhvr>
                                        <p:cTn id="40" dur="1" fill="hold">
                                          <p:stCondLst>
                                            <p:cond delay="499"/>
                                          </p:stCondLst>
                                        </p:cTn>
                                        <p:tgtEl>
                                          <p:spTgt spid="12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30"/>
                                        </p:tgtEl>
                                      </p:cBhvr>
                                    </p:animEffect>
                                    <p:set>
                                      <p:cBhvr>
                                        <p:cTn id="43" dur="1" fill="hold">
                                          <p:stCondLst>
                                            <p:cond delay="499"/>
                                          </p:stCondLst>
                                        </p:cTn>
                                        <p:tgtEl>
                                          <p:spTgt spid="13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29" grpId="0"/>
      <p:bldP spid="129" grpId="1"/>
      <p:bldP spid="130" grpId="0"/>
      <p:bldP spid="130" grpId="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32C910E-441C-8E15-DDE8-EFEFE08566AB}"/>
              </a:ext>
            </a:extLst>
          </p:cNvPr>
          <p:cNvSpPr txBox="1"/>
          <p:nvPr/>
        </p:nvSpPr>
        <p:spPr>
          <a:xfrm>
            <a:off x="733826" y="391160"/>
            <a:ext cx="1771960" cy="630942"/>
          </a:xfrm>
          <a:prstGeom prst="rect">
            <a:avLst/>
          </a:prstGeom>
          <a:noFill/>
        </p:spPr>
        <p:txBody>
          <a:bodyPr wrap="none" rtlCol="0">
            <a:spAutoFit/>
          </a:bodyPr>
          <a:lstStyle/>
          <a:p>
            <a:r>
              <a:rPr lang="en-US" altLang="zh-CN" sz="3500" b="1" dirty="0">
                <a:latin typeface="Arial" panose="020B0604020202020204" pitchFamily="34" charset="0"/>
                <a:cs typeface="Arial" panose="020B0604020202020204" pitchFamily="34" charset="0"/>
              </a:rPr>
              <a:t>DETAIL</a:t>
            </a:r>
            <a:endParaRPr lang="zh-CN" altLang="en-US" sz="3500" b="1" dirty="0">
              <a:latin typeface="Arial" panose="020B0604020202020204" pitchFamily="34" charset="0"/>
              <a:cs typeface="Arial" panose="020B0604020202020204" pitchFamily="34" charset="0"/>
            </a:endParaRPr>
          </a:p>
        </p:txBody>
      </p:sp>
      <p:pic>
        <p:nvPicPr>
          <p:cNvPr id="3" name="图片 2">
            <a:extLst>
              <a:ext uri="{FF2B5EF4-FFF2-40B4-BE49-F238E27FC236}">
                <a16:creationId xmlns:a16="http://schemas.microsoft.com/office/drawing/2014/main" id="{4328B8FB-3840-43F2-ABD9-9A48D2333484}"/>
              </a:ext>
            </a:extLst>
          </p:cNvPr>
          <p:cNvPicPr>
            <a:picLocks noChangeAspect="1"/>
          </p:cNvPicPr>
          <p:nvPr/>
        </p:nvPicPr>
        <p:blipFill>
          <a:blip r:embed="rId3"/>
          <a:stretch>
            <a:fillRect/>
          </a:stretch>
        </p:blipFill>
        <p:spPr>
          <a:xfrm>
            <a:off x="818887" y="1022102"/>
            <a:ext cx="10735340" cy="4539303"/>
          </a:xfrm>
          <a:prstGeom prst="rect">
            <a:avLst/>
          </a:prstGeom>
        </p:spPr>
      </p:pic>
      <p:sp>
        <p:nvSpPr>
          <p:cNvPr id="10" name="文本框 9">
            <a:extLst>
              <a:ext uri="{FF2B5EF4-FFF2-40B4-BE49-F238E27FC236}">
                <a16:creationId xmlns:a16="http://schemas.microsoft.com/office/drawing/2014/main" id="{5E4125A7-8F97-4541-89A9-4BC71B425E20}"/>
              </a:ext>
            </a:extLst>
          </p:cNvPr>
          <p:cNvSpPr txBox="1"/>
          <p:nvPr/>
        </p:nvSpPr>
        <p:spPr>
          <a:xfrm>
            <a:off x="340242" y="5975498"/>
            <a:ext cx="11213985" cy="646331"/>
          </a:xfrm>
          <a:prstGeom prst="rect">
            <a:avLst/>
          </a:prstGeom>
          <a:noFill/>
        </p:spPr>
        <p:txBody>
          <a:bodyPr wrap="square" rtlCol="0">
            <a:spAutoFit/>
          </a:bodyPr>
          <a:lstStyle/>
          <a:p>
            <a:r>
              <a:rPr lang="en-US" altLang="zh-CN" dirty="0"/>
              <a:t>Our method can</a:t>
            </a:r>
            <a:r>
              <a:rPr lang="zh-CN" altLang="en-US" dirty="0"/>
              <a:t> </a:t>
            </a:r>
            <a:r>
              <a:rPr lang="en-US" altLang="zh-CN" dirty="0"/>
              <a:t>be</a:t>
            </a:r>
            <a:r>
              <a:rPr lang="zh-CN" altLang="en-US" dirty="0"/>
              <a:t> </a:t>
            </a:r>
            <a:r>
              <a:rPr lang="en-US" altLang="zh-CN" dirty="0"/>
              <a:t>divided</a:t>
            </a:r>
            <a:r>
              <a:rPr lang="zh-CN" altLang="en-US" dirty="0"/>
              <a:t> </a:t>
            </a:r>
            <a:r>
              <a:rPr lang="en-US" altLang="zh-CN" dirty="0"/>
              <a:t>into</a:t>
            </a:r>
            <a:r>
              <a:rPr lang="zh-CN" altLang="en-US" dirty="0"/>
              <a:t> </a:t>
            </a:r>
            <a:r>
              <a:rPr lang="en-US" altLang="zh-CN" dirty="0"/>
              <a:t>three steps, the first step is supervised training based on labeled source domain, the second step is </a:t>
            </a:r>
            <a:r>
              <a:rPr lang="en-US" altLang="zh-CN" b="1" dirty="0"/>
              <a:t>Expertise-aware Classifier Interference</a:t>
            </a:r>
            <a:r>
              <a:rPr lang="en-US" altLang="zh-CN" dirty="0"/>
              <a:t>, and the third step is </a:t>
            </a:r>
            <a:r>
              <a:rPr lang="en-US" altLang="zh-CN" b="1" dirty="0"/>
              <a:t>Feature Alignment</a:t>
            </a:r>
            <a:r>
              <a:rPr lang="en-US" altLang="zh-CN" dirty="0"/>
              <a:t>.</a:t>
            </a:r>
            <a:endParaRPr lang="zh-CN" altLang="en-US" dirty="0"/>
          </a:p>
        </p:txBody>
      </p:sp>
      <p:cxnSp>
        <p:nvCxnSpPr>
          <p:cNvPr id="5" name="直接连接符 4">
            <a:extLst>
              <a:ext uri="{FF2B5EF4-FFF2-40B4-BE49-F238E27FC236}">
                <a16:creationId xmlns:a16="http://schemas.microsoft.com/office/drawing/2014/main" id="{A717EB69-6D08-4DC5-8641-EC715B05709C}"/>
              </a:ext>
            </a:extLst>
          </p:cNvPr>
          <p:cNvCxnSpPr>
            <a:cxnSpLocks/>
          </p:cNvCxnSpPr>
          <p:nvPr/>
        </p:nvCxnSpPr>
        <p:spPr>
          <a:xfrm>
            <a:off x="854877" y="988113"/>
            <a:ext cx="1522697" cy="0"/>
          </a:xfrm>
          <a:prstGeom prst="line">
            <a:avLst/>
          </a:prstGeom>
          <a:ln w="1524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618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32C910E-441C-8E15-DDE8-EFEFE08566AB}"/>
              </a:ext>
            </a:extLst>
          </p:cNvPr>
          <p:cNvSpPr txBox="1"/>
          <p:nvPr/>
        </p:nvSpPr>
        <p:spPr>
          <a:xfrm>
            <a:off x="733826" y="391160"/>
            <a:ext cx="1771960" cy="630942"/>
          </a:xfrm>
          <a:prstGeom prst="rect">
            <a:avLst/>
          </a:prstGeom>
          <a:noFill/>
        </p:spPr>
        <p:txBody>
          <a:bodyPr wrap="none" rtlCol="0">
            <a:spAutoFit/>
          </a:bodyPr>
          <a:lstStyle/>
          <a:p>
            <a:r>
              <a:rPr lang="en-US" altLang="zh-CN" sz="3500" b="1" dirty="0">
                <a:latin typeface="Arial" panose="020B0604020202020204" pitchFamily="34" charset="0"/>
                <a:cs typeface="Arial" panose="020B0604020202020204" pitchFamily="34" charset="0"/>
              </a:rPr>
              <a:t>DETAIL</a:t>
            </a:r>
            <a:endParaRPr lang="zh-CN" altLang="en-US" sz="3500" b="1" dirty="0">
              <a:latin typeface="Arial" panose="020B0604020202020204" pitchFamily="34" charset="0"/>
              <a:cs typeface="Arial" panose="020B0604020202020204" pitchFamily="34" charset="0"/>
            </a:endParaRPr>
          </a:p>
        </p:txBody>
      </p:sp>
      <p:cxnSp>
        <p:nvCxnSpPr>
          <p:cNvPr id="9" name="直接连接符 8">
            <a:extLst>
              <a:ext uri="{FF2B5EF4-FFF2-40B4-BE49-F238E27FC236}">
                <a16:creationId xmlns:a16="http://schemas.microsoft.com/office/drawing/2014/main" id="{8B5F1907-2CEC-9897-CBC6-133984987116}"/>
              </a:ext>
            </a:extLst>
          </p:cNvPr>
          <p:cNvCxnSpPr>
            <a:cxnSpLocks/>
          </p:cNvCxnSpPr>
          <p:nvPr/>
        </p:nvCxnSpPr>
        <p:spPr>
          <a:xfrm>
            <a:off x="872633" y="988113"/>
            <a:ext cx="1522697" cy="0"/>
          </a:xfrm>
          <a:prstGeom prst="line">
            <a:avLst/>
          </a:prstGeom>
          <a:ln w="15240"/>
        </p:spPr>
        <p:style>
          <a:lnRef idx="1">
            <a:schemeClr val="dk1"/>
          </a:lnRef>
          <a:fillRef idx="0">
            <a:schemeClr val="dk1"/>
          </a:fillRef>
          <a:effectRef idx="0">
            <a:schemeClr val="dk1"/>
          </a:effectRef>
          <a:fontRef idx="minor">
            <a:schemeClr val="tx1"/>
          </a:fontRef>
        </p:style>
      </p:cxnSp>
      <p:grpSp>
        <p:nvGrpSpPr>
          <p:cNvPr id="4" name="组合 3">
            <a:extLst>
              <a:ext uri="{FF2B5EF4-FFF2-40B4-BE49-F238E27FC236}">
                <a16:creationId xmlns:a16="http://schemas.microsoft.com/office/drawing/2014/main" id="{73F36B74-BAD0-4A3F-856B-FE70BFEE421E}"/>
              </a:ext>
            </a:extLst>
          </p:cNvPr>
          <p:cNvGrpSpPr/>
          <p:nvPr/>
        </p:nvGrpSpPr>
        <p:grpSpPr>
          <a:xfrm>
            <a:off x="594918" y="3564250"/>
            <a:ext cx="10656224" cy="1766677"/>
            <a:chOff x="1127051" y="1131767"/>
            <a:chExt cx="10520193" cy="1766677"/>
          </a:xfrm>
        </p:grpSpPr>
        <p:pic>
          <p:nvPicPr>
            <p:cNvPr id="5" name="图片 4">
              <a:extLst>
                <a:ext uri="{FF2B5EF4-FFF2-40B4-BE49-F238E27FC236}">
                  <a16:creationId xmlns:a16="http://schemas.microsoft.com/office/drawing/2014/main" id="{033DFA0B-05F9-43E3-9ABF-4FD0EEB2DDD9}"/>
                </a:ext>
              </a:extLst>
            </p:cNvPr>
            <p:cNvPicPr>
              <a:picLocks noChangeAspect="1"/>
            </p:cNvPicPr>
            <p:nvPr/>
          </p:nvPicPr>
          <p:blipFill>
            <a:blip r:embed="rId3"/>
            <a:stretch>
              <a:fillRect/>
            </a:stretch>
          </p:blipFill>
          <p:spPr>
            <a:xfrm>
              <a:off x="1467292" y="2088819"/>
              <a:ext cx="3867150" cy="809625"/>
            </a:xfrm>
            <a:prstGeom prst="rect">
              <a:avLst/>
            </a:prstGeom>
          </p:spPr>
        </p:pic>
        <p:sp>
          <p:nvSpPr>
            <p:cNvPr id="6" name="文本框 5">
              <a:extLst>
                <a:ext uri="{FF2B5EF4-FFF2-40B4-BE49-F238E27FC236}">
                  <a16:creationId xmlns:a16="http://schemas.microsoft.com/office/drawing/2014/main" id="{D85488DE-6B46-4055-A207-8613B4FB36C4}"/>
                </a:ext>
              </a:extLst>
            </p:cNvPr>
            <p:cNvSpPr txBox="1"/>
            <p:nvPr/>
          </p:nvSpPr>
          <p:spPr>
            <a:xfrm>
              <a:off x="1127051" y="1131767"/>
              <a:ext cx="10520193" cy="923330"/>
            </a:xfrm>
            <a:prstGeom prst="rect">
              <a:avLst/>
            </a:prstGeom>
            <a:noFill/>
          </p:spPr>
          <p:txBody>
            <a:bodyPr wrap="square" rtlCol="0">
              <a:spAutoFit/>
            </a:bodyPr>
            <a:lstStyle/>
            <a:p>
              <a:r>
                <a:rPr lang="en-US" altLang="zh-CN" dirty="0"/>
                <a:t>During the training, our method can also be divided into </a:t>
              </a:r>
              <a:r>
                <a:rPr lang="en-US" altLang="zh-CN" b="1" dirty="0"/>
                <a:t>three steps </a:t>
              </a:r>
              <a:r>
                <a:rPr lang="en-US" altLang="zh-CN" dirty="0"/>
                <a:t>as traditional bi-classifier adversarial learning methods.</a:t>
              </a:r>
            </a:p>
            <a:p>
              <a:r>
                <a:rPr lang="en-US" altLang="zh-CN" dirty="0"/>
                <a:t>In the </a:t>
              </a:r>
              <a:r>
                <a:rPr lang="en-US" altLang="zh-CN" b="1" dirty="0"/>
                <a:t>first step</a:t>
              </a:r>
              <a:r>
                <a:rPr lang="en-US" altLang="zh-CN" dirty="0"/>
                <a:t>, it is same as traditional bi-classifier adversarial learning methods :</a:t>
              </a:r>
              <a:endParaRPr lang="zh-CN" altLang="en-US" dirty="0"/>
            </a:p>
          </p:txBody>
        </p:sp>
      </p:grpSp>
      <p:sp>
        <p:nvSpPr>
          <p:cNvPr id="11" name="文本框 10">
            <a:extLst>
              <a:ext uri="{FF2B5EF4-FFF2-40B4-BE49-F238E27FC236}">
                <a16:creationId xmlns:a16="http://schemas.microsoft.com/office/drawing/2014/main" id="{B03FFEEF-2062-42F6-B62C-64D91870B0C1}"/>
              </a:ext>
            </a:extLst>
          </p:cNvPr>
          <p:cNvSpPr txBox="1"/>
          <p:nvPr/>
        </p:nvSpPr>
        <p:spPr>
          <a:xfrm>
            <a:off x="594918" y="1619055"/>
            <a:ext cx="10656224" cy="1200329"/>
          </a:xfrm>
          <a:prstGeom prst="rect">
            <a:avLst/>
          </a:prstGeom>
          <a:noFill/>
        </p:spPr>
        <p:txBody>
          <a:bodyPr wrap="square" rtlCol="0">
            <a:spAutoFit/>
          </a:bodyPr>
          <a:lstStyle/>
          <a:p>
            <a:r>
              <a:rPr lang="en-US" altLang="zh-CN" dirty="0"/>
              <a:t>Before the each epoch, our method first randomly select </a:t>
            </a:r>
            <a:r>
              <a:rPr lang="en-US" altLang="zh-CN" i="1" dirty="0"/>
              <a:t>m</a:t>
            </a:r>
            <a:r>
              <a:rPr lang="en-US" altLang="zh-CN" dirty="0"/>
              <a:t> source samples into memory for each category, then the initial cluster centers are calculated based on memory and </a:t>
            </a:r>
            <a:r>
              <a:rPr lang="en-US" altLang="zh-CN" b="1" dirty="0"/>
              <a:t>K-means</a:t>
            </a:r>
            <a:r>
              <a:rPr lang="zh-CN" altLang="en-US" b="1" dirty="0"/>
              <a:t> </a:t>
            </a:r>
            <a:r>
              <a:rPr lang="en-US" altLang="zh-CN" b="1" dirty="0"/>
              <a:t>algorithm</a:t>
            </a:r>
            <a:r>
              <a:rPr lang="zh-CN" altLang="en-US" b="1" dirty="0"/>
              <a:t> </a:t>
            </a:r>
            <a:r>
              <a:rPr lang="en-US" altLang="zh-CN" b="1" dirty="0"/>
              <a:t>is performed to pseudo-label target samples</a:t>
            </a:r>
            <a:r>
              <a:rPr lang="en-US" altLang="zh-CN" dirty="0"/>
              <a:t>. </a:t>
            </a:r>
            <a:br>
              <a:rPr lang="en-US" altLang="zh-CN" dirty="0"/>
            </a:br>
            <a:endParaRPr lang="en-US" altLang="zh-CN" dirty="0"/>
          </a:p>
        </p:txBody>
      </p:sp>
    </p:spTree>
    <p:extLst>
      <p:ext uri="{BB962C8B-B14F-4D97-AF65-F5344CB8AC3E}">
        <p14:creationId xmlns:p14="http://schemas.microsoft.com/office/powerpoint/2010/main" val="308355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32C910E-441C-8E15-DDE8-EFEFE08566AB}"/>
              </a:ext>
            </a:extLst>
          </p:cNvPr>
          <p:cNvSpPr txBox="1"/>
          <p:nvPr/>
        </p:nvSpPr>
        <p:spPr>
          <a:xfrm>
            <a:off x="733826" y="391160"/>
            <a:ext cx="1771960" cy="630942"/>
          </a:xfrm>
          <a:prstGeom prst="rect">
            <a:avLst/>
          </a:prstGeom>
          <a:noFill/>
        </p:spPr>
        <p:txBody>
          <a:bodyPr wrap="none" rtlCol="0">
            <a:spAutoFit/>
          </a:bodyPr>
          <a:lstStyle/>
          <a:p>
            <a:r>
              <a:rPr lang="en-US" altLang="zh-CN" sz="3500" b="1" dirty="0">
                <a:latin typeface="Arial" panose="020B0604020202020204" pitchFamily="34" charset="0"/>
                <a:cs typeface="Arial" panose="020B0604020202020204" pitchFamily="34" charset="0"/>
              </a:rPr>
              <a:t>DETAIL</a:t>
            </a:r>
            <a:endParaRPr lang="zh-CN" altLang="en-US" sz="3500" b="1" dirty="0">
              <a:latin typeface="Arial" panose="020B0604020202020204" pitchFamily="34" charset="0"/>
              <a:cs typeface="Arial" panose="020B0604020202020204" pitchFamily="34" charset="0"/>
            </a:endParaRPr>
          </a:p>
        </p:txBody>
      </p:sp>
      <p:cxnSp>
        <p:nvCxnSpPr>
          <p:cNvPr id="9" name="直接连接符 8">
            <a:extLst>
              <a:ext uri="{FF2B5EF4-FFF2-40B4-BE49-F238E27FC236}">
                <a16:creationId xmlns:a16="http://schemas.microsoft.com/office/drawing/2014/main" id="{8B5F1907-2CEC-9897-CBC6-133984987116}"/>
              </a:ext>
            </a:extLst>
          </p:cNvPr>
          <p:cNvCxnSpPr>
            <a:cxnSpLocks/>
          </p:cNvCxnSpPr>
          <p:nvPr/>
        </p:nvCxnSpPr>
        <p:spPr>
          <a:xfrm>
            <a:off x="872633" y="988113"/>
            <a:ext cx="1522697" cy="0"/>
          </a:xfrm>
          <a:prstGeom prst="line">
            <a:avLst/>
          </a:prstGeom>
          <a:ln w="1524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17992C30-DBB8-4491-8714-FC89DE55DB1B}"/>
              </a:ext>
            </a:extLst>
          </p:cNvPr>
          <p:cNvSpPr txBox="1"/>
          <p:nvPr/>
        </p:nvSpPr>
        <p:spPr>
          <a:xfrm>
            <a:off x="525315" y="1157390"/>
            <a:ext cx="11068918" cy="923330"/>
          </a:xfrm>
          <a:prstGeom prst="rect">
            <a:avLst/>
          </a:prstGeom>
          <a:noFill/>
        </p:spPr>
        <p:txBody>
          <a:bodyPr wrap="square" rtlCol="0">
            <a:spAutoFit/>
          </a:bodyPr>
          <a:lstStyle/>
          <a:p>
            <a:r>
              <a:rPr lang="en-US" altLang="zh-CN" dirty="0"/>
              <a:t>In the </a:t>
            </a:r>
            <a:r>
              <a:rPr lang="en-US" altLang="zh-CN" b="1" dirty="0"/>
              <a:t>second step</a:t>
            </a:r>
            <a:r>
              <a:rPr lang="en-US" altLang="zh-CN" dirty="0"/>
              <a:t>, the Expertise-aware classifier interference (ECI) is proposed by us. </a:t>
            </a:r>
            <a:r>
              <a:rPr lang="en-US" altLang="zh-CN" b="1" dirty="0"/>
              <a:t>Traditional bi-classifier adversarial learning methods yield new ambiguous target samples in this step, while our method can be effective to solve this problem.</a:t>
            </a:r>
            <a:endParaRPr lang="zh-CN" altLang="en-US" b="1" dirty="0"/>
          </a:p>
        </p:txBody>
      </p:sp>
      <p:grpSp>
        <p:nvGrpSpPr>
          <p:cNvPr id="3" name="组合 2">
            <a:extLst>
              <a:ext uri="{FF2B5EF4-FFF2-40B4-BE49-F238E27FC236}">
                <a16:creationId xmlns:a16="http://schemas.microsoft.com/office/drawing/2014/main" id="{818439A2-81B8-441E-B3A7-A45C7083AEA7}"/>
              </a:ext>
            </a:extLst>
          </p:cNvPr>
          <p:cNvGrpSpPr/>
          <p:nvPr/>
        </p:nvGrpSpPr>
        <p:grpSpPr>
          <a:xfrm>
            <a:off x="569705" y="2216008"/>
            <a:ext cx="11299740" cy="1433587"/>
            <a:chOff x="569705" y="2313978"/>
            <a:chExt cx="11299740" cy="1433587"/>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D87D5B8-2F1A-4239-BEFE-F558C05C78D8}"/>
                    </a:ext>
                  </a:extLst>
                </p:cNvPr>
                <p:cNvSpPr txBox="1"/>
                <p:nvPr/>
              </p:nvSpPr>
              <p:spPr>
                <a:xfrm>
                  <a:off x="569705" y="2313978"/>
                  <a:ext cx="11299740" cy="1200329"/>
                </a:xfrm>
                <a:prstGeom prst="rect">
                  <a:avLst/>
                </a:prstGeom>
                <a:noFill/>
              </p:spPr>
              <p:txBody>
                <a:bodyPr wrap="square" rtlCol="0">
                  <a:spAutoFit/>
                </a:bodyPr>
                <a:lstStyle/>
                <a:p>
                  <a:r>
                    <a:rPr lang="en-US" altLang="zh-CN" dirty="0"/>
                    <a:t>Specifically, we first divide the target samples into two subsets where the classifier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oMath>
                  </a14:m>
                  <a:r>
                    <a:rPr lang="en-US" altLang="zh-CN" dirty="0"/>
                    <a:t> and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oMath>
                  </a14:m>
                  <a:r>
                    <a:rPr lang="en-US" altLang="zh-CN" dirty="0"/>
                    <a:t> yield better prediction respectively. And the </a:t>
                  </a:r>
                  <a:r>
                    <a:rPr lang="en-US" altLang="zh-CN" dirty="0" err="1"/>
                    <a:t>Kullback-Leibler</a:t>
                  </a:r>
                  <a:r>
                    <a:rPr lang="en-US" altLang="zh-CN" dirty="0"/>
                    <a:t> (KL) divergence is introduced as evaluation criteria.</a:t>
                  </a:r>
                  <a:br>
                    <a:rPr lang="en-US" altLang="zh-CN" dirty="0"/>
                  </a:br>
                  <a:r>
                    <a:rPr lang="en-US" altLang="zh-CN" dirty="0"/>
                    <a:t> </a:t>
                  </a:r>
                  <a:br>
                    <a:rPr lang="en-US" altLang="zh-CN" dirty="0"/>
                  </a:br>
                  <a:endParaRPr lang="zh-CN" altLang="en-US" b="1" dirty="0"/>
                </a:p>
              </p:txBody>
            </p:sp>
          </mc:Choice>
          <mc:Fallback xmlns="">
            <p:sp>
              <p:nvSpPr>
                <p:cNvPr id="7" name="文本框 6">
                  <a:extLst>
                    <a:ext uri="{FF2B5EF4-FFF2-40B4-BE49-F238E27FC236}">
                      <a16:creationId xmlns:a16="http://schemas.microsoft.com/office/drawing/2014/main" id="{4D87D5B8-2F1A-4239-BEFE-F558C05C78D8}"/>
                    </a:ext>
                  </a:extLst>
                </p:cNvPr>
                <p:cNvSpPr txBox="1">
                  <a:spLocks noRot="1" noChangeAspect="1" noMove="1" noResize="1" noEditPoints="1" noAdjustHandles="1" noChangeArrowheads="1" noChangeShapeType="1" noTextEdit="1"/>
                </p:cNvSpPr>
                <p:nvPr/>
              </p:nvSpPr>
              <p:spPr>
                <a:xfrm>
                  <a:off x="569705" y="2313978"/>
                  <a:ext cx="11299740" cy="1200329"/>
                </a:xfrm>
                <a:prstGeom prst="rect">
                  <a:avLst/>
                </a:prstGeom>
                <a:blipFill>
                  <a:blip r:embed="rId3"/>
                  <a:stretch>
                    <a:fillRect l="-431" t="-306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F63982B-2319-471D-9588-925AE1D934C1}"/>
                </a:ext>
              </a:extLst>
            </p:cNvPr>
            <p:cNvPicPr>
              <a:picLocks noChangeAspect="1"/>
            </p:cNvPicPr>
            <p:nvPr/>
          </p:nvPicPr>
          <p:blipFill>
            <a:blip r:embed="rId4"/>
            <a:stretch>
              <a:fillRect/>
            </a:stretch>
          </p:blipFill>
          <p:spPr>
            <a:xfrm>
              <a:off x="1124661" y="3109390"/>
              <a:ext cx="2762250" cy="638175"/>
            </a:xfrm>
            <a:prstGeom prst="rect">
              <a:avLst/>
            </a:prstGeom>
          </p:spPr>
        </p:pic>
      </p:grpSp>
      <p:grpSp>
        <p:nvGrpSpPr>
          <p:cNvPr id="24" name="组合 23">
            <a:extLst>
              <a:ext uri="{FF2B5EF4-FFF2-40B4-BE49-F238E27FC236}">
                <a16:creationId xmlns:a16="http://schemas.microsoft.com/office/drawing/2014/main" id="{1E65B38F-B663-490A-B75A-713E020E3CBD}"/>
              </a:ext>
            </a:extLst>
          </p:cNvPr>
          <p:cNvGrpSpPr/>
          <p:nvPr/>
        </p:nvGrpSpPr>
        <p:grpSpPr>
          <a:xfrm>
            <a:off x="569705" y="3336513"/>
            <a:ext cx="11068918" cy="2611747"/>
            <a:chOff x="569705" y="3336513"/>
            <a:chExt cx="11068918" cy="2611747"/>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5810978-8207-4F61-9126-84ED04EB0383}"/>
                    </a:ext>
                  </a:extLst>
                </p:cNvPr>
                <p:cNvSpPr txBox="1"/>
                <p:nvPr/>
              </p:nvSpPr>
              <p:spPr>
                <a:xfrm>
                  <a:off x="569705" y="3336513"/>
                  <a:ext cx="11068918" cy="2313134"/>
                </a:xfrm>
                <a:prstGeom prst="rect">
                  <a:avLst/>
                </a:prstGeom>
                <a:noFill/>
              </p:spPr>
              <p:txBody>
                <a:bodyPr wrap="square" rtlCol="0">
                  <a:spAutoFit/>
                </a:bodyPr>
                <a:lstStyle/>
                <a:p>
                  <a:br>
                    <a:rPr lang="en-US" altLang="zh-CN" dirty="0"/>
                  </a:br>
                  <a:r>
                    <a:rPr lang="en-US" altLang="zh-CN" dirty="0"/>
                    <a:t>For updating the classifier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oMath>
                  </a14:m>
                  <a:r>
                    <a:rPr lang="en-US" altLang="zh-CN" dirty="0"/>
                    <a:t>, it can perform better than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oMath>
                  </a14:m>
                  <a:r>
                    <a:rPr lang="en-US" altLang="zh-CN" dirty="0"/>
                    <a:t> on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a:rPr lang="en-US" altLang="zh-CN" i="1">
                              <a:latin typeface="Cambria Math" panose="02040503050406030204" pitchFamily="18" charset="0"/>
                            </a:rPr>
                            <m:t>1</m:t>
                          </m:r>
                        </m:sub>
                        <m:sup>
                          <m:r>
                            <a:rPr lang="en-US" altLang="zh-CN" i="1">
                              <a:latin typeface="Cambria Math" panose="02040503050406030204" pitchFamily="18" charset="0"/>
                            </a:rPr>
                            <m:t>𝑡</m:t>
                          </m:r>
                        </m:sup>
                      </m:sSubSup>
                    </m:oMath>
                  </a14:m>
                  <a:r>
                    <a:rPr lang="en-US" altLang="zh-CN" dirty="0"/>
                    <a:t> set, </a:t>
                  </a:r>
                  <a:r>
                    <a:rPr lang="en-US" altLang="zh-CN" b="1" dirty="0"/>
                    <a:t>so it is further required to maximize the prediction discrepancy with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𝒉</m:t>
                          </m:r>
                        </m:e>
                        <m:sub>
                          <m:r>
                            <a:rPr lang="en-US" altLang="zh-CN" b="1" i="1">
                              <a:latin typeface="Cambria Math" panose="02040503050406030204" pitchFamily="18" charset="0"/>
                            </a:rPr>
                            <m:t>𝟐</m:t>
                          </m:r>
                        </m:sub>
                      </m:sSub>
                    </m:oMath>
                  </a14:m>
                  <a:r>
                    <a:rPr lang="en-US" altLang="zh-CN" b="1" dirty="0"/>
                    <a:t> to detect the target samples excluded by the support of the source domain</a:t>
                  </a:r>
                  <a:r>
                    <a:rPr lang="en-US" altLang="zh-CN" dirty="0"/>
                    <a:t>. While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oMath>
                  </a14:m>
                  <a:r>
                    <a:rPr lang="en-US" altLang="zh-CN" dirty="0"/>
                    <a:t> perform worse than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oMath>
                  </a14:m>
                  <a:r>
                    <a:rPr lang="en-US" altLang="zh-CN" dirty="0"/>
                    <a:t> on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𝑡</m:t>
                          </m:r>
                        </m:sup>
                      </m:sSubSup>
                    </m:oMath>
                  </a14:m>
                  <a:r>
                    <a:rPr lang="en-US" altLang="zh-CN" dirty="0"/>
                    <a:t> set, which may predict incorrectly and yield the ambiguous target samples on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𝐵</m:t>
                          </m:r>
                        </m:e>
                        <m:sub>
                          <m:r>
                            <a:rPr lang="en-US" altLang="zh-CN" i="1">
                              <a:latin typeface="Cambria Math" panose="02040503050406030204" pitchFamily="18" charset="0"/>
                            </a:rPr>
                            <m:t>2</m:t>
                          </m:r>
                        </m:sub>
                        <m:sup>
                          <m:r>
                            <a:rPr lang="en-US" altLang="zh-CN" i="1">
                              <a:latin typeface="Cambria Math" panose="02040503050406030204" pitchFamily="18" charset="0"/>
                            </a:rPr>
                            <m:t>𝑡</m:t>
                          </m:r>
                        </m:sup>
                      </m:sSubSup>
                      <m:r>
                        <a:rPr lang="en-US" altLang="zh-CN" i="1">
                          <a:latin typeface="Cambria Math" panose="02040503050406030204" pitchFamily="18" charset="0"/>
                        </a:rPr>
                        <m:t> </m:t>
                      </m:r>
                    </m:oMath>
                  </a14:m>
                  <a:r>
                    <a:rPr lang="en-US" altLang="zh-CN" dirty="0"/>
                    <a:t>set, so </a:t>
                  </a:r>
                  <a:r>
                    <a:rPr lang="en-US" altLang="zh-CN" b="1" dirty="0"/>
                    <a:t>it is needed to minimize the prediction discrepancy to correct its prediction. </a:t>
                  </a:r>
                  <a:r>
                    <a:rPr lang="en-US" altLang="zh-CN" dirty="0"/>
                    <a:t>And vice versa for updating the classifier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oMath>
                  </a14:m>
                  <a:r>
                    <a:rPr lang="en-US" altLang="zh-CN" dirty="0"/>
                    <a:t>.</a:t>
                  </a:r>
                  <a:br>
                    <a:rPr lang="en-US" altLang="zh-CN" dirty="0"/>
                  </a:br>
                  <a:r>
                    <a:rPr lang="en-US" altLang="zh-CN" dirty="0"/>
                    <a:t> </a:t>
                  </a:r>
                  <a:br>
                    <a:rPr lang="en-US" altLang="zh-CN" dirty="0"/>
                  </a:br>
                  <a:endParaRPr lang="zh-CN" altLang="en-US" b="1" dirty="0"/>
                </a:p>
              </p:txBody>
            </p:sp>
          </mc:Choice>
          <mc:Fallback xmlns="">
            <p:sp>
              <p:nvSpPr>
                <p:cNvPr id="20" name="文本框 19">
                  <a:extLst>
                    <a:ext uri="{FF2B5EF4-FFF2-40B4-BE49-F238E27FC236}">
                      <a16:creationId xmlns:a16="http://schemas.microsoft.com/office/drawing/2014/main" id="{35810978-8207-4F61-9126-84ED04EB0383}"/>
                    </a:ext>
                  </a:extLst>
                </p:cNvPr>
                <p:cNvSpPr txBox="1">
                  <a:spLocks noRot="1" noChangeAspect="1" noMove="1" noResize="1" noEditPoints="1" noAdjustHandles="1" noChangeArrowheads="1" noChangeShapeType="1" noTextEdit="1"/>
                </p:cNvSpPr>
                <p:nvPr/>
              </p:nvSpPr>
              <p:spPr>
                <a:xfrm>
                  <a:off x="569705" y="3336513"/>
                  <a:ext cx="11068918" cy="2313134"/>
                </a:xfrm>
                <a:prstGeom prst="rect">
                  <a:avLst/>
                </a:prstGeom>
                <a:blipFill>
                  <a:blip r:embed="rId5"/>
                  <a:stretch>
                    <a:fillRect l="-441"/>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B2230969-A817-42A9-B10D-80A0DA6CE613}"/>
                </a:ext>
              </a:extLst>
            </p:cNvPr>
            <p:cNvPicPr>
              <a:picLocks noChangeAspect="1"/>
            </p:cNvPicPr>
            <p:nvPr/>
          </p:nvPicPr>
          <p:blipFill>
            <a:blip r:embed="rId6"/>
            <a:stretch>
              <a:fillRect/>
            </a:stretch>
          </p:blipFill>
          <p:spPr>
            <a:xfrm>
              <a:off x="943686" y="4991100"/>
              <a:ext cx="3124200" cy="533400"/>
            </a:xfrm>
            <a:prstGeom prst="rect">
              <a:avLst/>
            </a:prstGeom>
          </p:spPr>
        </p:pic>
        <p:pic>
          <p:nvPicPr>
            <p:cNvPr id="23" name="图片 22">
              <a:extLst>
                <a:ext uri="{FF2B5EF4-FFF2-40B4-BE49-F238E27FC236}">
                  <a16:creationId xmlns:a16="http://schemas.microsoft.com/office/drawing/2014/main" id="{792B6A26-D73F-48BC-AA49-EAADA24DA396}"/>
                </a:ext>
              </a:extLst>
            </p:cNvPr>
            <p:cNvPicPr>
              <a:picLocks noChangeAspect="1"/>
            </p:cNvPicPr>
            <p:nvPr/>
          </p:nvPicPr>
          <p:blipFill>
            <a:blip r:embed="rId7"/>
            <a:stretch>
              <a:fillRect/>
            </a:stretch>
          </p:blipFill>
          <p:spPr>
            <a:xfrm>
              <a:off x="1048461" y="5452960"/>
              <a:ext cx="2914650" cy="495300"/>
            </a:xfrm>
            <a:prstGeom prst="rect">
              <a:avLst/>
            </a:prstGeom>
          </p:spPr>
        </p:pic>
      </p:grpSp>
      <p:pic>
        <p:nvPicPr>
          <p:cNvPr id="25" name="图片 24">
            <a:extLst>
              <a:ext uri="{FF2B5EF4-FFF2-40B4-BE49-F238E27FC236}">
                <a16:creationId xmlns:a16="http://schemas.microsoft.com/office/drawing/2014/main" id="{8437B13C-BF67-4F0E-AF6C-ED01537DE466}"/>
              </a:ext>
            </a:extLst>
          </p:cNvPr>
          <p:cNvPicPr>
            <a:picLocks noChangeAspect="1"/>
          </p:cNvPicPr>
          <p:nvPr/>
        </p:nvPicPr>
        <p:blipFill>
          <a:blip r:embed="rId8"/>
          <a:stretch>
            <a:fillRect/>
          </a:stretch>
        </p:blipFill>
        <p:spPr>
          <a:xfrm>
            <a:off x="5389023" y="5033922"/>
            <a:ext cx="3562350" cy="771525"/>
          </a:xfrm>
          <a:prstGeom prst="rect">
            <a:avLst/>
          </a:prstGeom>
        </p:spPr>
      </p:pic>
    </p:spTree>
    <p:extLst>
      <p:ext uri="{BB962C8B-B14F-4D97-AF65-F5344CB8AC3E}">
        <p14:creationId xmlns:p14="http://schemas.microsoft.com/office/powerpoint/2010/main" val="320945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232C910E-441C-8E15-DDE8-EFEFE08566AB}"/>
              </a:ext>
            </a:extLst>
          </p:cNvPr>
          <p:cNvSpPr txBox="1"/>
          <p:nvPr/>
        </p:nvSpPr>
        <p:spPr>
          <a:xfrm>
            <a:off x="733826" y="391160"/>
            <a:ext cx="1771960" cy="630942"/>
          </a:xfrm>
          <a:prstGeom prst="rect">
            <a:avLst/>
          </a:prstGeom>
          <a:noFill/>
        </p:spPr>
        <p:txBody>
          <a:bodyPr wrap="none" rtlCol="0">
            <a:spAutoFit/>
          </a:bodyPr>
          <a:lstStyle/>
          <a:p>
            <a:r>
              <a:rPr lang="en-US" altLang="zh-CN" sz="3500" b="1" dirty="0">
                <a:latin typeface="Arial" panose="020B0604020202020204" pitchFamily="34" charset="0"/>
                <a:cs typeface="Arial" panose="020B0604020202020204" pitchFamily="34" charset="0"/>
              </a:rPr>
              <a:t>DETAIL</a:t>
            </a:r>
            <a:endParaRPr lang="zh-CN" altLang="en-US" sz="3500" b="1" dirty="0">
              <a:latin typeface="Arial" panose="020B0604020202020204" pitchFamily="34" charset="0"/>
              <a:cs typeface="Arial" panose="020B0604020202020204" pitchFamily="34" charset="0"/>
            </a:endParaRPr>
          </a:p>
        </p:txBody>
      </p:sp>
      <p:cxnSp>
        <p:nvCxnSpPr>
          <p:cNvPr id="9" name="直接连接符 8">
            <a:extLst>
              <a:ext uri="{FF2B5EF4-FFF2-40B4-BE49-F238E27FC236}">
                <a16:creationId xmlns:a16="http://schemas.microsoft.com/office/drawing/2014/main" id="{8B5F1907-2CEC-9897-CBC6-133984987116}"/>
              </a:ext>
            </a:extLst>
          </p:cNvPr>
          <p:cNvCxnSpPr>
            <a:cxnSpLocks/>
          </p:cNvCxnSpPr>
          <p:nvPr/>
        </p:nvCxnSpPr>
        <p:spPr>
          <a:xfrm>
            <a:off x="872633" y="988113"/>
            <a:ext cx="1522697" cy="0"/>
          </a:xfrm>
          <a:prstGeom prst="line">
            <a:avLst/>
          </a:prstGeom>
          <a:ln w="15240"/>
        </p:spPr>
        <p:style>
          <a:lnRef idx="1">
            <a:schemeClr val="dk1"/>
          </a:lnRef>
          <a:fillRef idx="0">
            <a:schemeClr val="dk1"/>
          </a:fillRef>
          <a:effectRef idx="0">
            <a:schemeClr val="dk1"/>
          </a:effectRef>
          <a:fontRef idx="minor">
            <a:schemeClr val="tx1"/>
          </a:fontRef>
        </p:style>
      </p:cxnSp>
      <p:pic>
        <p:nvPicPr>
          <p:cNvPr id="4" name="图片 3">
            <a:extLst>
              <a:ext uri="{FF2B5EF4-FFF2-40B4-BE49-F238E27FC236}">
                <a16:creationId xmlns:a16="http://schemas.microsoft.com/office/drawing/2014/main" id="{53B62EAC-30D8-4A5A-BF88-B31D914D57B6}"/>
              </a:ext>
            </a:extLst>
          </p:cNvPr>
          <p:cNvPicPr>
            <a:picLocks noChangeAspect="1"/>
          </p:cNvPicPr>
          <p:nvPr/>
        </p:nvPicPr>
        <p:blipFill>
          <a:blip r:embed="rId3"/>
          <a:stretch>
            <a:fillRect/>
          </a:stretch>
        </p:blipFill>
        <p:spPr>
          <a:xfrm>
            <a:off x="671913" y="1022102"/>
            <a:ext cx="4905375" cy="2181225"/>
          </a:xfrm>
          <a:prstGeom prst="rect">
            <a:avLst/>
          </a:prstGeom>
        </p:spPr>
      </p:pic>
      <p:pic>
        <p:nvPicPr>
          <p:cNvPr id="10" name="图片 9">
            <a:extLst>
              <a:ext uri="{FF2B5EF4-FFF2-40B4-BE49-F238E27FC236}">
                <a16:creationId xmlns:a16="http://schemas.microsoft.com/office/drawing/2014/main" id="{1BE6438F-4F72-4636-8B37-9D6A11DE8C65}"/>
              </a:ext>
            </a:extLst>
          </p:cNvPr>
          <p:cNvPicPr>
            <a:picLocks noChangeAspect="1"/>
          </p:cNvPicPr>
          <p:nvPr/>
        </p:nvPicPr>
        <p:blipFill>
          <a:blip r:embed="rId4"/>
          <a:stretch>
            <a:fillRect/>
          </a:stretch>
        </p:blipFill>
        <p:spPr>
          <a:xfrm>
            <a:off x="733826" y="3429000"/>
            <a:ext cx="4781550" cy="2905125"/>
          </a:xfrm>
          <a:prstGeom prst="rect">
            <a:avLst/>
          </a:prstGeom>
        </p:spPr>
      </p:pic>
      <p:pic>
        <p:nvPicPr>
          <p:cNvPr id="12" name="图片 11">
            <a:extLst>
              <a:ext uri="{FF2B5EF4-FFF2-40B4-BE49-F238E27FC236}">
                <a16:creationId xmlns:a16="http://schemas.microsoft.com/office/drawing/2014/main" id="{5DFC9553-4E6D-4D8A-8E8B-AB033F980380}"/>
              </a:ext>
            </a:extLst>
          </p:cNvPr>
          <p:cNvPicPr>
            <a:picLocks noChangeAspect="1"/>
          </p:cNvPicPr>
          <p:nvPr/>
        </p:nvPicPr>
        <p:blipFill>
          <a:blip r:embed="rId5"/>
          <a:stretch>
            <a:fillRect/>
          </a:stretch>
        </p:blipFill>
        <p:spPr>
          <a:xfrm>
            <a:off x="6510568" y="1115905"/>
            <a:ext cx="4781550" cy="666750"/>
          </a:xfrm>
          <a:prstGeom prst="rect">
            <a:avLst/>
          </a:prstGeom>
        </p:spPr>
      </p:pic>
      <p:pic>
        <p:nvPicPr>
          <p:cNvPr id="13" name="图片 12">
            <a:extLst>
              <a:ext uri="{FF2B5EF4-FFF2-40B4-BE49-F238E27FC236}">
                <a16:creationId xmlns:a16="http://schemas.microsoft.com/office/drawing/2014/main" id="{F381CB16-6826-4DF1-A060-DF78F3E1D831}"/>
              </a:ext>
            </a:extLst>
          </p:cNvPr>
          <p:cNvPicPr>
            <a:picLocks noChangeAspect="1"/>
          </p:cNvPicPr>
          <p:nvPr/>
        </p:nvPicPr>
        <p:blipFill>
          <a:blip r:embed="rId6"/>
          <a:stretch>
            <a:fillRect/>
          </a:stretch>
        </p:blipFill>
        <p:spPr>
          <a:xfrm>
            <a:off x="6539143" y="1846230"/>
            <a:ext cx="4752975" cy="2295525"/>
          </a:xfrm>
          <a:prstGeom prst="rect">
            <a:avLst/>
          </a:prstGeom>
        </p:spPr>
      </p:pic>
      <p:pic>
        <p:nvPicPr>
          <p:cNvPr id="14" name="图片 13">
            <a:extLst>
              <a:ext uri="{FF2B5EF4-FFF2-40B4-BE49-F238E27FC236}">
                <a16:creationId xmlns:a16="http://schemas.microsoft.com/office/drawing/2014/main" id="{10E9C08D-E6F1-40D3-87DE-53AC3C6A8FDF}"/>
              </a:ext>
            </a:extLst>
          </p:cNvPr>
          <p:cNvPicPr>
            <a:picLocks noChangeAspect="1"/>
          </p:cNvPicPr>
          <p:nvPr/>
        </p:nvPicPr>
        <p:blipFill>
          <a:blip r:embed="rId7"/>
          <a:stretch>
            <a:fillRect/>
          </a:stretch>
        </p:blipFill>
        <p:spPr>
          <a:xfrm>
            <a:off x="6676626" y="4243060"/>
            <a:ext cx="4724400" cy="1962150"/>
          </a:xfrm>
          <a:prstGeom prst="rect">
            <a:avLst/>
          </a:prstGeom>
        </p:spPr>
      </p:pic>
    </p:spTree>
    <p:extLst>
      <p:ext uri="{BB962C8B-B14F-4D97-AF65-F5344CB8AC3E}">
        <p14:creationId xmlns:p14="http://schemas.microsoft.com/office/powerpoint/2010/main" val="192344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10804</TotalTime>
  <Words>1693</Words>
  <Application>Microsoft Office PowerPoint</Application>
  <PresentationFormat>宽屏</PresentationFormat>
  <Paragraphs>131</Paragraphs>
  <Slides>16</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帅锋</dc:creator>
  <cp:lastModifiedBy>Buerzlh</cp:lastModifiedBy>
  <cp:revision>590</cp:revision>
  <dcterms:created xsi:type="dcterms:W3CDTF">2022-05-29T06:09:47Z</dcterms:created>
  <dcterms:modified xsi:type="dcterms:W3CDTF">2022-09-30T05:40:43Z</dcterms:modified>
</cp:coreProperties>
</file>