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notesMasterIdLst>
    <p:notesMasterId r:id="rId32"/>
  </p:notesMasterIdLst>
  <p:sldIdLst>
    <p:sldId id="256" r:id="rId15"/>
    <p:sldId id="263" r:id="rId16"/>
    <p:sldId id="258" r:id="rId17"/>
    <p:sldId id="260" r:id="rId18"/>
    <p:sldId id="265" r:id="rId19"/>
    <p:sldId id="261" r:id="rId20"/>
    <p:sldId id="267" r:id="rId21"/>
    <p:sldId id="268" r:id="rId22"/>
    <p:sldId id="269" r:id="rId23"/>
    <p:sldId id="270" r:id="rId24"/>
    <p:sldId id="271" r:id="rId25"/>
    <p:sldId id="272" r:id="rId26"/>
    <p:sldId id="278" r:id="rId27"/>
    <p:sldId id="273" r:id="rId28"/>
    <p:sldId id="277" r:id="rId29"/>
    <p:sldId id="262" r:id="rId30"/>
    <p:sldId id="264" r:id="rId31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AAC"/>
    <a:srgbClr val="FF0000"/>
    <a:srgbClr val="3C23F5"/>
    <a:srgbClr val="DDE9B9"/>
    <a:srgbClr val="FFCC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306"/>
        <p:guide pos="383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42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3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4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266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26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126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290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229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205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205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07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307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9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10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410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3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1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51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147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148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14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70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194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19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19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819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图片 6"/>
          <p:cNvPicPr>
            <a:picLocks noChangeAspect="1"/>
          </p:cNvPicPr>
          <p:nvPr userDrawn="1"/>
        </p:nvPicPr>
        <p:blipFill>
          <a:blip r:embed="rId12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19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92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92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4"/>
          <p:cNvSpPr txBox="1"/>
          <p:nvPr/>
        </p:nvSpPr>
        <p:spPr>
          <a:xfrm>
            <a:off x="834390" y="2968625"/>
            <a:ext cx="3141345" cy="12661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2" charset="-122"/>
                <a:ea typeface="微软雅黑" pitchFamily="2" charset="-122"/>
              </a:rPr>
              <a:t>mydir      </a:t>
            </a:r>
            <a:endParaRPr lang="en-US" altLang="zh-CN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4339" name="文本框 5"/>
          <p:cNvSpPr txBox="1"/>
          <p:nvPr/>
        </p:nvSpPr>
        <p:spPr>
          <a:xfrm>
            <a:off x="8485823" y="4005263"/>
            <a:ext cx="2630487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zh-CN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冯丽舟</a:t>
            </a:r>
            <a:endParaRPr lang="zh-CN" altLang="zh-CN" dirty="0">
              <a:solidFill>
                <a:srgbClr val="404040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14340" name="直接连接符 7"/>
          <p:cNvCxnSpPr/>
          <p:nvPr/>
        </p:nvCxnSpPr>
        <p:spPr>
          <a:xfrm>
            <a:off x="726440" y="3981768"/>
            <a:ext cx="11049000" cy="0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342" name="矩形 9"/>
          <p:cNvSpPr/>
          <p:nvPr/>
        </p:nvSpPr>
        <p:spPr>
          <a:xfrm>
            <a:off x="0" y="3590925"/>
            <a:ext cx="438150" cy="981075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6845" y="3490595"/>
            <a:ext cx="25038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实验报告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0195" y="3246120"/>
            <a:ext cx="2232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WIN32_FIND_DATA  </a:t>
            </a:r>
            <a:endParaRPr lang="zh-CN" altLang="en-US" sz="2000"/>
          </a:p>
        </p:txBody>
      </p:sp>
      <p:grpSp>
        <p:nvGrpSpPr>
          <p:cNvPr id="4" name="组合 3"/>
          <p:cNvGrpSpPr/>
          <p:nvPr/>
        </p:nvGrpSpPr>
        <p:grpSpPr>
          <a:xfrm>
            <a:off x="346037" y="991870"/>
            <a:ext cx="1494252" cy="758430"/>
            <a:chOff x="602" y="2679"/>
            <a:chExt cx="1933" cy="867"/>
          </a:xfrm>
        </p:grpSpPr>
        <p:sp>
          <p:nvSpPr>
            <p:cNvPr id="6" name="圆角矩形 5"/>
            <p:cNvSpPr/>
            <p:nvPr/>
          </p:nvSpPr>
          <p:spPr>
            <a:xfrm>
              <a:off x="602" y="2679"/>
              <a:ext cx="1660" cy="8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8" y="2764"/>
              <a:ext cx="1857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Display</a:t>
              </a:r>
              <a:endParaRPr lang="en-US" altLang="zh-CN" sz="2800" b="1"/>
            </a:p>
          </p:txBody>
        </p:sp>
      </p:grpSp>
      <p:cxnSp>
        <p:nvCxnSpPr>
          <p:cNvPr id="20" name="曲线连接符 19"/>
          <p:cNvCxnSpPr/>
          <p:nvPr/>
        </p:nvCxnSpPr>
        <p:spPr>
          <a:xfrm rot="5400000" flipV="1">
            <a:off x="462915" y="2113280"/>
            <a:ext cx="1527175" cy="7950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29255" y="3412490"/>
            <a:ext cx="8415020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.....</a:t>
            </a:r>
            <a:endParaRPr lang="en-US" altLang="zh-CN"/>
          </a:p>
          <a:p>
            <a:r>
              <a:rPr lang="zh-CN" altLang="en-US"/>
              <a:t>        FileTimeToSystemTime(&amp;ftWrite, &amp;stUTC);</a:t>
            </a:r>
            <a:endParaRPr lang="zh-CN" altLang="en-US"/>
          </a:p>
          <a:p>
            <a:r>
              <a:rPr lang="zh-CN" altLang="en-US"/>
              <a:t>        SystemTimeToTzSpecificLocalTime(NULL, &amp;stUTC, &amp;stLocal);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dwRet = StringCchPrintf(lpszString, dwSize,</a:t>
            </a:r>
            <a:endParaRPr lang="zh-CN" altLang="en-US"/>
          </a:p>
          <a:p>
            <a:r>
              <a:rPr lang="zh-CN" altLang="en-US"/>
              <a:t>           TEXT("%d/%02d/%02d  %02d:%02d"),stLocal.wYear,stLocal.wMonth, stLocal.wDay, </a:t>
            </a:r>
            <a:endParaRPr lang="zh-CN" altLang="en-US"/>
          </a:p>
          <a:p>
            <a:r>
              <a:rPr lang="zh-CN" altLang="en-US"/>
              <a:t>		stLocal.wHour, stLocal.wMinute);</a:t>
            </a:r>
            <a:endParaRPr lang="zh-CN" altLang="en-US"/>
          </a:p>
          <a:p>
            <a:r>
              <a:rPr lang="en-US" altLang="zh-CN"/>
              <a:t>    .........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929890" y="2195830"/>
            <a:ext cx="6884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GetLastWriteTime(szBuf, MAX_PACKAGE_NAME, ffd.ftLastWriteTime);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27985" y="1151255"/>
            <a:ext cx="2788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FILETIME  ftLastWriteTime;</a:t>
            </a:r>
            <a:endParaRPr lang="zh-CN" altLang="en-US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9" name="曲线连接符 8"/>
          <p:cNvCxnSpPr>
            <a:stCxn id="5" idx="3"/>
            <a:endCxn id="8" idx="1"/>
          </p:cNvCxnSpPr>
          <p:nvPr/>
        </p:nvCxnSpPr>
        <p:spPr>
          <a:xfrm flipV="1">
            <a:off x="2522220" y="1335405"/>
            <a:ext cx="405765" cy="2110105"/>
          </a:xfrm>
          <a:prstGeom prst="curvedConnector3">
            <a:avLst>
              <a:gd name="adj1" fmla="val 500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41955" y="2989580"/>
            <a:ext cx="7766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BOOL GetLastWriteTime(LPTSTR lpszString, DWORD dwSize, FILETIME ftWrite)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803525" y="2794000"/>
            <a:ext cx="8556625" cy="348805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2" grpId="0"/>
      <p:bldP spid="10" grpId="0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5" name="空心弧 1"/>
          <p:cNvSpPr/>
          <p:nvPr/>
        </p:nvSpPr>
        <p:spPr>
          <a:xfrm rot="16200000">
            <a:off x="1659255" y="3141980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1274" y="754962"/>
              </a:cxn>
              <a:cxn ang="0">
                <a:pos x="644382" y="15298"/>
              </a:cxn>
              <a:cxn ang="0">
                <a:pos x="1521176" y="453385"/>
              </a:cxn>
              <a:cxn ang="0">
                <a:pos x="1315854" y="1411785"/>
              </a:cxn>
              <a:cxn ang="0">
                <a:pos x="1315853" y="1411785"/>
              </a:cxn>
              <a:cxn ang="0">
                <a:pos x="1521175" y="453385"/>
              </a:cxn>
              <a:cxn ang="0">
                <a:pos x="644381" y="15298"/>
              </a:cxn>
              <a:cxn ang="0">
                <a:pos x="1273" y="754962"/>
              </a:cxn>
              <a:cxn ang="0">
                <a:pos x="556963" y="1562363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09271" y="1451462"/>
                  <a:pt x="-19315" y="1119333"/>
                  <a:pt x="1274" y="754962"/>
                </a:cubicBezTo>
                <a:cubicBezTo>
                  <a:pt x="21863" y="390591"/>
                  <a:pt x="286408" y="86327"/>
                  <a:pt x="644382" y="15298"/>
                </a:cubicBezTo>
                <a:cubicBezTo>
                  <a:pt x="1002355" y="-55731"/>
                  <a:pt x="1363029" y="124478"/>
                  <a:pt x="1521177" y="453385"/>
                </a:cubicBezTo>
                <a:cubicBezTo>
                  <a:pt x="1679325" y="782291"/>
                  <a:pt x="1594865" y="1176534"/>
                  <a:pt x="1315855" y="1411786"/>
                </a:cubicBezTo>
                <a:lnTo>
                  <a:pt x="1315854" y="1411786"/>
                </a:lnTo>
                <a:cubicBezTo>
                  <a:pt x="1594864" y="1176534"/>
                  <a:pt x="1679324" y="782291"/>
                  <a:pt x="1521176" y="453385"/>
                </a:cubicBezTo>
                <a:cubicBezTo>
                  <a:pt x="1363028" y="124479"/>
                  <a:pt x="1002354" y="-55730"/>
                  <a:pt x="644381" y="15298"/>
                </a:cubicBezTo>
                <a:cubicBezTo>
                  <a:pt x="286408" y="86327"/>
                  <a:pt x="21862" y="390591"/>
                  <a:pt x="1273" y="754962"/>
                </a:cubicBezTo>
                <a:cubicBezTo>
                  <a:pt x="-19316" y="1119333"/>
                  <a:pt x="209270" y="1451461"/>
                  <a:pt x="556963" y="1562364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7" name="空心弧 9"/>
          <p:cNvSpPr/>
          <p:nvPr/>
        </p:nvSpPr>
        <p:spPr>
          <a:xfrm rot="16200000">
            <a:off x="8901430" y="3032125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70" y="820898"/>
              </a:cxn>
              <a:cxn ang="0">
                <a:pos x="517675" y="51503"/>
              </a:cxn>
              <a:cxn ang="0">
                <a:pos x="1414351" y="287404"/>
              </a:cxn>
              <a:cxn ang="0">
                <a:pos x="1486145" y="1211808"/>
              </a:cxn>
              <a:cxn ang="0">
                <a:pos x="1486144" y="1211808"/>
              </a:cxn>
              <a:cxn ang="0">
                <a:pos x="1414350" y="287404"/>
              </a:cxn>
              <a:cxn ang="0">
                <a:pos x="517674" y="51504"/>
              </a:cxn>
              <a:cxn ang="0">
                <a:pos x="269" y="820899"/>
              </a:cxn>
              <a:cxn ang="0">
                <a:pos x="556964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32510" y="1458874"/>
                  <a:pt x="9123" y="1161344"/>
                  <a:pt x="270" y="820899"/>
                </a:cubicBezTo>
                <a:cubicBezTo>
                  <a:pt x="-8583" y="480455"/>
                  <a:pt x="199038" y="171716"/>
                  <a:pt x="517675" y="51503"/>
                </a:cubicBezTo>
                <a:cubicBezTo>
                  <a:pt x="836312" y="-68710"/>
                  <a:pt x="1196125" y="25950"/>
                  <a:pt x="1414352" y="287404"/>
                </a:cubicBezTo>
                <a:cubicBezTo>
                  <a:pt x="1632579" y="548857"/>
                  <a:pt x="1661388" y="919797"/>
                  <a:pt x="1486146" y="1211809"/>
                </a:cubicBezTo>
                <a:lnTo>
                  <a:pt x="1486145" y="1211809"/>
                </a:lnTo>
                <a:cubicBezTo>
                  <a:pt x="1661387" y="919797"/>
                  <a:pt x="1632578" y="548858"/>
                  <a:pt x="1414351" y="287404"/>
                </a:cubicBezTo>
                <a:cubicBezTo>
                  <a:pt x="1196124" y="25951"/>
                  <a:pt x="836311" y="-68710"/>
                  <a:pt x="517674" y="51504"/>
                </a:cubicBezTo>
                <a:cubicBezTo>
                  <a:pt x="199037" y="171717"/>
                  <a:pt x="-8584" y="480456"/>
                  <a:pt x="269" y="820900"/>
                </a:cubicBezTo>
                <a:cubicBezTo>
                  <a:pt x="9122" y="1161344"/>
                  <a:pt x="232509" y="1458875"/>
                  <a:pt x="556964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8" name="文本框 2"/>
          <p:cNvSpPr txBox="1"/>
          <p:nvPr/>
        </p:nvSpPr>
        <p:spPr>
          <a:xfrm>
            <a:off x="1803400" y="3637280"/>
            <a:ext cx="272859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Directoy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19" name="文本框 13"/>
          <p:cNvSpPr txBox="1"/>
          <p:nvPr/>
        </p:nvSpPr>
        <p:spPr>
          <a:xfrm>
            <a:off x="5314315" y="3590290"/>
            <a:ext cx="14065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Search</a:t>
            </a:r>
            <a:endParaRPr lang="en-US" altLang="zh-CN" sz="28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20" name="文本框 14"/>
          <p:cNvSpPr txBox="1"/>
          <p:nvPr/>
        </p:nvSpPr>
        <p:spPr>
          <a:xfrm>
            <a:off x="8944610" y="3550920"/>
            <a:ext cx="16986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Display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46805" y="3856355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66915" y="3848100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155" y="1996440"/>
            <a:ext cx="1482090" cy="598170"/>
            <a:chOff x="693" y="1659"/>
            <a:chExt cx="2334" cy="942"/>
          </a:xfrm>
          <a:solidFill>
            <a:schemeClr val="accent5"/>
          </a:solidFill>
        </p:grpSpPr>
        <p:sp>
          <p:nvSpPr>
            <p:cNvPr id="26" name="圆角矩形 25"/>
            <p:cNvSpPr/>
            <p:nvPr/>
          </p:nvSpPr>
          <p:spPr>
            <a:xfrm>
              <a:off x="693" y="1659"/>
              <a:ext cx="2334" cy="9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30" y="1698"/>
              <a:ext cx="2101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 altLang="en-US" sz="2800" b="1"/>
                <a:t>思    路</a:t>
              </a:r>
              <a:endParaRPr lang="zh-CN" altLang="en-US" sz="2800" b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53920" y="294005"/>
            <a:ext cx="475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功能：显示一个指定目录中的文件和子目录。</a:t>
            </a:r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16200000">
            <a:off x="571183" y="585788"/>
            <a:ext cx="1544320" cy="130238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17015" y="544830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获得指定目录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84640" y="5452745"/>
            <a:ext cx="11461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显示结果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70755" y="5481955"/>
            <a:ext cx="2468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寻找指定目录所包含的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文件和子目录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空心弧 9"/>
          <p:cNvSpPr/>
          <p:nvPr/>
        </p:nvSpPr>
        <p:spPr>
          <a:xfrm rot="16200000">
            <a:off x="5225415" y="3122295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70" y="820898"/>
              </a:cxn>
              <a:cxn ang="0">
                <a:pos x="517675" y="51503"/>
              </a:cxn>
              <a:cxn ang="0">
                <a:pos x="1414351" y="287404"/>
              </a:cxn>
              <a:cxn ang="0">
                <a:pos x="1486145" y="1211808"/>
              </a:cxn>
              <a:cxn ang="0">
                <a:pos x="1486144" y="1211808"/>
              </a:cxn>
              <a:cxn ang="0">
                <a:pos x="1414350" y="287404"/>
              </a:cxn>
              <a:cxn ang="0">
                <a:pos x="517674" y="51504"/>
              </a:cxn>
              <a:cxn ang="0">
                <a:pos x="269" y="820899"/>
              </a:cxn>
              <a:cxn ang="0">
                <a:pos x="556964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32510" y="1458874"/>
                  <a:pt x="9123" y="1161344"/>
                  <a:pt x="270" y="820899"/>
                </a:cubicBezTo>
                <a:cubicBezTo>
                  <a:pt x="-8583" y="480455"/>
                  <a:pt x="199038" y="171716"/>
                  <a:pt x="517675" y="51503"/>
                </a:cubicBezTo>
                <a:cubicBezTo>
                  <a:pt x="836312" y="-68710"/>
                  <a:pt x="1196125" y="25950"/>
                  <a:pt x="1414352" y="287404"/>
                </a:cubicBezTo>
                <a:cubicBezTo>
                  <a:pt x="1632579" y="548857"/>
                  <a:pt x="1661388" y="919797"/>
                  <a:pt x="1486146" y="1211809"/>
                </a:cubicBezTo>
                <a:lnTo>
                  <a:pt x="1486145" y="1211809"/>
                </a:lnTo>
                <a:cubicBezTo>
                  <a:pt x="1661387" y="919797"/>
                  <a:pt x="1632578" y="548858"/>
                  <a:pt x="1414351" y="287404"/>
                </a:cubicBezTo>
                <a:cubicBezTo>
                  <a:pt x="1196124" y="25951"/>
                  <a:pt x="836311" y="-68710"/>
                  <a:pt x="517674" y="51504"/>
                </a:cubicBezTo>
                <a:cubicBezTo>
                  <a:pt x="199037" y="171717"/>
                  <a:pt x="-8584" y="480456"/>
                  <a:pt x="269" y="820900"/>
                </a:cubicBezTo>
                <a:cubicBezTo>
                  <a:pt x="9122" y="1161344"/>
                  <a:pt x="232509" y="1458875"/>
                  <a:pt x="556964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6" name="曲线连接符 5"/>
          <p:cNvCxnSpPr/>
          <p:nvPr/>
        </p:nvCxnSpPr>
        <p:spPr>
          <a:xfrm rot="5400000" flipV="1">
            <a:off x="422275" y="2907665"/>
            <a:ext cx="1251585" cy="74993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74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74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  <p:bldP spid="17" grpId="0"/>
      <p:bldP spid="17415" grpId="0" bldLvl="0" animBg="1"/>
      <p:bldP spid="174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84480" y="942975"/>
            <a:ext cx="2081033" cy="758190"/>
            <a:chOff x="602" y="2679"/>
            <a:chExt cx="2201" cy="867"/>
          </a:xfrm>
        </p:grpSpPr>
        <p:sp>
          <p:nvSpPr>
            <p:cNvPr id="4" name="圆角矩形 3"/>
            <p:cNvSpPr/>
            <p:nvPr/>
          </p:nvSpPr>
          <p:spPr>
            <a:xfrm>
              <a:off x="602" y="2679"/>
              <a:ext cx="1660" cy="8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4" y="2779"/>
              <a:ext cx="2189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Directory</a:t>
              </a:r>
              <a:endParaRPr lang="en-US" altLang="zh-CN" sz="2800" b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68930" y="1906905"/>
            <a:ext cx="57956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GetCurrentDirectory(MAX_PATH, szDir);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918460" y="4330700"/>
            <a:ext cx="61017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StringCchCat(szDir, MAX_PATH, TEXT("\\*"));</a:t>
            </a:r>
            <a:endParaRPr lang="zh-CN" altLang="en-US" sz="2000"/>
          </a:p>
        </p:txBody>
      </p:sp>
      <p:cxnSp>
        <p:nvCxnSpPr>
          <p:cNvPr id="7" name="曲线连接符 6"/>
          <p:cNvCxnSpPr>
            <a:stCxn id="4" idx="2"/>
            <a:endCxn id="3" idx="1"/>
          </p:cNvCxnSpPr>
          <p:nvPr/>
        </p:nvCxnSpPr>
        <p:spPr>
          <a:xfrm rot="5400000" flipV="1">
            <a:off x="1766570" y="1003935"/>
            <a:ext cx="405130" cy="179959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4" idx="2"/>
            <a:endCxn id="5" idx="1"/>
          </p:cNvCxnSpPr>
          <p:nvPr/>
        </p:nvCxnSpPr>
        <p:spPr>
          <a:xfrm rot="5400000" flipV="1">
            <a:off x="579438" y="2191068"/>
            <a:ext cx="2828925" cy="18491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47345" y="907415"/>
            <a:ext cx="1603870" cy="843280"/>
            <a:chOff x="602" y="2679"/>
            <a:chExt cx="1776" cy="867"/>
          </a:xfrm>
        </p:grpSpPr>
        <p:sp>
          <p:nvSpPr>
            <p:cNvPr id="4" name="圆角矩形 3"/>
            <p:cNvSpPr/>
            <p:nvPr/>
          </p:nvSpPr>
          <p:spPr>
            <a:xfrm>
              <a:off x="602" y="2679"/>
              <a:ext cx="1660" cy="8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5" y="2781"/>
              <a:ext cx="1763" cy="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Directory</a:t>
              </a:r>
              <a:endParaRPr lang="en-US" altLang="zh-CN" sz="2800" b="1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328670" y="331470"/>
            <a:ext cx="5937250" cy="16160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DDE9B9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4225" y="563245"/>
            <a:ext cx="645350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HANDLE WINAPI FindFirstFile(</a:t>
            </a:r>
            <a:endParaRPr lang="zh-CN" altLang="en-US"/>
          </a:p>
          <a:p>
            <a:pPr algn="l"/>
            <a:r>
              <a:rPr lang="zh-CN" altLang="en-US"/>
              <a:t>  _In_             LPCTSTR                            lpFileName,</a:t>
            </a:r>
            <a:endParaRPr lang="zh-CN" altLang="en-US"/>
          </a:p>
          <a:p>
            <a:pPr algn="l"/>
            <a:r>
              <a:rPr lang="zh-CN" altLang="en-US"/>
              <a:t>  _Out_          LPWIN32_FIND_DATA    lpFindFileData</a:t>
            </a:r>
            <a:endParaRPr lang="zh-CN" altLang="en-US"/>
          </a:p>
          <a:p>
            <a:pPr algn="l"/>
            <a:r>
              <a:rPr lang="zh-CN" altLang="en-US"/>
              <a:t>);</a:t>
            </a:r>
            <a:endParaRPr lang="zh-CN" altLang="en-US"/>
          </a:p>
        </p:txBody>
      </p:sp>
      <p:cxnSp>
        <p:nvCxnSpPr>
          <p:cNvPr id="25" name="曲线连接符 24"/>
          <p:cNvCxnSpPr>
            <a:stCxn id="6" idx="3"/>
            <a:endCxn id="17" idx="1"/>
          </p:cNvCxnSpPr>
          <p:nvPr/>
        </p:nvCxnSpPr>
        <p:spPr>
          <a:xfrm flipV="1">
            <a:off x="1950720" y="1139825"/>
            <a:ext cx="1377950" cy="128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45890" y="4062095"/>
            <a:ext cx="7240270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To examine a directory that is not a root directory, use the path to that directory, without a trailing backslash. For example, an argument of "C:\Windows" returns information about the directory "C:\Windows", not about a directory or file in "C:\Windows". To examine the files and directories in "C:\Windows", use an lpFileName of "C:\Windows\*".</a:t>
            </a:r>
            <a:endParaRPr lang="zh-CN" altLang="en-US"/>
          </a:p>
        </p:txBody>
      </p:sp>
      <p:cxnSp>
        <p:nvCxnSpPr>
          <p:cNvPr id="10" name="曲线连接符 9"/>
          <p:cNvCxnSpPr>
            <a:stCxn id="6" idx="3"/>
            <a:endCxn id="11" idx="1"/>
          </p:cNvCxnSpPr>
          <p:nvPr/>
        </p:nvCxnSpPr>
        <p:spPr>
          <a:xfrm>
            <a:off x="1950720" y="1268095"/>
            <a:ext cx="1517015" cy="2292985"/>
          </a:xfrm>
          <a:prstGeom prst="curvedConnector3">
            <a:avLst>
              <a:gd name="adj1" fmla="val 500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67735" y="2828290"/>
            <a:ext cx="7668895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accent2"/>
              </a:solidFill>
            </a:endParaRPr>
          </a:p>
          <a:p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lpFileName [in]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zh-CN" altLang="en-US">
                <a:sym typeface="+mn-ea"/>
              </a:rPr>
              <a:t>The directory or path, and the file name, which can include wildcard characters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933825" y="5713095"/>
            <a:ext cx="61017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StringCchCat(szDir, MAX_PATH, TEXT("\\*"));</a:t>
            </a:r>
            <a:endParaRPr lang="zh-CN" altLang="en-US" sz="2000"/>
          </a:p>
        </p:txBody>
      </p:sp>
      <p:sp>
        <p:nvSpPr>
          <p:cNvPr id="14" name="右箭头 13"/>
          <p:cNvSpPr/>
          <p:nvPr/>
        </p:nvSpPr>
        <p:spPr>
          <a:xfrm>
            <a:off x="3745230" y="4161790"/>
            <a:ext cx="158750" cy="2044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737610" y="5854700"/>
            <a:ext cx="158750" cy="2044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5" grpId="0" bldLvl="0" build="allAtOnce"/>
      <p:bldP spid="11" grpId="0"/>
      <p:bldP spid="9" grpId="0"/>
      <p:bldP spid="12" grpId="0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46075" y="991870"/>
            <a:ext cx="2081033" cy="758190"/>
            <a:chOff x="602" y="2679"/>
            <a:chExt cx="2201" cy="867"/>
          </a:xfrm>
        </p:grpSpPr>
        <p:sp>
          <p:nvSpPr>
            <p:cNvPr id="4" name="圆角矩形 3"/>
            <p:cNvSpPr/>
            <p:nvPr/>
          </p:nvSpPr>
          <p:spPr>
            <a:xfrm>
              <a:off x="602" y="2679"/>
              <a:ext cx="1660" cy="8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4" y="2779"/>
              <a:ext cx="2189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Directory</a:t>
              </a:r>
              <a:endParaRPr lang="en-US" altLang="zh-CN" sz="2800" b="1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3500" y="3293745"/>
            <a:ext cx="1513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环境变量</a:t>
            </a:r>
            <a:r>
              <a:rPr lang="en-US" altLang="zh-CN"/>
              <a:t>Path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94710" y="1045845"/>
            <a:ext cx="3840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作用：指定可执行文件的搜索路径。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6620" y="586105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目的：</a:t>
            </a:r>
            <a:endParaRPr lang="zh-CN" altLang="en-US"/>
          </a:p>
        </p:txBody>
      </p:sp>
      <p:cxnSp>
        <p:nvCxnSpPr>
          <p:cNvPr id="10" name="曲线连接符 9"/>
          <p:cNvCxnSpPr>
            <a:stCxn id="5" idx="3"/>
            <a:endCxn id="7" idx="1"/>
          </p:cNvCxnSpPr>
          <p:nvPr/>
        </p:nvCxnSpPr>
        <p:spPr>
          <a:xfrm flipV="1">
            <a:off x="2847340" y="1228725"/>
            <a:ext cx="547370" cy="22491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9" idx="1"/>
          </p:cNvCxnSpPr>
          <p:nvPr/>
        </p:nvCxnSpPr>
        <p:spPr>
          <a:xfrm>
            <a:off x="2847340" y="3477895"/>
            <a:ext cx="589280" cy="25660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V="1">
            <a:off x="708025" y="2113280"/>
            <a:ext cx="1527175" cy="7950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974090"/>
            <a:ext cx="8402955" cy="6629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497455"/>
            <a:ext cx="8358505" cy="36023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30980" y="5863590"/>
            <a:ext cx="3763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任意目录下均可运行</a:t>
            </a:r>
            <a:r>
              <a:rPr lang="en-US" altLang="zh-CN">
                <a:sym typeface="+mn-ea"/>
              </a:rPr>
              <a:t>mydir.exe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5" name="空心弧 1"/>
          <p:cNvSpPr/>
          <p:nvPr/>
        </p:nvSpPr>
        <p:spPr>
          <a:xfrm rot="16200000">
            <a:off x="1659255" y="3141980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1274" y="754962"/>
              </a:cxn>
              <a:cxn ang="0">
                <a:pos x="644382" y="15298"/>
              </a:cxn>
              <a:cxn ang="0">
                <a:pos x="1521176" y="453385"/>
              </a:cxn>
              <a:cxn ang="0">
                <a:pos x="1315854" y="1411785"/>
              </a:cxn>
              <a:cxn ang="0">
                <a:pos x="1315853" y="1411785"/>
              </a:cxn>
              <a:cxn ang="0">
                <a:pos x="1521175" y="453385"/>
              </a:cxn>
              <a:cxn ang="0">
                <a:pos x="644381" y="15298"/>
              </a:cxn>
              <a:cxn ang="0">
                <a:pos x="1273" y="754962"/>
              </a:cxn>
              <a:cxn ang="0">
                <a:pos x="556963" y="1562363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09271" y="1451462"/>
                  <a:pt x="-19315" y="1119333"/>
                  <a:pt x="1274" y="754962"/>
                </a:cubicBezTo>
                <a:cubicBezTo>
                  <a:pt x="21863" y="390591"/>
                  <a:pt x="286408" y="86327"/>
                  <a:pt x="644382" y="15298"/>
                </a:cubicBezTo>
                <a:cubicBezTo>
                  <a:pt x="1002355" y="-55731"/>
                  <a:pt x="1363029" y="124478"/>
                  <a:pt x="1521177" y="453385"/>
                </a:cubicBezTo>
                <a:cubicBezTo>
                  <a:pt x="1679325" y="782291"/>
                  <a:pt x="1594865" y="1176534"/>
                  <a:pt x="1315855" y="1411786"/>
                </a:cubicBezTo>
                <a:lnTo>
                  <a:pt x="1315854" y="1411786"/>
                </a:lnTo>
                <a:cubicBezTo>
                  <a:pt x="1594864" y="1176534"/>
                  <a:pt x="1679324" y="782291"/>
                  <a:pt x="1521176" y="453385"/>
                </a:cubicBezTo>
                <a:cubicBezTo>
                  <a:pt x="1363028" y="124479"/>
                  <a:pt x="1002354" y="-55730"/>
                  <a:pt x="644381" y="15298"/>
                </a:cubicBezTo>
                <a:cubicBezTo>
                  <a:pt x="286408" y="86327"/>
                  <a:pt x="21862" y="390591"/>
                  <a:pt x="1273" y="754962"/>
                </a:cubicBezTo>
                <a:cubicBezTo>
                  <a:pt x="-19316" y="1119333"/>
                  <a:pt x="209270" y="1451461"/>
                  <a:pt x="556963" y="1562364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7" name="空心弧 9"/>
          <p:cNvSpPr/>
          <p:nvPr/>
        </p:nvSpPr>
        <p:spPr>
          <a:xfrm rot="16200000">
            <a:off x="8901430" y="3032125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70" y="820898"/>
              </a:cxn>
              <a:cxn ang="0">
                <a:pos x="517675" y="51503"/>
              </a:cxn>
              <a:cxn ang="0">
                <a:pos x="1414351" y="287404"/>
              </a:cxn>
              <a:cxn ang="0">
                <a:pos x="1486145" y="1211808"/>
              </a:cxn>
              <a:cxn ang="0">
                <a:pos x="1486144" y="1211808"/>
              </a:cxn>
              <a:cxn ang="0">
                <a:pos x="1414350" y="287404"/>
              </a:cxn>
              <a:cxn ang="0">
                <a:pos x="517674" y="51504"/>
              </a:cxn>
              <a:cxn ang="0">
                <a:pos x="269" y="820899"/>
              </a:cxn>
              <a:cxn ang="0">
                <a:pos x="556964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32510" y="1458874"/>
                  <a:pt x="9123" y="1161344"/>
                  <a:pt x="270" y="820899"/>
                </a:cubicBezTo>
                <a:cubicBezTo>
                  <a:pt x="-8583" y="480455"/>
                  <a:pt x="199038" y="171716"/>
                  <a:pt x="517675" y="51503"/>
                </a:cubicBezTo>
                <a:cubicBezTo>
                  <a:pt x="836312" y="-68710"/>
                  <a:pt x="1196125" y="25950"/>
                  <a:pt x="1414352" y="287404"/>
                </a:cubicBezTo>
                <a:cubicBezTo>
                  <a:pt x="1632579" y="548857"/>
                  <a:pt x="1661388" y="919797"/>
                  <a:pt x="1486146" y="1211809"/>
                </a:cubicBezTo>
                <a:lnTo>
                  <a:pt x="1486145" y="1211809"/>
                </a:lnTo>
                <a:cubicBezTo>
                  <a:pt x="1661387" y="919797"/>
                  <a:pt x="1632578" y="548858"/>
                  <a:pt x="1414351" y="287404"/>
                </a:cubicBezTo>
                <a:cubicBezTo>
                  <a:pt x="1196124" y="25951"/>
                  <a:pt x="836311" y="-68710"/>
                  <a:pt x="517674" y="51504"/>
                </a:cubicBezTo>
                <a:cubicBezTo>
                  <a:pt x="199037" y="171717"/>
                  <a:pt x="-8584" y="480456"/>
                  <a:pt x="269" y="820900"/>
                </a:cubicBezTo>
                <a:cubicBezTo>
                  <a:pt x="9122" y="1161344"/>
                  <a:pt x="232509" y="1458875"/>
                  <a:pt x="556964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8" name="文本框 2"/>
          <p:cNvSpPr txBox="1"/>
          <p:nvPr/>
        </p:nvSpPr>
        <p:spPr>
          <a:xfrm>
            <a:off x="1803400" y="3637280"/>
            <a:ext cx="272859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Directoy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19" name="文本框 13"/>
          <p:cNvSpPr txBox="1"/>
          <p:nvPr/>
        </p:nvSpPr>
        <p:spPr>
          <a:xfrm>
            <a:off x="5314315" y="3590290"/>
            <a:ext cx="14065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Search</a:t>
            </a:r>
            <a:endParaRPr lang="en-US" altLang="zh-CN" sz="28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20" name="文本框 14"/>
          <p:cNvSpPr txBox="1"/>
          <p:nvPr/>
        </p:nvSpPr>
        <p:spPr>
          <a:xfrm>
            <a:off x="8944610" y="3550920"/>
            <a:ext cx="16986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Display</a:t>
            </a:r>
            <a:endParaRPr lang="en-US" altLang="zh-CN" sz="28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46805" y="3856355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66915" y="3848100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155" y="1996440"/>
            <a:ext cx="1482090" cy="598170"/>
            <a:chOff x="693" y="1659"/>
            <a:chExt cx="2334" cy="942"/>
          </a:xfrm>
          <a:solidFill>
            <a:schemeClr val="accent5"/>
          </a:solidFill>
        </p:grpSpPr>
        <p:sp>
          <p:nvSpPr>
            <p:cNvPr id="26" name="圆角矩形 25"/>
            <p:cNvSpPr/>
            <p:nvPr/>
          </p:nvSpPr>
          <p:spPr>
            <a:xfrm>
              <a:off x="693" y="1659"/>
              <a:ext cx="2334" cy="9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30" y="1698"/>
              <a:ext cx="2101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 altLang="en-US" sz="2800" b="1"/>
                <a:t>思    路</a:t>
              </a:r>
              <a:endParaRPr lang="zh-CN" altLang="en-US" sz="2800" b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53920" y="294005"/>
            <a:ext cx="475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功能：显示一个指定目录中的文件和子目录。</a:t>
            </a:r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16200000">
            <a:off x="571183" y="585788"/>
            <a:ext cx="1544320" cy="130238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17015" y="544830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获得指定目录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84640" y="5452745"/>
            <a:ext cx="11461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显示结果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70755" y="5481955"/>
            <a:ext cx="2468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寻找指定目录所包含的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文件和子目录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空心弧 9"/>
          <p:cNvSpPr/>
          <p:nvPr/>
        </p:nvSpPr>
        <p:spPr>
          <a:xfrm rot="16200000">
            <a:off x="5225415" y="3122295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70" y="820898"/>
              </a:cxn>
              <a:cxn ang="0">
                <a:pos x="517675" y="51503"/>
              </a:cxn>
              <a:cxn ang="0">
                <a:pos x="1414351" y="287404"/>
              </a:cxn>
              <a:cxn ang="0">
                <a:pos x="1486145" y="1211808"/>
              </a:cxn>
              <a:cxn ang="0">
                <a:pos x="1486144" y="1211808"/>
              </a:cxn>
              <a:cxn ang="0">
                <a:pos x="1414350" y="287404"/>
              </a:cxn>
              <a:cxn ang="0">
                <a:pos x="517674" y="51504"/>
              </a:cxn>
              <a:cxn ang="0">
                <a:pos x="269" y="820899"/>
              </a:cxn>
              <a:cxn ang="0">
                <a:pos x="556964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32510" y="1458874"/>
                  <a:pt x="9123" y="1161344"/>
                  <a:pt x="270" y="820899"/>
                </a:cubicBezTo>
                <a:cubicBezTo>
                  <a:pt x="-8583" y="480455"/>
                  <a:pt x="199038" y="171716"/>
                  <a:pt x="517675" y="51503"/>
                </a:cubicBezTo>
                <a:cubicBezTo>
                  <a:pt x="836312" y="-68710"/>
                  <a:pt x="1196125" y="25950"/>
                  <a:pt x="1414352" y="287404"/>
                </a:cubicBezTo>
                <a:cubicBezTo>
                  <a:pt x="1632579" y="548857"/>
                  <a:pt x="1661388" y="919797"/>
                  <a:pt x="1486146" y="1211809"/>
                </a:cubicBezTo>
                <a:lnTo>
                  <a:pt x="1486145" y="1211809"/>
                </a:lnTo>
                <a:cubicBezTo>
                  <a:pt x="1661387" y="919797"/>
                  <a:pt x="1632578" y="548858"/>
                  <a:pt x="1414351" y="287404"/>
                </a:cubicBezTo>
                <a:cubicBezTo>
                  <a:pt x="1196124" y="25951"/>
                  <a:pt x="836311" y="-68710"/>
                  <a:pt x="517674" y="51504"/>
                </a:cubicBezTo>
                <a:cubicBezTo>
                  <a:pt x="199037" y="171717"/>
                  <a:pt x="-8584" y="480456"/>
                  <a:pt x="269" y="820900"/>
                </a:cubicBezTo>
                <a:cubicBezTo>
                  <a:pt x="9122" y="1161344"/>
                  <a:pt x="232509" y="1458875"/>
                  <a:pt x="556964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6" name="曲线连接符 5"/>
          <p:cNvCxnSpPr/>
          <p:nvPr/>
        </p:nvCxnSpPr>
        <p:spPr>
          <a:xfrm rot="5400000" flipV="1">
            <a:off x="422275" y="2907665"/>
            <a:ext cx="1251585" cy="74993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build="allAtOnce"/>
      <p:bldP spid="14" grpId="1" bldLvl="0" build="allAtOnce"/>
      <p:bldP spid="14" grpId="2" bldLvl="0" build="allAtOnce"/>
      <p:bldP spid="14" grpId="3" bldLvl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29285" y="400685"/>
            <a:ext cx="2879090" cy="921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Keywords</a:t>
            </a:r>
            <a:endParaRPr lang="en-US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875" y="5090160"/>
            <a:ext cx="309880" cy="921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en-US" altLang="zh-CN" sz="5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918585" y="3773805"/>
            <a:ext cx="342265" cy="277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40238" y="3608070"/>
            <a:ext cx="135318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7843" y="1981200"/>
            <a:ext cx="43999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ln/>
                <a:solidFill>
                  <a:schemeClr val="accent4"/>
                </a:solidFill>
                <a:effectLst/>
              </a:rPr>
              <a:t>Path,</a:t>
            </a:r>
            <a:r>
              <a:rPr lang="zh-CN" altLang="en-US" sz="3200">
                <a:ln/>
                <a:solidFill>
                  <a:schemeClr val="accent4"/>
                </a:solidFill>
                <a:effectLst/>
                <a:sym typeface="+mn-ea"/>
              </a:rPr>
              <a:t>GetCurrentDirectory</a:t>
            </a:r>
            <a:endParaRPr lang="zh-CN" altLang="en-US" sz="320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910965" y="5553075"/>
            <a:ext cx="342265" cy="277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83405" y="5403850"/>
            <a:ext cx="337502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4"/>
                </a:solidFill>
                <a:effectLst/>
              </a:rPr>
              <a:t>WIN32_FIND_DATA</a:t>
            </a:r>
            <a:endParaRPr lang="en-US" altLang="zh-CN" sz="3200">
              <a:solidFill>
                <a:schemeClr val="accent4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923665" y="2150110"/>
            <a:ext cx="342265" cy="277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4" grpId="0"/>
      <p:bldP spid="3" grpId="0" animBg="1"/>
      <p:bldP spid="15" grpId="0"/>
      <p:bldP spid="7" grpId="0" animBg="1"/>
      <p:bldP spid="8" grpId="1" animBg="1"/>
      <p:bldP spid="14" grpId="1"/>
      <p:bldP spid="3" grpId="1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59865" y="2691765"/>
            <a:ext cx="8013700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Thanks for your time!!</a:t>
            </a:r>
            <a:endParaRPr lang="en-US" altLang="zh-CN" sz="5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54500" y="1515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OVER!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4060" y="2035810"/>
            <a:ext cx="24205565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</a:t>
            </a:r>
            <a:r>
              <a:rPr lang="en-US" altLang="zh-CN" sz="3200"/>
              <a:t>VisualStudio</a:t>
            </a:r>
            <a:r>
              <a:rPr lang="zh-CN" altLang="en-US" sz="3200"/>
              <a:t>中创建空工程，编写程序</a:t>
            </a:r>
            <a:r>
              <a:rPr lang="en-US" altLang="zh-CN" sz="3200"/>
              <a:t>mydir.exe</a:t>
            </a:r>
            <a:r>
              <a:rPr lang="zh-CN" altLang="en-US" sz="3200"/>
              <a:t>，</a:t>
            </a:r>
            <a:endParaRPr lang="zh-CN" altLang="en-US" sz="3200"/>
          </a:p>
          <a:p>
            <a:r>
              <a:rPr lang="zh-CN" altLang="en-US" sz="3200"/>
              <a:t>实现和</a:t>
            </a:r>
            <a:r>
              <a:rPr lang="en-US" altLang="zh-CN" sz="3200"/>
              <a:t>cmd</a:t>
            </a:r>
            <a:r>
              <a:rPr lang="zh-CN" altLang="en-US" sz="3200"/>
              <a:t>中              默认参数的相同功能。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并通过修改环境变量的方式使得任意目录下均可</a:t>
            </a:r>
            <a:endParaRPr lang="zh-CN" altLang="en-US" sz="3200"/>
          </a:p>
          <a:p>
            <a:r>
              <a:rPr lang="zh-CN" altLang="en-US" sz="3200"/>
              <a:t>运行</a:t>
            </a:r>
            <a:r>
              <a:rPr lang="en-US" altLang="zh-CN" sz="3200"/>
              <a:t>mydir.exe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sp>
        <p:nvSpPr>
          <p:cNvPr id="10" name="右箭头 9"/>
          <p:cNvSpPr/>
          <p:nvPr/>
        </p:nvSpPr>
        <p:spPr>
          <a:xfrm>
            <a:off x="460375" y="2285365"/>
            <a:ext cx="244475" cy="1555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815" y="842010"/>
            <a:ext cx="18084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实验内容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1650" y="3697605"/>
            <a:ext cx="244475" cy="1555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96895" y="2510790"/>
            <a:ext cx="14439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dir</a:t>
            </a:r>
            <a:r>
              <a:rPr lang="zh-CN" altLang="en-US" sz="3200"/>
              <a:t>命令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697230" y="3221355"/>
            <a:ext cx="1445260" cy="51244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13835" y="379730"/>
            <a:ext cx="475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功能：显示一个指定目录中的文件和子目录。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745" y="1143635"/>
            <a:ext cx="8139430" cy="533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9770" y="3195320"/>
            <a:ext cx="1381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dir</a:t>
            </a:r>
            <a:r>
              <a:rPr lang="zh-CN" altLang="en-US" sz="2800" b="1"/>
              <a:t>命令</a:t>
            </a:r>
            <a:endParaRPr lang="zh-CN" altLang="en-US" sz="2800" b="1"/>
          </a:p>
        </p:txBody>
      </p:sp>
      <p:cxnSp>
        <p:nvCxnSpPr>
          <p:cNvPr id="12" name="曲线连接符 11"/>
          <p:cNvCxnSpPr>
            <a:stCxn id="13" idx="3"/>
            <a:endCxn id="6" idx="1"/>
          </p:cNvCxnSpPr>
          <p:nvPr/>
        </p:nvCxnSpPr>
        <p:spPr>
          <a:xfrm flipV="1">
            <a:off x="2142490" y="562610"/>
            <a:ext cx="1871345" cy="2915285"/>
          </a:xfrm>
          <a:prstGeom prst="curvedConnector3">
            <a:avLst>
              <a:gd name="adj1" fmla="val 500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5" name="空心弧 1"/>
          <p:cNvSpPr/>
          <p:nvPr/>
        </p:nvSpPr>
        <p:spPr>
          <a:xfrm rot="16200000">
            <a:off x="1573530" y="3141980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1274" y="754962"/>
              </a:cxn>
              <a:cxn ang="0">
                <a:pos x="644382" y="15298"/>
              </a:cxn>
              <a:cxn ang="0">
                <a:pos x="1521176" y="453385"/>
              </a:cxn>
              <a:cxn ang="0">
                <a:pos x="1315854" y="1411785"/>
              </a:cxn>
              <a:cxn ang="0">
                <a:pos x="1315853" y="1411785"/>
              </a:cxn>
              <a:cxn ang="0">
                <a:pos x="1521175" y="453385"/>
              </a:cxn>
              <a:cxn ang="0">
                <a:pos x="644381" y="15298"/>
              </a:cxn>
              <a:cxn ang="0">
                <a:pos x="1273" y="754962"/>
              </a:cxn>
              <a:cxn ang="0">
                <a:pos x="556963" y="1562363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09271" y="1451462"/>
                  <a:pt x="-19315" y="1119333"/>
                  <a:pt x="1274" y="754962"/>
                </a:cubicBezTo>
                <a:cubicBezTo>
                  <a:pt x="21863" y="390591"/>
                  <a:pt x="286408" y="86327"/>
                  <a:pt x="644382" y="15298"/>
                </a:cubicBezTo>
                <a:cubicBezTo>
                  <a:pt x="1002355" y="-55731"/>
                  <a:pt x="1363029" y="124478"/>
                  <a:pt x="1521177" y="453385"/>
                </a:cubicBezTo>
                <a:cubicBezTo>
                  <a:pt x="1679325" y="782291"/>
                  <a:pt x="1594865" y="1176534"/>
                  <a:pt x="1315855" y="1411786"/>
                </a:cubicBezTo>
                <a:lnTo>
                  <a:pt x="1315854" y="1411786"/>
                </a:lnTo>
                <a:cubicBezTo>
                  <a:pt x="1594864" y="1176534"/>
                  <a:pt x="1679324" y="782291"/>
                  <a:pt x="1521176" y="453385"/>
                </a:cubicBezTo>
                <a:cubicBezTo>
                  <a:pt x="1363028" y="124479"/>
                  <a:pt x="1002354" y="-55730"/>
                  <a:pt x="644381" y="15298"/>
                </a:cubicBezTo>
                <a:cubicBezTo>
                  <a:pt x="286408" y="86327"/>
                  <a:pt x="21862" y="390591"/>
                  <a:pt x="1273" y="754962"/>
                </a:cubicBezTo>
                <a:cubicBezTo>
                  <a:pt x="-19316" y="1119333"/>
                  <a:pt x="209270" y="1451461"/>
                  <a:pt x="556963" y="1562364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6" name="空心弧 8"/>
          <p:cNvSpPr/>
          <p:nvPr/>
        </p:nvSpPr>
        <p:spPr>
          <a:xfrm rot="16200000">
            <a:off x="5097780" y="3081020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8715" y="587672"/>
              </a:cxn>
              <a:cxn ang="0">
                <a:pos x="981479" y="20829"/>
              </a:cxn>
              <a:cxn ang="0">
                <a:pos x="1586007" y="950138"/>
              </a:cxn>
              <a:cxn ang="0">
                <a:pos x="1586006" y="950139"/>
              </a:cxn>
              <a:cxn ang="0">
                <a:pos x="981478" y="20830"/>
              </a:cxn>
              <a:cxn ang="0">
                <a:pos x="28714" y="587673"/>
              </a:cxn>
              <a:cxn ang="0">
                <a:pos x="556963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147848" y="1431870"/>
                  <a:pt x="-85298" y="1001684"/>
                  <a:pt x="28715" y="587672"/>
                </a:cubicBezTo>
                <a:cubicBezTo>
                  <a:pt x="142728" y="173660"/>
                  <a:pt x="563236" y="-76519"/>
                  <a:pt x="981480" y="20829"/>
                </a:cubicBezTo>
                <a:cubicBezTo>
                  <a:pt x="1399724" y="118177"/>
                  <a:pt x="1666536" y="528334"/>
                  <a:pt x="1586008" y="950139"/>
                </a:cubicBezTo>
                <a:lnTo>
                  <a:pt x="1586007" y="950140"/>
                </a:lnTo>
                <a:cubicBezTo>
                  <a:pt x="1666535" y="528334"/>
                  <a:pt x="1399723" y="118178"/>
                  <a:pt x="981479" y="20830"/>
                </a:cubicBezTo>
                <a:cubicBezTo>
                  <a:pt x="563235" y="-76518"/>
                  <a:pt x="142727" y="173661"/>
                  <a:pt x="28714" y="587673"/>
                </a:cubicBezTo>
                <a:cubicBezTo>
                  <a:pt x="-85299" y="1001685"/>
                  <a:pt x="147847" y="1431871"/>
                  <a:pt x="556963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7" name="空心弧 9"/>
          <p:cNvSpPr/>
          <p:nvPr/>
        </p:nvSpPr>
        <p:spPr>
          <a:xfrm rot="16200000">
            <a:off x="8595360" y="3081020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70" y="820898"/>
              </a:cxn>
              <a:cxn ang="0">
                <a:pos x="517675" y="51503"/>
              </a:cxn>
              <a:cxn ang="0">
                <a:pos x="1414351" y="287404"/>
              </a:cxn>
              <a:cxn ang="0">
                <a:pos x="1486145" y="1211808"/>
              </a:cxn>
              <a:cxn ang="0">
                <a:pos x="1486144" y="1211808"/>
              </a:cxn>
              <a:cxn ang="0">
                <a:pos x="1414350" y="287404"/>
              </a:cxn>
              <a:cxn ang="0">
                <a:pos x="517674" y="51504"/>
              </a:cxn>
              <a:cxn ang="0">
                <a:pos x="269" y="820899"/>
              </a:cxn>
              <a:cxn ang="0">
                <a:pos x="556964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32510" y="1458874"/>
                  <a:pt x="9123" y="1161344"/>
                  <a:pt x="270" y="820899"/>
                </a:cubicBezTo>
                <a:cubicBezTo>
                  <a:pt x="-8583" y="480455"/>
                  <a:pt x="199038" y="171716"/>
                  <a:pt x="517675" y="51503"/>
                </a:cubicBezTo>
                <a:cubicBezTo>
                  <a:pt x="836312" y="-68710"/>
                  <a:pt x="1196125" y="25950"/>
                  <a:pt x="1414352" y="287404"/>
                </a:cubicBezTo>
                <a:cubicBezTo>
                  <a:pt x="1632579" y="548857"/>
                  <a:pt x="1661388" y="919797"/>
                  <a:pt x="1486146" y="1211809"/>
                </a:cubicBezTo>
                <a:lnTo>
                  <a:pt x="1486145" y="1211809"/>
                </a:lnTo>
                <a:cubicBezTo>
                  <a:pt x="1661387" y="919797"/>
                  <a:pt x="1632578" y="548858"/>
                  <a:pt x="1414351" y="287404"/>
                </a:cubicBezTo>
                <a:cubicBezTo>
                  <a:pt x="1196124" y="25951"/>
                  <a:pt x="836311" y="-68710"/>
                  <a:pt x="517674" y="51504"/>
                </a:cubicBezTo>
                <a:cubicBezTo>
                  <a:pt x="199037" y="171717"/>
                  <a:pt x="-8584" y="480456"/>
                  <a:pt x="269" y="820900"/>
                </a:cubicBezTo>
                <a:cubicBezTo>
                  <a:pt x="9122" y="1161344"/>
                  <a:pt x="232509" y="1458875"/>
                  <a:pt x="556964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8" name="文本框 2"/>
          <p:cNvSpPr txBox="1"/>
          <p:nvPr/>
        </p:nvSpPr>
        <p:spPr>
          <a:xfrm>
            <a:off x="1606550" y="3662045"/>
            <a:ext cx="272859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Directoy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19" name="文本框 13"/>
          <p:cNvSpPr txBox="1"/>
          <p:nvPr/>
        </p:nvSpPr>
        <p:spPr>
          <a:xfrm>
            <a:off x="5314315" y="3590290"/>
            <a:ext cx="14065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Search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20" name="文本框 14"/>
          <p:cNvSpPr txBox="1"/>
          <p:nvPr/>
        </p:nvSpPr>
        <p:spPr>
          <a:xfrm>
            <a:off x="8724265" y="3735070"/>
            <a:ext cx="16986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Display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04540" y="3844290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66915" y="3848100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85725" y="1715770"/>
            <a:ext cx="1482090" cy="622300"/>
            <a:chOff x="848" y="1699"/>
            <a:chExt cx="2334" cy="980"/>
          </a:xfrm>
          <a:solidFill>
            <a:schemeClr val="accent5"/>
          </a:solidFill>
        </p:grpSpPr>
        <p:sp>
          <p:nvSpPr>
            <p:cNvPr id="26" name="圆角矩形 25"/>
            <p:cNvSpPr/>
            <p:nvPr/>
          </p:nvSpPr>
          <p:spPr>
            <a:xfrm>
              <a:off x="848" y="1736"/>
              <a:ext cx="2334" cy="9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8" y="1699"/>
              <a:ext cx="2101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 altLang="en-US" sz="2800" b="1"/>
                <a:t>思    路</a:t>
              </a:r>
              <a:endParaRPr lang="zh-CN" altLang="en-US" sz="2800" b="1"/>
            </a:p>
          </p:txBody>
        </p:sp>
      </p:grpSp>
      <p:cxnSp>
        <p:nvCxnSpPr>
          <p:cNvPr id="12" name="曲线连接符 11"/>
          <p:cNvCxnSpPr>
            <a:stCxn id="26" idx="2"/>
            <a:endCxn id="17418" idx="1"/>
          </p:cNvCxnSpPr>
          <p:nvPr/>
        </p:nvCxnSpPr>
        <p:spPr>
          <a:xfrm rot="5400000" flipV="1">
            <a:off x="425133" y="2739708"/>
            <a:ext cx="1583055" cy="77978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53920" y="294005"/>
            <a:ext cx="475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功能：显示一个指定目录中的文件和子目录。</a:t>
            </a:r>
            <a:endParaRPr lang="zh-CN" altLang="en-US"/>
          </a:p>
        </p:txBody>
      </p:sp>
      <p:cxnSp>
        <p:nvCxnSpPr>
          <p:cNvPr id="15" name="曲线连接符 14"/>
          <p:cNvCxnSpPr>
            <a:stCxn id="27" idx="0"/>
            <a:endCxn id="14" idx="1"/>
          </p:cNvCxnSpPr>
          <p:nvPr/>
        </p:nvCxnSpPr>
        <p:spPr>
          <a:xfrm rot="16200000">
            <a:off x="846773" y="408623"/>
            <a:ext cx="1238885" cy="137541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17015" y="544830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获得指定目录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02700" y="55143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显示结果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70755" y="5481955"/>
            <a:ext cx="2468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寻找指定目录所包含的</a:t>
            </a:r>
            <a:endParaRPr lang="zh-CN" altLang="en-US"/>
          </a:p>
          <a:p>
            <a:r>
              <a:rPr lang="zh-CN" altLang="en-US"/>
              <a:t>        文件和子目录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174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ldLvl="0" animBg="1"/>
      <p:bldP spid="17418" grpId="0"/>
      <p:bldP spid="17416" grpId="0" bldLvl="0" animBg="1"/>
      <p:bldP spid="17419" grpId="0" bldLvl="0" build="allAtOnce"/>
      <p:bldP spid="17417" grpId="0" bldLvl="0" animBg="1"/>
      <p:bldP spid="17420" grpId="0"/>
      <p:bldP spid="14" grpId="0"/>
      <p:bldP spid="16" grpId="0"/>
      <p:bldP spid="18" grpId="0"/>
      <p:bldP spid="17" grpId="0"/>
      <p:bldP spid="17419" grpId="1" bldLvl="0" build="allAtOnce"/>
      <p:bldP spid="17416" grpId="1" bldLvl="0" animBg="1"/>
      <p:bldP spid="17419" grpId="2" bldLvl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椭圆 44"/>
          <p:cNvSpPr/>
          <p:nvPr/>
        </p:nvSpPr>
        <p:spPr>
          <a:xfrm>
            <a:off x="7760335" y="4260215"/>
            <a:ext cx="991235" cy="3060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352540" y="2400300"/>
            <a:ext cx="1541780" cy="6362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199890" y="3833495"/>
            <a:ext cx="5593715" cy="1541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258310" y="123190"/>
            <a:ext cx="5582285" cy="16160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DDE9B9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5005" y="1163955"/>
            <a:ext cx="1463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FindFisrtFile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4394200" y="405130"/>
            <a:ext cx="60680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HANDLE WINAPI FindFirstFile(</a:t>
            </a:r>
            <a:endParaRPr lang="zh-CN" altLang="en-US"/>
          </a:p>
          <a:p>
            <a:pPr algn="l"/>
            <a:r>
              <a:rPr lang="zh-CN" altLang="en-US"/>
              <a:t>  _In_             LPCTSTR                            lpFileName,</a:t>
            </a:r>
            <a:endParaRPr lang="zh-CN" altLang="en-US"/>
          </a:p>
          <a:p>
            <a:pPr algn="l"/>
            <a:r>
              <a:rPr lang="zh-CN" altLang="en-US"/>
              <a:t>  _Out_          LPWIN32_FIND_DATA    lpFindFileData</a:t>
            </a:r>
            <a:endParaRPr lang="zh-CN" altLang="en-US"/>
          </a:p>
          <a:p>
            <a:pPr algn="l"/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22145" y="4517390"/>
            <a:ext cx="136588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FindNextFile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4478655" y="2534285"/>
            <a:ext cx="326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Return value            search handle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387850" y="3935095"/>
            <a:ext cx="60680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BOOL</a:t>
            </a:r>
            <a:r>
              <a:rPr lang="zh-CN" altLang="en-US"/>
              <a:t> WINAPI FindFirstFile(</a:t>
            </a:r>
            <a:endParaRPr lang="zh-CN" altLang="en-US"/>
          </a:p>
          <a:p>
            <a:pPr algn="l"/>
            <a:r>
              <a:rPr lang="zh-CN" altLang="en-US"/>
              <a:t>  _In_             HANDLE                            hFindFile,</a:t>
            </a:r>
            <a:endParaRPr lang="zh-CN" altLang="en-US"/>
          </a:p>
          <a:p>
            <a:pPr algn="l"/>
            <a:r>
              <a:rPr lang="zh-CN" altLang="en-US"/>
              <a:t>  _Out_          LPWIN32_FIND_DATA    lpFindFileData</a:t>
            </a:r>
            <a:endParaRPr lang="zh-CN" altLang="en-US"/>
          </a:p>
          <a:p>
            <a:pPr algn="l"/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288790" y="2379980"/>
            <a:ext cx="3942715" cy="7086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DDE9B9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257675" y="5765800"/>
            <a:ext cx="3857625" cy="6115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DDE9B9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85310" y="5904865"/>
            <a:ext cx="347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Return value         succeeds:nonzero</a:t>
            </a:r>
            <a:endParaRPr lang="en-US" altLang="zh-CN"/>
          </a:p>
        </p:txBody>
      </p:sp>
      <p:sp>
        <p:nvSpPr>
          <p:cNvPr id="22" name="右箭头 21"/>
          <p:cNvSpPr/>
          <p:nvPr/>
        </p:nvSpPr>
        <p:spPr>
          <a:xfrm flipV="1">
            <a:off x="5887085" y="2618740"/>
            <a:ext cx="342900" cy="1993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flipV="1">
            <a:off x="5696585" y="6026150"/>
            <a:ext cx="342900" cy="1993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8" idx="3"/>
            <a:endCxn id="17" idx="1"/>
          </p:cNvCxnSpPr>
          <p:nvPr/>
        </p:nvCxnSpPr>
        <p:spPr>
          <a:xfrm flipV="1">
            <a:off x="3408045" y="931545"/>
            <a:ext cx="850265" cy="431800"/>
          </a:xfrm>
          <a:prstGeom prst="curvedConnector3">
            <a:avLst>
              <a:gd name="adj1" fmla="val 500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3"/>
            <a:endCxn id="19" idx="1"/>
          </p:cNvCxnSpPr>
          <p:nvPr/>
        </p:nvCxnSpPr>
        <p:spPr>
          <a:xfrm>
            <a:off x="3408045" y="1363345"/>
            <a:ext cx="880745" cy="1370965"/>
          </a:xfrm>
          <a:prstGeom prst="curvedConnector3">
            <a:avLst>
              <a:gd name="adj1" fmla="val 500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flipV="1">
            <a:off x="3350895" y="4326890"/>
            <a:ext cx="826135" cy="394970"/>
          </a:xfrm>
          <a:prstGeom prst="curvedConnector3">
            <a:avLst>
              <a:gd name="adj1" fmla="val 500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>
            <a:off x="3350895" y="4709795"/>
            <a:ext cx="856615" cy="1407795"/>
          </a:xfrm>
          <a:prstGeom prst="curvedConnector3">
            <a:avLst>
              <a:gd name="adj1" fmla="val 500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4732" y="1640205"/>
            <a:ext cx="1495025" cy="758430"/>
            <a:chOff x="602" y="2679"/>
            <a:chExt cx="1934" cy="867"/>
          </a:xfrm>
        </p:grpSpPr>
        <p:sp>
          <p:nvSpPr>
            <p:cNvPr id="40" name="圆角矩形 39"/>
            <p:cNvSpPr/>
            <p:nvPr/>
          </p:nvSpPr>
          <p:spPr>
            <a:xfrm>
              <a:off x="602" y="2679"/>
              <a:ext cx="1660" cy="8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8" y="2764"/>
              <a:ext cx="1857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Search</a:t>
              </a:r>
              <a:endParaRPr lang="en-US" altLang="zh-CN" sz="2800" b="1"/>
            </a:p>
          </p:txBody>
        </p:sp>
      </p:grpSp>
      <p:cxnSp>
        <p:nvCxnSpPr>
          <p:cNvPr id="33" name="曲线连接符 32"/>
          <p:cNvCxnSpPr/>
          <p:nvPr/>
        </p:nvCxnSpPr>
        <p:spPr>
          <a:xfrm flipV="1">
            <a:off x="1390015" y="1436370"/>
            <a:ext cx="567690" cy="5784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曲线连接符 34"/>
          <p:cNvCxnSpPr/>
          <p:nvPr/>
        </p:nvCxnSpPr>
        <p:spPr>
          <a:xfrm>
            <a:off x="1426845" y="2033270"/>
            <a:ext cx="520065" cy="2793365"/>
          </a:xfrm>
          <a:prstGeom prst="curvedConnector3">
            <a:avLst>
              <a:gd name="adj1" fmla="val 50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/>
        </p:nvCxnSpPr>
        <p:spPr>
          <a:xfrm rot="5400000" flipV="1">
            <a:off x="7078980" y="3053080"/>
            <a:ext cx="1196975" cy="1119505"/>
          </a:xfrm>
          <a:prstGeom prst="curvedConnector3">
            <a:avLst>
              <a:gd name="adj1" fmla="val 5002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378315" y="3049905"/>
            <a:ext cx="1943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handle</a:t>
            </a:r>
            <a:r>
              <a:rPr lang="zh-CN" altLang="en-US" sz="3600" b="1">
                <a:solidFill>
                  <a:srgbClr val="FF0000"/>
                </a:solidFill>
              </a:rPr>
              <a:t>？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 animBg="1"/>
      <p:bldP spid="5" grpId="0"/>
      <p:bldP spid="18" grpId="0" animBg="1"/>
      <p:bldP spid="16" grpId="0" bldLvl="0" build="allAtOnce"/>
      <p:bldP spid="14" grpId="0"/>
      <p:bldP spid="19" grpId="0" animBg="1"/>
      <p:bldP spid="22" grpId="0" animBg="1"/>
      <p:bldP spid="42" grpId="0" animBg="1"/>
      <p:bldP spid="20" grpId="0" animBg="1"/>
      <p:bldP spid="21" grpId="0"/>
      <p:bldP spid="23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601345" y="544830"/>
            <a:ext cx="1358900" cy="586740"/>
            <a:chOff x="697" y="3381"/>
            <a:chExt cx="2140" cy="924"/>
          </a:xfrm>
        </p:grpSpPr>
        <p:sp>
          <p:nvSpPr>
            <p:cNvPr id="13" name="圆角矩形 12"/>
            <p:cNvSpPr/>
            <p:nvPr/>
          </p:nvSpPr>
          <p:spPr>
            <a:xfrm>
              <a:off x="697" y="3381"/>
              <a:ext cx="2140" cy="9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47" y="3452"/>
              <a:ext cx="184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Search</a:t>
              </a:r>
              <a:endParaRPr lang="en-US" altLang="zh-CN" sz="2800" b="1"/>
            </a:p>
          </p:txBody>
        </p:sp>
      </p:grpSp>
      <p:sp>
        <p:nvSpPr>
          <p:cNvPr id="4" name="矩形 3"/>
          <p:cNvSpPr/>
          <p:nvPr/>
        </p:nvSpPr>
        <p:spPr>
          <a:xfrm>
            <a:off x="2076450" y="2408555"/>
            <a:ext cx="10604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2400">
                <a:solidFill>
                  <a:schemeClr val="accent4"/>
                </a:solidFill>
                <a:effectLst/>
              </a:rPr>
              <a:t>Handle</a:t>
            </a:r>
            <a:endParaRPr lang="en-US" altLang="zh-CN" sz="2400">
              <a:solidFill>
                <a:schemeClr val="accent4"/>
              </a:solidFill>
              <a:effectLst/>
            </a:endParaRPr>
          </a:p>
        </p:txBody>
      </p:sp>
      <p:cxnSp>
        <p:nvCxnSpPr>
          <p:cNvPr id="5" name="曲线连接符 4"/>
          <p:cNvCxnSpPr>
            <a:stCxn id="2" idx="2"/>
            <a:endCxn id="4" idx="1"/>
          </p:cNvCxnSpPr>
          <p:nvPr/>
        </p:nvCxnSpPr>
        <p:spPr>
          <a:xfrm rot="5400000" flipV="1">
            <a:off x="915670" y="1477645"/>
            <a:ext cx="1527175" cy="7950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75430" y="906780"/>
            <a:ext cx="2468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用来标识系统中的对象</a:t>
            </a:r>
            <a:endParaRPr lang="zh-CN" altLang="en-US"/>
          </a:p>
        </p:txBody>
      </p:sp>
      <p:cxnSp>
        <p:nvCxnSpPr>
          <p:cNvPr id="7" name="曲线连接符 6"/>
          <p:cNvCxnSpPr>
            <a:stCxn id="4" idx="3"/>
            <a:endCxn id="6" idx="1"/>
          </p:cNvCxnSpPr>
          <p:nvPr/>
        </p:nvCxnSpPr>
        <p:spPr>
          <a:xfrm flipV="1">
            <a:off x="3136900" y="1089660"/>
            <a:ext cx="938530" cy="15494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70020" y="3103245"/>
            <a:ext cx="3061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定位到匹配</a:t>
            </a:r>
            <a:r>
              <a:rPr lang="zh-CN" altLang="en-US">
                <a:sym typeface="+mn-ea"/>
              </a:rPr>
              <a:t>lpFileName的文件</a:t>
            </a:r>
            <a:endParaRPr lang="zh-CN" altLang="en-US"/>
          </a:p>
        </p:txBody>
      </p:sp>
      <p:cxnSp>
        <p:nvCxnSpPr>
          <p:cNvPr id="9" name="曲线连接符 8"/>
          <p:cNvCxnSpPr>
            <a:stCxn id="4" idx="3"/>
            <a:endCxn id="8" idx="1"/>
          </p:cNvCxnSpPr>
          <p:nvPr/>
        </p:nvCxnSpPr>
        <p:spPr>
          <a:xfrm>
            <a:off x="3136900" y="2639060"/>
            <a:ext cx="833120" cy="6483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94810" y="5604510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获得文件信息，</a:t>
            </a:r>
            <a:r>
              <a:rPr lang="zh-CN" altLang="en-US">
                <a:sym typeface="+mn-ea"/>
              </a:rPr>
              <a:t>自动计数</a:t>
            </a:r>
            <a:endParaRPr lang="zh-CN" altLang="en-US">
              <a:sym typeface="+mn-ea"/>
            </a:endParaRPr>
          </a:p>
        </p:txBody>
      </p:sp>
      <p:cxnSp>
        <p:nvCxnSpPr>
          <p:cNvPr id="11" name="曲线连接符 10"/>
          <p:cNvCxnSpPr>
            <a:stCxn id="4" idx="3"/>
            <a:endCxn id="10" idx="1"/>
          </p:cNvCxnSpPr>
          <p:nvPr/>
        </p:nvCxnSpPr>
        <p:spPr>
          <a:xfrm>
            <a:off x="3136900" y="2639060"/>
            <a:ext cx="1057910" cy="31483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5" name="空心弧 1"/>
          <p:cNvSpPr/>
          <p:nvPr/>
        </p:nvSpPr>
        <p:spPr>
          <a:xfrm rot="16200000">
            <a:off x="1610360" y="3154045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1274" y="754962"/>
              </a:cxn>
              <a:cxn ang="0">
                <a:pos x="644382" y="15298"/>
              </a:cxn>
              <a:cxn ang="0">
                <a:pos x="1521176" y="453385"/>
              </a:cxn>
              <a:cxn ang="0">
                <a:pos x="1315854" y="1411785"/>
              </a:cxn>
              <a:cxn ang="0">
                <a:pos x="1315853" y="1411785"/>
              </a:cxn>
              <a:cxn ang="0">
                <a:pos x="1521175" y="453385"/>
              </a:cxn>
              <a:cxn ang="0">
                <a:pos x="644381" y="15298"/>
              </a:cxn>
              <a:cxn ang="0">
                <a:pos x="1273" y="754962"/>
              </a:cxn>
              <a:cxn ang="0">
                <a:pos x="556963" y="1562363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09271" y="1451462"/>
                  <a:pt x="-19315" y="1119333"/>
                  <a:pt x="1274" y="754962"/>
                </a:cubicBezTo>
                <a:cubicBezTo>
                  <a:pt x="21863" y="390591"/>
                  <a:pt x="286408" y="86327"/>
                  <a:pt x="644382" y="15298"/>
                </a:cubicBezTo>
                <a:cubicBezTo>
                  <a:pt x="1002355" y="-55731"/>
                  <a:pt x="1363029" y="124478"/>
                  <a:pt x="1521177" y="453385"/>
                </a:cubicBezTo>
                <a:cubicBezTo>
                  <a:pt x="1679325" y="782291"/>
                  <a:pt x="1594865" y="1176534"/>
                  <a:pt x="1315855" y="1411786"/>
                </a:cubicBezTo>
                <a:lnTo>
                  <a:pt x="1315854" y="1411786"/>
                </a:lnTo>
                <a:cubicBezTo>
                  <a:pt x="1594864" y="1176534"/>
                  <a:pt x="1679324" y="782291"/>
                  <a:pt x="1521176" y="453385"/>
                </a:cubicBezTo>
                <a:cubicBezTo>
                  <a:pt x="1363028" y="124479"/>
                  <a:pt x="1002354" y="-55730"/>
                  <a:pt x="644381" y="15298"/>
                </a:cubicBezTo>
                <a:cubicBezTo>
                  <a:pt x="286408" y="86327"/>
                  <a:pt x="21862" y="390591"/>
                  <a:pt x="1273" y="754962"/>
                </a:cubicBezTo>
                <a:cubicBezTo>
                  <a:pt x="-19316" y="1119333"/>
                  <a:pt x="209270" y="1451461"/>
                  <a:pt x="556963" y="1562364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6" name="空心弧 8"/>
          <p:cNvSpPr/>
          <p:nvPr/>
        </p:nvSpPr>
        <p:spPr>
          <a:xfrm rot="16200000">
            <a:off x="5122545" y="3142615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8715" y="587672"/>
              </a:cxn>
              <a:cxn ang="0">
                <a:pos x="981479" y="20829"/>
              </a:cxn>
              <a:cxn ang="0">
                <a:pos x="1586007" y="950138"/>
              </a:cxn>
              <a:cxn ang="0">
                <a:pos x="1586006" y="950139"/>
              </a:cxn>
              <a:cxn ang="0">
                <a:pos x="981478" y="20830"/>
              </a:cxn>
              <a:cxn ang="0">
                <a:pos x="28714" y="587673"/>
              </a:cxn>
              <a:cxn ang="0">
                <a:pos x="556963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147848" y="1431870"/>
                  <a:pt x="-85298" y="1001684"/>
                  <a:pt x="28715" y="587672"/>
                </a:cubicBezTo>
                <a:cubicBezTo>
                  <a:pt x="142728" y="173660"/>
                  <a:pt x="563236" y="-76519"/>
                  <a:pt x="981480" y="20829"/>
                </a:cubicBezTo>
                <a:cubicBezTo>
                  <a:pt x="1399724" y="118177"/>
                  <a:pt x="1666536" y="528334"/>
                  <a:pt x="1586008" y="950139"/>
                </a:cubicBezTo>
                <a:lnTo>
                  <a:pt x="1586007" y="950140"/>
                </a:lnTo>
                <a:cubicBezTo>
                  <a:pt x="1666535" y="528334"/>
                  <a:pt x="1399723" y="118178"/>
                  <a:pt x="981479" y="20830"/>
                </a:cubicBezTo>
                <a:cubicBezTo>
                  <a:pt x="563235" y="-76518"/>
                  <a:pt x="142727" y="173661"/>
                  <a:pt x="28714" y="587673"/>
                </a:cubicBezTo>
                <a:cubicBezTo>
                  <a:pt x="-85299" y="1001685"/>
                  <a:pt x="147847" y="1431871"/>
                  <a:pt x="556963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7" name="空心弧 9"/>
          <p:cNvSpPr/>
          <p:nvPr/>
        </p:nvSpPr>
        <p:spPr>
          <a:xfrm rot="16200000">
            <a:off x="8901430" y="3031490"/>
            <a:ext cx="1600200" cy="1600200"/>
          </a:xfrm>
          <a:custGeom>
            <a:avLst/>
            <a:gdLst/>
            <a:ahLst/>
            <a:cxnLst>
              <a:cxn ang="0">
                <a:pos x="556964" y="1562363"/>
              </a:cxn>
              <a:cxn ang="0">
                <a:pos x="270" y="820898"/>
              </a:cxn>
              <a:cxn ang="0">
                <a:pos x="517675" y="51503"/>
              </a:cxn>
              <a:cxn ang="0">
                <a:pos x="1414351" y="287404"/>
              </a:cxn>
              <a:cxn ang="0">
                <a:pos x="1486145" y="1211808"/>
              </a:cxn>
              <a:cxn ang="0">
                <a:pos x="1486144" y="1211808"/>
              </a:cxn>
              <a:cxn ang="0">
                <a:pos x="1414350" y="287404"/>
              </a:cxn>
              <a:cxn ang="0">
                <a:pos x="517674" y="51504"/>
              </a:cxn>
              <a:cxn ang="0">
                <a:pos x="269" y="820899"/>
              </a:cxn>
              <a:cxn ang="0">
                <a:pos x="556964" y="1562364"/>
              </a:cxn>
              <a:cxn ang="0">
                <a:pos x="556964" y="1562363"/>
              </a:cxn>
            </a:cxnLst>
            <a:pathLst>
              <a:path w="1600201" h="1600201">
                <a:moveTo>
                  <a:pt x="556964" y="1562364"/>
                </a:moveTo>
                <a:cubicBezTo>
                  <a:pt x="232510" y="1458874"/>
                  <a:pt x="9123" y="1161344"/>
                  <a:pt x="270" y="820899"/>
                </a:cubicBezTo>
                <a:cubicBezTo>
                  <a:pt x="-8583" y="480455"/>
                  <a:pt x="199038" y="171716"/>
                  <a:pt x="517675" y="51503"/>
                </a:cubicBezTo>
                <a:cubicBezTo>
                  <a:pt x="836312" y="-68710"/>
                  <a:pt x="1196125" y="25950"/>
                  <a:pt x="1414352" y="287404"/>
                </a:cubicBezTo>
                <a:cubicBezTo>
                  <a:pt x="1632579" y="548857"/>
                  <a:pt x="1661388" y="919797"/>
                  <a:pt x="1486146" y="1211809"/>
                </a:cubicBezTo>
                <a:lnTo>
                  <a:pt x="1486145" y="1211809"/>
                </a:lnTo>
                <a:cubicBezTo>
                  <a:pt x="1661387" y="919797"/>
                  <a:pt x="1632578" y="548858"/>
                  <a:pt x="1414351" y="287404"/>
                </a:cubicBezTo>
                <a:cubicBezTo>
                  <a:pt x="1196124" y="25951"/>
                  <a:pt x="836311" y="-68710"/>
                  <a:pt x="517674" y="51504"/>
                </a:cubicBezTo>
                <a:cubicBezTo>
                  <a:pt x="199037" y="171717"/>
                  <a:pt x="-8584" y="480456"/>
                  <a:pt x="269" y="820900"/>
                </a:cubicBezTo>
                <a:cubicBezTo>
                  <a:pt x="9122" y="1161344"/>
                  <a:pt x="232509" y="1458875"/>
                  <a:pt x="556964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8" name="文本框 2"/>
          <p:cNvSpPr txBox="1"/>
          <p:nvPr/>
        </p:nvSpPr>
        <p:spPr>
          <a:xfrm>
            <a:off x="1606550" y="3662045"/>
            <a:ext cx="272859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Directoy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19" name="文本框 13"/>
          <p:cNvSpPr txBox="1"/>
          <p:nvPr/>
        </p:nvSpPr>
        <p:spPr>
          <a:xfrm>
            <a:off x="5314315" y="3590290"/>
            <a:ext cx="14065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Search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20" name="文本框 14"/>
          <p:cNvSpPr txBox="1"/>
          <p:nvPr/>
        </p:nvSpPr>
        <p:spPr>
          <a:xfrm>
            <a:off x="9030335" y="3685540"/>
            <a:ext cx="16986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Display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04540" y="3844290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66915" y="3848100"/>
            <a:ext cx="1334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155" y="1996440"/>
            <a:ext cx="1482090" cy="598170"/>
            <a:chOff x="693" y="1659"/>
            <a:chExt cx="2334" cy="942"/>
          </a:xfrm>
          <a:solidFill>
            <a:schemeClr val="accent5"/>
          </a:solidFill>
        </p:grpSpPr>
        <p:sp>
          <p:nvSpPr>
            <p:cNvPr id="26" name="圆角矩形 25"/>
            <p:cNvSpPr/>
            <p:nvPr/>
          </p:nvSpPr>
          <p:spPr>
            <a:xfrm>
              <a:off x="693" y="1659"/>
              <a:ext cx="2334" cy="9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30" y="1698"/>
              <a:ext cx="2101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 altLang="en-US" sz="2800" b="1"/>
                <a:t>思    路</a:t>
              </a:r>
              <a:endParaRPr lang="zh-CN" altLang="en-US" sz="2800" b="1"/>
            </a:p>
          </p:txBody>
        </p:sp>
      </p:grpSp>
      <p:cxnSp>
        <p:nvCxnSpPr>
          <p:cNvPr id="12" name="曲线连接符 11"/>
          <p:cNvCxnSpPr>
            <a:endCxn id="17418" idx="1"/>
          </p:cNvCxnSpPr>
          <p:nvPr/>
        </p:nvCxnSpPr>
        <p:spPr>
          <a:xfrm rot="5400000" flipV="1">
            <a:off x="605790" y="2919730"/>
            <a:ext cx="1251585" cy="74993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53920" y="294005"/>
            <a:ext cx="475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功能：显示一个指定目录中的文件和子目录。</a:t>
            </a:r>
            <a:endParaRPr lang="zh-CN" altLang="en-US"/>
          </a:p>
        </p:txBody>
      </p:sp>
      <p:cxnSp>
        <p:nvCxnSpPr>
          <p:cNvPr id="15" name="曲线连接符 14"/>
          <p:cNvCxnSpPr>
            <a:stCxn id="27" idx="0"/>
            <a:endCxn id="14" idx="1"/>
          </p:cNvCxnSpPr>
          <p:nvPr/>
        </p:nvCxnSpPr>
        <p:spPr>
          <a:xfrm rot="16200000">
            <a:off x="730568" y="597853"/>
            <a:ext cx="1544320" cy="130238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17015" y="544830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获得指定目录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84640" y="5452745"/>
            <a:ext cx="11461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显示结果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70755" y="5481955"/>
            <a:ext cx="2468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寻找指定目录所包含的</a:t>
            </a:r>
            <a:endParaRPr lang="zh-CN" altLang="en-US"/>
          </a:p>
          <a:p>
            <a:r>
              <a:rPr lang="zh-CN" altLang="en-US"/>
              <a:t>        文件和子目录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23f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23f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c23f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c23f5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74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74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bldLvl="0" animBg="1"/>
      <p:bldP spid="174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0195" y="3246120"/>
            <a:ext cx="2232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WIN32_FIND_DATA  </a:t>
            </a:r>
            <a:endParaRPr lang="zh-CN" altLang="en-US" sz="2000"/>
          </a:p>
        </p:txBody>
      </p:sp>
      <p:grpSp>
        <p:nvGrpSpPr>
          <p:cNvPr id="24" name="组合 23"/>
          <p:cNvGrpSpPr/>
          <p:nvPr/>
        </p:nvGrpSpPr>
        <p:grpSpPr>
          <a:xfrm>
            <a:off x="3581085" y="641985"/>
            <a:ext cx="7546340" cy="1057910"/>
            <a:chOff x="5505" y="1781"/>
            <a:chExt cx="15180" cy="942"/>
          </a:xfrm>
        </p:grpSpPr>
        <p:sp>
          <p:nvSpPr>
            <p:cNvPr id="23" name="圆角矩形 22"/>
            <p:cNvSpPr/>
            <p:nvPr/>
          </p:nvSpPr>
          <p:spPr>
            <a:xfrm>
              <a:off x="5519" y="1781"/>
              <a:ext cx="13634" cy="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05" y="1896"/>
              <a:ext cx="15180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>
                  <a:sym typeface="+mn-ea"/>
                </a:rPr>
                <a:t>储存被FindFirstFile ， FindNextFile函数找到的文件信息。</a:t>
              </a:r>
              <a:endParaRPr lang="zh-CN" altLang="en-US">
                <a:sym typeface="+mn-ea"/>
              </a:endParaRPr>
            </a:p>
            <a:p>
              <a:pPr algn="l"/>
              <a:endParaRPr lang="zh-CN" altLang="en-US"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36290" y="2553970"/>
            <a:ext cx="7504430" cy="3947795"/>
            <a:chOff x="7583" y="3131"/>
            <a:chExt cx="10875" cy="6501"/>
          </a:xfrm>
        </p:grpSpPr>
        <p:sp>
          <p:nvSpPr>
            <p:cNvPr id="8" name="圆角矩形 7"/>
            <p:cNvSpPr/>
            <p:nvPr/>
          </p:nvSpPr>
          <p:spPr>
            <a:xfrm>
              <a:off x="7583" y="3131"/>
              <a:ext cx="10725" cy="65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87" y="3517"/>
              <a:ext cx="10271" cy="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/>
                <a:t>typedef struct _WIN32_FIND_DATA {</a:t>
              </a:r>
              <a:endParaRPr lang="zh-CN" altLang="en-US"/>
            </a:p>
            <a:p>
              <a:pPr algn="l"/>
              <a:r>
                <a:rPr lang="zh-CN" altLang="en-US"/>
                <a:t>  DWORD  dwFileAttributes;</a:t>
              </a:r>
              <a:endParaRPr lang="zh-CN" altLang="en-US"/>
            </a:p>
            <a:p>
              <a:pPr algn="l"/>
              <a:r>
                <a:rPr lang="zh-CN" altLang="en-US"/>
                <a:t>  FILETIME ftCreationTime;</a:t>
              </a:r>
              <a:endParaRPr lang="zh-CN" altLang="en-US"/>
            </a:p>
            <a:p>
              <a:pPr algn="l"/>
              <a:r>
                <a:rPr lang="zh-CN" altLang="en-US"/>
                <a:t>  FILETIME ftLastAccessTime;</a:t>
              </a:r>
              <a:endParaRPr lang="zh-CN" altLang="en-US"/>
            </a:p>
            <a:p>
              <a:pPr algn="l"/>
              <a:r>
                <a:rPr lang="zh-CN" altLang="en-US">
                  <a:solidFill>
                    <a:schemeClr val="tx1"/>
                  </a:solidFill>
                </a:rPr>
                <a:t>  FILETIME</a:t>
              </a:r>
              <a:r>
                <a:rPr lang="zh-CN" altLang="en-US">
                  <a:solidFill>
                    <a:schemeClr val="accent2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ftLastWriteTime;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l"/>
              <a:r>
                <a:rPr lang="zh-CN" altLang="en-US"/>
                <a:t>  DWORD    nFileSizeHigh;</a:t>
              </a:r>
              <a:endParaRPr lang="zh-CN" altLang="en-US"/>
            </a:p>
            <a:p>
              <a:pPr algn="l"/>
              <a:r>
                <a:rPr lang="zh-CN" altLang="en-US"/>
                <a:t>  DWORD    nFileSizeLow;</a:t>
              </a:r>
              <a:endParaRPr lang="zh-CN" altLang="en-US"/>
            </a:p>
            <a:p>
              <a:pPr algn="l"/>
              <a:r>
                <a:rPr lang="zh-CN" altLang="en-US"/>
                <a:t>  DWORD    dwReserved0;</a:t>
              </a:r>
              <a:endParaRPr lang="zh-CN" altLang="en-US"/>
            </a:p>
            <a:p>
              <a:pPr algn="l"/>
              <a:r>
                <a:rPr lang="zh-CN" altLang="en-US"/>
                <a:t>  DWORD    dwReserved1;</a:t>
              </a:r>
              <a:endParaRPr lang="zh-CN" altLang="en-US"/>
            </a:p>
            <a:p>
              <a:pPr algn="l"/>
              <a:r>
                <a:rPr lang="zh-CN" altLang="en-US">
                  <a:solidFill>
                    <a:schemeClr val="accent2"/>
                  </a:solidFill>
                </a:rPr>
                <a:t>  </a:t>
              </a:r>
              <a:r>
                <a:rPr lang="zh-CN" altLang="en-US">
                  <a:solidFill>
                    <a:schemeClr val="tx1"/>
                  </a:solidFill>
                </a:rPr>
                <a:t>TCHAR    cFileName[MAX_PATH];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l"/>
              <a:r>
                <a:rPr lang="zh-CN" altLang="en-US"/>
                <a:t>  TCHAR    cAlternateFileName[14];</a:t>
              </a:r>
              <a:endParaRPr lang="zh-CN" altLang="en-US"/>
            </a:p>
            <a:p>
              <a:pPr algn="l"/>
              <a:r>
                <a:rPr lang="zh-CN" altLang="en-US"/>
                <a:t>} WIN32_FIND_DATA, *PWIN32_FIND_DATA, *LPWIN32_FIND_DATA;</a:t>
              </a: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46037" y="991870"/>
            <a:ext cx="1494252" cy="758430"/>
            <a:chOff x="602" y="2679"/>
            <a:chExt cx="1933" cy="867"/>
          </a:xfrm>
        </p:grpSpPr>
        <p:sp>
          <p:nvSpPr>
            <p:cNvPr id="40" name="圆角矩形 39"/>
            <p:cNvSpPr/>
            <p:nvPr/>
          </p:nvSpPr>
          <p:spPr>
            <a:xfrm>
              <a:off x="602" y="2679"/>
              <a:ext cx="1660" cy="8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8" y="2764"/>
              <a:ext cx="1857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Display</a:t>
              </a:r>
              <a:endParaRPr lang="en-US" altLang="zh-CN" sz="2800" b="1"/>
            </a:p>
          </p:txBody>
        </p:sp>
      </p:grpSp>
      <p:cxnSp>
        <p:nvCxnSpPr>
          <p:cNvPr id="20" name="曲线连接符 19"/>
          <p:cNvCxnSpPr/>
          <p:nvPr/>
        </p:nvCxnSpPr>
        <p:spPr>
          <a:xfrm rot="5400000" flipV="1">
            <a:off x="462915" y="2113280"/>
            <a:ext cx="1527175" cy="7950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5" idx="3"/>
            <a:endCxn id="7" idx="1"/>
          </p:cNvCxnSpPr>
          <p:nvPr/>
        </p:nvCxnSpPr>
        <p:spPr>
          <a:xfrm flipV="1">
            <a:off x="2522220" y="1092200"/>
            <a:ext cx="1059180" cy="235331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5" idx="3"/>
            <a:endCxn id="8" idx="1"/>
          </p:cNvCxnSpPr>
          <p:nvPr/>
        </p:nvCxnSpPr>
        <p:spPr>
          <a:xfrm>
            <a:off x="2522220" y="3445510"/>
            <a:ext cx="814070" cy="108267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72080" y="1185545"/>
            <a:ext cx="5807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WIN32_FIND_DATA ffd;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0195" y="3246120"/>
            <a:ext cx="2232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WIN32_FIND_DATA  </a:t>
            </a:r>
            <a:endParaRPr lang="zh-CN" altLang="en-US" sz="2000"/>
          </a:p>
        </p:txBody>
      </p:sp>
      <p:grpSp>
        <p:nvGrpSpPr>
          <p:cNvPr id="3" name="组合 2"/>
          <p:cNvGrpSpPr/>
          <p:nvPr/>
        </p:nvGrpSpPr>
        <p:grpSpPr>
          <a:xfrm>
            <a:off x="346037" y="991870"/>
            <a:ext cx="1494252" cy="758430"/>
            <a:chOff x="602" y="2679"/>
            <a:chExt cx="1933" cy="867"/>
          </a:xfrm>
        </p:grpSpPr>
        <p:sp>
          <p:nvSpPr>
            <p:cNvPr id="4" name="圆角矩形 3"/>
            <p:cNvSpPr/>
            <p:nvPr/>
          </p:nvSpPr>
          <p:spPr>
            <a:xfrm>
              <a:off x="602" y="2679"/>
              <a:ext cx="1660" cy="8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8" y="2764"/>
              <a:ext cx="1857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Display</a:t>
              </a:r>
              <a:endParaRPr lang="en-US" altLang="zh-CN" sz="2800" b="1"/>
            </a:p>
          </p:txBody>
        </p:sp>
      </p:grpSp>
      <p:cxnSp>
        <p:nvCxnSpPr>
          <p:cNvPr id="20" name="曲线连接符 19"/>
          <p:cNvCxnSpPr/>
          <p:nvPr/>
        </p:nvCxnSpPr>
        <p:spPr>
          <a:xfrm rot="5400000" flipV="1">
            <a:off x="462915" y="2113280"/>
            <a:ext cx="1527175" cy="7950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02355" y="1729740"/>
            <a:ext cx="2845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file attributes of a file.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27985" y="1151255"/>
            <a:ext cx="2736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accent2"/>
                </a:solidFill>
                <a:sym typeface="+mn-ea"/>
              </a:rPr>
              <a:t>  DWORD  dwFileAttributes;</a:t>
            </a:r>
            <a:endParaRPr lang="zh-CN" altLang="en-US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11" name="曲线连接符 10"/>
          <p:cNvCxnSpPr>
            <a:endCxn id="2" idx="1"/>
          </p:cNvCxnSpPr>
          <p:nvPr/>
        </p:nvCxnSpPr>
        <p:spPr>
          <a:xfrm flipV="1">
            <a:off x="2522220" y="1335405"/>
            <a:ext cx="405765" cy="2110105"/>
          </a:xfrm>
          <a:prstGeom prst="curvedConnector3">
            <a:avLst>
              <a:gd name="adj1" fmla="val 500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3294380" y="1840230"/>
            <a:ext cx="28194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54425" y="2363470"/>
            <a:ext cx="2361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File Attribute Constants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287395" y="2456815"/>
            <a:ext cx="28194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705" y="85725"/>
            <a:ext cx="7816215" cy="667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0" grpId="0"/>
      <p:bldP spid="14" grpId="1" animBg="1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2835</Words>
  <Application>Kingsoft Office WPP</Application>
  <PresentationFormat>宽屏</PresentationFormat>
  <Paragraphs>217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thinkpad</cp:lastModifiedBy>
  <cp:revision>37</cp:revision>
  <dcterms:created xsi:type="dcterms:W3CDTF">2013-11-19T02:36:00Z</dcterms:created>
  <dcterms:modified xsi:type="dcterms:W3CDTF">2016-03-23T01:52:04Z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