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75" r:id="rId4"/>
    <p:sldId id="259" r:id="rId5"/>
    <p:sldId id="270" r:id="rId6"/>
    <p:sldId id="260" r:id="rId7"/>
    <p:sldId id="271" r:id="rId8"/>
    <p:sldId id="261" r:id="rId9"/>
    <p:sldId id="272" r:id="rId10"/>
    <p:sldId id="262" r:id="rId11"/>
    <p:sldId id="263" r:id="rId12"/>
    <p:sldId id="274" r:id="rId13"/>
    <p:sldId id="264" r:id="rId14"/>
    <p:sldId id="268" r:id="rId15"/>
    <p:sldId id="266" r:id="rId16"/>
    <p:sldId id="26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3D9-A655-F06A-658C-444B1CB50C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ECCA5-999C-7912-B1EF-A15096DDE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D8235A-ACA2-7118-6B24-3B6BA4FFAA9B}"/>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040FAC8E-AD61-0B4E-DD80-3B6F4483E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26D9B-DC5E-ECA6-B66F-670B44DC74F6}"/>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43440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E2EB-C582-F1AA-E1E2-08B8BBAB9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7FC64-91C6-41A4-DB67-414606DFE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8FEBF-1A59-BD5E-4DE7-1C73A51BBE02}"/>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F94B3651-0442-6193-518E-799C2DF44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925B6-7651-0096-3E50-E10CC7BFCA7B}"/>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22978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1AFB3-0767-164D-AE03-347B005E65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0A8DF1-0B65-B80E-DA80-BA91772F99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254AF-E7AD-919B-7882-8C55677EA9B4}"/>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5696CBD9-4956-2596-476D-CAC632390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0BA98-FDDD-0662-7809-7C382B6F74A0}"/>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137039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B2C-BDFF-6CBE-3D12-80FBEF477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EBE78-8116-921E-4DFB-7441EEF28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8F092-DDB8-32FF-7195-BA7F9A6C66B3}"/>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6FA219EA-5D5C-E9A7-8A19-DA6801911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3C159-DCA9-8B89-9AFE-27A7D22D01B4}"/>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52974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DE8A-0F1F-F0E5-9CEE-BFE7AB477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E94B4E-092F-3C3D-193F-587F4229E8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8B562-6DD1-2239-8A77-D9653BA51089}"/>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E07D93C6-D6B8-FEBD-D507-F2049F87C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EBA57-783C-A0F4-C61F-F24AA0BDB73A}"/>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227505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D005-4166-3C88-8AE4-F668CDF34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1747F-A5B9-6355-5D29-C8256B669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BA8A6-B259-1BE7-62E0-71275BDFD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80E9B-42BB-D53A-10E5-94E061AF1FD7}"/>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6" name="Footer Placeholder 5">
            <a:extLst>
              <a:ext uri="{FF2B5EF4-FFF2-40B4-BE49-F238E27FC236}">
                <a16:creationId xmlns:a16="http://schemas.microsoft.com/office/drawing/2014/main" id="{2A2B70F4-A97B-069B-D456-36BE8D905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6FB86-8C01-87C4-3B13-769E1DEAD8AE}"/>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36228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8228-B033-2404-E3B7-29E7B753B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80B53E-34ED-D8B9-F884-50DA4606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3329F-C1BA-CA1E-5A01-DA56FED80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23BBD-121B-55C1-B2EB-1B59DE9A5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6A4EE-A529-E118-00A8-380160F39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2583D4-39F4-01C6-0614-38604369FEBE}"/>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8" name="Footer Placeholder 7">
            <a:extLst>
              <a:ext uri="{FF2B5EF4-FFF2-40B4-BE49-F238E27FC236}">
                <a16:creationId xmlns:a16="http://schemas.microsoft.com/office/drawing/2014/main" id="{B4D10C2B-6747-592E-39B3-64918380EA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7AC205-E47A-8512-3B1B-55C9CC28EAF3}"/>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268474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64B9-FA42-6727-E6AB-77AE6584A7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808C15-978B-D385-E27E-08E1B69E7A77}"/>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4" name="Footer Placeholder 3">
            <a:extLst>
              <a:ext uri="{FF2B5EF4-FFF2-40B4-BE49-F238E27FC236}">
                <a16:creationId xmlns:a16="http://schemas.microsoft.com/office/drawing/2014/main" id="{CFA2F4D3-0E34-2E40-B2F8-84292D0DF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B5F3AD-60FB-CC0F-ECEF-782E9488FF81}"/>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98317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528CF-E85C-8817-49AF-7051E89359E7}"/>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3" name="Footer Placeholder 2">
            <a:extLst>
              <a:ext uri="{FF2B5EF4-FFF2-40B4-BE49-F238E27FC236}">
                <a16:creationId xmlns:a16="http://schemas.microsoft.com/office/drawing/2014/main" id="{A34333C2-5A3B-5430-D5DF-24B06E2728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75D0AB-4584-8825-1D47-C19456AB12CA}"/>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15387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07B9-4028-8763-8E66-D8CD3DC0A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3F707B-C7BA-45AA-0B66-0C3A451756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AFAE35-B6C8-04F1-8715-27DEA6910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DE3D4-D25F-3B83-C394-CB2D799F0295}"/>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6" name="Footer Placeholder 5">
            <a:extLst>
              <a:ext uri="{FF2B5EF4-FFF2-40B4-BE49-F238E27FC236}">
                <a16:creationId xmlns:a16="http://schemas.microsoft.com/office/drawing/2014/main" id="{044E0BC1-6C1B-4C8A-98E5-47B3F42C7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08EB-A88D-6DD0-8050-038D8ECA7AEC}"/>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315925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2269-36E2-E9E3-93B7-DC45BA193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F91F7-8DC5-AB15-991F-58104FEB5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433E4-B324-96B2-66BF-CDB6C6BD1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F0629-9B67-2D97-7C4A-BCA18231D5ED}"/>
              </a:ext>
            </a:extLst>
          </p:cNvPr>
          <p:cNvSpPr>
            <a:spLocks noGrp="1"/>
          </p:cNvSpPr>
          <p:nvPr>
            <p:ph type="dt" sz="half" idx="10"/>
          </p:nvPr>
        </p:nvSpPr>
        <p:spPr/>
        <p:txBody>
          <a:bodyPr/>
          <a:lstStyle/>
          <a:p>
            <a:fld id="{73A0CA7A-AB17-437C-A95C-122B97A363F1}" type="datetimeFigureOut">
              <a:rPr lang="en-US" smtClean="0"/>
              <a:t>1/1/2024</a:t>
            </a:fld>
            <a:endParaRPr lang="en-US"/>
          </a:p>
        </p:txBody>
      </p:sp>
      <p:sp>
        <p:nvSpPr>
          <p:cNvPr id="6" name="Footer Placeholder 5">
            <a:extLst>
              <a:ext uri="{FF2B5EF4-FFF2-40B4-BE49-F238E27FC236}">
                <a16:creationId xmlns:a16="http://schemas.microsoft.com/office/drawing/2014/main" id="{B20371B6-5FF8-3623-892F-DFCDFB97F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85CD2-043C-316B-6C82-7F3719E47982}"/>
              </a:ext>
            </a:extLst>
          </p:cNvPr>
          <p:cNvSpPr>
            <a:spLocks noGrp="1"/>
          </p:cNvSpPr>
          <p:nvPr>
            <p:ph type="sldNum" sz="quarter" idx="12"/>
          </p:nvPr>
        </p:nvSpPr>
        <p:spPr/>
        <p:txBody>
          <a:bodyPr/>
          <a:lstStyle/>
          <a:p>
            <a:fld id="{A235411F-FA62-48FB-A4DE-1EDA66851191}" type="slidenum">
              <a:rPr lang="en-US" smtClean="0"/>
              <a:t>‹#›</a:t>
            </a:fld>
            <a:endParaRPr lang="en-US"/>
          </a:p>
        </p:txBody>
      </p:sp>
    </p:spTree>
    <p:extLst>
      <p:ext uri="{BB962C8B-B14F-4D97-AF65-F5344CB8AC3E}">
        <p14:creationId xmlns:p14="http://schemas.microsoft.com/office/powerpoint/2010/main" val="195730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F7362-01C2-DFFE-5F4B-EC9F31C65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51EB4-6D68-B818-6CB1-7187DDF92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D7D5B-EB6E-4D37-473C-752D86B79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A0CA7A-AB17-437C-A95C-122B97A363F1}" type="datetimeFigureOut">
              <a:rPr lang="en-US" smtClean="0"/>
              <a:t>1/1/2024</a:t>
            </a:fld>
            <a:endParaRPr lang="en-US"/>
          </a:p>
        </p:txBody>
      </p:sp>
      <p:sp>
        <p:nvSpPr>
          <p:cNvPr id="5" name="Footer Placeholder 4">
            <a:extLst>
              <a:ext uri="{FF2B5EF4-FFF2-40B4-BE49-F238E27FC236}">
                <a16:creationId xmlns:a16="http://schemas.microsoft.com/office/drawing/2014/main" id="{CA1F52AC-99A7-6297-0E7B-6C3ACD097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6D721E-AC92-ABB3-0351-6959CF38D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35411F-FA62-48FB-A4DE-1EDA66851191}" type="slidenum">
              <a:rPr lang="en-US" smtClean="0"/>
              <a:t>‹#›</a:t>
            </a:fld>
            <a:endParaRPr lang="en-US"/>
          </a:p>
        </p:txBody>
      </p:sp>
    </p:spTree>
    <p:extLst>
      <p:ext uri="{BB962C8B-B14F-4D97-AF65-F5344CB8AC3E}">
        <p14:creationId xmlns:p14="http://schemas.microsoft.com/office/powerpoint/2010/main" val="496482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C826-56FC-2D62-5514-C77C031C048A}"/>
              </a:ext>
            </a:extLst>
          </p:cNvPr>
          <p:cNvSpPr>
            <a:spLocks noGrp="1"/>
          </p:cNvSpPr>
          <p:nvPr>
            <p:ph type="title"/>
          </p:nvPr>
        </p:nvSpPr>
        <p:spPr>
          <a:xfrm>
            <a:off x="0" y="1"/>
            <a:ext cx="12192000" cy="927462"/>
          </a:xfrm>
          <a:solidFill>
            <a:schemeClr val="tx1"/>
          </a:solidFill>
        </p:spPr>
        <p:txBody>
          <a:bodyPr/>
          <a:lstStyle/>
          <a:p>
            <a:pPr algn="ctr"/>
            <a:r>
              <a:rPr lang="en-US" dirty="0">
                <a:solidFill>
                  <a:schemeClr val="bg1"/>
                </a:solidFill>
              </a:rPr>
              <a:t>[Planning a Travel Journey]</a:t>
            </a:r>
          </a:p>
        </p:txBody>
      </p:sp>
      <p:sp>
        <p:nvSpPr>
          <p:cNvPr id="3" name="Content Placeholder 2">
            <a:extLst>
              <a:ext uri="{FF2B5EF4-FFF2-40B4-BE49-F238E27FC236}">
                <a16:creationId xmlns:a16="http://schemas.microsoft.com/office/drawing/2014/main" id="{04BF1326-50F4-B61F-A6E2-499CCAA9460A}"/>
              </a:ext>
            </a:extLst>
          </p:cNvPr>
          <p:cNvSpPr>
            <a:spLocks noGrp="1"/>
          </p:cNvSpPr>
          <p:nvPr>
            <p:ph idx="1"/>
          </p:nvPr>
        </p:nvSpPr>
        <p:spPr>
          <a:xfrm>
            <a:off x="-1" y="1358537"/>
            <a:ext cx="12191999" cy="5499462"/>
          </a:xfrm>
        </p:spPr>
        <p:txBody>
          <a:bodyPr>
            <a:normAutofit lnSpcReduction="10000"/>
          </a:bodyPr>
          <a:lstStyle/>
          <a:p>
            <a:r>
              <a:rPr lang="en-US" dirty="0"/>
              <a:t>The problem </a:t>
            </a:r>
          </a:p>
          <a:p>
            <a:r>
              <a:rPr lang="en-US" dirty="0"/>
              <a:t>Develop a Prolog program that helps in planning a travel journey from one place to another. The travel journey can take place either by car, by train, by plane or by 'chaining together' any two or three of the previously mentioned transportation means. The developed program is used to determine the transportation means required to travel from one place to another and the intermediate places which are needed to pass through when getting from one place to another. The program also is used to decide the conditions which make the input operations are complaint with the program database. Suggest ten places that can be used in the different travel journeys. Use the suggested places to ask ten different queries to test the validity of the program. Five of the suggested queries should result in valid travel journeys, while the other five should result in invalid travel journeys. Describe in detail why each of the ten queries can either be valid or invalid</a:t>
            </a:r>
          </a:p>
        </p:txBody>
      </p:sp>
    </p:spTree>
    <p:extLst>
      <p:ext uri="{BB962C8B-B14F-4D97-AF65-F5344CB8AC3E}">
        <p14:creationId xmlns:p14="http://schemas.microsoft.com/office/powerpoint/2010/main" val="358438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B260-4FAE-B4AF-3519-682DAECD5151}"/>
              </a:ext>
            </a:extLst>
          </p:cNvPr>
          <p:cNvSpPr>
            <a:spLocks noGrp="1"/>
          </p:cNvSpPr>
          <p:nvPr>
            <p:ph type="title"/>
          </p:nvPr>
        </p:nvSpPr>
        <p:spPr>
          <a:xfrm>
            <a:off x="0" y="0"/>
            <a:ext cx="12192000" cy="824848"/>
          </a:xfrm>
          <a:solidFill>
            <a:schemeClr val="tx1"/>
          </a:solidFill>
        </p:spPr>
        <p:txBody>
          <a:bodyPr>
            <a:normAutofit/>
          </a:bodyPr>
          <a:lstStyle/>
          <a:p>
            <a:pPr algn="ctr"/>
            <a:r>
              <a:rPr lang="en-US" dirty="0">
                <a:solidFill>
                  <a:schemeClr val="bg1"/>
                </a:solidFill>
              </a:rPr>
              <a:t>Rules</a:t>
            </a:r>
            <a:endParaRPr lang="en-US" sz="6000" dirty="0">
              <a:solidFill>
                <a:schemeClr val="bg1"/>
              </a:solidFill>
            </a:endParaRPr>
          </a:p>
        </p:txBody>
      </p:sp>
      <p:sp>
        <p:nvSpPr>
          <p:cNvPr id="3" name="Content Placeholder 2">
            <a:extLst>
              <a:ext uri="{FF2B5EF4-FFF2-40B4-BE49-F238E27FC236}">
                <a16:creationId xmlns:a16="http://schemas.microsoft.com/office/drawing/2014/main" id="{7FDEF73D-DC4D-CC59-1D6A-BDB48B9CEEE1}"/>
              </a:ext>
            </a:extLst>
          </p:cNvPr>
          <p:cNvSpPr>
            <a:spLocks noGrp="1"/>
          </p:cNvSpPr>
          <p:nvPr>
            <p:ph idx="1"/>
          </p:nvPr>
        </p:nvSpPr>
        <p:spPr>
          <a:xfrm>
            <a:off x="0" y="1149531"/>
            <a:ext cx="12192000" cy="5568122"/>
          </a:xfrm>
        </p:spPr>
        <p:txBody>
          <a:bodyPr/>
          <a:lstStyle/>
          <a:p>
            <a:pPr marL="0" indent="0">
              <a:buNone/>
            </a:pPr>
            <a:r>
              <a:rPr lang="en-US" sz="4000" dirty="0">
                <a:solidFill>
                  <a:srgbClr val="FF0000"/>
                </a:solidFill>
              </a:rPr>
              <a:t>Part _1</a:t>
            </a:r>
          </a:p>
          <a:p>
            <a:r>
              <a:rPr lang="en-US" dirty="0"/>
              <a:t>travel(City1,City2, [travel(car(City1,City2))]) :-</a:t>
            </a:r>
          </a:p>
          <a:p>
            <a:pPr marL="0" indent="0">
              <a:buNone/>
            </a:pPr>
            <a:r>
              <a:rPr lang="en-US" dirty="0"/>
              <a:t>             car(City1,City2).</a:t>
            </a:r>
          </a:p>
          <a:p>
            <a:pPr marL="0" indent="0">
              <a:buNone/>
            </a:pPr>
            <a:r>
              <a:rPr lang="en-US" dirty="0"/>
              <a:t>             </a:t>
            </a:r>
          </a:p>
          <a:p>
            <a:r>
              <a:rPr lang="en-US" dirty="0"/>
              <a:t>travel(City1,City2, [travel(train(City1,City2))]) :-</a:t>
            </a:r>
          </a:p>
          <a:p>
            <a:pPr marL="0" indent="0">
              <a:buNone/>
            </a:pPr>
            <a:r>
              <a:rPr lang="en-US" dirty="0"/>
              <a:t>             train(City1,City2).</a:t>
            </a:r>
          </a:p>
          <a:p>
            <a:pPr marL="0" indent="0">
              <a:buNone/>
            </a:pPr>
            <a:r>
              <a:rPr lang="en-US" dirty="0"/>
              <a:t>             </a:t>
            </a:r>
          </a:p>
          <a:p>
            <a:r>
              <a:rPr lang="en-US" dirty="0"/>
              <a:t>travel(City1,City2, [travel(plane(City1,City2))]) :-</a:t>
            </a:r>
          </a:p>
          <a:p>
            <a:pPr marL="0" indent="0">
              <a:buNone/>
            </a:pPr>
            <a:r>
              <a:rPr lang="en-US" dirty="0"/>
              <a:t>             plane(City1,City2).</a:t>
            </a:r>
          </a:p>
        </p:txBody>
      </p:sp>
    </p:spTree>
    <p:extLst>
      <p:ext uri="{BB962C8B-B14F-4D97-AF65-F5344CB8AC3E}">
        <p14:creationId xmlns:p14="http://schemas.microsoft.com/office/powerpoint/2010/main" val="309417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DB30-E7C2-B62C-F1E8-8F4E7959F7C9}"/>
              </a:ext>
            </a:extLst>
          </p:cNvPr>
          <p:cNvSpPr>
            <a:spLocks noGrp="1"/>
          </p:cNvSpPr>
          <p:nvPr>
            <p:ph type="title"/>
          </p:nvPr>
        </p:nvSpPr>
        <p:spPr>
          <a:xfrm>
            <a:off x="0" y="0"/>
            <a:ext cx="12192000" cy="1000212"/>
          </a:xfrm>
          <a:solidFill>
            <a:schemeClr val="tx1"/>
          </a:solidFill>
        </p:spPr>
        <p:txBody>
          <a:bodyPr>
            <a:normAutofit/>
          </a:bodyPr>
          <a:lstStyle/>
          <a:p>
            <a:pPr algn="ctr"/>
            <a:r>
              <a:rPr lang="en-US" dirty="0">
                <a:solidFill>
                  <a:schemeClr val="bg1"/>
                </a:solidFill>
              </a:rPr>
              <a:t>Rules</a:t>
            </a:r>
            <a:endParaRPr lang="en-US" sz="5400" dirty="0">
              <a:solidFill>
                <a:schemeClr val="bg1"/>
              </a:solidFill>
            </a:endParaRPr>
          </a:p>
        </p:txBody>
      </p:sp>
      <p:sp>
        <p:nvSpPr>
          <p:cNvPr id="3" name="Content Placeholder 2">
            <a:extLst>
              <a:ext uri="{FF2B5EF4-FFF2-40B4-BE49-F238E27FC236}">
                <a16:creationId xmlns:a16="http://schemas.microsoft.com/office/drawing/2014/main" id="{B03680AE-51AA-1AAE-0E8A-16453841115D}"/>
              </a:ext>
            </a:extLst>
          </p:cNvPr>
          <p:cNvSpPr>
            <a:spLocks noGrp="1"/>
          </p:cNvSpPr>
          <p:nvPr>
            <p:ph idx="1"/>
          </p:nvPr>
        </p:nvSpPr>
        <p:spPr>
          <a:xfrm>
            <a:off x="1" y="1254034"/>
            <a:ext cx="12192000" cy="5687856"/>
          </a:xfrm>
        </p:spPr>
        <p:txBody>
          <a:bodyPr>
            <a:normAutofit/>
          </a:bodyPr>
          <a:lstStyle/>
          <a:p>
            <a:pPr marL="0" indent="0">
              <a:buNone/>
            </a:pPr>
            <a:r>
              <a:rPr lang="en-US" sz="3600" dirty="0">
                <a:solidFill>
                  <a:srgbClr val="FF0000"/>
                </a:solidFill>
              </a:rPr>
              <a:t>Part_2</a:t>
            </a:r>
          </a:p>
          <a:p>
            <a:r>
              <a:rPr lang="en-US" dirty="0"/>
              <a:t>travel(City1,City2, [travel(car(City1,Z))|G]) :-</a:t>
            </a:r>
          </a:p>
          <a:p>
            <a:pPr marL="0" indent="0">
              <a:buNone/>
            </a:pPr>
            <a:r>
              <a:rPr lang="en-US" dirty="0"/>
              <a:t>               car(City1,Z), travel(Z,City2,G).</a:t>
            </a:r>
          </a:p>
          <a:p>
            <a:endParaRPr lang="en-US" dirty="0"/>
          </a:p>
          <a:p>
            <a:r>
              <a:rPr lang="en-US" dirty="0"/>
              <a:t>travel(City1,City2, [travel(train(City1,Z))|G]) :-</a:t>
            </a:r>
          </a:p>
          <a:p>
            <a:pPr marL="0" indent="0">
              <a:buNone/>
            </a:pPr>
            <a:r>
              <a:rPr lang="en-US" dirty="0"/>
              <a:t>               train(City1,Z),travel(Z,City2,G).</a:t>
            </a:r>
          </a:p>
          <a:p>
            <a:endParaRPr lang="en-US" dirty="0"/>
          </a:p>
          <a:p>
            <a:r>
              <a:rPr lang="en-US" dirty="0"/>
              <a:t>travel(City1,City2, [travel(plane(City1,Z))|G]) :-</a:t>
            </a:r>
          </a:p>
          <a:p>
            <a:pPr marL="0" indent="0">
              <a:buNone/>
            </a:pPr>
            <a:r>
              <a:rPr lang="en-US" dirty="0"/>
              <a:t>               plane(City1,Z),travel(Z,City2,G).</a:t>
            </a:r>
          </a:p>
          <a:p>
            <a:endParaRPr lang="en-US" dirty="0"/>
          </a:p>
        </p:txBody>
      </p:sp>
    </p:spTree>
    <p:extLst>
      <p:ext uri="{BB962C8B-B14F-4D97-AF65-F5344CB8AC3E}">
        <p14:creationId xmlns:p14="http://schemas.microsoft.com/office/powerpoint/2010/main" val="275758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3855E2D-0E89-CFF7-99AE-C2B75C34117F}"/>
              </a:ext>
            </a:extLst>
          </p:cNvPr>
          <p:cNvSpPr>
            <a:spLocks noGrp="1"/>
          </p:cNvSpPr>
          <p:nvPr>
            <p:ph type="title"/>
          </p:nvPr>
        </p:nvSpPr>
        <p:spPr>
          <a:xfrm>
            <a:off x="0" y="0"/>
            <a:ext cx="12192000" cy="992777"/>
          </a:xfrm>
          <a:solidFill>
            <a:schemeClr val="tx1"/>
          </a:solidFill>
        </p:spPr>
        <p:txBody>
          <a:bodyPr/>
          <a:lstStyle/>
          <a:p>
            <a:pPr algn="ctr"/>
            <a:r>
              <a:rPr lang="en-US" dirty="0">
                <a:solidFill>
                  <a:schemeClr val="bg1"/>
                </a:solidFill>
              </a:rPr>
              <a:t>How the rules work?</a:t>
            </a:r>
          </a:p>
        </p:txBody>
      </p:sp>
      <p:sp>
        <p:nvSpPr>
          <p:cNvPr id="3" name="عنصر نائب للمحتوى 2">
            <a:extLst>
              <a:ext uri="{FF2B5EF4-FFF2-40B4-BE49-F238E27FC236}">
                <a16:creationId xmlns:a16="http://schemas.microsoft.com/office/drawing/2014/main" id="{91C5540E-2C32-CBD2-9BC8-B2F584357299}"/>
              </a:ext>
            </a:extLst>
          </p:cNvPr>
          <p:cNvSpPr>
            <a:spLocks noGrp="1"/>
          </p:cNvSpPr>
          <p:nvPr>
            <p:ph idx="1"/>
          </p:nvPr>
        </p:nvSpPr>
        <p:spPr>
          <a:xfrm>
            <a:off x="0" y="1685109"/>
            <a:ext cx="12192000" cy="4807765"/>
          </a:xfrm>
        </p:spPr>
        <p:txBody>
          <a:bodyPr>
            <a:normAutofit/>
          </a:bodyPr>
          <a:lstStyle/>
          <a:p>
            <a:endParaRPr lang="en-US" b="1" dirty="0"/>
          </a:p>
          <a:p>
            <a:endParaRPr lang="en-US" b="1" dirty="0"/>
          </a:p>
          <a:p>
            <a:r>
              <a:rPr lang="en-US" b="1" dirty="0"/>
              <a:t>We enter the query : travel( new York , San Francisco , Journey).</a:t>
            </a:r>
          </a:p>
          <a:p>
            <a:pPr marL="0" indent="0">
              <a:buNone/>
            </a:pPr>
            <a:endParaRPr lang="en-US" b="1" dirty="0"/>
          </a:p>
          <a:p>
            <a:r>
              <a:rPr lang="en-US" b="1" dirty="0"/>
              <a:t>The prolog go to dataset and match for this new York , San Francisco then  he give you the answer and then check if there any path that can drive me to the goal so he  make a </a:t>
            </a:r>
            <a:r>
              <a:rPr lang="en-US" altLang="zh-TW" b="1" dirty="0"/>
              <a:t>Recursive  rule to find it there other answer</a:t>
            </a:r>
          </a:p>
          <a:p>
            <a:pPr marL="0" indent="0">
              <a:buNone/>
            </a:pPr>
            <a:endParaRPr lang="en-US" b="1" dirty="0">
              <a:solidFill>
                <a:schemeClr val="tx2"/>
              </a:solidFill>
              <a:highlight>
                <a:srgbClr val="FFFF00"/>
              </a:highlight>
            </a:endParaRPr>
          </a:p>
        </p:txBody>
      </p:sp>
    </p:spTree>
    <p:extLst>
      <p:ext uri="{BB962C8B-B14F-4D97-AF65-F5344CB8AC3E}">
        <p14:creationId xmlns:p14="http://schemas.microsoft.com/office/powerpoint/2010/main" val="111127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1B9B-F941-2974-45D9-B684C5DD3081}"/>
              </a:ext>
            </a:extLst>
          </p:cNvPr>
          <p:cNvSpPr>
            <a:spLocks noGrp="1"/>
          </p:cNvSpPr>
          <p:nvPr>
            <p:ph type="title"/>
          </p:nvPr>
        </p:nvSpPr>
        <p:spPr>
          <a:xfrm>
            <a:off x="0" y="0"/>
            <a:ext cx="12192000" cy="927464"/>
          </a:xfrm>
          <a:solidFill>
            <a:schemeClr val="tx1"/>
          </a:solidFill>
        </p:spPr>
        <p:txBody>
          <a:bodyPr/>
          <a:lstStyle/>
          <a:p>
            <a:pPr algn="ctr"/>
            <a:r>
              <a:rPr lang="en-US" dirty="0">
                <a:solidFill>
                  <a:schemeClr val="bg1"/>
                </a:solidFill>
              </a:rPr>
              <a:t>Valid Query </a:t>
            </a:r>
          </a:p>
        </p:txBody>
      </p:sp>
      <p:sp>
        <p:nvSpPr>
          <p:cNvPr id="3" name="Content Placeholder 2">
            <a:extLst>
              <a:ext uri="{FF2B5EF4-FFF2-40B4-BE49-F238E27FC236}">
                <a16:creationId xmlns:a16="http://schemas.microsoft.com/office/drawing/2014/main" id="{CC880748-30D2-FF4B-E107-D675557FCA3A}"/>
              </a:ext>
            </a:extLst>
          </p:cNvPr>
          <p:cNvSpPr>
            <a:spLocks noGrp="1"/>
          </p:cNvSpPr>
          <p:nvPr>
            <p:ph idx="1"/>
          </p:nvPr>
        </p:nvSpPr>
        <p:spPr>
          <a:xfrm>
            <a:off x="0" y="1478070"/>
            <a:ext cx="12192000" cy="5361673"/>
          </a:xfrm>
        </p:spPr>
        <p:txBody>
          <a:bodyPr>
            <a:normAutofit fontScale="85000" lnSpcReduction="20000"/>
          </a:bodyPr>
          <a:lstStyle/>
          <a:p>
            <a:endParaRPr lang="en-US" dirty="0"/>
          </a:p>
          <a:p>
            <a:r>
              <a:rPr lang="en-US" dirty="0"/>
              <a:t>travel(new York , San Francisco , Journey).</a:t>
            </a:r>
          </a:p>
          <a:p>
            <a:endParaRPr lang="en-US" dirty="0"/>
          </a:p>
          <a:p>
            <a:r>
              <a:rPr lang="en-US" dirty="0"/>
              <a:t>This is a valid query. There is a direct car route from network to San Francisco.</a:t>
            </a:r>
          </a:p>
          <a:p>
            <a:endParaRPr lang="en-US" dirty="0"/>
          </a:p>
          <a:p>
            <a:r>
              <a:rPr lang="en-US" dirty="0"/>
              <a:t>travel(loss Angeles, Miami, Journey).</a:t>
            </a:r>
          </a:p>
          <a:p>
            <a:endParaRPr lang="en-US" dirty="0"/>
          </a:p>
          <a:p>
            <a:r>
              <a:rPr lang="en-US" dirty="0"/>
              <a:t>This is a valid query. There is a direct train route from loss Angeles to Miami.</a:t>
            </a:r>
          </a:p>
          <a:p>
            <a:endParaRPr lang="en-US" dirty="0"/>
          </a:p>
          <a:p>
            <a:r>
              <a:rPr lang="en-US" dirty="0"/>
              <a:t>travel(new York , Houston, Journey).</a:t>
            </a:r>
          </a:p>
          <a:p>
            <a:endParaRPr lang="en-US" dirty="0"/>
          </a:p>
          <a:p>
            <a:r>
              <a:rPr lang="en-US" dirty="0"/>
              <a:t>travel(new Orleans, Atlanta, Journey).</a:t>
            </a:r>
          </a:p>
          <a:p>
            <a:endParaRPr lang="en-US" dirty="0"/>
          </a:p>
          <a:p>
            <a:r>
              <a:rPr lang="en-US" dirty="0"/>
              <a:t>travel(Dallas, San Francisco, Journey).</a:t>
            </a:r>
          </a:p>
        </p:txBody>
      </p:sp>
    </p:spTree>
    <p:extLst>
      <p:ext uri="{BB962C8B-B14F-4D97-AF65-F5344CB8AC3E}">
        <p14:creationId xmlns:p14="http://schemas.microsoft.com/office/powerpoint/2010/main" val="9050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2ADAF3-1025-B0BE-467D-B733006FDF52}"/>
              </a:ext>
            </a:extLst>
          </p:cNvPr>
          <p:cNvSpPr>
            <a:spLocks noGrp="1"/>
          </p:cNvSpPr>
          <p:nvPr>
            <p:ph type="title"/>
          </p:nvPr>
        </p:nvSpPr>
        <p:spPr>
          <a:xfrm>
            <a:off x="0" y="1"/>
            <a:ext cx="12192000" cy="1031966"/>
          </a:xfrm>
          <a:solidFill>
            <a:schemeClr val="tx1"/>
          </a:solidFill>
        </p:spPr>
        <p:txBody>
          <a:bodyPr/>
          <a:lstStyle/>
          <a:p>
            <a:pPr algn="ctr"/>
            <a:r>
              <a:rPr lang="en-US" dirty="0">
                <a:solidFill>
                  <a:schemeClr val="bg1"/>
                </a:solidFill>
              </a:rPr>
              <a:t>Valid Query and how it valid?</a:t>
            </a:r>
          </a:p>
        </p:txBody>
      </p:sp>
      <p:pic>
        <p:nvPicPr>
          <p:cNvPr id="5" name="عنصر نائب للمحتوى 4">
            <a:extLst>
              <a:ext uri="{FF2B5EF4-FFF2-40B4-BE49-F238E27FC236}">
                <a16:creationId xmlns:a16="http://schemas.microsoft.com/office/drawing/2014/main" id="{6CB3A69D-E71C-0180-2356-4550CCEB0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96" y="1031967"/>
            <a:ext cx="12142304" cy="5826031"/>
          </a:xfrm>
        </p:spPr>
      </p:pic>
    </p:spTree>
    <p:extLst>
      <p:ext uri="{BB962C8B-B14F-4D97-AF65-F5344CB8AC3E}">
        <p14:creationId xmlns:p14="http://schemas.microsoft.com/office/powerpoint/2010/main" val="369796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157955-A420-71B5-85A0-E1663F3C33FE}"/>
              </a:ext>
            </a:extLst>
          </p:cNvPr>
          <p:cNvSpPr/>
          <p:nvPr/>
        </p:nvSpPr>
        <p:spPr>
          <a:xfrm>
            <a:off x="3855929" y="443949"/>
            <a:ext cx="3765371" cy="86429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travel(new York, Atlanta, Journey).</a:t>
            </a:r>
            <a:endParaRPr lang="en-US" dirty="0"/>
          </a:p>
        </p:txBody>
      </p:sp>
      <p:sp>
        <p:nvSpPr>
          <p:cNvPr id="9" name="Rectangle: Rounded Corners 8">
            <a:extLst>
              <a:ext uri="{FF2B5EF4-FFF2-40B4-BE49-F238E27FC236}">
                <a16:creationId xmlns:a16="http://schemas.microsoft.com/office/drawing/2014/main" id="{A227403C-4A0E-DFE5-4A34-711107AB33E1}"/>
              </a:ext>
            </a:extLst>
          </p:cNvPr>
          <p:cNvSpPr/>
          <p:nvPr/>
        </p:nvSpPr>
        <p:spPr>
          <a:xfrm>
            <a:off x="7878090" y="2369507"/>
            <a:ext cx="3904606" cy="86429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5BE7747-18C1-7272-BF69-EA6260078056}"/>
              </a:ext>
            </a:extLst>
          </p:cNvPr>
          <p:cNvSpPr/>
          <p:nvPr/>
        </p:nvSpPr>
        <p:spPr>
          <a:xfrm>
            <a:off x="8085909" y="3853504"/>
            <a:ext cx="3904606" cy="86429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C093FCC-5E42-DA8E-5E58-C358E4CCCD17}"/>
              </a:ext>
            </a:extLst>
          </p:cNvPr>
          <p:cNvSpPr/>
          <p:nvPr/>
        </p:nvSpPr>
        <p:spPr>
          <a:xfrm>
            <a:off x="8120991" y="5070430"/>
            <a:ext cx="3695178" cy="86429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travel(new York, Atlanta, Journey).</a:t>
            </a:r>
            <a:endParaRPr lang="en-US" dirty="0"/>
          </a:p>
        </p:txBody>
      </p:sp>
      <p:sp>
        <p:nvSpPr>
          <p:cNvPr id="12" name="Rectangle: Rounded Corners 11">
            <a:extLst>
              <a:ext uri="{FF2B5EF4-FFF2-40B4-BE49-F238E27FC236}">
                <a16:creationId xmlns:a16="http://schemas.microsoft.com/office/drawing/2014/main" id="{B3CA06EB-0B3A-FD42-AF43-6A8EF40AA6AB}"/>
              </a:ext>
            </a:extLst>
          </p:cNvPr>
          <p:cNvSpPr/>
          <p:nvPr/>
        </p:nvSpPr>
        <p:spPr>
          <a:xfrm>
            <a:off x="1096036" y="2715935"/>
            <a:ext cx="2759893" cy="86429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bg1"/>
                </a:solidFill>
              </a:rPr>
              <a:t>car(new York, Atlanta).</a:t>
            </a:r>
            <a:endParaRPr lang="en-US" dirty="0">
              <a:solidFill>
                <a:schemeClr val="bg1"/>
              </a:solidFill>
            </a:endParaRPr>
          </a:p>
        </p:txBody>
      </p:sp>
      <p:cxnSp>
        <p:nvCxnSpPr>
          <p:cNvPr id="16" name="Straight Arrow Connector 15">
            <a:extLst>
              <a:ext uri="{FF2B5EF4-FFF2-40B4-BE49-F238E27FC236}">
                <a16:creationId xmlns:a16="http://schemas.microsoft.com/office/drawing/2014/main" id="{E7C2D3E8-AD06-6311-6D34-0FFAC6A77474}"/>
              </a:ext>
            </a:extLst>
          </p:cNvPr>
          <p:cNvCxnSpPr>
            <a:cxnSpLocks/>
          </p:cNvCxnSpPr>
          <p:nvPr/>
        </p:nvCxnSpPr>
        <p:spPr>
          <a:xfrm flipH="1">
            <a:off x="2543573" y="1308244"/>
            <a:ext cx="1201709" cy="13834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89CD7E4-DEFD-3518-D17F-0E022410F789}"/>
              </a:ext>
            </a:extLst>
          </p:cNvPr>
          <p:cNvCxnSpPr>
            <a:cxnSpLocks/>
          </p:cNvCxnSpPr>
          <p:nvPr/>
        </p:nvCxnSpPr>
        <p:spPr>
          <a:xfrm>
            <a:off x="9068844" y="3242191"/>
            <a:ext cx="0" cy="6335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DDDEE9F-50EC-5331-3C42-B8C4BCB816A5}"/>
              </a:ext>
            </a:extLst>
          </p:cNvPr>
          <p:cNvCxnSpPr>
            <a:cxnSpLocks/>
          </p:cNvCxnSpPr>
          <p:nvPr/>
        </p:nvCxnSpPr>
        <p:spPr>
          <a:xfrm>
            <a:off x="10047436" y="5916427"/>
            <a:ext cx="0" cy="334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3A5D704-F119-EE88-3122-F4E6DEA7D326}"/>
              </a:ext>
            </a:extLst>
          </p:cNvPr>
          <p:cNvCxnSpPr>
            <a:cxnSpLocks/>
          </p:cNvCxnSpPr>
          <p:nvPr/>
        </p:nvCxnSpPr>
        <p:spPr>
          <a:xfrm>
            <a:off x="7778663" y="1308244"/>
            <a:ext cx="880210" cy="9731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51CE1257-4A99-C9BA-DBF8-7D065B1C9303}"/>
              </a:ext>
            </a:extLst>
          </p:cNvPr>
          <p:cNvSpPr txBox="1"/>
          <p:nvPr/>
        </p:nvSpPr>
        <p:spPr>
          <a:xfrm>
            <a:off x="0" y="5943600"/>
            <a:ext cx="2183702" cy="584775"/>
          </a:xfrm>
          <a:prstGeom prst="rect">
            <a:avLst/>
          </a:prstGeom>
          <a:noFill/>
        </p:spPr>
        <p:txBody>
          <a:bodyPr wrap="square" rtlCol="0">
            <a:spAutoFit/>
          </a:bodyPr>
          <a:lstStyle/>
          <a:p>
            <a:pPr algn="ctr"/>
            <a:r>
              <a:rPr lang="en-US" sz="3200">
                <a:solidFill>
                  <a:srgbClr val="FF0000"/>
                </a:solidFill>
              </a:rPr>
              <a:t>By car</a:t>
            </a:r>
            <a:endParaRPr lang="en-US" sz="3200" dirty="0">
              <a:solidFill>
                <a:srgbClr val="FF0000"/>
              </a:solidFill>
            </a:endParaRPr>
          </a:p>
        </p:txBody>
      </p:sp>
      <p:sp>
        <p:nvSpPr>
          <p:cNvPr id="29" name="Multiplication Sign 28">
            <a:extLst>
              <a:ext uri="{FF2B5EF4-FFF2-40B4-BE49-F238E27FC236}">
                <a16:creationId xmlns:a16="http://schemas.microsoft.com/office/drawing/2014/main" id="{8FE18A5C-1283-4865-5B15-CD3BAAAEE1E6}"/>
              </a:ext>
            </a:extLst>
          </p:cNvPr>
          <p:cNvSpPr/>
          <p:nvPr/>
        </p:nvSpPr>
        <p:spPr>
          <a:xfrm>
            <a:off x="2096809" y="4160299"/>
            <a:ext cx="862716" cy="764088"/>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1677163-6D61-FCDC-8747-8C520C1F4C4B}"/>
              </a:ext>
            </a:extLst>
          </p:cNvPr>
          <p:cNvCxnSpPr>
            <a:cxnSpLocks/>
            <a:stCxn id="12" idx="2"/>
          </p:cNvCxnSpPr>
          <p:nvPr/>
        </p:nvCxnSpPr>
        <p:spPr>
          <a:xfrm>
            <a:off x="2475983" y="3580230"/>
            <a:ext cx="0" cy="59102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873CBAE2-98A2-E9E7-A613-D343787C8BDB}"/>
              </a:ext>
            </a:extLst>
          </p:cNvPr>
          <p:cNvSpPr txBox="1"/>
          <p:nvPr/>
        </p:nvSpPr>
        <p:spPr>
          <a:xfrm>
            <a:off x="7886181" y="2724505"/>
            <a:ext cx="1962933" cy="369332"/>
          </a:xfrm>
          <a:prstGeom prst="rect">
            <a:avLst/>
          </a:prstGeom>
          <a:noFill/>
        </p:spPr>
        <p:txBody>
          <a:bodyPr wrap="square" rtlCol="0">
            <a:spAutoFit/>
          </a:bodyPr>
          <a:lstStyle/>
          <a:p>
            <a:pPr algn="ctr"/>
            <a:r>
              <a:rPr lang="en-US" dirty="0">
                <a:solidFill>
                  <a:schemeClr val="bg1"/>
                </a:solidFill>
              </a:rPr>
              <a:t>car(new York, </a:t>
            </a:r>
            <a:r>
              <a:rPr lang="en-US" dirty="0">
                <a:solidFill>
                  <a:srgbClr val="FF0000"/>
                </a:solidFill>
              </a:rPr>
              <a:t>B</a:t>
            </a:r>
            <a:r>
              <a:rPr lang="en-US" dirty="0">
                <a:solidFill>
                  <a:schemeClr val="bg1"/>
                </a:solidFill>
              </a:rPr>
              <a:t>),</a:t>
            </a:r>
          </a:p>
        </p:txBody>
      </p:sp>
      <p:sp>
        <p:nvSpPr>
          <p:cNvPr id="34" name="TextBox 33">
            <a:extLst>
              <a:ext uri="{FF2B5EF4-FFF2-40B4-BE49-F238E27FC236}">
                <a16:creationId xmlns:a16="http://schemas.microsoft.com/office/drawing/2014/main" id="{44CF331D-6502-34F6-F5C4-E96E69F8414F}"/>
              </a:ext>
            </a:extLst>
          </p:cNvPr>
          <p:cNvSpPr txBox="1"/>
          <p:nvPr/>
        </p:nvSpPr>
        <p:spPr>
          <a:xfrm>
            <a:off x="7101476" y="3310386"/>
            <a:ext cx="1766171" cy="369332"/>
          </a:xfrm>
          <a:prstGeom prst="rect">
            <a:avLst/>
          </a:prstGeom>
          <a:noFill/>
        </p:spPr>
        <p:txBody>
          <a:bodyPr wrap="square" rtlCol="0">
            <a:spAutoFit/>
          </a:bodyPr>
          <a:lstStyle/>
          <a:p>
            <a:r>
              <a:rPr lang="en-US" dirty="0">
                <a:solidFill>
                  <a:srgbClr val="FF0000"/>
                </a:solidFill>
              </a:rPr>
              <a:t>B=</a:t>
            </a:r>
            <a:r>
              <a:rPr lang="en-US" dirty="0"/>
              <a:t>loss Angeles</a:t>
            </a:r>
          </a:p>
        </p:txBody>
      </p:sp>
      <p:sp>
        <p:nvSpPr>
          <p:cNvPr id="35" name="TextBox 34">
            <a:extLst>
              <a:ext uri="{FF2B5EF4-FFF2-40B4-BE49-F238E27FC236}">
                <a16:creationId xmlns:a16="http://schemas.microsoft.com/office/drawing/2014/main" id="{272D8F16-CC8A-8365-D452-880F31FCC18A}"/>
              </a:ext>
            </a:extLst>
          </p:cNvPr>
          <p:cNvSpPr txBox="1"/>
          <p:nvPr/>
        </p:nvSpPr>
        <p:spPr>
          <a:xfrm>
            <a:off x="8179504" y="4160299"/>
            <a:ext cx="3276330" cy="369332"/>
          </a:xfrm>
          <a:prstGeom prst="rect">
            <a:avLst/>
          </a:prstGeom>
          <a:noFill/>
        </p:spPr>
        <p:txBody>
          <a:bodyPr wrap="square" rtlCol="0">
            <a:spAutoFit/>
          </a:bodyPr>
          <a:lstStyle/>
          <a:p>
            <a:pPr algn="ctr"/>
            <a:r>
              <a:rPr lang="en-US" dirty="0">
                <a:solidFill>
                  <a:schemeClr val="bg1"/>
                </a:solidFill>
              </a:rPr>
              <a:t>car(loss Angeles,</a:t>
            </a:r>
            <a:r>
              <a:rPr lang="en-US" dirty="0"/>
              <a:t> </a:t>
            </a:r>
            <a:r>
              <a:rPr lang="en-US" dirty="0">
                <a:solidFill>
                  <a:srgbClr val="FF0000"/>
                </a:solidFill>
              </a:rPr>
              <a:t>Atlanta</a:t>
            </a:r>
            <a:r>
              <a:rPr lang="en-US" dirty="0">
                <a:solidFill>
                  <a:schemeClr val="bg1"/>
                </a:solidFill>
              </a:rPr>
              <a:t>).</a:t>
            </a:r>
          </a:p>
        </p:txBody>
      </p:sp>
      <p:sp>
        <p:nvSpPr>
          <p:cNvPr id="41" name="TextBox 40">
            <a:extLst>
              <a:ext uri="{FF2B5EF4-FFF2-40B4-BE49-F238E27FC236}">
                <a16:creationId xmlns:a16="http://schemas.microsoft.com/office/drawing/2014/main" id="{FE2F4F99-2628-B798-3D43-7855DB78884E}"/>
              </a:ext>
            </a:extLst>
          </p:cNvPr>
          <p:cNvSpPr txBox="1"/>
          <p:nvPr/>
        </p:nvSpPr>
        <p:spPr>
          <a:xfrm>
            <a:off x="8707151" y="6156465"/>
            <a:ext cx="2680570" cy="523220"/>
          </a:xfrm>
          <a:prstGeom prst="rect">
            <a:avLst/>
          </a:prstGeom>
          <a:noFill/>
        </p:spPr>
        <p:txBody>
          <a:bodyPr wrap="square" rtlCol="0">
            <a:spAutoFit/>
          </a:bodyPr>
          <a:lstStyle/>
          <a:p>
            <a:pPr algn="ctr"/>
            <a:r>
              <a:rPr lang="en-US" sz="2800">
                <a:solidFill>
                  <a:srgbClr val="0070C0"/>
                </a:solidFill>
              </a:rPr>
              <a:t>Exist</a:t>
            </a:r>
            <a:endParaRPr lang="en-US" sz="2800" dirty="0">
              <a:solidFill>
                <a:srgbClr val="0070C0"/>
              </a:solidFill>
            </a:endParaRPr>
          </a:p>
        </p:txBody>
      </p:sp>
      <p:cxnSp>
        <p:nvCxnSpPr>
          <p:cNvPr id="60" name="Straight Arrow Connector 59">
            <a:extLst>
              <a:ext uri="{FF2B5EF4-FFF2-40B4-BE49-F238E27FC236}">
                <a16:creationId xmlns:a16="http://schemas.microsoft.com/office/drawing/2014/main" id="{671D903F-3938-A2F7-42A8-AC8D53793740}"/>
              </a:ext>
            </a:extLst>
          </p:cNvPr>
          <p:cNvCxnSpPr>
            <a:cxnSpLocks/>
          </p:cNvCxnSpPr>
          <p:nvPr/>
        </p:nvCxnSpPr>
        <p:spPr>
          <a:xfrm>
            <a:off x="9608767" y="4717799"/>
            <a:ext cx="0" cy="334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D9C6D5-BCDD-59F2-7DB3-24DA505F5B83}"/>
              </a:ext>
            </a:extLst>
          </p:cNvPr>
          <p:cNvSpPr txBox="1"/>
          <p:nvPr/>
        </p:nvSpPr>
        <p:spPr>
          <a:xfrm>
            <a:off x="1250015" y="2142791"/>
            <a:ext cx="1388682" cy="369332"/>
          </a:xfrm>
          <a:prstGeom prst="rect">
            <a:avLst/>
          </a:prstGeom>
          <a:noFill/>
        </p:spPr>
        <p:txBody>
          <a:bodyPr wrap="square">
            <a:spAutoFit/>
          </a:bodyPr>
          <a:lstStyle/>
          <a:p>
            <a:pPr eaLnBrk="1" hangingPunct="1">
              <a:spcBef>
                <a:spcPct val="0"/>
              </a:spcBef>
              <a:buClrTx/>
              <a:buSzTx/>
              <a:buFontTx/>
              <a:buNone/>
            </a:pPr>
            <a:r>
              <a:rPr lang="en-US" altLang="zh-TW" sz="1800" dirty="0"/>
              <a:t>By rule </a:t>
            </a:r>
            <a:r>
              <a:rPr lang="en-US" altLang="zh-TW" sz="1800" dirty="0">
                <a:solidFill>
                  <a:srgbClr val="FF0000"/>
                </a:solidFill>
              </a:rPr>
              <a:t>pr1</a:t>
            </a:r>
          </a:p>
        </p:txBody>
      </p:sp>
      <p:sp>
        <p:nvSpPr>
          <p:cNvPr id="7" name="TextBox 6">
            <a:extLst>
              <a:ext uri="{FF2B5EF4-FFF2-40B4-BE49-F238E27FC236}">
                <a16:creationId xmlns:a16="http://schemas.microsoft.com/office/drawing/2014/main" id="{7AD216EB-11E0-A05B-857B-00A188028756}"/>
              </a:ext>
            </a:extLst>
          </p:cNvPr>
          <p:cNvSpPr txBox="1"/>
          <p:nvPr/>
        </p:nvSpPr>
        <p:spPr>
          <a:xfrm>
            <a:off x="8561452" y="1779803"/>
            <a:ext cx="1485984" cy="369332"/>
          </a:xfrm>
          <a:prstGeom prst="rect">
            <a:avLst/>
          </a:prstGeom>
          <a:noFill/>
        </p:spPr>
        <p:txBody>
          <a:bodyPr wrap="square">
            <a:spAutoFit/>
          </a:bodyPr>
          <a:lstStyle/>
          <a:p>
            <a:pPr eaLnBrk="1" hangingPunct="1">
              <a:spcBef>
                <a:spcPct val="0"/>
              </a:spcBef>
              <a:buClrTx/>
              <a:buSzTx/>
              <a:buFontTx/>
              <a:buNone/>
            </a:pPr>
            <a:r>
              <a:rPr lang="en-US" altLang="zh-TW" sz="1800" dirty="0"/>
              <a:t>By rule </a:t>
            </a:r>
            <a:r>
              <a:rPr lang="en-US" altLang="zh-TW" sz="1800" dirty="0">
                <a:solidFill>
                  <a:srgbClr val="FF0000"/>
                </a:solidFill>
              </a:rPr>
              <a:t>pr2</a:t>
            </a:r>
          </a:p>
        </p:txBody>
      </p:sp>
      <p:sp>
        <p:nvSpPr>
          <p:cNvPr id="8" name="TextBox 7">
            <a:extLst>
              <a:ext uri="{FF2B5EF4-FFF2-40B4-BE49-F238E27FC236}">
                <a16:creationId xmlns:a16="http://schemas.microsoft.com/office/drawing/2014/main" id="{6F0FA588-9AC4-8249-E465-C2E8348A8797}"/>
              </a:ext>
            </a:extLst>
          </p:cNvPr>
          <p:cNvSpPr txBox="1"/>
          <p:nvPr/>
        </p:nvSpPr>
        <p:spPr>
          <a:xfrm>
            <a:off x="9444446" y="2724505"/>
            <a:ext cx="2095632" cy="369332"/>
          </a:xfrm>
          <a:prstGeom prst="rect">
            <a:avLst/>
          </a:prstGeom>
          <a:noFill/>
        </p:spPr>
        <p:txBody>
          <a:bodyPr wrap="square" rtlCol="0">
            <a:spAutoFit/>
          </a:bodyPr>
          <a:lstStyle/>
          <a:p>
            <a:pPr algn="ctr"/>
            <a:r>
              <a:rPr lang="en-US" dirty="0">
                <a:solidFill>
                  <a:schemeClr val="bg1"/>
                </a:solidFill>
              </a:rPr>
              <a:t>car(</a:t>
            </a:r>
            <a:r>
              <a:rPr lang="en-US" dirty="0">
                <a:solidFill>
                  <a:srgbClr val="FF0000"/>
                </a:solidFill>
              </a:rPr>
              <a:t>B,</a:t>
            </a:r>
            <a:r>
              <a:rPr lang="en-US" dirty="0"/>
              <a:t> </a:t>
            </a:r>
            <a:r>
              <a:rPr lang="en-US" dirty="0">
                <a:solidFill>
                  <a:schemeClr val="bg1"/>
                </a:solidFill>
              </a:rPr>
              <a:t>Atlanta).</a:t>
            </a:r>
          </a:p>
        </p:txBody>
      </p:sp>
      <p:cxnSp>
        <p:nvCxnSpPr>
          <p:cNvPr id="3" name="Straight Arrow Connector 2">
            <a:extLst>
              <a:ext uri="{FF2B5EF4-FFF2-40B4-BE49-F238E27FC236}">
                <a16:creationId xmlns:a16="http://schemas.microsoft.com/office/drawing/2014/main" id="{D5B26B13-3CFF-DFB1-1517-098973C2E2B2}"/>
              </a:ext>
            </a:extLst>
          </p:cNvPr>
          <p:cNvCxnSpPr/>
          <p:nvPr/>
        </p:nvCxnSpPr>
        <p:spPr>
          <a:xfrm flipV="1">
            <a:off x="2860766" y="1449977"/>
            <a:ext cx="1123405" cy="1265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7446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D661-A69A-90B8-9048-7A8BBEEEBD8B}"/>
              </a:ext>
            </a:extLst>
          </p:cNvPr>
          <p:cNvSpPr>
            <a:spLocks noGrp="1"/>
          </p:cNvSpPr>
          <p:nvPr>
            <p:ph type="title"/>
          </p:nvPr>
        </p:nvSpPr>
        <p:spPr>
          <a:xfrm>
            <a:off x="0" y="0"/>
            <a:ext cx="12192000" cy="1045029"/>
          </a:xfrm>
          <a:solidFill>
            <a:schemeClr val="tx1"/>
          </a:solidFill>
        </p:spPr>
        <p:txBody>
          <a:bodyPr/>
          <a:lstStyle/>
          <a:p>
            <a:pPr algn="ctr"/>
            <a:r>
              <a:rPr lang="en-US" dirty="0">
                <a:solidFill>
                  <a:schemeClr val="bg1"/>
                </a:solidFill>
              </a:rPr>
              <a:t>Invalid Query</a:t>
            </a:r>
          </a:p>
        </p:txBody>
      </p:sp>
      <p:sp>
        <p:nvSpPr>
          <p:cNvPr id="3" name="Content Placeholder 2">
            <a:extLst>
              <a:ext uri="{FF2B5EF4-FFF2-40B4-BE49-F238E27FC236}">
                <a16:creationId xmlns:a16="http://schemas.microsoft.com/office/drawing/2014/main" id="{A3DBC988-7DE6-36F4-18E4-DF8D91185BA4}"/>
              </a:ext>
            </a:extLst>
          </p:cNvPr>
          <p:cNvSpPr>
            <a:spLocks noGrp="1"/>
          </p:cNvSpPr>
          <p:nvPr>
            <p:ph idx="1"/>
          </p:nvPr>
        </p:nvSpPr>
        <p:spPr>
          <a:xfrm>
            <a:off x="0" y="1423852"/>
            <a:ext cx="12192000" cy="5434148"/>
          </a:xfrm>
        </p:spPr>
        <p:txBody>
          <a:bodyPr>
            <a:normAutofit/>
          </a:bodyPr>
          <a:lstStyle/>
          <a:p>
            <a:r>
              <a:rPr lang="en-US" dirty="0"/>
              <a:t>travel(Miami , loss Angeles, Journey).</a:t>
            </a:r>
          </a:p>
          <a:p>
            <a:r>
              <a:rPr lang="en-US" dirty="0"/>
              <a:t>This is an invalid query. There is no direct route from Miami to  loss angles by car, train, or plane.</a:t>
            </a:r>
          </a:p>
          <a:p>
            <a:r>
              <a:rPr lang="en-US" dirty="0"/>
              <a:t>travel(Houston , Chicago , Journey).</a:t>
            </a:r>
          </a:p>
          <a:p>
            <a:r>
              <a:rPr lang="en-US" dirty="0"/>
              <a:t>This is an invalid query. There is no direct route from Houston to Chicago by car, train, or plane.</a:t>
            </a:r>
          </a:p>
          <a:p>
            <a:r>
              <a:rPr lang="en-US" dirty="0"/>
              <a:t>travel(loss Angeles , Portland, Journey).</a:t>
            </a:r>
          </a:p>
          <a:p>
            <a:r>
              <a:rPr lang="en-US" dirty="0"/>
              <a:t>travel(loss Angeles , Houston, Journey).</a:t>
            </a:r>
          </a:p>
          <a:p>
            <a:r>
              <a:rPr lang="en-US" dirty="0"/>
              <a:t>travel(Portland ,Atlanta , Journey).</a:t>
            </a:r>
          </a:p>
        </p:txBody>
      </p:sp>
    </p:spTree>
    <p:extLst>
      <p:ext uri="{BB962C8B-B14F-4D97-AF65-F5344CB8AC3E}">
        <p14:creationId xmlns:p14="http://schemas.microsoft.com/office/powerpoint/2010/main" val="349144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E4A8589-0FC1-9EB4-FF06-0B47CA6F4301}"/>
              </a:ext>
            </a:extLst>
          </p:cNvPr>
          <p:cNvSpPr>
            <a:spLocks noGrp="1"/>
          </p:cNvSpPr>
          <p:nvPr>
            <p:ph type="title"/>
          </p:nvPr>
        </p:nvSpPr>
        <p:spPr>
          <a:xfrm>
            <a:off x="0" y="0"/>
            <a:ext cx="12192000" cy="823595"/>
          </a:xfrm>
          <a:solidFill>
            <a:schemeClr val="tx1"/>
          </a:solidFill>
        </p:spPr>
        <p:txBody>
          <a:bodyPr>
            <a:normAutofit/>
          </a:bodyPr>
          <a:lstStyle/>
          <a:p>
            <a:pPr algn="ctr"/>
            <a:r>
              <a:rPr lang="en-US" sz="4000" dirty="0">
                <a:solidFill>
                  <a:schemeClr val="bg1"/>
                </a:solidFill>
              </a:rPr>
              <a:t>Invalid Query Trace and how it invalid? (after trace)</a:t>
            </a:r>
          </a:p>
        </p:txBody>
      </p:sp>
      <p:pic>
        <p:nvPicPr>
          <p:cNvPr id="10" name="Picture 9">
            <a:extLst>
              <a:ext uri="{FF2B5EF4-FFF2-40B4-BE49-F238E27FC236}">
                <a16:creationId xmlns:a16="http://schemas.microsoft.com/office/drawing/2014/main" id="{ACEDF459-E670-24A2-F8BF-F77A49AE2806}"/>
              </a:ext>
            </a:extLst>
          </p:cNvPr>
          <p:cNvPicPr>
            <a:picLocks noChangeAspect="1"/>
          </p:cNvPicPr>
          <p:nvPr/>
        </p:nvPicPr>
        <p:blipFill>
          <a:blip r:embed="rId2"/>
          <a:stretch>
            <a:fillRect/>
          </a:stretch>
        </p:blipFill>
        <p:spPr>
          <a:xfrm>
            <a:off x="0" y="1236594"/>
            <a:ext cx="10515600" cy="5215891"/>
          </a:xfrm>
          <a:prstGeom prst="rect">
            <a:avLst/>
          </a:prstGeom>
        </p:spPr>
      </p:pic>
    </p:spTree>
    <p:extLst>
      <p:ext uri="{BB962C8B-B14F-4D97-AF65-F5344CB8AC3E}">
        <p14:creationId xmlns:p14="http://schemas.microsoft.com/office/powerpoint/2010/main" val="150146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51BF-4634-0618-151E-9FF6EB7C7DC2}"/>
              </a:ext>
            </a:extLst>
          </p:cNvPr>
          <p:cNvSpPr>
            <a:spLocks noGrp="1"/>
          </p:cNvSpPr>
          <p:nvPr>
            <p:ph type="title"/>
          </p:nvPr>
        </p:nvSpPr>
        <p:spPr/>
        <p:txBody>
          <a:bodyPr/>
          <a:lstStyle/>
          <a:p>
            <a:r>
              <a:rPr lang="en-US" dirty="0"/>
              <a:t>The problem that we want to solve .</a:t>
            </a:r>
          </a:p>
        </p:txBody>
      </p:sp>
      <p:sp>
        <p:nvSpPr>
          <p:cNvPr id="3" name="Content Placeholder 2">
            <a:extLst>
              <a:ext uri="{FF2B5EF4-FFF2-40B4-BE49-F238E27FC236}">
                <a16:creationId xmlns:a16="http://schemas.microsoft.com/office/drawing/2014/main" id="{FD850070-D4FB-2250-9716-6E9AF5BDFD04}"/>
              </a:ext>
            </a:extLst>
          </p:cNvPr>
          <p:cNvSpPr>
            <a:spLocks noGrp="1"/>
          </p:cNvSpPr>
          <p:nvPr>
            <p:ph idx="1"/>
          </p:nvPr>
        </p:nvSpPr>
        <p:spPr/>
        <p:txBody>
          <a:bodyPr>
            <a:normAutofit fontScale="92500"/>
          </a:bodyPr>
          <a:lstStyle/>
          <a:p>
            <a:r>
              <a:rPr lang="en-US" dirty="0"/>
              <a:t>1- go from place to another.</a:t>
            </a:r>
          </a:p>
          <a:p>
            <a:r>
              <a:rPr lang="en-US" dirty="0"/>
              <a:t>2- can go by train ,car , plane or ‘chaining together’ </a:t>
            </a:r>
          </a:p>
          <a:p>
            <a:r>
              <a:rPr lang="en-US" dirty="0"/>
              <a:t>3- determine the transportation .</a:t>
            </a:r>
          </a:p>
          <a:p>
            <a:r>
              <a:rPr lang="en-US" dirty="0"/>
              <a:t>4- intermediate places.</a:t>
            </a:r>
          </a:p>
          <a:p>
            <a:r>
              <a:rPr lang="en-US" dirty="0"/>
              <a:t>5- Suggest ten places that can be used in the different travel journeys.</a:t>
            </a:r>
          </a:p>
          <a:p>
            <a:r>
              <a:rPr lang="en-US" dirty="0"/>
              <a:t>6- Five of the suggested queries should result in valid travel journeys.</a:t>
            </a:r>
          </a:p>
          <a:p>
            <a:r>
              <a:rPr lang="en-US" dirty="0"/>
              <a:t>7- other five should result in invalid travel journeys</a:t>
            </a:r>
          </a:p>
          <a:p>
            <a:r>
              <a:rPr lang="en-US" dirty="0"/>
              <a:t>8- Describe in detail why each of the ten queries can either be valid or invalid</a:t>
            </a:r>
          </a:p>
        </p:txBody>
      </p:sp>
    </p:spTree>
    <p:extLst>
      <p:ext uri="{BB962C8B-B14F-4D97-AF65-F5344CB8AC3E}">
        <p14:creationId xmlns:p14="http://schemas.microsoft.com/office/powerpoint/2010/main" val="160569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21522553-0F47-EB29-C8EA-BDEC69AF336F}"/>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a:solidFill>
                  <a:schemeClr val="tx1"/>
                </a:solidFill>
                <a:latin typeface="+mj-lt"/>
                <a:ea typeface="+mj-ea"/>
                <a:cs typeface="+mj-cs"/>
              </a:rPr>
              <a:t>                                          places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4" name="عنصر نائب للمحتوى 3">
            <a:extLst>
              <a:ext uri="{FF2B5EF4-FFF2-40B4-BE49-F238E27FC236}">
                <a16:creationId xmlns:a16="http://schemas.microsoft.com/office/drawing/2014/main" id="{8CB81F7F-CB17-FCD2-8FDE-1BE60DC13AD0}"/>
              </a:ext>
            </a:extLst>
          </p:cNvPr>
          <p:cNvSpPr>
            <a:spLocks noGrp="1"/>
          </p:cNvSpPr>
          <p:nvPr>
            <p:ph sz="half" idx="2"/>
          </p:nvPr>
        </p:nvSpPr>
        <p:spPr>
          <a:xfrm>
            <a:off x="971368" y="2711395"/>
            <a:ext cx="4114801" cy="3465568"/>
          </a:xfrm>
        </p:spPr>
        <p:txBody>
          <a:bodyPr vert="horz" lIns="91440" tIns="45720" rIns="91440" bIns="45720" rtlCol="0">
            <a:normAutofit lnSpcReduction="10000"/>
          </a:bodyPr>
          <a:lstStyle/>
          <a:p>
            <a:r>
              <a:rPr lang="en-US" sz="1800" dirty="0"/>
              <a:t>new York</a:t>
            </a:r>
          </a:p>
          <a:p>
            <a:r>
              <a:rPr lang="en-US" sz="1800" dirty="0"/>
              <a:t>Los Angeles</a:t>
            </a:r>
          </a:p>
          <a:p>
            <a:r>
              <a:rPr lang="en-US" sz="1800" dirty="0"/>
              <a:t>San Francisco  </a:t>
            </a:r>
          </a:p>
          <a:p>
            <a:r>
              <a:rPr lang="en-US" sz="1800" dirty="0"/>
              <a:t>Miami</a:t>
            </a:r>
          </a:p>
          <a:p>
            <a:r>
              <a:rPr lang="en-US" sz="1800" dirty="0"/>
              <a:t>Atlanta</a:t>
            </a:r>
          </a:p>
          <a:p>
            <a:r>
              <a:rPr lang="en-US" sz="1800" dirty="0"/>
              <a:t>Chicago</a:t>
            </a:r>
          </a:p>
          <a:p>
            <a:r>
              <a:rPr lang="en-US" sz="1800" dirty="0"/>
              <a:t>Houston</a:t>
            </a:r>
          </a:p>
          <a:p>
            <a:r>
              <a:rPr lang="en-US" sz="1800" dirty="0"/>
              <a:t>new Orleans</a:t>
            </a:r>
          </a:p>
          <a:p>
            <a:r>
              <a:rPr lang="en-US" sz="1800" dirty="0"/>
              <a:t>Dallas</a:t>
            </a:r>
          </a:p>
          <a:p>
            <a:r>
              <a:rPr lang="en-US" sz="1800" dirty="0"/>
              <a:t>Portland</a:t>
            </a:r>
          </a:p>
          <a:p>
            <a:endParaRPr lang="en-US" sz="1600" dirty="0"/>
          </a:p>
        </p:txBody>
      </p:sp>
      <p:pic>
        <p:nvPicPr>
          <p:cNvPr id="16" name="Picture 15" descr="A road with palm trees and a city in the background&#10;&#10;Description automatically generated">
            <a:extLst>
              <a:ext uri="{FF2B5EF4-FFF2-40B4-BE49-F238E27FC236}">
                <a16:creationId xmlns:a16="http://schemas.microsoft.com/office/drawing/2014/main" id="{92853136-55AA-AE9E-09C8-BB6AECDE87D7}"/>
              </a:ext>
            </a:extLst>
          </p:cNvPr>
          <p:cNvPicPr>
            <a:picLocks noChangeAspect="1"/>
          </p:cNvPicPr>
          <p:nvPr/>
        </p:nvPicPr>
        <p:blipFill rotWithShape="1">
          <a:blip r:embed="rId2">
            <a:extLst>
              <a:ext uri="{28A0092B-C50C-407E-A947-70E740481C1C}">
                <a14:useLocalDpi xmlns:a14="http://schemas.microsoft.com/office/drawing/2010/main" val="0"/>
              </a:ext>
            </a:extLst>
          </a:blip>
          <a:srcRect l="23181"/>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10" name="Picture 9" descr="A city with many tall buildings&#10;&#10;Description automatically generated">
            <a:extLst>
              <a:ext uri="{FF2B5EF4-FFF2-40B4-BE49-F238E27FC236}">
                <a16:creationId xmlns:a16="http://schemas.microsoft.com/office/drawing/2014/main" id="{84264BAA-2352-B4E1-9129-DB179FE99BA5}"/>
              </a:ext>
            </a:extLst>
          </p:cNvPr>
          <p:cNvPicPr>
            <a:picLocks noChangeAspect="1"/>
          </p:cNvPicPr>
          <p:nvPr/>
        </p:nvPicPr>
        <p:blipFill rotWithShape="1">
          <a:blip r:embed="rId3">
            <a:extLst>
              <a:ext uri="{28A0092B-C50C-407E-A947-70E740481C1C}">
                <a14:useLocalDpi xmlns:a14="http://schemas.microsoft.com/office/drawing/2010/main" val="0"/>
              </a:ext>
            </a:extLst>
          </a:blip>
          <a:srcRect l="515" r="1" b="1"/>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20" name="Picture 19">
            <a:extLst>
              <a:ext uri="{FF2B5EF4-FFF2-40B4-BE49-F238E27FC236}">
                <a16:creationId xmlns:a16="http://schemas.microsoft.com/office/drawing/2014/main" id="{374929AD-B9CF-41B3-8F82-CFFBFA196408}"/>
              </a:ext>
            </a:extLst>
          </p:cNvPr>
          <p:cNvPicPr>
            <a:picLocks noChangeAspect="1"/>
          </p:cNvPicPr>
          <p:nvPr/>
        </p:nvPicPr>
        <p:blipFill rotWithShape="1">
          <a:blip r:embed="rId4">
            <a:extLst>
              <a:ext uri="{28A0092B-C50C-407E-A947-70E740481C1C}">
                <a14:useLocalDpi xmlns:a14="http://schemas.microsoft.com/office/drawing/2010/main" val="0"/>
              </a:ext>
            </a:extLst>
          </a:blip>
          <a:srcRect r="27237" b="2"/>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101093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20DA2-0DC7-3149-A964-A7D96CDA59E5}"/>
              </a:ext>
            </a:extLst>
          </p:cNvPr>
          <p:cNvSpPr>
            <a:spLocks noGrp="1"/>
          </p:cNvSpPr>
          <p:nvPr>
            <p:ph type="title"/>
          </p:nvPr>
        </p:nvSpPr>
        <p:spPr>
          <a:xfrm>
            <a:off x="838200" y="365125"/>
            <a:ext cx="10515600" cy="1325563"/>
          </a:xfrm>
        </p:spPr>
        <p:txBody>
          <a:bodyPr>
            <a:normAutofit/>
          </a:bodyPr>
          <a:lstStyle/>
          <a:p>
            <a:r>
              <a:rPr lang="en-US" dirty="0"/>
              <a:t>Travel by Car (facts)</a:t>
            </a:r>
          </a:p>
        </p:txBody>
      </p:sp>
      <p:sp>
        <p:nvSpPr>
          <p:cNvPr id="3" name="Content Placeholder 2">
            <a:extLst>
              <a:ext uri="{FF2B5EF4-FFF2-40B4-BE49-F238E27FC236}">
                <a16:creationId xmlns:a16="http://schemas.microsoft.com/office/drawing/2014/main" id="{2BC4A331-D2B5-8451-80D3-7F3105AB5D91}"/>
              </a:ext>
            </a:extLst>
          </p:cNvPr>
          <p:cNvSpPr>
            <a:spLocks noGrp="1"/>
          </p:cNvSpPr>
          <p:nvPr>
            <p:ph idx="1"/>
          </p:nvPr>
        </p:nvSpPr>
        <p:spPr>
          <a:xfrm>
            <a:off x="838201" y="2013625"/>
            <a:ext cx="4614759" cy="4163337"/>
          </a:xfrm>
        </p:spPr>
        <p:txBody>
          <a:bodyPr>
            <a:normAutofit/>
          </a:bodyPr>
          <a:lstStyle/>
          <a:p>
            <a:pPr marL="0" indent="0">
              <a:buNone/>
            </a:pPr>
            <a:r>
              <a:rPr lang="en-US" sz="1800" dirty="0"/>
              <a:t>car(new York , loss Angeles).</a:t>
            </a:r>
          </a:p>
          <a:p>
            <a:pPr marL="0" indent="0">
              <a:buNone/>
            </a:pPr>
            <a:r>
              <a:rPr lang="en-US" sz="1800" dirty="0"/>
              <a:t>car(loss Angeles , Atlanta).</a:t>
            </a:r>
          </a:p>
          <a:p>
            <a:pPr marL="0" indent="0">
              <a:buNone/>
            </a:pPr>
            <a:r>
              <a:rPr lang="en-US" sz="1800" dirty="0"/>
              <a:t>car(loss Angeles , San Francisco).</a:t>
            </a:r>
          </a:p>
          <a:p>
            <a:pPr marL="0" indent="0">
              <a:buNone/>
            </a:pPr>
            <a:r>
              <a:rPr lang="en-US" sz="1800" dirty="0"/>
              <a:t>car(San Francisco , Miami).</a:t>
            </a:r>
          </a:p>
          <a:p>
            <a:pPr marL="0" indent="0">
              <a:buNone/>
            </a:pPr>
            <a:r>
              <a:rPr lang="en-US" sz="1800" dirty="0"/>
              <a:t>car(new York , new Orleans).</a:t>
            </a:r>
          </a:p>
          <a:p>
            <a:pPr marL="0" indent="0">
              <a:buNone/>
            </a:pPr>
            <a:r>
              <a:rPr lang="en-US" sz="1800" dirty="0"/>
              <a:t>car(new Orleans , Chicago).</a:t>
            </a:r>
          </a:p>
          <a:p>
            <a:pPr marL="0" indent="0">
              <a:buNone/>
            </a:pPr>
            <a:r>
              <a:rPr lang="en-US" sz="1800" dirty="0"/>
              <a:t>car(Chicago , Atlanta).</a:t>
            </a:r>
          </a:p>
          <a:p>
            <a:pPr marL="0" indent="0">
              <a:buNone/>
            </a:pPr>
            <a:r>
              <a:rPr lang="en-US" sz="1800" dirty="0"/>
              <a:t>car(new Orleans , Dallas).</a:t>
            </a:r>
          </a:p>
          <a:p>
            <a:pPr marL="0" indent="0">
              <a:buNone/>
            </a:pPr>
            <a:r>
              <a:rPr lang="en-US" sz="1800" dirty="0"/>
              <a:t>car(Dallas , Houston).</a:t>
            </a:r>
          </a:p>
          <a:p>
            <a:pPr marL="0" indent="0">
              <a:buNone/>
            </a:pPr>
            <a:r>
              <a:rPr lang="en-US" sz="1800" dirty="0"/>
              <a:t>car(Houston , Miami).</a:t>
            </a:r>
          </a:p>
          <a:p>
            <a:pPr marL="0" indent="0">
              <a:buNone/>
            </a:pPr>
            <a:r>
              <a:rPr lang="en-US" sz="1800" dirty="0"/>
              <a:t>car(Houston , San Francisco).</a:t>
            </a:r>
          </a:p>
        </p:txBody>
      </p:sp>
      <p:pic>
        <p:nvPicPr>
          <p:cNvPr id="2050" name="Picture 2" descr="‪100+ Cars Pictures | Download Free Images on Unsplash‬‏">
            <a:extLst>
              <a:ext uri="{FF2B5EF4-FFF2-40B4-BE49-F238E27FC236}">
                <a16:creationId xmlns:a16="http://schemas.microsoft.com/office/drawing/2014/main" id="{9D1CFD79-4E04-0DCC-5CEE-1DE79C3EAE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256"/>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1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492CEF-9EF7-5D04-74DB-F77ED4DE438E}"/>
              </a:ext>
            </a:extLst>
          </p:cNvPr>
          <p:cNvSpPr>
            <a:spLocks noGrp="1"/>
          </p:cNvSpPr>
          <p:nvPr>
            <p:ph type="title"/>
          </p:nvPr>
        </p:nvSpPr>
        <p:spPr>
          <a:xfrm>
            <a:off x="0" y="1"/>
            <a:ext cx="12192000" cy="914399"/>
          </a:xfrm>
          <a:solidFill>
            <a:schemeClr val="tx1"/>
          </a:solidFill>
        </p:spPr>
        <p:txBody>
          <a:bodyPr/>
          <a:lstStyle/>
          <a:p>
            <a:pPr algn="ctr"/>
            <a:r>
              <a:rPr lang="en-US" dirty="0">
                <a:solidFill>
                  <a:schemeClr val="bg1"/>
                </a:solidFill>
              </a:rPr>
              <a:t>Diagram for car travel</a:t>
            </a:r>
          </a:p>
        </p:txBody>
      </p:sp>
      <p:pic>
        <p:nvPicPr>
          <p:cNvPr id="9" name="عنصر نائب للمحتوى 8">
            <a:extLst>
              <a:ext uri="{FF2B5EF4-FFF2-40B4-BE49-F238E27FC236}">
                <a16:creationId xmlns:a16="http://schemas.microsoft.com/office/drawing/2014/main" id="{2E776255-6B72-109D-8436-4EC172E80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84217"/>
            <a:ext cx="12192000" cy="5773782"/>
          </a:xfrm>
        </p:spPr>
      </p:pic>
    </p:spTree>
    <p:extLst>
      <p:ext uri="{BB962C8B-B14F-4D97-AF65-F5344CB8AC3E}">
        <p14:creationId xmlns:p14="http://schemas.microsoft.com/office/powerpoint/2010/main" val="89890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B00FA-A09E-FD81-23F8-3F0805AEE30C}"/>
              </a:ext>
            </a:extLst>
          </p:cNvPr>
          <p:cNvSpPr>
            <a:spLocks noGrp="1"/>
          </p:cNvSpPr>
          <p:nvPr>
            <p:ph type="title"/>
          </p:nvPr>
        </p:nvSpPr>
        <p:spPr>
          <a:xfrm>
            <a:off x="0" y="1"/>
            <a:ext cx="12188952" cy="1014032"/>
          </a:xfrm>
          <a:solidFill>
            <a:schemeClr val="tx1"/>
          </a:solidFill>
        </p:spPr>
        <p:txBody>
          <a:bodyPr anchor="b">
            <a:normAutofit/>
          </a:bodyPr>
          <a:lstStyle/>
          <a:p>
            <a:pPr algn="ctr"/>
            <a:r>
              <a:rPr lang="en-US" sz="5400" dirty="0">
                <a:solidFill>
                  <a:schemeClr val="bg1"/>
                </a:solidFill>
              </a:rPr>
              <a:t>Travel by Train (facts)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EFC80E-AAF9-6AF5-6548-8FF8AF3672BA}"/>
              </a:ext>
            </a:extLst>
          </p:cNvPr>
          <p:cNvSpPr>
            <a:spLocks noGrp="1"/>
          </p:cNvSpPr>
          <p:nvPr>
            <p:ph idx="1"/>
          </p:nvPr>
        </p:nvSpPr>
        <p:spPr>
          <a:xfrm>
            <a:off x="572493" y="2071316"/>
            <a:ext cx="6713552" cy="4119172"/>
          </a:xfrm>
        </p:spPr>
        <p:txBody>
          <a:bodyPr anchor="t">
            <a:normAutofit fontScale="92500" lnSpcReduction="10000"/>
          </a:bodyPr>
          <a:lstStyle/>
          <a:p>
            <a:pPr marL="0" indent="0">
              <a:buNone/>
            </a:pPr>
            <a:r>
              <a:rPr lang="en-US" sz="1800" dirty="0"/>
              <a:t>train(new York , loss Angeles).</a:t>
            </a:r>
          </a:p>
          <a:p>
            <a:pPr marL="0" indent="0">
              <a:buNone/>
            </a:pPr>
            <a:r>
              <a:rPr lang="en-US" sz="1800" dirty="0"/>
              <a:t>train(loss Angeles , San Francisco).</a:t>
            </a:r>
          </a:p>
          <a:p>
            <a:pPr marL="0" indent="0">
              <a:buNone/>
            </a:pPr>
            <a:r>
              <a:rPr lang="en-US" sz="1800" dirty="0"/>
              <a:t>train(San Francisco , Miami).</a:t>
            </a:r>
          </a:p>
          <a:p>
            <a:pPr marL="0" indent="0">
              <a:buNone/>
            </a:pPr>
            <a:r>
              <a:rPr lang="en-US" sz="1800" dirty="0"/>
              <a:t>train(new York , Atlanta).</a:t>
            </a:r>
          </a:p>
          <a:p>
            <a:pPr marL="0" indent="0">
              <a:buNone/>
            </a:pPr>
            <a:r>
              <a:rPr lang="en-US" sz="1800" dirty="0"/>
              <a:t>train(loss Angeles , Atlanta).</a:t>
            </a:r>
          </a:p>
          <a:p>
            <a:pPr marL="0" indent="0">
              <a:buNone/>
            </a:pPr>
            <a:r>
              <a:rPr lang="en-US" sz="1800" dirty="0"/>
              <a:t>train(new York , Chicago).</a:t>
            </a:r>
          </a:p>
          <a:p>
            <a:pPr marL="0" indent="0">
              <a:buNone/>
            </a:pPr>
            <a:r>
              <a:rPr lang="en-US" sz="1800" dirty="0"/>
              <a:t>train(Chicago , Atlanta).</a:t>
            </a:r>
          </a:p>
          <a:p>
            <a:pPr marL="0" indent="0">
              <a:buNone/>
            </a:pPr>
            <a:r>
              <a:rPr lang="en-US" sz="1800" dirty="0"/>
              <a:t>train(new York , new Orleans).</a:t>
            </a:r>
          </a:p>
          <a:p>
            <a:pPr marL="0" indent="0">
              <a:buNone/>
            </a:pPr>
            <a:r>
              <a:rPr lang="en-US" sz="1800" dirty="0"/>
              <a:t>train(new Orleans , Atlanta).</a:t>
            </a:r>
          </a:p>
          <a:p>
            <a:pPr marL="0" indent="0">
              <a:buNone/>
            </a:pPr>
            <a:r>
              <a:rPr lang="en-US" sz="1800" dirty="0"/>
              <a:t>train(new York , Dallas).</a:t>
            </a:r>
          </a:p>
          <a:p>
            <a:pPr marL="0" indent="0">
              <a:buNone/>
            </a:pPr>
            <a:r>
              <a:rPr lang="en-US" sz="1800" dirty="0"/>
              <a:t>train(Dallas , San Francisco).</a:t>
            </a:r>
          </a:p>
          <a:p>
            <a:pPr marL="0" indent="0">
              <a:buNone/>
            </a:pPr>
            <a:r>
              <a:rPr lang="en-US" sz="1800" dirty="0"/>
              <a:t>train(San Francisco , Miami).</a:t>
            </a:r>
          </a:p>
        </p:txBody>
      </p:sp>
      <p:pic>
        <p:nvPicPr>
          <p:cNvPr id="4" name="Picture 3">
            <a:extLst>
              <a:ext uri="{FF2B5EF4-FFF2-40B4-BE49-F238E27FC236}">
                <a16:creationId xmlns:a16="http://schemas.microsoft.com/office/drawing/2014/main" id="{D6752AB3-B270-F333-6AC3-2C3745103A9B}"/>
              </a:ext>
            </a:extLst>
          </p:cNvPr>
          <p:cNvPicPr>
            <a:picLocks noChangeAspect="1"/>
          </p:cNvPicPr>
          <p:nvPr/>
        </p:nvPicPr>
        <p:blipFill rotWithShape="1">
          <a:blip r:embed="rId2">
            <a:extLst>
              <a:ext uri="{28A0092B-C50C-407E-A947-70E740481C1C}">
                <a14:useLocalDpi xmlns:a14="http://schemas.microsoft.com/office/drawing/2010/main" val="0"/>
              </a:ext>
            </a:extLst>
          </a:blip>
          <a:srcRect r="3794" b="-1"/>
          <a:stretch/>
        </p:blipFill>
        <p:spPr>
          <a:xfrm>
            <a:off x="7675658" y="2093976"/>
            <a:ext cx="3941064" cy="4096512"/>
          </a:xfrm>
          <a:prstGeom prst="rect">
            <a:avLst/>
          </a:prstGeom>
        </p:spPr>
      </p:pic>
    </p:spTree>
    <p:extLst>
      <p:ext uri="{BB962C8B-B14F-4D97-AF65-F5344CB8AC3E}">
        <p14:creationId xmlns:p14="http://schemas.microsoft.com/office/powerpoint/2010/main" val="301677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C3CB31-625F-1ABD-5F66-575F7AD81EFF}"/>
              </a:ext>
            </a:extLst>
          </p:cNvPr>
          <p:cNvSpPr>
            <a:spLocks noGrp="1"/>
          </p:cNvSpPr>
          <p:nvPr>
            <p:ph type="title"/>
          </p:nvPr>
        </p:nvSpPr>
        <p:spPr>
          <a:xfrm>
            <a:off x="0" y="1"/>
            <a:ext cx="12192000" cy="1175656"/>
          </a:xfrm>
          <a:solidFill>
            <a:schemeClr val="tx1"/>
          </a:solidFill>
        </p:spPr>
        <p:txBody>
          <a:bodyPr/>
          <a:lstStyle/>
          <a:p>
            <a:pPr algn="ctr"/>
            <a:r>
              <a:rPr lang="en-US" dirty="0">
                <a:solidFill>
                  <a:schemeClr val="bg1"/>
                </a:solidFill>
              </a:rPr>
              <a:t>Diagram for train travel</a:t>
            </a:r>
          </a:p>
        </p:txBody>
      </p:sp>
      <p:pic>
        <p:nvPicPr>
          <p:cNvPr id="5" name="عنصر نائب للمحتوى 4">
            <a:extLst>
              <a:ext uri="{FF2B5EF4-FFF2-40B4-BE49-F238E27FC236}">
                <a16:creationId xmlns:a16="http://schemas.microsoft.com/office/drawing/2014/main" id="{4C2CC6EA-DC6C-116A-7D76-8637DA1F7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5657"/>
            <a:ext cx="12192000" cy="5682343"/>
          </a:xfrm>
        </p:spPr>
      </p:pic>
      <p:sp>
        <p:nvSpPr>
          <p:cNvPr id="4" name="مستطيل: زوايا مستديرة 3">
            <a:extLst>
              <a:ext uri="{FF2B5EF4-FFF2-40B4-BE49-F238E27FC236}">
                <a16:creationId xmlns:a16="http://schemas.microsoft.com/office/drawing/2014/main" id="{250ECC70-9308-8001-8BFD-8C9660878904}"/>
              </a:ext>
            </a:extLst>
          </p:cNvPr>
          <p:cNvSpPr/>
          <p:nvPr/>
        </p:nvSpPr>
        <p:spPr>
          <a:xfrm>
            <a:off x="4670475" y="1344468"/>
            <a:ext cx="1617784" cy="787791"/>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York</a:t>
            </a:r>
          </a:p>
        </p:txBody>
      </p:sp>
    </p:spTree>
    <p:extLst>
      <p:ext uri="{BB962C8B-B14F-4D97-AF65-F5344CB8AC3E}">
        <p14:creationId xmlns:p14="http://schemas.microsoft.com/office/powerpoint/2010/main" val="267115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7978" y="0"/>
            <a:ext cx="248402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080185-B816-7760-3632-01F62B76CB37}"/>
              </a:ext>
            </a:extLst>
          </p:cNvPr>
          <p:cNvSpPr>
            <a:spLocks noGrp="1"/>
          </p:cNvSpPr>
          <p:nvPr>
            <p:ph type="title"/>
          </p:nvPr>
        </p:nvSpPr>
        <p:spPr>
          <a:xfrm>
            <a:off x="0" y="1"/>
            <a:ext cx="12192000" cy="941696"/>
          </a:xfrm>
          <a:solidFill>
            <a:schemeClr val="tx1"/>
          </a:solidFill>
        </p:spPr>
        <p:txBody>
          <a:bodyPr>
            <a:normAutofit/>
          </a:bodyPr>
          <a:lstStyle/>
          <a:p>
            <a:pPr algn="ctr"/>
            <a:r>
              <a:rPr lang="en-US" dirty="0">
                <a:solidFill>
                  <a:schemeClr val="bg1"/>
                </a:solidFill>
              </a:rPr>
              <a:t>Travel by Plane (facts)</a:t>
            </a:r>
          </a:p>
        </p:txBody>
      </p:sp>
      <p:sp>
        <p:nvSpPr>
          <p:cNvPr id="3" name="Content Placeholder 2">
            <a:extLst>
              <a:ext uri="{FF2B5EF4-FFF2-40B4-BE49-F238E27FC236}">
                <a16:creationId xmlns:a16="http://schemas.microsoft.com/office/drawing/2014/main" id="{FD9BEAFA-E996-FF7E-1E0D-488BCB4DCB91}"/>
              </a:ext>
            </a:extLst>
          </p:cNvPr>
          <p:cNvSpPr>
            <a:spLocks noGrp="1"/>
          </p:cNvSpPr>
          <p:nvPr>
            <p:ph idx="1"/>
          </p:nvPr>
        </p:nvSpPr>
        <p:spPr>
          <a:xfrm>
            <a:off x="540272" y="1554660"/>
            <a:ext cx="5126303" cy="4690377"/>
          </a:xfrm>
        </p:spPr>
        <p:txBody>
          <a:bodyPr>
            <a:noAutofit/>
          </a:bodyPr>
          <a:lstStyle/>
          <a:p>
            <a:pPr marL="0" indent="0">
              <a:buNone/>
            </a:pPr>
            <a:r>
              <a:rPr lang="en-US" sz="1800" dirty="0"/>
              <a:t>plane(new York , loss Angeles).</a:t>
            </a:r>
          </a:p>
          <a:p>
            <a:pPr marL="0" indent="0">
              <a:buNone/>
            </a:pPr>
            <a:r>
              <a:rPr lang="en-US" sz="1800" dirty="0"/>
              <a:t>plane(new York , San Francisco).</a:t>
            </a:r>
          </a:p>
          <a:p>
            <a:pPr marL="0" indent="0">
              <a:buNone/>
            </a:pPr>
            <a:r>
              <a:rPr lang="en-US" sz="1800" dirty="0"/>
              <a:t>plane(new York , Miami).</a:t>
            </a:r>
          </a:p>
          <a:p>
            <a:pPr marL="0" indent="0">
              <a:buNone/>
            </a:pPr>
            <a:r>
              <a:rPr lang="en-US" sz="1800" dirty="0"/>
              <a:t>plane(loss Angeles , San Francisco).</a:t>
            </a:r>
          </a:p>
          <a:p>
            <a:pPr marL="0" indent="0">
              <a:buNone/>
            </a:pPr>
            <a:r>
              <a:rPr lang="en-US" sz="1800" dirty="0"/>
              <a:t>plane(leangles , Miami).</a:t>
            </a:r>
          </a:p>
          <a:p>
            <a:pPr marL="0" indent="0">
              <a:buNone/>
            </a:pPr>
            <a:r>
              <a:rPr lang="en-US" sz="1800" dirty="0"/>
              <a:t>plane(San Francisco , Miami).</a:t>
            </a:r>
          </a:p>
          <a:p>
            <a:pPr marL="0" indent="0">
              <a:buNone/>
            </a:pPr>
            <a:r>
              <a:rPr lang="en-US" sz="1800" dirty="0"/>
              <a:t>plane(new York , Dallas).</a:t>
            </a:r>
          </a:p>
          <a:p>
            <a:pPr marL="0" indent="0">
              <a:buNone/>
            </a:pPr>
            <a:r>
              <a:rPr lang="en-US" sz="1800" dirty="0"/>
              <a:t>plane(Dallas , Portland).</a:t>
            </a:r>
          </a:p>
          <a:p>
            <a:pPr marL="0" indent="0">
              <a:buNone/>
            </a:pPr>
            <a:r>
              <a:rPr lang="en-US" sz="1800" dirty="0"/>
              <a:t>plane(Portland , Miami).</a:t>
            </a:r>
          </a:p>
          <a:p>
            <a:pPr marL="0" indent="0">
              <a:buNone/>
            </a:pPr>
            <a:r>
              <a:rPr lang="en-US" sz="1800" dirty="0"/>
              <a:t>plane(Portland , San Francisco).</a:t>
            </a:r>
          </a:p>
          <a:p>
            <a:pPr marL="0" indent="0">
              <a:buNone/>
            </a:pPr>
            <a:r>
              <a:rPr lang="en-US" sz="1800" dirty="0"/>
              <a:t>plane(Dallas , Houston).</a:t>
            </a:r>
          </a:p>
          <a:p>
            <a:pPr marL="0" indent="0">
              <a:buNone/>
            </a:pPr>
            <a:r>
              <a:rPr lang="en-US" sz="1800" dirty="0"/>
              <a:t>plane(Houston , Miami).</a:t>
            </a:r>
          </a:p>
        </p:txBody>
      </p:sp>
      <p:sp>
        <p:nvSpPr>
          <p:cNvPr id="26" name="Freeform: Shape 25">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0988" y="2022496"/>
            <a:ext cx="4664547"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4AB8B1F1-FCFF-BC37-B625-4EA4686EFB17}"/>
              </a:ext>
            </a:extLst>
          </p:cNvPr>
          <p:cNvPicPr>
            <a:picLocks noChangeAspect="1"/>
          </p:cNvPicPr>
          <p:nvPr/>
        </p:nvPicPr>
        <p:blipFill rotWithShape="1">
          <a:blip r:embed="rId2">
            <a:extLst>
              <a:ext uri="{28A0092B-C50C-407E-A947-70E740481C1C}">
                <a14:useLocalDpi xmlns:a14="http://schemas.microsoft.com/office/drawing/2010/main" val="0"/>
              </a:ext>
            </a:extLst>
          </a:blip>
          <a:srcRect l="5249" r="5348" b="1"/>
          <a:stretch/>
        </p:blipFill>
        <p:spPr>
          <a:xfrm>
            <a:off x="7016376" y="2183362"/>
            <a:ext cx="4357896" cy="3732941"/>
          </a:xfrm>
          <a:prstGeom prst="rect">
            <a:avLst/>
          </a:prstGeom>
        </p:spPr>
      </p:pic>
      <p:sp>
        <p:nvSpPr>
          <p:cNvPr id="23" name="Rectangle 6">
            <a:extLst>
              <a:ext uri="{FF2B5EF4-FFF2-40B4-BE49-F238E27FC236}">
                <a16:creationId xmlns:a16="http://schemas.microsoft.com/office/drawing/2014/main" id="{EFF9196C-3887-4B80-8671-3CA6705C1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8543" y="5840356"/>
            <a:ext cx="1029435" cy="452147"/>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5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D8C726E-8C52-EF90-5EED-6DD3BACF2F02}"/>
              </a:ext>
            </a:extLst>
          </p:cNvPr>
          <p:cNvSpPr>
            <a:spLocks noGrp="1"/>
          </p:cNvSpPr>
          <p:nvPr>
            <p:ph type="title"/>
          </p:nvPr>
        </p:nvSpPr>
        <p:spPr>
          <a:xfrm>
            <a:off x="0" y="0"/>
            <a:ext cx="12192000" cy="836658"/>
          </a:xfrm>
          <a:solidFill>
            <a:schemeClr val="tx1"/>
          </a:solidFill>
        </p:spPr>
        <p:txBody>
          <a:bodyPr/>
          <a:lstStyle/>
          <a:p>
            <a:pPr algn="ctr"/>
            <a:r>
              <a:rPr lang="en-US" dirty="0">
                <a:solidFill>
                  <a:schemeClr val="bg1"/>
                </a:solidFill>
              </a:rPr>
              <a:t>Diagram for plane travel</a:t>
            </a:r>
          </a:p>
        </p:txBody>
      </p:sp>
      <p:pic>
        <p:nvPicPr>
          <p:cNvPr id="5" name="عنصر نائب للمحتوى 4">
            <a:extLst>
              <a:ext uri="{FF2B5EF4-FFF2-40B4-BE49-F238E27FC236}">
                <a16:creationId xmlns:a16="http://schemas.microsoft.com/office/drawing/2014/main" id="{09BD2FFE-BB45-FB9E-9939-FED48088A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6658"/>
            <a:ext cx="12192000" cy="6021342"/>
          </a:xfrm>
        </p:spPr>
      </p:pic>
    </p:spTree>
    <p:extLst>
      <p:ext uri="{BB962C8B-B14F-4D97-AF65-F5344CB8AC3E}">
        <p14:creationId xmlns:p14="http://schemas.microsoft.com/office/powerpoint/2010/main" val="2599550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580</TotalTime>
  <Words>1062</Words>
  <Application>Microsoft Office PowerPoint</Application>
  <PresentationFormat>شاشة عريضة</PresentationFormat>
  <Paragraphs>127</Paragraphs>
  <Slides>17</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17</vt:i4>
      </vt:variant>
    </vt:vector>
  </HeadingPairs>
  <TitlesOfParts>
    <vt:vector size="21" baseType="lpstr">
      <vt:lpstr>Aptos</vt:lpstr>
      <vt:lpstr>Aptos Display</vt:lpstr>
      <vt:lpstr>Arial</vt:lpstr>
      <vt:lpstr>Office Theme</vt:lpstr>
      <vt:lpstr>[Planning a Travel Journey]</vt:lpstr>
      <vt:lpstr>The problem that we want to solve .</vt:lpstr>
      <vt:lpstr>                                          places </vt:lpstr>
      <vt:lpstr>Travel by Car (facts)</vt:lpstr>
      <vt:lpstr>Diagram for car travel</vt:lpstr>
      <vt:lpstr>Travel by Train (facts)</vt:lpstr>
      <vt:lpstr>Diagram for train travel</vt:lpstr>
      <vt:lpstr>Travel by Plane (facts)</vt:lpstr>
      <vt:lpstr>Diagram for plane travel</vt:lpstr>
      <vt:lpstr>Rules</vt:lpstr>
      <vt:lpstr>Rules</vt:lpstr>
      <vt:lpstr>How the rules work?</vt:lpstr>
      <vt:lpstr>Valid Query </vt:lpstr>
      <vt:lpstr>Valid Query and how it valid?</vt:lpstr>
      <vt:lpstr>عرض تقديمي في PowerPoint</vt:lpstr>
      <vt:lpstr>Invalid Query</vt:lpstr>
      <vt:lpstr>Invalid Query Trace and how it invalid? (after 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c:title>
  <dc:creator>Abdalrahaman Helal</dc:creator>
  <cp:lastModifiedBy>Mohamed goda</cp:lastModifiedBy>
  <cp:revision>12</cp:revision>
  <dcterms:created xsi:type="dcterms:W3CDTF">2023-12-18T05:12:08Z</dcterms:created>
  <dcterms:modified xsi:type="dcterms:W3CDTF">2024-01-01T12:32:56Z</dcterms:modified>
</cp:coreProperties>
</file>