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328" r:id="rId2"/>
    <p:sldId id="329" r:id="rId3"/>
    <p:sldId id="396" r:id="rId4"/>
    <p:sldId id="438" r:id="rId5"/>
    <p:sldId id="439" r:id="rId6"/>
    <p:sldId id="446" r:id="rId7"/>
    <p:sldId id="447" r:id="rId8"/>
    <p:sldId id="445" r:id="rId9"/>
    <p:sldId id="448" r:id="rId10"/>
    <p:sldId id="450" r:id="rId11"/>
    <p:sldId id="451" r:id="rId12"/>
    <p:sldId id="454" r:id="rId13"/>
    <p:sldId id="452" r:id="rId14"/>
    <p:sldId id="453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6" r:id="rId23"/>
    <p:sldId id="464" r:id="rId24"/>
    <p:sldId id="467" r:id="rId25"/>
    <p:sldId id="469" r:id="rId26"/>
    <p:sldId id="468" r:id="rId27"/>
    <p:sldId id="44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46" userDrawn="1">
          <p15:clr>
            <a:srgbClr val="A4A3A4"/>
          </p15:clr>
        </p15:guide>
        <p15:guide id="2" pos="6562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7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375F"/>
    <a:srgbClr val="4E6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 autoAdjust="0"/>
    <p:restoredTop sz="94813" autoAdjust="0"/>
  </p:normalViewPr>
  <p:slideViewPr>
    <p:cSldViewPr snapToGrid="0" showGuides="1">
      <p:cViewPr varScale="1">
        <p:scale>
          <a:sx n="74" d="100"/>
          <a:sy n="74" d="100"/>
        </p:scale>
        <p:origin x="91" y="302"/>
      </p:cViewPr>
      <p:guideLst>
        <p:guide pos="846"/>
        <p:guide pos="6562"/>
        <p:guide orient="horz" pos="1684"/>
        <p:guide orient="horz" pos="2160"/>
        <p:guide orient="horz" pos="100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BAE57-328D-44DA-8F44-720CD8DAA92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D49F-976D-4BDB-8DF9-79D149266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5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3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28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7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73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11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1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42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36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09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18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2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23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74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3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79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83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3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4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4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07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3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49F-976D-4BDB-8DF9-79D1492660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3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1977" y="2469132"/>
            <a:ext cx="4299355" cy="2662659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48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44813" y="2082375"/>
            <a:ext cx="2973723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9139" y="2082375"/>
            <a:ext cx="2973723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973464" y="2082375"/>
            <a:ext cx="2973723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5951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1191027" y="1978031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3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91027" y="197802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6201016" y="1978031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3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01017" y="197802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1191027" y="4129560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3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191027" y="412955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6201016" y="4129560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3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201017" y="412955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3827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80" y="1978031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749810" y="1978031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285541" y="1978031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821273" y="1978031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6110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87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BAEB35-7AC9-406B-807F-97A2C08ADFF6}"/>
              </a:ext>
            </a:extLst>
          </p:cNvPr>
          <p:cNvSpPr/>
          <p:nvPr userDrawn="1"/>
        </p:nvSpPr>
        <p:spPr>
          <a:xfrm>
            <a:off x="693683" y="1103586"/>
            <a:ext cx="11246068" cy="16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188009-9197-43E1-B041-F3EFBFF7DF4E}"/>
              </a:ext>
            </a:extLst>
          </p:cNvPr>
          <p:cNvSpPr/>
          <p:nvPr userDrawn="1"/>
        </p:nvSpPr>
        <p:spPr>
          <a:xfrm>
            <a:off x="2427890" y="5754415"/>
            <a:ext cx="9427780" cy="16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4" name="矩形 45">
            <a:extLst>
              <a:ext uri="{FF2B5EF4-FFF2-40B4-BE49-F238E27FC236}">
                <a16:creationId xmlns:a16="http://schemas.microsoft.com/office/drawing/2014/main" id="{9431BA40-21CB-40FC-A9E8-73CB095F2E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5220" y="874037"/>
            <a:ext cx="4092904" cy="613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1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551E6801-7134-4839-8D63-5EC99A6ADE36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43B96A10-DD38-46EF-97DF-DE427DB43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E734C-98CE-48C6-802B-9B035AB8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14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82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91353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594" indent="-228594" algn="l" defTabSz="9135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685783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1142971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1600160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2057349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5pPr>
      <a:lvl6pPr marL="2514537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403263" y="1968152"/>
            <a:ext cx="9385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zh-CN" altLang="en-US" sz="4400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使用经过遗传算法优化的神经网络预测每日汇率</a:t>
            </a:r>
            <a:r>
              <a:rPr lang="en-US" altLang="zh-CN" sz="4400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——</a:t>
            </a:r>
            <a:r>
              <a:rPr lang="zh-CN" altLang="en-US" sz="4400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第二次报告</a:t>
            </a:r>
            <a:endParaRPr lang="en-US" altLang="zh-CN" sz="4400" dirty="0">
              <a:solidFill>
                <a:srgbClr val="00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49253" y="4234642"/>
            <a:ext cx="4493538" cy="173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>
              <a:lnSpc>
                <a:spcPct val="125000"/>
              </a:lnSpc>
            </a:pPr>
            <a:r>
              <a:rPr lang="zh-CN" altLang="en-US" sz="2133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作者：</a:t>
            </a:r>
            <a:r>
              <a:rPr lang="en-US" altLang="zh-CN" sz="2133" dirty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Ashok </a:t>
            </a:r>
            <a:r>
              <a:rPr lang="en-US" altLang="zh-CN" sz="2133" dirty="0" err="1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K.Nag</a:t>
            </a:r>
            <a:r>
              <a:rPr lang="zh-CN" altLang="en-US" sz="2133" dirty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</a:t>
            </a:r>
            <a:r>
              <a:rPr lang="en-US" altLang="zh-CN" sz="2133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and Amit </a:t>
            </a:r>
            <a:r>
              <a:rPr lang="en-US" altLang="zh-CN" sz="2133" dirty="0" err="1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Mitra</a:t>
            </a:r>
            <a:endParaRPr lang="en-US" altLang="zh-CN" sz="2133" dirty="0">
              <a:solidFill>
                <a:srgbClr val="00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 algn="ctr" defTabSz="914377">
              <a:lnSpc>
                <a:spcPct val="125000"/>
              </a:lnSpc>
            </a:pPr>
            <a:r>
              <a:rPr lang="zh-CN" altLang="en-US" sz="2133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小组成员：</a:t>
            </a:r>
            <a:r>
              <a:rPr lang="en-US" altLang="zh-CN" sz="2133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161278017     </a:t>
            </a:r>
            <a:r>
              <a:rPr lang="zh-CN" altLang="en-US" sz="2133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刘静恒</a:t>
            </a:r>
            <a:endParaRPr lang="en-US" altLang="zh-CN" sz="2133" dirty="0" smtClean="0">
              <a:solidFill>
                <a:srgbClr val="00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 algn="ctr" defTabSz="914377">
              <a:lnSpc>
                <a:spcPct val="125000"/>
              </a:lnSpc>
            </a:pPr>
            <a:r>
              <a:rPr lang="en-US" altLang="zh-CN" sz="2133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                 </a:t>
            </a:r>
            <a:r>
              <a:rPr lang="en-US" altLang="zh-CN" sz="2133" dirty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161110087     </a:t>
            </a:r>
            <a:r>
              <a:rPr lang="zh-CN" altLang="en-US" sz="2133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夏鹏程</a:t>
            </a:r>
            <a:endParaRPr lang="en-US" altLang="zh-CN" sz="2133" dirty="0" smtClean="0">
              <a:solidFill>
                <a:srgbClr val="00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 algn="ctr" defTabSz="914377">
              <a:lnSpc>
                <a:spcPct val="125000"/>
              </a:lnSpc>
            </a:pPr>
            <a:r>
              <a:rPr lang="en-US" altLang="zh-CN" sz="2133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2019.12.12</a:t>
            </a:r>
            <a:endParaRPr lang="en-US" altLang="zh-CN" sz="2133" dirty="0">
              <a:solidFill>
                <a:srgbClr val="00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-4455" y="5166320"/>
            <a:ext cx="2465000" cy="169168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891" indent="-342891" defTabSz="914377">
              <a:spcBef>
                <a:spcPct val="20000"/>
              </a:spcBef>
              <a:buClr>
                <a:srgbClr val="FF6600"/>
              </a:buClr>
            </a:pPr>
            <a:endParaRPr lang="zh-CN" altLang="en-US" sz="2800">
              <a:solidFill>
                <a:srgbClr val="6D6D6D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757D872-0F85-440D-8745-2DEBFF7C88C8}"/>
              </a:ext>
            </a:extLst>
          </p:cNvPr>
          <p:cNvGrpSpPr/>
          <p:nvPr/>
        </p:nvGrpSpPr>
        <p:grpSpPr>
          <a:xfrm>
            <a:off x="108094" y="3983"/>
            <a:ext cx="4690329" cy="1380533"/>
            <a:chOff x="108094" y="3983"/>
            <a:chExt cx="4690329" cy="13805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094" y="3983"/>
              <a:ext cx="2570449" cy="1380533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21C3AE8-E424-4118-AD9F-EEABBEAC1775}"/>
                </a:ext>
              </a:extLst>
            </p:cNvPr>
            <p:cNvSpPr/>
            <p:nvPr/>
          </p:nvSpPr>
          <p:spPr>
            <a:xfrm>
              <a:off x="2560320" y="801189"/>
              <a:ext cx="2238103" cy="217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GANN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2.1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138816"/>
            <a:ext cx="789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利用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优化后的权值与阈值构建神经网络，将预测得到的数据与原始汇率数据进行对比：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3132" r="7510" b="6284"/>
          <a:stretch/>
        </p:blipFill>
        <p:spPr>
          <a:xfrm>
            <a:off x="2135186" y="2083357"/>
            <a:ext cx="7679374" cy="415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GANN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2.1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138338"/>
            <a:ext cx="789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(2)GANN_SEL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16H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得到相应的进化过程和对比数据如下：</a:t>
            </a:r>
            <a:endParaRPr lang="en-US" altLang="zh-CN" sz="2000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150" r="6465" b="4713"/>
          <a:stretch/>
        </p:blipFill>
        <p:spPr>
          <a:xfrm>
            <a:off x="1103580" y="2154001"/>
            <a:ext cx="4992418" cy="33628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3227" r="7167" b="4695"/>
          <a:stretch/>
        </p:blipFill>
        <p:spPr>
          <a:xfrm>
            <a:off x="6095998" y="2239453"/>
            <a:ext cx="4906287" cy="32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GANN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2.1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13560" y="1602423"/>
            <a:ext cx="7921625" cy="50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GANN_AEL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与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GANN_SEL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预测误差：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00383"/>
              </p:ext>
            </p:extLst>
          </p:nvPr>
        </p:nvGraphicFramePr>
        <p:xfrm>
          <a:off x="1811338" y="2493032"/>
          <a:ext cx="8615998" cy="1871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3213">
                  <a:extLst>
                    <a:ext uri="{9D8B030D-6E8A-4147-A177-3AD203B41FA5}">
                      <a16:colId xmlns:a16="http://schemas.microsoft.com/office/drawing/2014/main" val="425865036"/>
                    </a:ext>
                  </a:extLst>
                </a:gridCol>
                <a:gridCol w="1403947">
                  <a:extLst>
                    <a:ext uri="{9D8B030D-6E8A-4147-A177-3AD203B41FA5}">
                      <a16:colId xmlns:a16="http://schemas.microsoft.com/office/drawing/2014/main" val="3223414487"/>
                    </a:ext>
                  </a:extLst>
                </a:gridCol>
                <a:gridCol w="1442411">
                  <a:extLst>
                    <a:ext uri="{9D8B030D-6E8A-4147-A177-3AD203B41FA5}">
                      <a16:colId xmlns:a16="http://schemas.microsoft.com/office/drawing/2014/main" val="3052062270"/>
                    </a:ext>
                  </a:extLst>
                </a:gridCol>
                <a:gridCol w="1346250">
                  <a:extLst>
                    <a:ext uri="{9D8B030D-6E8A-4147-A177-3AD203B41FA5}">
                      <a16:colId xmlns:a16="http://schemas.microsoft.com/office/drawing/2014/main" val="3114646110"/>
                    </a:ext>
                  </a:extLst>
                </a:gridCol>
                <a:gridCol w="1225621">
                  <a:extLst>
                    <a:ext uri="{9D8B030D-6E8A-4147-A177-3AD203B41FA5}">
                      <a16:colId xmlns:a16="http://schemas.microsoft.com/office/drawing/2014/main" val="2452180807"/>
                    </a:ext>
                  </a:extLst>
                </a:gridCol>
                <a:gridCol w="1274556">
                  <a:extLst>
                    <a:ext uri="{9D8B030D-6E8A-4147-A177-3AD203B41FA5}">
                      <a16:colId xmlns:a16="http://schemas.microsoft.com/office/drawing/2014/main" val="2049105270"/>
                    </a:ext>
                  </a:extLst>
                </a:gridCol>
              </a:tblGrid>
              <a:tr h="821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Network </a:t>
                      </a:r>
                      <a:r>
                        <a:rPr lang="en-US" altLang="zh-CN" sz="15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s</a:t>
                      </a:r>
                      <a:r>
                        <a:rPr lang="en-US" sz="15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tructure</a:t>
                      </a:r>
                      <a:endParaRPr lang="en-US" sz="15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AAE</a:t>
                      </a:r>
                      <a:r>
                        <a:rPr lang="zh-CN" altLang="en-US" sz="15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平均绝对误差</a:t>
                      </a:r>
                      <a:endParaRPr lang="zh-CN" altLang="en-US" sz="15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MAPE</a:t>
                      </a:r>
                      <a:r>
                        <a:rPr lang="zh-CN" altLang="en-US" sz="15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平均绝对百分比误差</a:t>
                      </a:r>
                      <a:endParaRPr lang="zh-CN" altLang="en-US" sz="15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MSE</a:t>
                      </a:r>
                      <a:r>
                        <a:rPr lang="zh-CN" altLang="en-US" sz="15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均方误差</a:t>
                      </a:r>
                      <a:endParaRPr lang="zh-CN" altLang="en-US" sz="15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Max AE</a:t>
                      </a:r>
                      <a:r>
                        <a:rPr lang="zh-CN" altLang="en-US" sz="15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最大绝对误差 </a:t>
                      </a:r>
                      <a:endParaRPr lang="zh-CN" altLang="en-US" sz="15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R-SQ</a:t>
                      </a:r>
                      <a:endParaRPr lang="en-US" sz="15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extLst>
                  <a:ext uri="{0D108BD9-81ED-4DB2-BD59-A6C34878D82A}">
                    <a16:rowId xmlns:a16="http://schemas.microsoft.com/office/drawing/2014/main" val="326055049"/>
                  </a:ext>
                </a:extLst>
              </a:tr>
              <a:tr h="525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GFF,AEL</a:t>
                      </a:r>
                      <a:endParaRPr lang="en-US" sz="15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9.93E-03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6.00E-01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1.51E-04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3.70E-02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2.26E-02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extLst>
                  <a:ext uri="{0D108BD9-81ED-4DB2-BD59-A6C34878D82A}">
                    <a16:rowId xmlns:a16="http://schemas.microsoft.com/office/drawing/2014/main" val="788296673"/>
                  </a:ext>
                </a:extLst>
              </a:tr>
              <a:tr h="525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GFF,SEL</a:t>
                      </a:r>
                      <a:endParaRPr lang="en-US" sz="15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9.17E-03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5.55E-01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1.37E-04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2.72E-02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2.05E-02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10737" marR="10737" marT="10737" marB="0" anchor="ctr"/>
                </a:tc>
                <a:extLst>
                  <a:ext uri="{0D108BD9-81ED-4DB2-BD59-A6C34878D82A}">
                    <a16:rowId xmlns:a16="http://schemas.microsoft.com/office/drawing/2014/main" val="287033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0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GANN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2.1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134015"/>
            <a:ext cx="789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2.trainlm</a:t>
            </a:r>
            <a:r>
              <a:rPr lang="zh-CN" altLang="en-US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SEL</a:t>
            </a:r>
            <a:r>
              <a:rPr lang="zh-CN" altLang="en-US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(1)GANN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16H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3" t="3328" r="7373" b="4713"/>
          <a:stretch/>
        </p:blipFill>
        <p:spPr>
          <a:xfrm>
            <a:off x="1128419" y="2159839"/>
            <a:ext cx="4967581" cy="32859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3615" r="7172" b="6587"/>
          <a:stretch/>
        </p:blipFill>
        <p:spPr>
          <a:xfrm>
            <a:off x="6132513" y="2209144"/>
            <a:ext cx="4972367" cy="320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GANN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2.1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142331"/>
            <a:ext cx="789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(2)GANN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8H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4" t="2732" r="6055" b="3751"/>
          <a:stretch/>
        </p:blipFill>
        <p:spPr>
          <a:xfrm>
            <a:off x="6132513" y="2146812"/>
            <a:ext cx="4962208" cy="32076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t="2751" r="6548" b="4767"/>
          <a:stretch/>
        </p:blipFill>
        <p:spPr>
          <a:xfrm>
            <a:off x="1156480" y="2122115"/>
            <a:ext cx="4976033" cy="31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GANN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2.1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602423"/>
            <a:ext cx="7921625" cy="50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GANN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部分预测误差：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74542"/>
              </p:ext>
            </p:extLst>
          </p:nvPr>
        </p:nvGraphicFramePr>
        <p:xfrm>
          <a:off x="1801177" y="2670604"/>
          <a:ext cx="8615997" cy="25279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3214">
                  <a:extLst>
                    <a:ext uri="{9D8B030D-6E8A-4147-A177-3AD203B41FA5}">
                      <a16:colId xmlns:a16="http://schemas.microsoft.com/office/drawing/2014/main" val="246899201"/>
                    </a:ext>
                  </a:extLst>
                </a:gridCol>
                <a:gridCol w="1403946">
                  <a:extLst>
                    <a:ext uri="{9D8B030D-6E8A-4147-A177-3AD203B41FA5}">
                      <a16:colId xmlns:a16="http://schemas.microsoft.com/office/drawing/2014/main" val="1718172986"/>
                    </a:ext>
                  </a:extLst>
                </a:gridCol>
                <a:gridCol w="1442411">
                  <a:extLst>
                    <a:ext uri="{9D8B030D-6E8A-4147-A177-3AD203B41FA5}">
                      <a16:colId xmlns:a16="http://schemas.microsoft.com/office/drawing/2014/main" val="332928824"/>
                    </a:ext>
                  </a:extLst>
                </a:gridCol>
                <a:gridCol w="1346250">
                  <a:extLst>
                    <a:ext uri="{9D8B030D-6E8A-4147-A177-3AD203B41FA5}">
                      <a16:colId xmlns:a16="http://schemas.microsoft.com/office/drawing/2014/main" val="112182103"/>
                    </a:ext>
                  </a:extLst>
                </a:gridCol>
                <a:gridCol w="1250088">
                  <a:extLst>
                    <a:ext uri="{9D8B030D-6E8A-4147-A177-3AD203B41FA5}">
                      <a16:colId xmlns:a16="http://schemas.microsoft.com/office/drawing/2014/main" val="1321379943"/>
                    </a:ext>
                  </a:extLst>
                </a:gridCol>
                <a:gridCol w="1250088">
                  <a:extLst>
                    <a:ext uri="{9D8B030D-6E8A-4147-A177-3AD203B41FA5}">
                      <a16:colId xmlns:a16="http://schemas.microsoft.com/office/drawing/2014/main" val="1367461312"/>
                    </a:ext>
                  </a:extLst>
                </a:gridCol>
              </a:tblGrid>
              <a:tr h="710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Network structure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AAE</a:t>
                      </a:r>
                      <a:r>
                        <a:rPr lang="zh-CN" alt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平均绝对误差</a:t>
                      </a:r>
                      <a:endParaRPr lang="zh-CN" alt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MAPE</a:t>
                      </a:r>
                      <a:r>
                        <a:rPr lang="zh-CN" alt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平均绝对百分比误差</a:t>
                      </a:r>
                      <a:endParaRPr lang="zh-CN" alt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MSE</a:t>
                      </a:r>
                      <a:r>
                        <a:rPr lang="zh-CN" alt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均方误差</a:t>
                      </a:r>
                      <a:endParaRPr lang="zh-CN" alt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Max AE</a:t>
                      </a:r>
                      <a:r>
                        <a:rPr lang="zh-CN" alt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最大绝对误差 </a:t>
                      </a:r>
                      <a:endParaRPr lang="zh-CN" alt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R-SQ</a:t>
                      </a:r>
                      <a:endParaRPr 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extLst>
                  <a:ext uri="{0D108BD9-81ED-4DB2-BD59-A6C34878D82A}">
                    <a16:rowId xmlns:a16="http://schemas.microsoft.com/office/drawing/2014/main" val="2134322004"/>
                  </a:ext>
                </a:extLst>
              </a:tr>
              <a:tr h="454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GFF,AEL</a:t>
                      </a:r>
                      <a:endParaRPr 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9.93E-03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6.00E-01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1.51E-04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3.70E-02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2.26E-02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extLst>
                  <a:ext uri="{0D108BD9-81ED-4DB2-BD59-A6C34878D82A}">
                    <a16:rowId xmlns:a16="http://schemas.microsoft.com/office/drawing/2014/main" val="3743817092"/>
                  </a:ext>
                </a:extLst>
              </a:tr>
              <a:tr h="454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GFF,SEL</a:t>
                      </a:r>
                      <a:endParaRPr 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9.17E-03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5.55E-01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1.37E-04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2.72E-02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2.05E-02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extLst>
                  <a:ext uri="{0D108BD9-81ED-4DB2-BD59-A6C34878D82A}">
                    <a16:rowId xmlns:a16="http://schemas.microsoft.com/office/drawing/2014/main" val="1653331216"/>
                  </a:ext>
                </a:extLst>
              </a:tr>
              <a:tr h="454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GFF,16</a:t>
                      </a:r>
                      <a:r>
                        <a:rPr lang="en-US" altLang="zh-CN" sz="14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1.34E-04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8.08E-03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2.80E-08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4.33E-04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4.20E-06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extLst>
                  <a:ext uri="{0D108BD9-81ED-4DB2-BD59-A6C34878D82A}">
                    <a16:rowId xmlns:a16="http://schemas.microsoft.com/office/drawing/2014/main" val="3291251490"/>
                  </a:ext>
                </a:extLst>
              </a:tr>
              <a:tr h="454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GFF,8H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4.55E-04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2.74E-02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3.67E-07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2.16E-03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5.50E-05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9404" marR="9404" marT="9404" marB="0" anchor="ctr"/>
                </a:tc>
                <a:extLst>
                  <a:ext uri="{0D108BD9-81ED-4DB2-BD59-A6C34878D82A}">
                    <a16:rowId xmlns:a16="http://schemas.microsoft.com/office/drawing/2014/main" val="397293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5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F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2.2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7" y="1140460"/>
            <a:ext cx="86058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FANN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网络实证的讨论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traingdm</a:t>
            </a:r>
            <a:endParaRPr lang="en-US" altLang="zh-CN" sz="2000" dirty="0" smtClean="0">
              <a:solidFill>
                <a:srgbClr val="FF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(1)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隐藏层为一层，神经元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的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数量为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8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或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16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损失函数的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类型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为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AEL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或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SEL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激活函数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的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类型为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型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</a:t>
            </a:r>
            <a:r>
              <a:rPr lang="en-US" altLang="zh-CN" sz="2000" dirty="0" err="1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Sigmiod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)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或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双曲正切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型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</a:t>
            </a:r>
            <a:r>
              <a:rPr lang="en-US" altLang="zh-CN" sz="2000" dirty="0" err="1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Tanh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)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sz="2000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考虑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具有这些参数的所有可能组合的网络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F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2.2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137931"/>
            <a:ext cx="7921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对对隐藏层神经元个数为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8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，损失函数为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AEL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，激活函数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分别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为</a:t>
            </a:r>
            <a:r>
              <a:rPr lang="en-US" altLang="zh-CN" sz="2000" dirty="0" err="1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Sigmiod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和</a:t>
            </a:r>
            <a:r>
              <a:rPr lang="en-US" altLang="zh-CN" sz="2000" dirty="0" err="1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Tanh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时，预测后得到下图：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2637" r="7065" b="3071"/>
          <a:stretch/>
        </p:blipFill>
        <p:spPr>
          <a:xfrm>
            <a:off x="1022563" y="2125483"/>
            <a:ext cx="5109950" cy="35210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4" t="2657" r="6353" b="5498"/>
          <a:stretch/>
        </p:blipFill>
        <p:spPr>
          <a:xfrm>
            <a:off x="6061991" y="2125483"/>
            <a:ext cx="5108033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F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2.2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138688"/>
            <a:ext cx="7921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单个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隐藏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层的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FANN 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（</a:t>
            </a:r>
            <a:r>
              <a:rPr lang="en-US" altLang="zh-CN" sz="2000" dirty="0" err="1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traingdm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）网络预测误差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：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17939"/>
              </p:ext>
            </p:extLst>
          </p:nvPr>
        </p:nvGraphicFramePr>
        <p:xfrm>
          <a:off x="1801178" y="1646648"/>
          <a:ext cx="8615997" cy="4205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3213">
                  <a:extLst>
                    <a:ext uri="{9D8B030D-6E8A-4147-A177-3AD203B41FA5}">
                      <a16:colId xmlns:a16="http://schemas.microsoft.com/office/drawing/2014/main" val="2740420988"/>
                    </a:ext>
                  </a:extLst>
                </a:gridCol>
                <a:gridCol w="1403945">
                  <a:extLst>
                    <a:ext uri="{9D8B030D-6E8A-4147-A177-3AD203B41FA5}">
                      <a16:colId xmlns:a16="http://schemas.microsoft.com/office/drawing/2014/main" val="512968540"/>
                    </a:ext>
                  </a:extLst>
                </a:gridCol>
                <a:gridCol w="1442411">
                  <a:extLst>
                    <a:ext uri="{9D8B030D-6E8A-4147-A177-3AD203B41FA5}">
                      <a16:colId xmlns:a16="http://schemas.microsoft.com/office/drawing/2014/main" val="689054237"/>
                    </a:ext>
                  </a:extLst>
                </a:gridCol>
                <a:gridCol w="1346250">
                  <a:extLst>
                    <a:ext uri="{9D8B030D-6E8A-4147-A177-3AD203B41FA5}">
                      <a16:colId xmlns:a16="http://schemas.microsoft.com/office/drawing/2014/main" val="1022760854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3557647624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2709905241"/>
                    </a:ext>
                  </a:extLst>
                </a:gridCol>
              </a:tblGrid>
              <a:tr h="687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Network structure</a:t>
                      </a:r>
                      <a:endParaRPr 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AAE</a:t>
                      </a:r>
                      <a:r>
                        <a:rPr lang="zh-CN" alt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平均绝对误差</a:t>
                      </a:r>
                      <a:endParaRPr lang="zh-CN" alt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MAPE</a:t>
                      </a:r>
                      <a:r>
                        <a:rPr lang="zh-CN" alt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平均绝对百分比误差</a:t>
                      </a:r>
                      <a:endParaRPr lang="zh-CN" alt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MSE</a:t>
                      </a:r>
                      <a:r>
                        <a:rPr lang="zh-CN" alt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均方误差</a:t>
                      </a:r>
                      <a:endParaRPr lang="zh-CN" alt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Max AE</a:t>
                      </a:r>
                      <a:r>
                        <a:rPr lang="zh-CN" alt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最大绝对误差 </a:t>
                      </a:r>
                      <a:endParaRPr lang="zh-CN" alt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R-SQ</a:t>
                      </a:r>
                      <a:endParaRPr 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1156691"/>
                  </a:ext>
                </a:extLst>
              </a:tr>
              <a:tr h="439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8H,AEL,SIG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2.10E-02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1.27E+00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6.58E-04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7.06E-02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9.87E-02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7785663"/>
                  </a:ext>
                </a:extLst>
              </a:tr>
              <a:tr h="439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8H,AEL,TANH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1.99E-02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1.20E+00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5.91E-04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7.69E-02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8.87E-02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8329907"/>
                  </a:ext>
                </a:extLst>
              </a:tr>
              <a:tr h="439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8H,SEL,SIG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1.22E-02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7.34E-01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2.25E-04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4.05E-02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3.38E-02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4048927"/>
                  </a:ext>
                </a:extLst>
              </a:tr>
              <a:tr h="439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8H,SEL,TANH</a:t>
                      </a:r>
                      <a:endParaRPr 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1.08E-02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6.51E-01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1.98E-04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4.63E-02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2.98E-02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5114696"/>
                  </a:ext>
                </a:extLst>
              </a:tr>
              <a:tr h="439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16H,AEL,SIG</a:t>
                      </a:r>
                      <a:endParaRPr 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1.11E-02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6.70E-01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2.05E-04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4.32E-02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3.08E-02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783614"/>
                  </a:ext>
                </a:extLst>
              </a:tr>
              <a:tr h="439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16H,AEL,TANH</a:t>
                      </a:r>
                      <a:endParaRPr 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2.35E-02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1.42E+00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7.74E-04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6.64E-02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1.16E-01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278727"/>
                  </a:ext>
                </a:extLst>
              </a:tr>
              <a:tr h="439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16H,SEL,SIG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1.51E-02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9.15E-01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3.36E-04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4.51E-02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5.04E-02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4577923"/>
                  </a:ext>
                </a:extLst>
              </a:tr>
              <a:tr h="439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16H,SEL,TANH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2.21E-02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1.34E+00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7.82E-04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7.81E-02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1.17E-01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529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F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2.2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140460"/>
            <a:ext cx="792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(2)</a:t>
            </a:r>
            <a:r>
              <a:rPr lang="zh-CN" altLang="en-US" sz="2000" dirty="0" smtClean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隐藏</a:t>
            </a:r>
            <a:r>
              <a:rPr lang="zh-CN" altLang="en-US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层</a:t>
            </a:r>
            <a:r>
              <a:rPr lang="zh-CN" altLang="en-US" sz="2000" dirty="0" smtClean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为</a:t>
            </a:r>
            <a:r>
              <a:rPr lang="zh-CN" altLang="en-US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两</a:t>
            </a:r>
            <a:r>
              <a:rPr lang="zh-CN" altLang="en-US" sz="2000" dirty="0" smtClean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层，损失函数为</a:t>
            </a:r>
            <a:r>
              <a:rPr lang="en-US" altLang="zh-CN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AEL</a:t>
            </a:r>
            <a:r>
              <a:rPr lang="zh-CN" altLang="en-US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或</a:t>
            </a:r>
            <a:r>
              <a:rPr lang="en-US" altLang="zh-CN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SEL</a:t>
            </a:r>
            <a:r>
              <a:rPr lang="zh-CN" altLang="en-US" sz="2000" dirty="0" smtClean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，激活函数依次</a:t>
            </a:r>
            <a:r>
              <a:rPr lang="zh-CN" altLang="en-US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为</a:t>
            </a:r>
            <a:r>
              <a:rPr lang="en-US" altLang="zh-CN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</a:t>
            </a:r>
            <a:r>
              <a:rPr lang="zh-CN" altLang="en-US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型</a:t>
            </a:r>
            <a:r>
              <a:rPr lang="en-US" altLang="zh-CN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Sigmiod</a:t>
            </a:r>
            <a:r>
              <a:rPr lang="en-US" altLang="zh-CN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和双曲正切型</a:t>
            </a:r>
            <a:r>
              <a:rPr lang="en-US" altLang="zh-CN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Tanh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)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考虑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部分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可能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组合的网络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两个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隐藏层的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FANN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（</a:t>
            </a:r>
            <a:r>
              <a:rPr lang="en-US" altLang="zh-CN" sz="2000" dirty="0" err="1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traingdm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）网络预测误差：</a:t>
            </a:r>
            <a:endParaRPr lang="en-US" altLang="zh-CN" sz="2000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58263"/>
              </p:ext>
            </p:extLst>
          </p:nvPr>
        </p:nvGraphicFramePr>
        <p:xfrm>
          <a:off x="1801178" y="3074372"/>
          <a:ext cx="8615997" cy="258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1388">
                  <a:extLst>
                    <a:ext uri="{9D8B030D-6E8A-4147-A177-3AD203B41FA5}">
                      <a16:colId xmlns:a16="http://schemas.microsoft.com/office/drawing/2014/main" val="139074791"/>
                    </a:ext>
                  </a:extLst>
                </a:gridCol>
                <a:gridCol w="1139257">
                  <a:extLst>
                    <a:ext uri="{9D8B030D-6E8A-4147-A177-3AD203B41FA5}">
                      <a16:colId xmlns:a16="http://schemas.microsoft.com/office/drawing/2014/main" val="2468059802"/>
                    </a:ext>
                  </a:extLst>
                </a:gridCol>
                <a:gridCol w="1439645">
                  <a:extLst>
                    <a:ext uri="{9D8B030D-6E8A-4147-A177-3AD203B41FA5}">
                      <a16:colId xmlns:a16="http://schemas.microsoft.com/office/drawing/2014/main" val="427763427"/>
                    </a:ext>
                  </a:extLst>
                </a:gridCol>
                <a:gridCol w="1351050">
                  <a:extLst>
                    <a:ext uri="{9D8B030D-6E8A-4147-A177-3AD203B41FA5}">
                      <a16:colId xmlns:a16="http://schemas.microsoft.com/office/drawing/2014/main" val="3348484067"/>
                    </a:ext>
                  </a:extLst>
                </a:gridCol>
                <a:gridCol w="1306754">
                  <a:extLst>
                    <a:ext uri="{9D8B030D-6E8A-4147-A177-3AD203B41FA5}">
                      <a16:colId xmlns:a16="http://schemas.microsoft.com/office/drawing/2014/main" val="1608543918"/>
                    </a:ext>
                  </a:extLst>
                </a:gridCol>
                <a:gridCol w="1627903">
                  <a:extLst>
                    <a:ext uri="{9D8B030D-6E8A-4147-A177-3AD203B41FA5}">
                      <a16:colId xmlns:a16="http://schemas.microsoft.com/office/drawing/2014/main" val="3516700468"/>
                    </a:ext>
                  </a:extLst>
                </a:gridCol>
              </a:tblGrid>
              <a:tr h="726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Network structure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AAE</a:t>
                      </a:r>
                      <a:r>
                        <a:rPr lang="zh-CN" alt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平均绝对误差</a:t>
                      </a:r>
                      <a:endParaRPr lang="zh-CN" alt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MAPE</a:t>
                      </a:r>
                      <a:r>
                        <a:rPr lang="zh-CN" alt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平均绝对百分比误差</a:t>
                      </a:r>
                      <a:endParaRPr lang="zh-CN" alt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MSE</a:t>
                      </a:r>
                      <a:r>
                        <a:rPr lang="zh-CN" alt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均方误差</a:t>
                      </a:r>
                      <a:endParaRPr lang="zh-CN" alt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Max AE</a:t>
                      </a:r>
                      <a:r>
                        <a:rPr lang="zh-CN" alt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最大绝对误差 </a:t>
                      </a:r>
                      <a:endParaRPr lang="zh-CN" alt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R-SQ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4116626563"/>
                  </a:ext>
                </a:extLst>
              </a:tr>
              <a:tr h="464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</a:t>
                      </a:r>
                      <a:r>
                        <a:rPr lang="en-US" altLang="zh-CN" sz="14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H</a:t>
                      </a:r>
                      <a:r>
                        <a:rPr lang="en-US" sz="14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,SEL,SIG,TANH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1.02E-02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6.13E-01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1.64E-04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4.11E-02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2.45E-02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3595180344"/>
                  </a:ext>
                </a:extLst>
              </a:tr>
              <a:tr h="464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16H,SEL,SIG,TANH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8.99E-03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5.43E-01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1.26E-04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3.66E-02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1.89E-02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2858527197"/>
                  </a:ext>
                </a:extLst>
              </a:tr>
              <a:tr h="464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8H,AEL,SIG,TANH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1.05E-02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6.35E-01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1.76E-04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4.08E-02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2.64E-02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3631079007"/>
                  </a:ext>
                </a:extLst>
              </a:tr>
              <a:tr h="464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16H,AEL,SIG,TANH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1.43E-02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8.66E-01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3.33E-04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4.80E-02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4.99E-02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1700814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0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132514" y="2129718"/>
            <a:ext cx="689303" cy="686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altLang="zh-CN" sz="3200" b="1" dirty="0">
                <a:solidFill>
                  <a:srgbClr val="FFFFFF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-4455" y="5166320"/>
            <a:ext cx="2465000" cy="169168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342891" indent="-342891" defTabSz="914377">
              <a:spcBef>
                <a:spcPct val="20000"/>
              </a:spcBef>
              <a:buClr>
                <a:srgbClr val="FF6600"/>
              </a:buClr>
            </a:pPr>
            <a:endParaRPr lang="zh-CN" altLang="en-US" sz="2800">
              <a:solidFill>
                <a:srgbClr val="6D6D6D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55943F-182B-48E2-A211-30B894E6A898}"/>
              </a:ext>
            </a:extLst>
          </p:cNvPr>
          <p:cNvGrpSpPr/>
          <p:nvPr/>
        </p:nvGrpSpPr>
        <p:grpSpPr>
          <a:xfrm>
            <a:off x="3133548" y="2683748"/>
            <a:ext cx="1794136" cy="1490504"/>
            <a:chOff x="523377" y="2683748"/>
            <a:chExt cx="1794136" cy="1490504"/>
          </a:xfrm>
        </p:grpSpPr>
        <p:sp>
          <p:nvSpPr>
            <p:cNvPr id="2" name="矩形 1"/>
            <p:cNvSpPr/>
            <p:nvPr/>
          </p:nvSpPr>
          <p:spPr>
            <a:xfrm>
              <a:off x="523377" y="2683748"/>
              <a:ext cx="1614919" cy="1490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zh-CN" altLang="en-US" sz="1353" dirty="0">
                <a:solidFill>
                  <a:srgbClr val="FFFFFF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2033" y="3055789"/>
              <a:ext cx="1725480" cy="74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/>
              <a:r>
                <a:rPr lang="zh-CN" altLang="en-US" sz="4267" b="1" dirty="0">
                  <a:solidFill>
                    <a:srgbClr val="FFFFFF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目 录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226146" y="3086465"/>
            <a:ext cx="339256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2667" b="1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实证检验与分析</a:t>
            </a:r>
            <a:endParaRPr lang="zh-CN" altLang="en-US" sz="2667" b="1" dirty="0">
              <a:solidFill>
                <a:srgbClr val="00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32513" y="3086466"/>
            <a:ext cx="703075" cy="6155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altLang="zh-CN" sz="3200" b="1" dirty="0">
                <a:solidFill>
                  <a:srgbClr val="FFFFFF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26146" y="4057177"/>
            <a:ext cx="339256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2667" b="1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问题回顾</a:t>
            </a:r>
            <a:endParaRPr lang="zh-CN" altLang="en-US" sz="2667" b="1" dirty="0">
              <a:solidFill>
                <a:srgbClr val="00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32513" y="4005518"/>
            <a:ext cx="703075" cy="6155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altLang="zh-CN" sz="3200" b="1" dirty="0">
                <a:solidFill>
                  <a:srgbClr val="FFFFFF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03</a:t>
            </a:r>
            <a:endParaRPr lang="zh-CN" altLang="en-US" sz="3200" b="1" dirty="0">
              <a:solidFill>
                <a:srgbClr val="FFFFFF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26146" y="2180982"/>
            <a:ext cx="339256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zh-CN" altLang="en-US" sz="2667" b="1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实证准备阶段</a:t>
            </a:r>
            <a:endParaRPr lang="zh-CN" altLang="en-US" sz="2667" b="1" dirty="0">
              <a:solidFill>
                <a:srgbClr val="00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740D8E-9F0C-4860-AAFB-DE4CE5C34779}"/>
              </a:ext>
            </a:extLst>
          </p:cNvPr>
          <p:cNvGrpSpPr/>
          <p:nvPr/>
        </p:nvGrpSpPr>
        <p:grpSpPr>
          <a:xfrm>
            <a:off x="108094" y="3983"/>
            <a:ext cx="4690329" cy="1380533"/>
            <a:chOff x="108094" y="3983"/>
            <a:chExt cx="4690329" cy="1380533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3AAC8B2-ACB9-4CA0-963B-2A96EFED6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094" y="3983"/>
              <a:ext cx="2570449" cy="1380533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D2347DE-829D-4143-8609-B30413F98257}"/>
                </a:ext>
              </a:extLst>
            </p:cNvPr>
            <p:cNvSpPr/>
            <p:nvPr/>
          </p:nvSpPr>
          <p:spPr>
            <a:xfrm>
              <a:off x="2560320" y="801189"/>
              <a:ext cx="2238103" cy="217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F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2.2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140460"/>
            <a:ext cx="792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trainlm</a:t>
            </a:r>
            <a:r>
              <a:rPr lang="zh-CN" altLang="en-US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SEL</a:t>
            </a:r>
            <a:r>
              <a:rPr lang="zh-CN" altLang="en-US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隐藏层为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两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层，神经元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的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数量为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8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或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16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</a:t>
            </a:r>
            <a:r>
              <a:rPr lang="zh-CN" altLang="en-US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激活函数依次为</a:t>
            </a:r>
            <a:r>
              <a:rPr lang="en-US" altLang="zh-CN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</a:t>
            </a:r>
            <a:r>
              <a:rPr lang="zh-CN" altLang="en-US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型</a:t>
            </a:r>
            <a:r>
              <a:rPr lang="en-US" altLang="zh-CN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Sigmiod</a:t>
            </a:r>
            <a:r>
              <a:rPr lang="en-US" altLang="zh-CN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和双曲正切型</a:t>
            </a:r>
            <a:r>
              <a:rPr lang="en-US" altLang="zh-CN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Tanh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)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。考虑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具有这些参数的所有可能组合的网络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对当隐藏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层神经元个数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为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16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时，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预测后得到下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图：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3471" r="6568" b="5792"/>
          <a:stretch/>
        </p:blipFill>
        <p:spPr>
          <a:xfrm>
            <a:off x="2676472" y="3079452"/>
            <a:ext cx="6912082" cy="32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F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2.2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604963"/>
            <a:ext cx="7921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两个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隐藏层的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FANN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（</a:t>
            </a:r>
            <a:r>
              <a:rPr lang="en-US" altLang="zh-CN" sz="2000" dirty="0" err="1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trainlm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网络预测误差：</a:t>
            </a:r>
            <a:endParaRPr lang="en-US" altLang="zh-CN" sz="2000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62184"/>
              </p:ext>
            </p:extLst>
          </p:nvPr>
        </p:nvGraphicFramePr>
        <p:xfrm>
          <a:off x="1801178" y="2673350"/>
          <a:ext cx="8615997" cy="2440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1388">
                  <a:extLst>
                    <a:ext uri="{9D8B030D-6E8A-4147-A177-3AD203B41FA5}">
                      <a16:colId xmlns:a16="http://schemas.microsoft.com/office/drawing/2014/main" val="139074791"/>
                    </a:ext>
                  </a:extLst>
                </a:gridCol>
                <a:gridCol w="1139257">
                  <a:extLst>
                    <a:ext uri="{9D8B030D-6E8A-4147-A177-3AD203B41FA5}">
                      <a16:colId xmlns:a16="http://schemas.microsoft.com/office/drawing/2014/main" val="2468059802"/>
                    </a:ext>
                  </a:extLst>
                </a:gridCol>
                <a:gridCol w="1439645">
                  <a:extLst>
                    <a:ext uri="{9D8B030D-6E8A-4147-A177-3AD203B41FA5}">
                      <a16:colId xmlns:a16="http://schemas.microsoft.com/office/drawing/2014/main" val="427763427"/>
                    </a:ext>
                  </a:extLst>
                </a:gridCol>
                <a:gridCol w="1351050">
                  <a:extLst>
                    <a:ext uri="{9D8B030D-6E8A-4147-A177-3AD203B41FA5}">
                      <a16:colId xmlns:a16="http://schemas.microsoft.com/office/drawing/2014/main" val="3348484067"/>
                    </a:ext>
                  </a:extLst>
                </a:gridCol>
                <a:gridCol w="1306754">
                  <a:extLst>
                    <a:ext uri="{9D8B030D-6E8A-4147-A177-3AD203B41FA5}">
                      <a16:colId xmlns:a16="http://schemas.microsoft.com/office/drawing/2014/main" val="1608543918"/>
                    </a:ext>
                  </a:extLst>
                </a:gridCol>
                <a:gridCol w="1627903">
                  <a:extLst>
                    <a:ext uri="{9D8B030D-6E8A-4147-A177-3AD203B41FA5}">
                      <a16:colId xmlns:a16="http://schemas.microsoft.com/office/drawing/2014/main" val="3516700468"/>
                    </a:ext>
                  </a:extLst>
                </a:gridCol>
              </a:tblGrid>
              <a:tr h="68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Network structure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AAE</a:t>
                      </a:r>
                      <a:r>
                        <a:rPr lang="zh-CN" alt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平均绝对误差</a:t>
                      </a:r>
                      <a:endParaRPr lang="zh-CN" alt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MAPE</a:t>
                      </a:r>
                      <a:r>
                        <a:rPr lang="zh-CN" alt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平均绝对百分比误差</a:t>
                      </a:r>
                      <a:endParaRPr lang="zh-CN" alt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MSE</a:t>
                      </a:r>
                      <a:r>
                        <a:rPr lang="zh-CN" alt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均方误差</a:t>
                      </a:r>
                      <a:endParaRPr lang="zh-CN" alt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Max AE</a:t>
                      </a:r>
                      <a:r>
                        <a:rPr lang="zh-CN" altLang="en-US" sz="1400" u="none" strike="noStrike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最大绝对误差 </a:t>
                      </a:r>
                      <a:endParaRPr lang="zh-CN" altLang="en-US" sz="1400" b="0" i="0" u="none" strike="noStrike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R-SQ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6689" marR="6689" marT="6689" marB="0" anchor="ctr"/>
                </a:tc>
                <a:extLst>
                  <a:ext uri="{0D108BD9-81ED-4DB2-BD59-A6C34878D82A}">
                    <a16:rowId xmlns:a16="http://schemas.microsoft.com/office/drawing/2014/main" val="4116626563"/>
                  </a:ext>
                </a:extLst>
              </a:tr>
              <a:tr h="438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16H,SIG,TANH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2.31E-04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1.39E-02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5.64E-08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4.90E-04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8.47E-06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5180344"/>
                  </a:ext>
                </a:extLst>
              </a:tr>
              <a:tr h="438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8H,SIG,TANH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1.73E-04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1.04E-02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4.68E-08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4.49E-04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7.02E-06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8527197"/>
                  </a:ext>
                </a:extLst>
              </a:tr>
              <a:tr h="438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16_8,SIG,TANH</a:t>
                      </a:r>
                      <a:endParaRPr lang="en-US" sz="1400" b="0" i="0" u="none" strike="noStrike" dirty="0">
                        <a:solidFill>
                          <a:schemeClr val="accent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1.54E-04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9.32E-03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3.68E-08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6.31E-04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5.52E-06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079007"/>
                  </a:ext>
                </a:extLst>
              </a:tr>
              <a:tr h="438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8_16,SIG,TANH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2.35E-04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1.43E-02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6.00E-08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3.84E-04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8.99E-06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0814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2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ANN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总结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2.3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2135188" y="6323837"/>
            <a:ext cx="7921625" cy="341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ANN</a:t>
            </a:r>
            <a:r>
              <a:rPr lang="zh-CN" altLang="en-US" sz="12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网络预测</a:t>
            </a:r>
            <a:r>
              <a:rPr lang="zh-CN" altLang="en-US" sz="12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误差对比</a:t>
            </a:r>
            <a:endParaRPr lang="en-US" altLang="zh-CN" sz="1200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75239"/>
              </p:ext>
            </p:extLst>
          </p:nvPr>
        </p:nvGraphicFramePr>
        <p:xfrm>
          <a:off x="1359345" y="1130290"/>
          <a:ext cx="9546336" cy="5003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979">
                  <a:extLst>
                    <a:ext uri="{9D8B030D-6E8A-4147-A177-3AD203B41FA5}">
                      <a16:colId xmlns:a16="http://schemas.microsoft.com/office/drawing/2014/main" val="1448908684"/>
                    </a:ext>
                  </a:extLst>
                </a:gridCol>
                <a:gridCol w="1825304">
                  <a:extLst>
                    <a:ext uri="{9D8B030D-6E8A-4147-A177-3AD203B41FA5}">
                      <a16:colId xmlns:a16="http://schemas.microsoft.com/office/drawing/2014/main" val="4039701939"/>
                    </a:ext>
                  </a:extLst>
                </a:gridCol>
                <a:gridCol w="1332471">
                  <a:extLst>
                    <a:ext uri="{9D8B030D-6E8A-4147-A177-3AD203B41FA5}">
                      <a16:colId xmlns:a16="http://schemas.microsoft.com/office/drawing/2014/main" val="1453161654"/>
                    </a:ext>
                  </a:extLst>
                </a:gridCol>
                <a:gridCol w="1368979">
                  <a:extLst>
                    <a:ext uri="{9D8B030D-6E8A-4147-A177-3AD203B41FA5}">
                      <a16:colId xmlns:a16="http://schemas.microsoft.com/office/drawing/2014/main" val="1881019187"/>
                    </a:ext>
                  </a:extLst>
                </a:gridCol>
                <a:gridCol w="1277713">
                  <a:extLst>
                    <a:ext uri="{9D8B030D-6E8A-4147-A177-3AD203B41FA5}">
                      <a16:colId xmlns:a16="http://schemas.microsoft.com/office/drawing/2014/main" val="1653052643"/>
                    </a:ext>
                  </a:extLst>
                </a:gridCol>
                <a:gridCol w="1186445">
                  <a:extLst>
                    <a:ext uri="{9D8B030D-6E8A-4147-A177-3AD203B41FA5}">
                      <a16:colId xmlns:a16="http://schemas.microsoft.com/office/drawing/2014/main" val="1075477485"/>
                    </a:ext>
                  </a:extLst>
                </a:gridCol>
                <a:gridCol w="1186445">
                  <a:extLst>
                    <a:ext uri="{9D8B030D-6E8A-4147-A177-3AD203B41FA5}">
                      <a16:colId xmlns:a16="http://schemas.microsoft.com/office/drawing/2014/main" val="2076690402"/>
                    </a:ext>
                  </a:extLst>
                </a:gridCol>
              </a:tblGrid>
              <a:tr h="377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Network Type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Network structure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AAE</a:t>
                      </a:r>
                      <a:r>
                        <a:rPr lang="zh-CN" alt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平均绝对误差</a:t>
                      </a:r>
                      <a:endParaRPr lang="zh-CN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MAPE</a:t>
                      </a:r>
                      <a:r>
                        <a:rPr lang="zh-CN" alt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平均绝对百分比误差</a:t>
                      </a:r>
                      <a:endParaRPr lang="zh-CN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MSE</a:t>
                      </a:r>
                      <a:r>
                        <a:rPr lang="zh-CN" alt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均方误差</a:t>
                      </a:r>
                      <a:endParaRPr lang="zh-CN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Max AE</a:t>
                      </a:r>
                      <a:r>
                        <a:rPr lang="zh-CN" alt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最大绝对误差 </a:t>
                      </a:r>
                      <a:endParaRPr lang="zh-CN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R-SQ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511013168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GANN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GFF,AEL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9.93E-03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6.00E-01</a:t>
                      </a:r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1.51E-04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3.70E-02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2.26E-02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2534999559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GFF,SEL</a:t>
                      </a:r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9.17E-03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5.55E-01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1.37E-04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2.72E-02</a:t>
                      </a:r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2.05E-02</a:t>
                      </a:r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1186700307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（trainlm）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GFF,16</a:t>
                      </a:r>
                      <a:r>
                        <a:rPr lang="en-US" altLang="zh-CN" sz="1200" u="none" strike="noStrike" dirty="0" smtClean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H</a:t>
                      </a:r>
                      <a:r>
                        <a:rPr lang="en-US" sz="1200" u="none" strike="noStrike" dirty="0" smtClean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,SIG,TANH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1.34E-04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8.08E-03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2.80E-08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4.33E-04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4.20E-06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3364157375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GFF,8H,SIG,TANH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4.55E-04</a:t>
                      </a:r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2.74E-02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3.67E-07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2.16E-03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5.50E-05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246105551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FANN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8H,AEL,SIG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2.10E-02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1.27E+00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6.58E-04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7.06E-02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9.87E-02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953569826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8H,AEL,TANH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1.99E-02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1.20E+00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5.91E-04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7.69E-02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8.87E-02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2966930929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8H,SEL,SIG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1.22E-02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7.34E-01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2.25E-04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4.05E-02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3.38E-02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1267547986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8H,SEL,TANH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1.08E-02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6.51E-01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1.98E-04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4.63E-02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2.98E-02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1251531831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16H,AEL,SIG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1.11E-02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6.70E-01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2.05E-04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4.32E-02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3.08E-02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2817662690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16H,AEL,TANH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2.35E-02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1.42E+00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7.74E-04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6.64E-02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1.16E-01</a:t>
                      </a:r>
                      <a:endParaRPr lang="en-US" sz="12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1068953382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16H,SEL,SIG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1.51E-02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9.15E-01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3.36E-04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4.51E-02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5.04E-02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2487760049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16H,SEL,TANH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2.21E-02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1.34E+00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7.82E-04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7.81E-02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1.17E-01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1520553089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8H,SEL,SIG,TANH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1.02E-02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6.13E-01</a:t>
                      </a:r>
                      <a:endParaRPr lang="en-US" sz="1200" b="0" i="0" u="none" strike="noStrike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1.64E-04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4.11E-02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2.45E-02</a:t>
                      </a:r>
                      <a:endParaRPr lang="en-US" sz="1200" b="0" i="0" u="none" strike="noStrike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515330745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16H,SEL,SIG,TANH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8.99E-03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5.43E-01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1.26E-04</a:t>
                      </a:r>
                      <a:endParaRPr lang="en-US" sz="1200" b="0" i="0" u="none" strike="noStrike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3.66E-02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1.89E-02</a:t>
                      </a:r>
                      <a:endParaRPr lang="en-US" sz="1200" b="0" i="0" u="none" strike="noStrike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3171916732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8H,AEL,SIG,TANH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1.05E-02</a:t>
                      </a:r>
                      <a:endParaRPr lang="en-US" sz="1200" b="0" i="0" u="none" strike="noStrike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6.35E-01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1.76E-04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4.08E-02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2.64E-02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2410232615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16H,AEL,SIG,TANH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1.43E-02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8.66E-01</a:t>
                      </a:r>
                      <a:endParaRPr lang="en-US" sz="1200" b="0" i="0" u="none" strike="noStrike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3.33E-04</a:t>
                      </a:r>
                      <a:endParaRPr lang="en-US" sz="1200" b="0" i="0" u="none" strike="noStrike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4.80E-02</a:t>
                      </a:r>
                      <a:endParaRPr lang="en-US" sz="1200" b="0" i="0" u="none" strike="noStrike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4.99E-02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2177895503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（</a:t>
                      </a:r>
                      <a:r>
                        <a:rPr lang="en-US" sz="1200" u="none" strike="noStrike" dirty="0" err="1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trainlm</a:t>
                      </a:r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）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16H,SIG,TANH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2.31E-04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1.39E-02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5.64E-08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4.90E-04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8.47E-06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1005990188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8H,SIG,TANH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1.73E-04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1.04E-02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4.68E-08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4.49E-04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7.02E-06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1098867818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16_8,SIG,TANH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1.54E-04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9.32E-03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3.68E-08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6.31E-04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5.52E-06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3898548683"/>
                  </a:ext>
                </a:extLst>
              </a:tr>
              <a:tr h="23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8_16,SIG,TANH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2.35E-04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1.43E-02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6.00E-08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3.84E-04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Alibaba Sans" panose="020B05030202030B0204" pitchFamily="34" charset="0"/>
                          <a:ea typeface="微软雅黑" panose="020B0503020204020204" pitchFamily="34" charset="-122"/>
                          <a:cs typeface="+mn-ea"/>
                          <a:sym typeface="Alibaba Sans" panose="020B05030202030B0204" pitchFamily="34" charset="0"/>
                        </a:rPr>
                        <a:t>8.99E-06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Alibaba Sans" panose="020B05030202030B0204" pitchFamily="34" charset="0"/>
                        <a:ea typeface="微软雅黑" panose="020B0503020204020204" pitchFamily="34" charset="-122"/>
                        <a:cs typeface="+mn-ea"/>
                        <a:sym typeface="Alibaba Sans" panose="020B05030202030B0204" pitchFamily="34" charset="0"/>
                      </a:endParaRPr>
                    </a:p>
                  </a:txBody>
                  <a:tcPr marL="5328" marR="5328" marT="5328" marB="0" anchor="ctr"/>
                </a:tc>
                <a:extLst>
                  <a:ext uri="{0D108BD9-81ED-4DB2-BD59-A6C34878D82A}">
                    <a16:rowId xmlns:a16="http://schemas.microsoft.com/office/drawing/2014/main" val="139167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1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2929" y="29495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zh-CN" altLang="en-US" sz="3200" b="1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问题回顾</a:t>
            </a:r>
            <a:endParaRPr lang="zh-CN" altLang="en-US" sz="3200" b="1" dirty="0">
              <a:solidFill>
                <a:srgbClr val="00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1498" y="2047723"/>
            <a:ext cx="1381277" cy="1381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353" dirty="0">
              <a:solidFill>
                <a:srgbClr val="FFFFFF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484" y="2404969"/>
            <a:ext cx="73930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altLang="zh-CN" sz="3733" b="1" dirty="0" smtClean="0">
                <a:solidFill>
                  <a:srgbClr val="FFFFFF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03</a:t>
            </a:r>
            <a:endParaRPr lang="zh-CN" altLang="en-US" sz="2133" b="1" dirty="0">
              <a:solidFill>
                <a:srgbClr val="FFFFFF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42D1A2-05CD-4AD2-8F62-4259113B8C8D}"/>
              </a:ext>
            </a:extLst>
          </p:cNvPr>
          <p:cNvSpPr/>
          <p:nvPr/>
        </p:nvSpPr>
        <p:spPr>
          <a:xfrm>
            <a:off x="304800" y="840509"/>
            <a:ext cx="4545874" cy="178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问题回顾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3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19434" y="1132840"/>
            <a:ext cx="85977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、激活函数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及其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选择</a:t>
            </a:r>
            <a:endParaRPr lang="en-US" altLang="zh-CN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①</a:t>
            </a:r>
            <a:r>
              <a:rPr lang="en-US" altLang="zh-CN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Sigmoid</a:t>
            </a:r>
            <a:r>
              <a:rPr lang="zh-CN" altLang="en-US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函数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：非线性；输出范围有限，适合作为输出层。但在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两边太平滑，学习率太低；值总是正的；输出不是以</a:t>
            </a:r>
            <a:r>
              <a:rPr lang="en-US" altLang="zh-CN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0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为中心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②</a:t>
            </a:r>
            <a:r>
              <a:rPr lang="en-US" altLang="zh-CN" dirty="0" err="1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Tanh</a:t>
            </a:r>
            <a:r>
              <a:rPr lang="zh-CN" altLang="en-US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函数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：解决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了</a:t>
            </a:r>
            <a:r>
              <a:rPr lang="en-US" altLang="zh-CN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sigmoid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的大多数缺点，仍然有两边学习率太低的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缺点。</a:t>
            </a:r>
            <a:endParaRPr lang="en-US" altLang="zh-CN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③</a:t>
            </a:r>
            <a:r>
              <a:rPr lang="en-US" altLang="zh-CN" dirty="0" err="1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ReLU</a:t>
            </a:r>
            <a:r>
              <a:rPr lang="zh-CN" altLang="en-US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函数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：不会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同时激活所有的神经元，这意味着，在一段时间内，只有少量的神经元被激活，神经网络的这种稀疏性使其变得高效且易于计算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。但</a:t>
            </a:r>
            <a:r>
              <a:rPr lang="en-US" altLang="zh-CN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x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＜</a:t>
            </a:r>
            <a:r>
              <a:rPr lang="en-US" altLang="zh-CN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0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时，梯度是零。随着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训练进行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，可能会出现神经元死亡，权重无法更新的情况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④</a:t>
            </a:r>
            <a:r>
              <a:rPr lang="en-US" altLang="zh-CN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Leaky </a:t>
            </a:r>
            <a:r>
              <a:rPr lang="en-US" altLang="zh-CN" dirty="0" err="1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ReLU</a:t>
            </a:r>
            <a:r>
              <a:rPr lang="zh-CN" altLang="en-US" dirty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函数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：解决了</a:t>
            </a:r>
            <a:r>
              <a:rPr lang="en-US" altLang="zh-CN" dirty="0" err="1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ReLU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死神经元的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问题</a:t>
            </a:r>
            <a:endParaRPr lang="en-US" altLang="zh-CN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激活函数选择：</a:t>
            </a:r>
            <a:r>
              <a:rPr lang="zh-CN" altLang="en-US" dirty="0" smtClean="0">
                <a:solidFill>
                  <a:schemeClr val="tx2"/>
                </a:solidFill>
              </a:rPr>
              <a:t>用于</a:t>
            </a:r>
            <a:r>
              <a:rPr lang="zh-CN" altLang="en-US" dirty="0">
                <a:solidFill>
                  <a:schemeClr val="tx2"/>
                </a:solidFill>
              </a:rPr>
              <a:t>分类器时，</a:t>
            </a:r>
            <a:r>
              <a:rPr lang="en-US" altLang="zh-CN" dirty="0">
                <a:solidFill>
                  <a:schemeClr val="tx2"/>
                </a:solidFill>
              </a:rPr>
              <a:t>Sigmoid</a:t>
            </a:r>
            <a:r>
              <a:rPr lang="zh-CN" altLang="en-US" dirty="0">
                <a:solidFill>
                  <a:schemeClr val="tx2"/>
                </a:solidFill>
              </a:rPr>
              <a:t>函数及其组合通常效果更好</a:t>
            </a:r>
            <a:r>
              <a:rPr lang="zh-CN" altLang="en-US" dirty="0" smtClean="0">
                <a:solidFill>
                  <a:schemeClr val="tx2"/>
                </a:solidFill>
              </a:rPr>
              <a:t>。由于</a:t>
            </a:r>
            <a:r>
              <a:rPr lang="zh-CN" altLang="en-US" dirty="0">
                <a:solidFill>
                  <a:schemeClr val="tx2"/>
                </a:solidFill>
              </a:rPr>
              <a:t>梯度消失问题，有时要避免</a:t>
            </a:r>
            <a:r>
              <a:rPr lang="zh-CN" altLang="en-US" dirty="0" smtClean="0">
                <a:solidFill>
                  <a:schemeClr val="tx2"/>
                </a:solidFill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</a:rPr>
              <a:t>Sigmoid</a:t>
            </a:r>
            <a:r>
              <a:rPr lang="zh-CN" altLang="en-US" dirty="0" smtClean="0">
                <a:solidFill>
                  <a:schemeClr val="tx2"/>
                </a:solidFill>
              </a:rPr>
              <a:t>和</a:t>
            </a:r>
            <a:r>
              <a:rPr lang="en-US" altLang="zh-CN" dirty="0" err="1" smtClean="0">
                <a:solidFill>
                  <a:schemeClr val="tx2"/>
                </a:solidFill>
              </a:rPr>
              <a:t>Tanh</a:t>
            </a:r>
            <a:r>
              <a:rPr lang="zh-CN" altLang="en-US" dirty="0">
                <a:solidFill>
                  <a:schemeClr val="tx2"/>
                </a:solidFill>
              </a:rPr>
              <a:t>函数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2"/>
                </a:solidFill>
              </a:rPr>
              <a:t>ReLU</a:t>
            </a:r>
            <a:r>
              <a:rPr lang="zh-CN" altLang="en-US" dirty="0">
                <a:solidFill>
                  <a:schemeClr val="tx2"/>
                </a:solidFill>
              </a:rPr>
              <a:t>函数是一个通用的激活函数，目前在大多数情况下使用</a:t>
            </a:r>
            <a:r>
              <a:rPr lang="zh-CN" altLang="en-US" dirty="0" smtClean="0">
                <a:solidFill>
                  <a:schemeClr val="tx2"/>
                </a:solidFill>
              </a:rPr>
              <a:t>。但如果</a:t>
            </a:r>
            <a:r>
              <a:rPr lang="zh-CN" altLang="en-US" dirty="0">
                <a:solidFill>
                  <a:schemeClr val="tx2"/>
                </a:solidFill>
              </a:rPr>
              <a:t>神经网络中出现死神经元，那么</a:t>
            </a:r>
            <a:r>
              <a:rPr lang="en-US" altLang="zh-CN" dirty="0" err="1">
                <a:solidFill>
                  <a:schemeClr val="tx2"/>
                </a:solidFill>
              </a:rPr>
              <a:t>PReLU</a:t>
            </a:r>
            <a:r>
              <a:rPr lang="zh-CN" altLang="en-US" dirty="0">
                <a:solidFill>
                  <a:schemeClr val="tx2"/>
                </a:solidFill>
              </a:rPr>
              <a:t>函数就是最好的选择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r>
              <a:rPr lang="en-US" altLang="zh-CN" dirty="0" err="1" smtClean="0">
                <a:solidFill>
                  <a:schemeClr val="tx2"/>
                </a:solidFill>
              </a:rPr>
              <a:t>ReLU</a:t>
            </a:r>
            <a:r>
              <a:rPr lang="zh-CN" altLang="en-US" dirty="0">
                <a:solidFill>
                  <a:schemeClr val="tx2"/>
                </a:solidFill>
              </a:rPr>
              <a:t>函数只能在隐藏层中使用。</a:t>
            </a:r>
            <a:endParaRPr lang="zh-CN" altLang="en-US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问题回顾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3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7" y="1140460"/>
            <a:ext cx="8605837" cy="503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、编码方式及其选择</a:t>
            </a:r>
            <a:endParaRPr lang="zh-CN" altLang="en-US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①</a:t>
            </a:r>
            <a:r>
              <a:rPr lang="zh-CN" altLang="en-US" dirty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二进制编码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：使用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二值符号集</a:t>
            </a:r>
            <a:r>
              <a:rPr lang="en-US" altLang="zh-CN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{0,1}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，它所构成的个体基因型是一个二进制编码符号串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。它符合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最小字符集原则，便于用模式定理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分析，但连续函数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离散化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时会产生映射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误差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②</a:t>
            </a:r>
            <a:r>
              <a:rPr lang="zh-CN" altLang="en-US" dirty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格雷码编码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：对</a:t>
            </a:r>
            <a:r>
              <a:rPr lang="en-US" altLang="zh-CN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位二进制的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码字从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右到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左以</a:t>
            </a:r>
            <a:r>
              <a:rPr lang="en-US" altLang="zh-CN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0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到</a:t>
            </a:r>
            <a:r>
              <a:rPr lang="en-US" altLang="zh-CN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n-1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编号，若二进制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码字的第</a:t>
            </a:r>
            <a:r>
              <a:rPr lang="en-US" altLang="zh-CN" dirty="0" err="1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位和</a:t>
            </a:r>
            <a:r>
              <a:rPr lang="en-US" altLang="zh-CN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i+1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位相同，则对应的格雷码的第</a:t>
            </a:r>
            <a:r>
              <a:rPr lang="en-US" altLang="zh-CN" dirty="0" err="1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i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位为</a:t>
            </a:r>
            <a:r>
              <a:rPr lang="en-US" altLang="zh-CN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0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，否则为</a:t>
            </a:r>
            <a:r>
              <a:rPr lang="en-US" altLang="zh-CN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，第</a:t>
            </a:r>
            <a:r>
              <a:rPr lang="en-US" altLang="zh-CN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n-1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位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不变。它增强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了遗传算法的局部搜索能力，便于连续函数的局部控件搜索。</a:t>
            </a:r>
            <a:endParaRPr lang="en-US" altLang="zh-CN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③</a:t>
            </a:r>
            <a:r>
              <a:rPr lang="zh-CN" altLang="en-US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浮点数编码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：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指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个体的每个基因值用某一范围内的一个浮点数来表示，而个体的编码长度等于其决策变量的个数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。它是遗传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算法中在解决连续参数优化问题时普遍使用的一种编码方式，具有较高的精度，在表示连续渐变问题方面具有优势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编码方式选择：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单点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交叉、两点交叉、多点交叉、均匀交叉通常适用于二进制编码和格雷码；算术交叉适用于浮点数编码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问题回顾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3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139125"/>
            <a:ext cx="859567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、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反馈网络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反馈网络又称自联想记忆网络，与前馈网络相比，神经元之间存在一个或者多个</a:t>
            </a:r>
            <a:r>
              <a:rPr lang="zh-CN" altLang="en-US" dirty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反馈环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。反馈网络允许网络从过去的历史输入中提取信息，并和当前输入所收集到的信息组合，来计算最终的输出。因此反馈网络的输出不仅会受到当前输入的影响，还会</a:t>
            </a:r>
            <a:r>
              <a:rPr lang="zh-CN" altLang="en-US" dirty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受到过去输出的</a:t>
            </a:r>
            <a:r>
              <a:rPr lang="zh-CN" altLang="en-US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影响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、递归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网络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递归网络是具有</a:t>
            </a:r>
            <a:r>
              <a:rPr lang="zh-CN" altLang="en-US" dirty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树状阶层结构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且网络节点按其</a:t>
            </a:r>
            <a:r>
              <a:rPr lang="zh-CN" altLang="en-US" dirty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连接顺序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对输入信息进行递归的人工神经网络，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在句子</a:t>
            </a:r>
            <a:r>
              <a:rPr lang="zh-CN" altLang="en-US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的连续表示、自然场景图像和自然语言处理中的学习时序和树结构方面表现</a:t>
            </a:r>
            <a:r>
              <a:rPr lang="zh-CN" altLang="en-US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突出。</a:t>
            </a:r>
            <a:endParaRPr lang="en-US" altLang="zh-CN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参考资料</a:t>
              </a:r>
              <a:endParaRPr lang="zh-CN" altLang="en-US" sz="2000" b="1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附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: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1821499" y="1997839"/>
            <a:ext cx="82454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《MATLAB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遗传算法工具箱及应用（第二版）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》——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雷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英杰、张善文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《MATLAB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智能算法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30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个案例分析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》——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郁磊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、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史峰等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https://gitbook.cn/books/5b68f169e52f4d5be6c0f5cb/index.html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https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://blog.csdn.net/as091313/article/details/79080583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https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://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blog.csdn.net/weixin_43788358/article/details/86626978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https://</a:t>
            </a:r>
            <a:r>
              <a:rPr lang="en-US" altLang="zh-CN" sz="2000" dirty="0" smtClean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blog.csdn.net/weixin_40432828/article/details/82192709</a:t>
            </a:r>
          </a:p>
          <a:p>
            <a:pPr algn="r">
              <a:lnSpc>
                <a:spcPct val="150000"/>
              </a:lnSpc>
            </a:pPr>
            <a:endParaRPr lang="en-US" altLang="zh-CN" sz="2000" dirty="0" smtClean="0">
              <a:solidFill>
                <a:schemeClr val="accent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 algn="r">
              <a:lnSpc>
                <a:spcPct val="150000"/>
              </a:lnSpc>
            </a:pPr>
            <a:endParaRPr lang="en-US" altLang="zh-CN" sz="2000" dirty="0">
              <a:solidFill>
                <a:schemeClr val="accent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END</a:t>
            </a:r>
            <a:endParaRPr lang="en-US" altLang="zh-CN" sz="2000" dirty="0">
              <a:solidFill>
                <a:schemeClr val="accent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2561" y="293233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zh-CN" altLang="en-US" sz="3200" b="1" dirty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实证准备阶段</a:t>
            </a:r>
          </a:p>
        </p:txBody>
      </p:sp>
      <p:sp>
        <p:nvSpPr>
          <p:cNvPr id="8" name="矩形 7"/>
          <p:cNvSpPr/>
          <p:nvPr/>
        </p:nvSpPr>
        <p:spPr>
          <a:xfrm>
            <a:off x="1821498" y="2047723"/>
            <a:ext cx="1381277" cy="1381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353" dirty="0">
              <a:solidFill>
                <a:srgbClr val="FFFFFF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485" y="2404969"/>
            <a:ext cx="73930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altLang="zh-CN" sz="3733" b="1" dirty="0">
                <a:solidFill>
                  <a:srgbClr val="FFFFFF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01</a:t>
            </a:r>
            <a:endParaRPr lang="zh-CN" altLang="en-US" sz="2133" b="1" dirty="0">
              <a:solidFill>
                <a:srgbClr val="FFFFFF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42D1A2-05CD-4AD2-8F62-4259113B8C8D}"/>
              </a:ext>
            </a:extLst>
          </p:cNvPr>
          <p:cNvSpPr/>
          <p:nvPr/>
        </p:nvSpPr>
        <p:spPr>
          <a:xfrm>
            <a:off x="304800" y="840509"/>
            <a:ext cx="4545874" cy="178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数据收集</a:t>
              </a:r>
              <a:endParaRPr lang="zh-CN" altLang="en-US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1.1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15465" y="1602423"/>
            <a:ext cx="8642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此次实证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选取了从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1992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月至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1998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5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月的每日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“现货市场”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美元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/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英镑（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USD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/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GBP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）汇率数据来进行验证。（不包括周末时间）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数据主要来源于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美国联邦储备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系统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官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网。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The Federal Reserve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System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https://www.federalreserve.gov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/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由于有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小部分数据缺失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，故在其他经济金融网站查得对应的历史数据以修正。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（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https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://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cn.investing.com/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关于算法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1.2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2447827"/>
            <a:ext cx="8595677" cy="196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本文主要是用经遗传算法优化的人工神经网络来进行汇率预测，同时与固定几何神经网络的预测结果进行对比分析（基于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MATLAB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）。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其中遗传算法部分的函数用到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Sheffield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大学的</a:t>
            </a:r>
            <a:r>
              <a:rPr lang="zh-CN" altLang="en-US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遗传算法工具箱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，人工神经网络部分使用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MATLAB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内置的</a:t>
            </a:r>
            <a:r>
              <a:rPr lang="en-US" altLang="zh-CN" sz="2000" dirty="0" err="1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newff</a:t>
            </a:r>
            <a:r>
              <a:rPr lang="en-US" altLang="zh-CN" sz="2000" dirty="0" smtClean="0">
                <a:solidFill>
                  <a:srgbClr val="FF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()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函数。</a:t>
            </a:r>
            <a:endParaRPr lang="en-US" altLang="zh-CN" sz="2000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数据初始化</a:t>
              </a:r>
              <a:endParaRPr lang="zh-CN" altLang="en-US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1.3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821498" y="1140012"/>
            <a:ext cx="85956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在本次实验中，选取前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60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天的历史数据来预测下一次的汇率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。然后构建数据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集，同时将最后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150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天的历史汇率作为样本外数据集来进行测试。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 lvl="3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pre_d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=60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;               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利用过去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60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天数据来进行预测</a:t>
            </a:r>
          </a:p>
          <a:p>
            <a:pPr lvl="3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n_test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=150;            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 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样本外测试数据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个数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 lvl="3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n=length(ER_UE);	%ER_UE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为收集的原数据集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 lvl="3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n1=n-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pre_d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;                 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形成的数据个数</a:t>
            </a:r>
          </a:p>
          <a:p>
            <a:pPr lvl="3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P=ones(pre_d,n1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);          </a:t>
            </a:r>
          </a:p>
          <a:p>
            <a:pPr lvl="3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T=ones(1,n1);         </a:t>
            </a:r>
          </a:p>
          <a:p>
            <a:pPr lvl="3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for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=1:n1</a:t>
            </a:r>
          </a:p>
          <a:p>
            <a:pPr lvl="3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   P(:,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)=ER_UE(i:i+pre_d-1);</a:t>
            </a:r>
          </a:p>
          <a:p>
            <a:pPr lvl="3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   T(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)=ER_UE(i+pre_d-1);</a:t>
            </a:r>
          </a:p>
          <a:p>
            <a:pPr lvl="3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end</a:t>
            </a:r>
          </a:p>
          <a:p>
            <a:pPr lvl="3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P_train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=P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(:,1:n1-n_test);     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   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训练集输入数据</a:t>
            </a:r>
          </a:p>
          <a:p>
            <a:pPr lvl="3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T_train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=T(1:n1-n_test);      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     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训练集输出数据</a:t>
            </a:r>
          </a:p>
          <a:p>
            <a:pPr lvl="3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P_test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=P(:,n1-n_test+1:end);      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测试集输入数据</a:t>
            </a:r>
          </a:p>
          <a:p>
            <a:pPr lvl="3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T_test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=T(n1-n_test+1:end);    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%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测试集输出数据</a:t>
            </a:r>
          </a:p>
        </p:txBody>
      </p:sp>
    </p:spTree>
    <p:extLst>
      <p:ext uri="{BB962C8B-B14F-4D97-AF65-F5344CB8AC3E}">
        <p14:creationId xmlns:p14="http://schemas.microsoft.com/office/powerpoint/2010/main" val="14642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数据初始化</a:t>
              </a:r>
              <a:endParaRPr lang="zh-CN" altLang="en-US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1.3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609988"/>
            <a:ext cx="4311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神经网络参数</a:t>
            </a:r>
            <a:endParaRPr lang="en-US" altLang="zh-CN" sz="2000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net.trainParam.epochs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=1000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net.trainParam.goal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=0.001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net.trainParam.mc=0.8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net.trainParam.lr=0.1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;</a:t>
            </a:r>
            <a:endParaRPr lang="en-US" altLang="zh-CN" sz="2000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6142672" y="1609726"/>
            <a:ext cx="5376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遗传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算法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参数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NIND=100;                          %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种群大小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MAXGEN=10;        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%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最大遗传代数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PRECI=10;          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    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%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个体长度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GGAP=0.9;          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   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%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代沟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px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=0.7;            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      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%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交叉概率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pm=0.01;           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     %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变异概率</a:t>
            </a:r>
            <a:endParaRPr lang="en-US" altLang="zh-CN" sz="2000" dirty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0085" y="2932331"/>
            <a:ext cx="3171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zh-CN" altLang="en-US" sz="3200" b="1" dirty="0" smtClean="0">
                <a:solidFill>
                  <a:srgbClr val="000000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实证检验与分析</a:t>
            </a:r>
            <a:endParaRPr lang="zh-CN" altLang="en-US" sz="3200" b="1" dirty="0">
              <a:solidFill>
                <a:srgbClr val="000000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0228" y="2047723"/>
            <a:ext cx="1381277" cy="1381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353" dirty="0">
              <a:solidFill>
                <a:srgbClr val="FFFFFF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1214" y="2404969"/>
            <a:ext cx="73930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altLang="zh-CN" sz="3733" b="1" dirty="0" smtClean="0">
                <a:solidFill>
                  <a:srgbClr val="FFFFFF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02</a:t>
            </a:r>
            <a:endParaRPr lang="zh-CN" altLang="en-US" sz="2133" b="1" dirty="0">
              <a:solidFill>
                <a:srgbClr val="FFFFFF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42D1A2-05CD-4AD2-8F62-4259113B8C8D}"/>
              </a:ext>
            </a:extLst>
          </p:cNvPr>
          <p:cNvSpPr/>
          <p:nvPr/>
        </p:nvSpPr>
        <p:spPr>
          <a:xfrm>
            <a:off x="304800" y="840509"/>
            <a:ext cx="4545874" cy="178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8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8BCD0C-7285-4233-B1E9-C14CCA3B0B6A}"/>
              </a:ext>
            </a:extLst>
          </p:cNvPr>
          <p:cNvGrpSpPr/>
          <p:nvPr/>
        </p:nvGrpSpPr>
        <p:grpSpPr>
          <a:xfrm>
            <a:off x="577565" y="275716"/>
            <a:ext cx="3729259" cy="519655"/>
            <a:chOff x="577565" y="275716"/>
            <a:chExt cx="3729259" cy="519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A49C5D-B0FB-4F40-A045-082F45B267F1}"/>
                </a:ext>
              </a:extLst>
            </p:cNvPr>
            <p:cNvSpPr txBox="1"/>
            <p:nvPr/>
          </p:nvSpPr>
          <p:spPr>
            <a:xfrm>
              <a:off x="1560164" y="341604"/>
              <a:ext cx="2746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rPr>
                <a:t>GANN</a:t>
              </a:r>
              <a:endParaRPr lang="zh-CN" altLang="en-US" sz="2000" b="1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E60339-3AC1-41B9-AF34-FDC064D7EFA7}"/>
                </a:ext>
              </a:extLst>
            </p:cNvPr>
            <p:cNvGrpSpPr/>
            <p:nvPr/>
          </p:nvGrpSpPr>
          <p:grpSpPr>
            <a:xfrm>
              <a:off x="577565" y="275716"/>
              <a:ext cx="666020" cy="519655"/>
              <a:chOff x="912" y="319"/>
              <a:chExt cx="1067" cy="8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FF126DF-8FDB-433D-ACD1-BB6A957B287C}"/>
                  </a:ext>
                </a:extLst>
              </p:cNvPr>
              <p:cNvSpPr/>
              <p:nvPr/>
            </p:nvSpPr>
            <p:spPr>
              <a:xfrm>
                <a:off x="1009" y="319"/>
                <a:ext cx="874" cy="8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E3075-3CC8-4BFD-A1F3-B8CE4401969A}"/>
                  </a:ext>
                </a:extLst>
              </p:cNvPr>
              <p:cNvSpPr/>
              <p:nvPr/>
            </p:nvSpPr>
            <p:spPr>
              <a:xfrm>
                <a:off x="912" y="435"/>
                <a:ext cx="1067" cy="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Alibaba Sans" panose="020B05030202030B0204" pitchFamily="34" charset="0"/>
                    <a:ea typeface="微软雅黑" panose="020B0503020204020204" pitchFamily="34" charset="-122"/>
                    <a:cs typeface="+mn-ea"/>
                    <a:sym typeface="Alibaba Sans" panose="020B05030202030B0204" pitchFamily="34" charset="0"/>
                  </a:rPr>
                  <a:t>2.1</a:t>
                </a:r>
                <a:endParaRPr lang="zh-CN" altLang="en-US" sz="1600" b="1" dirty="0">
                  <a:solidFill>
                    <a:schemeClr val="bg1"/>
                  </a:solidFill>
                  <a:latin typeface="Alibaba Sans" panose="020B05030202030B0204" pitchFamily="34" charset="0"/>
                  <a:ea typeface="微软雅黑" panose="020B0503020204020204" pitchFamily="34" charset="-122"/>
                  <a:cs typeface="+mn-ea"/>
                  <a:sym typeface="Alibaba Sans" panose="020B05030202030B0204" pitchFamily="34" charset="0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440CE87-672A-40C0-9878-3B638C61F365}"/>
              </a:ext>
            </a:extLst>
          </p:cNvPr>
          <p:cNvSpPr txBox="1"/>
          <p:nvPr/>
        </p:nvSpPr>
        <p:spPr>
          <a:xfrm>
            <a:off x="1821498" y="1141207"/>
            <a:ext cx="78952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GANN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网络的实证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BP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神经网络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结构，两层隐藏层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，激活函数依次为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型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</a:t>
            </a:r>
            <a:r>
              <a:rPr lang="en-US" altLang="zh-CN" sz="2000" dirty="0" err="1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Sigmiod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)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和双</a:t>
            </a:r>
            <a:r>
              <a:rPr lang="zh-CN" altLang="en-US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曲正切型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Tanh</a:t>
            </a:r>
            <a:r>
              <a:rPr lang="en-US" altLang="zh-CN" sz="2000" dirty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)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。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1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1.traingdm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(1)GANN_AEL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16H</a:t>
            </a:r>
            <a:r>
              <a:rPr lang="zh-CN" altLang="en-US" sz="2000" dirty="0" smtClean="0">
                <a:solidFill>
                  <a:schemeClr val="tx2"/>
                </a:solidFill>
                <a:latin typeface="Alibaba Sans" panose="020B05030202030B0204" pitchFamily="34" charset="0"/>
                <a:ea typeface="微软雅黑" panose="020B0503020204020204" pitchFamily="34" charset="-122"/>
                <a:cs typeface="+mn-ea"/>
                <a:sym typeface="Alibaba Sans" panose="020B05030202030B0204" pitchFamily="34" charset="0"/>
              </a:rPr>
              <a:t>）</a:t>
            </a:r>
            <a:endParaRPr lang="en-US" altLang="zh-CN" sz="2000" dirty="0" smtClean="0">
              <a:solidFill>
                <a:schemeClr val="tx2"/>
              </a:solidFill>
              <a:latin typeface="Alibaba Sans" panose="020B05030202030B0204" pitchFamily="34" charset="0"/>
              <a:ea typeface="微软雅黑" panose="020B0503020204020204" pitchFamily="34" charset="-122"/>
              <a:cs typeface="+mn-ea"/>
              <a:sym typeface="Alibaba Sans" panose="020B05030202030B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t="3504" r="5201" b="3795"/>
          <a:stretch/>
        </p:blipFill>
        <p:spPr>
          <a:xfrm>
            <a:off x="4589929" y="2381833"/>
            <a:ext cx="6928971" cy="38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102">
      <a:dk1>
        <a:srgbClr val="6D6D6D"/>
      </a:dk1>
      <a:lt1>
        <a:srgbClr val="FFFFFF"/>
      </a:lt1>
      <a:dk2>
        <a:srgbClr val="000000"/>
      </a:dk2>
      <a:lt2>
        <a:srgbClr val="FFFFFF"/>
      </a:lt2>
      <a:accent1>
        <a:srgbClr val="C10000"/>
      </a:accent1>
      <a:accent2>
        <a:srgbClr val="000000"/>
      </a:accent2>
      <a:accent3>
        <a:srgbClr val="6D6D6D"/>
      </a:accent3>
      <a:accent4>
        <a:srgbClr val="B3B3B3"/>
      </a:accent4>
      <a:accent5>
        <a:srgbClr val="DFDEDB"/>
      </a:accent5>
      <a:accent6>
        <a:srgbClr val="EBEBEB"/>
      </a:accent6>
      <a:hlink>
        <a:srgbClr val="E7E7E7"/>
      </a:hlink>
      <a:folHlink>
        <a:srgbClr val="D87867"/>
      </a:folHlink>
    </a:clrScheme>
    <a:fontScheme name="x4155bui">
      <a:majorFont>
        <a:latin typeface="Alibaba Sans"/>
        <a:ea typeface="微软雅黑"/>
        <a:cs typeface=""/>
      </a:majorFont>
      <a:minorFont>
        <a:latin typeface="Alibaba Sans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accent1">
              <a:lumMod val="75000"/>
            </a:schemeClr>
          </a:solidFill>
          <a:prstDash val="sysDash"/>
          <a:headEnd type="none"/>
          <a:tailEnd type="oval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637112422052476212</Template>
  <TotalTime>3549</TotalTime>
  <Words>1686</Words>
  <Application>Microsoft Office PowerPoint</Application>
  <PresentationFormat>宽屏</PresentationFormat>
  <Paragraphs>483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Open Sans Light</vt:lpstr>
      <vt:lpstr>等线</vt:lpstr>
      <vt:lpstr>宋体</vt:lpstr>
      <vt:lpstr>微软雅黑</vt:lpstr>
      <vt:lpstr>Alibaba Sans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jie</dc:creator>
  <cp:lastModifiedBy>夏 鹏程</cp:lastModifiedBy>
  <cp:revision>199</cp:revision>
  <dcterms:created xsi:type="dcterms:W3CDTF">2019-05-16T01:26:27Z</dcterms:created>
  <dcterms:modified xsi:type="dcterms:W3CDTF">2019-12-11T13:28:23Z</dcterms:modified>
</cp:coreProperties>
</file>