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5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18" Type="http://schemas.openxmlformats.org/officeDocument/2006/relationships/image" Target="../media/image23.wmf"/><Relationship Id="rId3" Type="http://schemas.openxmlformats.org/officeDocument/2006/relationships/image" Target="../media/image8.wmf"/><Relationship Id="rId21" Type="http://schemas.openxmlformats.org/officeDocument/2006/relationships/image" Target="../media/image26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17" Type="http://schemas.openxmlformats.org/officeDocument/2006/relationships/image" Target="../media/image22.wmf"/><Relationship Id="rId25" Type="http://schemas.openxmlformats.org/officeDocument/2006/relationships/image" Target="../media/image30.wmf"/><Relationship Id="rId2" Type="http://schemas.openxmlformats.org/officeDocument/2006/relationships/image" Target="../media/image7.wmf"/><Relationship Id="rId16" Type="http://schemas.openxmlformats.org/officeDocument/2006/relationships/image" Target="../media/image21.wmf"/><Relationship Id="rId20" Type="http://schemas.openxmlformats.org/officeDocument/2006/relationships/image" Target="../media/image25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24" Type="http://schemas.openxmlformats.org/officeDocument/2006/relationships/image" Target="../media/image29.wmf"/><Relationship Id="rId5" Type="http://schemas.openxmlformats.org/officeDocument/2006/relationships/image" Target="../media/image10.wmf"/><Relationship Id="rId15" Type="http://schemas.openxmlformats.org/officeDocument/2006/relationships/image" Target="../media/image20.wmf"/><Relationship Id="rId23" Type="http://schemas.openxmlformats.org/officeDocument/2006/relationships/image" Target="../media/image28.wmf"/><Relationship Id="rId10" Type="http://schemas.openxmlformats.org/officeDocument/2006/relationships/image" Target="../media/image15.wmf"/><Relationship Id="rId19" Type="http://schemas.openxmlformats.org/officeDocument/2006/relationships/image" Target="../media/image24.wmf"/><Relationship Id="rId4" Type="http://schemas.openxmlformats.org/officeDocument/2006/relationships/image" Target="../media/image9.wmf"/><Relationship Id="rId9" Type="http://schemas.openxmlformats.org/officeDocument/2006/relationships/image" Target="../media/image14.wmf"/><Relationship Id="rId14" Type="http://schemas.openxmlformats.org/officeDocument/2006/relationships/image" Target="../media/image19.wmf"/><Relationship Id="rId22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255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62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139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83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299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6791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2364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39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592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86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C06E-80B7-4EBC-AFE9-9EE4060FB090}" type="datetimeFigureOut">
              <a:rPr lang="zh-CN" altLang="en-US" smtClean="0"/>
              <a:pPr/>
              <a:t>2017/8/15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6805B-7738-4E5A-AE40-E735581490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6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65912" y="1241116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第十章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2289" name="Picture 1" descr="D:\yao\书\MATLAB金融算法分析实战\PPT-MATLAB金融算法分析实战：机器学习教学PPT\MATLAB金融算法分析实战-立体封面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8778" y="451263"/>
            <a:ext cx="4880759" cy="57542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681588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15412" y="1007706"/>
            <a:ext cx="217924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46345" y="849840"/>
            <a:ext cx="6181835" cy="48928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3379" y="5712009"/>
            <a:ext cx="11078547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600"/>
              </a:spcAft>
            </a:pPr>
            <a:r>
              <a:rPr lang="zh-CN" altLang="zh-CN" kern="100" dirty="0">
                <a:latin typeface="Times New Roman" panose="02020603050405020304" pitchFamily="18" charset="0"/>
              </a:rPr>
              <a:t>对每个状态向量，均取其中最大的那个概率值；则以上结果表明：在未来</a:t>
            </a:r>
            <a:r>
              <a:rPr lang="en-US" altLang="zh-CN" kern="100" dirty="0">
                <a:latin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Times New Roman" panose="02020603050405020304" pitchFamily="18" charset="0"/>
              </a:rPr>
              <a:t>天内，上证指数处于缓慢增长势头，并且缓慢下降的概率也时旗鼓相当，此时投资者应该谨慎，变盘可能性较大。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本书籍所涉及算法预测结果，仅供参考。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75510" y="746449"/>
            <a:ext cx="3409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马尔科夫</a:t>
            </a:r>
            <a:r>
              <a:rPr lang="zh-CN" altLang="zh-CN" sz="2400" b="1" dirty="0">
                <a:cs typeface="Times New Roman" panose="02020603050405020304" pitchFamily="18" charset="0"/>
              </a:rPr>
              <a:t>链</a:t>
            </a:r>
            <a:r>
              <a:rPr lang="en-US" altLang="zh-CN" sz="2400" b="1" dirty="0">
                <a:latin typeface="Times New Roman" panose="02020603050405020304" pitchFamily="18" charset="0"/>
              </a:rPr>
              <a:t>Markov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37813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15412" y="1007706"/>
            <a:ext cx="217924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68917" y="823040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隐马尔可夫模型函数表</a:t>
            </a:r>
            <a:endParaRPr lang="zh-CN" altLang="en-US" sz="2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22020334"/>
              </p:ext>
            </p:extLst>
          </p:nvPr>
        </p:nvGraphicFramePr>
        <p:xfrm>
          <a:off x="576943" y="1451705"/>
          <a:ext cx="10515600" cy="3425127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2492197"/>
                <a:gridCol w="802340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函 </a:t>
                      </a:r>
                      <a:r>
                        <a:rPr lang="en-US" sz="2800" kern="100">
                          <a:effectLst/>
                        </a:rPr>
                        <a:t>   </a:t>
                      </a:r>
                      <a:r>
                        <a:rPr lang="zh-CN" sz="2800" kern="100">
                          <a:effectLst/>
                        </a:rPr>
                        <a:t>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功</a:t>
                      </a:r>
                      <a:r>
                        <a:rPr lang="en-US" sz="2800" kern="100">
                          <a:effectLst/>
                        </a:rPr>
                        <a:t>    </a:t>
                      </a:r>
                      <a:r>
                        <a:rPr lang="zh-CN" sz="2800" kern="100">
                          <a:effectLst/>
                        </a:rPr>
                        <a:t>能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hmmdecode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计算序列状态的后验概率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hmmestimate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估计隐马尔可夫模型的参数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hmmgenerate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为隐马尔可夫模型产生一个序列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hmmtrain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计算隐马尔可夫模型的最大似然估计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hmmviterbi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计算马尔可夫模型序列到达最可能状态的路径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方正细黑一简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7854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马尔科夫</a:t>
            </a:r>
            <a:r>
              <a:rPr lang="en-US" altLang="zh-CN" dirty="0"/>
              <a:t>Markov</a:t>
            </a:r>
            <a:r>
              <a:rPr lang="zh-CN" altLang="en-US" dirty="0"/>
              <a:t>上证指数预测</a:t>
            </a:r>
          </a:p>
        </p:txBody>
      </p:sp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03763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8187" y="746449"/>
            <a:ext cx="3409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马尔科夫</a:t>
            </a:r>
            <a:r>
              <a:rPr lang="zh-CN" altLang="zh-CN" sz="2400" b="1" dirty="0">
                <a:cs typeface="Times New Roman" panose="02020603050405020304" pitchFamily="18" charset="0"/>
              </a:rPr>
              <a:t>链</a:t>
            </a:r>
            <a:r>
              <a:rPr lang="en-US" altLang="zh-CN" sz="2400" b="1" dirty="0">
                <a:latin typeface="Times New Roman" panose="02020603050405020304" pitchFamily="18" charset="0"/>
              </a:rPr>
              <a:t>Markov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zh-CN" altLang="en-US" sz="2400" b="1" dirty="0"/>
          </a:p>
        </p:txBody>
      </p:sp>
      <p:sp>
        <p:nvSpPr>
          <p:cNvPr id="6" name="矩形 5"/>
          <p:cNvSpPr/>
          <p:nvPr/>
        </p:nvSpPr>
        <p:spPr>
          <a:xfrm>
            <a:off x="752668" y="1277893"/>
            <a:ext cx="10705323" cy="497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2890" algn="just">
              <a:spcAft>
                <a:spcPts val="600"/>
              </a:spcAft>
            </a:pPr>
            <a:r>
              <a:rPr lang="zh-CN" altLang="zh-CN" sz="2400" kern="100" dirty="0">
                <a:latin typeface="Times New Roman" panose="02020603050405020304" pitchFamily="18" charset="0"/>
              </a:rPr>
              <a:t>马尔科夫链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Markov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模型直观地统计某几个状态出现的频数，进而判断下一时刻点出现某状态的概率。马尔科夫链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Markov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模型状态数由用户自己设定，较为常用的有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5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种状态，如快速上升、缓慢上升、相对不变、缓慢下降、快速下降；也可以设为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种状态，如上升、相对不变、下降（较多的经济学问题都按照这个划分）。这个思想和模糊数学的思想相一致的。针对快速上升、缓慢上升、相对不变、缓慢下降、快速下降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5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个状态，那么多大的增长幅度才算是快速上升，多大的幅度才算是快速下降，这两个数值由用户自己设定，较为常用的有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1%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3%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5%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等数值。本文考虑上证指数的增长幅度问题，采用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1%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上证幅度作为衡量标准。</a:t>
            </a:r>
          </a:p>
          <a:p>
            <a:pPr indent="262890" algn="just">
              <a:spcAft>
                <a:spcPts val="600"/>
              </a:spcAft>
            </a:pPr>
            <a:r>
              <a:rPr lang="en-US" altLang="zh-CN" sz="24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马尔科夫链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Markov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模型广泛的应用于长时间的波动数据行业中，例如某个食品的价格、某个公司员工上下班时间趋势、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CPI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指数、上证指数、个股价格等。马尔科夫链</a:t>
            </a:r>
            <a:r>
              <a:rPr lang="en-US" altLang="zh-CN" sz="2400" kern="100" dirty="0">
                <a:latin typeface="Times New Roman" panose="02020603050405020304" pitchFamily="18" charset="0"/>
              </a:rPr>
              <a:t>Markov</a:t>
            </a:r>
            <a:r>
              <a:rPr lang="zh-CN" altLang="zh-CN" sz="2400" kern="100" dirty="0">
                <a:latin typeface="Times New Roman" panose="02020603050405020304" pitchFamily="18" charset="0"/>
              </a:rPr>
              <a:t>模型因其自身数据的统计特性，在预测行业起到举足轻重的作用。</a:t>
            </a:r>
          </a:p>
        </p:txBody>
      </p:sp>
    </p:spTree>
    <p:extLst>
      <p:ext uri="{BB962C8B-B14F-4D97-AF65-F5344CB8AC3E}">
        <p14:creationId xmlns="" xmlns:p14="http://schemas.microsoft.com/office/powerpoint/2010/main" val="342770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59574" y="746449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zh-CN" sz="2400" b="1"/>
              <a:t>模型符号说明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971" y="1372880"/>
            <a:ext cx="8904287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0506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75510" y="746449"/>
            <a:ext cx="3409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马尔科夫</a:t>
            </a:r>
            <a:r>
              <a:rPr lang="zh-CN" altLang="zh-CN" sz="2400" b="1" dirty="0">
                <a:cs typeface="Times New Roman" panose="02020603050405020304" pitchFamily="18" charset="0"/>
              </a:rPr>
              <a:t>链</a:t>
            </a:r>
            <a:r>
              <a:rPr lang="en-US" altLang="zh-CN" sz="2400" b="1" dirty="0">
                <a:latin typeface="Times New Roman" panose="02020603050405020304" pitchFamily="18" charset="0"/>
              </a:rPr>
              <a:t>Markov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200537" y="1352437"/>
            <a:ext cx="921242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openprice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data0(:,1)';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开盘价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highprice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data0(:,2)';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最高价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lowprice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= data0(:,3)';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最低价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= data0(:,4)';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收盘价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tradingvolumn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 data0(:,5)';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成交量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 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以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为参考，进行上证指数的上涨、下跌、平衡态处理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SX = nan*ones(size(closeprice,1),size(closeprice,2));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初始化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for j=1:size(closeprice,1)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for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=2:size(closeprice,2)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if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(j,i-1)&gt;0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SX(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)=1;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上涨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elseif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(j,i-1)==0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%             SX(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)=0;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平衡状态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elseif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)-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closeprice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(j,i-1)&lt;0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    SX(</a:t>
            </a:r>
            <a:r>
              <a:rPr lang="en-US" altLang="zh-CN" dirty="0" err="1">
                <a:latin typeface="Arial" panose="020B0604020202020204" pitchFamily="34" charset="0"/>
                <a:ea typeface="黑体" panose="02010609060101010101" pitchFamily="49" charset="-122"/>
              </a:rPr>
              <a:t>j,i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)=-1;  % </a:t>
            </a:r>
            <a:r>
              <a:rPr lang="zh-CN" altLang="zh-CN" dirty="0">
                <a:latin typeface="Arial" panose="020B0604020202020204" pitchFamily="34" charset="0"/>
                <a:ea typeface="黑体" panose="02010609060101010101" pitchFamily="49" charset="-122"/>
              </a:rPr>
              <a:t>下跌</a:t>
            </a: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    end</a:t>
            </a:r>
            <a:endParaRPr lang="zh-CN" altLang="zh-CN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</a:rPr>
              <a:t>end</a:t>
            </a:r>
            <a:endParaRPr lang="zh-CN" altLang="zh-CN" dirty="0"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491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894" y="1176179"/>
            <a:ext cx="5990252" cy="535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575510" y="746449"/>
            <a:ext cx="3409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马尔科夫</a:t>
            </a:r>
            <a:r>
              <a:rPr lang="zh-CN" altLang="zh-CN" sz="2400" b="1" dirty="0">
                <a:cs typeface="Times New Roman" panose="02020603050405020304" pitchFamily="18" charset="0"/>
              </a:rPr>
              <a:t>链</a:t>
            </a:r>
            <a:r>
              <a:rPr lang="en-US" altLang="zh-CN" sz="2400" b="1" dirty="0">
                <a:latin typeface="Times New Roman" panose="02020603050405020304" pitchFamily="18" charset="0"/>
              </a:rPr>
              <a:t>Markov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428366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77" y="1144765"/>
            <a:ext cx="8368545" cy="5293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648678" y="645134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获取待分析数据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5510" y="746449"/>
            <a:ext cx="3409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马尔科夫</a:t>
            </a:r>
            <a:r>
              <a:rPr lang="zh-CN" altLang="zh-CN" sz="2400" b="1" dirty="0">
                <a:cs typeface="Times New Roman" panose="02020603050405020304" pitchFamily="18" charset="0"/>
              </a:rPr>
              <a:t>链</a:t>
            </a:r>
            <a:r>
              <a:rPr lang="en-US" altLang="zh-CN" sz="2400" b="1" dirty="0">
                <a:latin typeface="Times New Roman" panose="02020603050405020304" pitchFamily="18" charset="0"/>
              </a:rPr>
              <a:t>Markov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94895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620" y="1215493"/>
            <a:ext cx="6102219" cy="533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558108" y="648866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增长率级别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5510" y="746449"/>
            <a:ext cx="3409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马尔科夫</a:t>
            </a:r>
            <a:r>
              <a:rPr lang="zh-CN" altLang="zh-CN" sz="2400" b="1" dirty="0">
                <a:cs typeface="Times New Roman" panose="02020603050405020304" pitchFamily="18" charset="0"/>
              </a:rPr>
              <a:t>链</a:t>
            </a:r>
            <a:r>
              <a:rPr lang="en-US" altLang="zh-CN" sz="2400" b="1" dirty="0">
                <a:latin typeface="Times New Roman" panose="02020603050405020304" pitchFamily="18" charset="0"/>
              </a:rPr>
              <a:t>Markov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93841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59216" y="0"/>
            <a:ext cx="4932784" cy="746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吴婷、余胜威：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金融算法分析实战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基于机器学习的股票量化分析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 cstate="print"/>
          <a:srcRect t="2452" r="2222"/>
          <a:stretch/>
        </p:blipFill>
        <p:spPr>
          <a:xfrm>
            <a:off x="953703" y="1474237"/>
            <a:ext cx="9589889" cy="3452326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75510" y="746449"/>
            <a:ext cx="3409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马尔科夫</a:t>
            </a:r>
            <a:r>
              <a:rPr lang="zh-CN" altLang="zh-CN" sz="2400" b="1" dirty="0">
                <a:cs typeface="Times New Roman" panose="02020603050405020304" pitchFamily="18" charset="0"/>
              </a:rPr>
              <a:t>链</a:t>
            </a:r>
            <a:r>
              <a:rPr lang="en-US" altLang="zh-CN" sz="2400" b="1" dirty="0">
                <a:latin typeface="Times New Roman" panose="02020603050405020304" pitchFamily="18" charset="0"/>
              </a:rPr>
              <a:t>Markov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endParaRPr lang="zh-CN" alt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234492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531</Words>
  <Application>Microsoft Office PowerPoint</Application>
  <PresentationFormat>自定义</PresentationFormat>
  <Paragraphs>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第十章</vt:lpstr>
      <vt:lpstr>马尔科夫Markov上证指数预测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ysw Solemn</dc:creator>
  <cp:lastModifiedBy>Administrator</cp:lastModifiedBy>
  <cp:revision>11</cp:revision>
  <dcterms:created xsi:type="dcterms:W3CDTF">2017-05-09T13:51:52Z</dcterms:created>
  <dcterms:modified xsi:type="dcterms:W3CDTF">2017-08-15T06:52:08Z</dcterms:modified>
</cp:coreProperties>
</file>