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-50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4255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6625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11396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8335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29930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67911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23640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6392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4730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59296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98695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3618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48000" y="1300493"/>
            <a:ext cx="9144000" cy="2387600"/>
          </a:xfrm>
        </p:spPr>
        <p:txBody>
          <a:bodyPr/>
          <a:lstStyle/>
          <a:p>
            <a:r>
              <a:rPr lang="zh-CN" altLang="en-US" dirty="0" smtClean="0"/>
              <a:t>第十一章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pic>
        <p:nvPicPr>
          <p:cNvPr id="1026" name="Picture 2" descr="D:\yao\书\MATLAB金融算法分析实战\PPT-MATLAB金融算法分析实战：机器学习教学PPT\MATLAB金融算法分析实战-立体封面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9392" y="237506"/>
            <a:ext cx="5056476" cy="59614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681588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30155" y="1021530"/>
            <a:ext cx="11433110" cy="5024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% 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对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index_x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归一化处理</a:t>
            </a:r>
          </a:p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for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=1:size(index_x,1)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x = [];                      % 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初始化</a:t>
            </a:r>
          </a:p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x =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index_x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,:);            % 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挨个挨个获取指标数据</a:t>
            </a:r>
          </a:p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[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x,setting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] =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mapminmax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(x);  % x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归一化</a:t>
            </a:r>
          </a:p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settings{i,1} = setting;     % 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归一化参数</a:t>
            </a:r>
          </a:p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index_xx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,:) = x;           % 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重新赋值</a:t>
            </a:r>
          </a:p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end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 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%% 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待分析</a:t>
            </a:r>
          </a:p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index_xx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=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index_xx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(:,4500:end);  % 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内存不足，截断提取</a:t>
            </a:r>
          </a:p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index_y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=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index_y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(:,4500:end);    % 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内存不足，截断提取</a:t>
            </a:r>
            <a:endParaRPr lang="zh-CN" altLang="zh-CN" dirty="0"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58264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42595" y="746449"/>
            <a:ext cx="11681927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%% 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灰色预测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x1 =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index_xx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(1,80:end);  % 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输入数据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n = length(x1); % 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数据长度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t1 = 1:n;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ux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=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polyfit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(t1,x1,2);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u(1) =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ux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(1);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u(2) =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ux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(2);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x11 = 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ux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(3);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 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x=[];         % 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初始化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syms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a b y(x) x00 x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x=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dsolve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(diff(y)==a*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x+b,y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(0)==x00) ; 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x=subs(x,{'a','b','x00'},{2*u(1),u(2),x11}); 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digits(6),y=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vpa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(x)       % 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为提高预测精度，先计算预测值，再显示微分方程的解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 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yuce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= double( subs(</a:t>
            </a:r>
            <a:r>
              <a:rPr lang="en-US" altLang="zh-CN" sz="2000" dirty="0" err="1">
                <a:latin typeface="Arial" panose="020B0604020202020204" pitchFamily="34" charset="0"/>
                <a:ea typeface="黑体" panose="02010609060101010101" pitchFamily="49" charset="-122"/>
              </a:rPr>
              <a:t>x,'x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',[0:n-1]) );  % 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计算预测值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epsilon=x1-yuce;          % 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计算残差</a:t>
            </a:r>
            <a:endParaRPr lang="zh-CN" altLang="zh-CN" sz="2000" dirty="0"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3171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dirty="0"/>
              <a:t>灰色理论下的上证指数预测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03763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683187" y="746449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灰色理论分析</a:t>
            </a:r>
            <a:endParaRPr lang="zh-CN" altLang="en-US" sz="2400" b="1" dirty="0"/>
          </a:p>
        </p:txBody>
      </p:sp>
      <p:sp>
        <p:nvSpPr>
          <p:cNvPr id="3" name="矩形 2"/>
          <p:cNvSpPr/>
          <p:nvPr/>
        </p:nvSpPr>
        <p:spPr>
          <a:xfrm>
            <a:off x="883297" y="1454278"/>
            <a:ext cx="10537371" cy="423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2890" algn="just">
              <a:spcAft>
                <a:spcPts val="600"/>
              </a:spcAft>
            </a:pPr>
            <a:r>
              <a:rPr lang="zh-CN" altLang="zh-CN" sz="2400" kern="100" dirty="0">
                <a:latin typeface="Times New Roman" panose="02020603050405020304" pitchFamily="18" charset="0"/>
              </a:rPr>
              <a:t>灰色系统理论是针对短期的时间变化数据而言的。对于长时间的系统数据，灰色理论预测误差是很大。并且，灰色系统理论对于给定的系统隐式方程是可以用来逼近原始数据的，这一点极大的限制了程序的泛化能力，也就是要求分析的数据是服从某种规律的。</a:t>
            </a:r>
          </a:p>
          <a:p>
            <a:pPr indent="266700" algn="just">
              <a:spcAft>
                <a:spcPts val="0"/>
              </a:spcAft>
            </a:pPr>
            <a:r>
              <a:rPr lang="zh-CN" altLang="zh-CN" sz="2400" dirty="0">
                <a:latin typeface="Times New Roman" panose="02020603050405020304" pitchFamily="18" charset="0"/>
              </a:rPr>
              <a:t>灰色系统理论包括灰色关联性分析和灰色预测模型。灰色关联分析通过分析灰色系统里各因素的相异程度，并给出各因素之间的关联程度；灰色预测模型对原始数据进行处理，生成有较强规律性的数据序列，然后建立相应的微分方程，进而预测未来发展趋势。</a:t>
            </a:r>
          </a:p>
          <a:p>
            <a:pPr indent="262890" algn="just">
              <a:spcAft>
                <a:spcPts val="600"/>
              </a:spcAft>
            </a:pPr>
            <a:r>
              <a:rPr lang="en-US" altLang="zh-CN" sz="2400" kern="100" dirty="0">
                <a:latin typeface="Times New Roman" panose="02020603050405020304" pitchFamily="18" charset="0"/>
              </a:rPr>
              <a:t>	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灰色预测模型广泛的应用于时间序列的波动数据行业中，例如某个食品的价格、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CPI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指数、上证指数等。灰色预测模型因其自身数据的统计特性，在预测行业起到举足轻重的作用。</a:t>
            </a:r>
          </a:p>
        </p:txBody>
      </p:sp>
    </p:spTree>
    <p:extLst>
      <p:ext uri="{BB962C8B-B14F-4D97-AF65-F5344CB8AC3E}">
        <p14:creationId xmlns="" xmlns:p14="http://schemas.microsoft.com/office/powerpoint/2010/main" val="1125148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82982" y="746449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灰色关联分析流程</a:t>
            </a:r>
            <a:endParaRPr lang="zh-CN" altLang="en-US" sz="24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7102" y="1436216"/>
            <a:ext cx="10054337" cy="500190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84504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632068" y="561783"/>
            <a:ext cx="32784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多指标灰色关联度计算</a:t>
            </a:r>
            <a:endParaRPr lang="zh-CN" altLang="en-US" sz="2400" b="1" dirty="0"/>
          </a:p>
        </p:txBody>
      </p:sp>
      <p:sp>
        <p:nvSpPr>
          <p:cNvPr id="3" name="矩形 2"/>
          <p:cNvSpPr/>
          <p:nvPr/>
        </p:nvSpPr>
        <p:spPr>
          <a:xfrm>
            <a:off x="862530" y="1184616"/>
            <a:ext cx="10651446" cy="3907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在此选用反趋势指标，用</a:t>
            </a:r>
            <a:r>
              <a:rPr lang="en-US" altLang="zh-CN" sz="2400" dirty="0">
                <a:latin typeface="Times New Roman" panose="02020603050405020304" pitchFamily="18" charset="0"/>
              </a:rPr>
              <a:t>ACCER-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幅度涨速指标、</a:t>
            </a:r>
            <a:r>
              <a:rPr lang="en-US" altLang="zh-CN" sz="2400" dirty="0">
                <a:latin typeface="Times New Roman" panose="02020603050405020304" pitchFamily="18" charset="0"/>
              </a:rPr>
              <a:t>ADTM-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动态买卖气指标、</a:t>
            </a:r>
            <a:r>
              <a:rPr lang="en-US" altLang="zh-CN" sz="2400" dirty="0">
                <a:latin typeface="Times New Roman" panose="02020603050405020304" pitchFamily="18" charset="0"/>
              </a:rPr>
              <a:t>BB-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布林极限指标、</a:t>
            </a:r>
            <a:r>
              <a:rPr lang="en-US" altLang="zh-CN" sz="2400" dirty="0">
                <a:latin typeface="Times New Roman" panose="02020603050405020304" pitchFamily="18" charset="0"/>
              </a:rPr>
              <a:t>BIAS-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乖离率指标、</a:t>
            </a:r>
            <a:r>
              <a:rPr lang="en-US" altLang="zh-CN" sz="2400" dirty="0">
                <a:latin typeface="Times New Roman" panose="02020603050405020304" pitchFamily="18" charset="0"/>
              </a:rPr>
              <a:t>CCI-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顺势指标、</a:t>
            </a:r>
            <a:r>
              <a:rPr lang="en-US" altLang="zh-CN" sz="2400" dirty="0">
                <a:latin typeface="Times New Roman" panose="02020603050405020304" pitchFamily="18" charset="0"/>
              </a:rPr>
              <a:t>CYF-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市场能量指标、</a:t>
            </a:r>
            <a:r>
              <a:rPr lang="en-US" altLang="zh-CN" sz="2400" dirty="0">
                <a:latin typeface="Times New Roman" panose="02020603050405020304" pitchFamily="18" charset="0"/>
              </a:rPr>
              <a:t>DBCD-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异同离差乖离率指标、</a:t>
            </a:r>
            <a:r>
              <a:rPr lang="en-US" altLang="zh-CN" sz="2400" dirty="0">
                <a:latin typeface="Times New Roman" panose="02020603050405020304" pitchFamily="18" charset="0"/>
              </a:rPr>
              <a:t>DKX-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多空线指标、</a:t>
            </a:r>
            <a:r>
              <a:rPr lang="en-US" altLang="zh-CN" sz="2400" dirty="0">
                <a:latin typeface="Times New Roman" panose="02020603050405020304" pitchFamily="18" charset="0"/>
              </a:rPr>
              <a:t>DPO-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区间震荡线指标、</a:t>
            </a:r>
            <a:r>
              <a:rPr lang="en-US" altLang="zh-CN" sz="2400" dirty="0">
                <a:latin typeface="Times New Roman" panose="02020603050405020304" pitchFamily="18" charset="0"/>
              </a:rPr>
              <a:t>FSL-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分水岭指标、</a:t>
            </a:r>
            <a:r>
              <a:rPr lang="en-US" altLang="zh-CN" sz="2400" dirty="0">
                <a:latin typeface="Times New Roman" panose="02020603050405020304" pitchFamily="18" charset="0"/>
              </a:rPr>
              <a:t>  KDJ-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随机指标、</a:t>
            </a:r>
            <a:r>
              <a:rPr lang="en-US" altLang="zh-CN" sz="2400" dirty="0">
                <a:latin typeface="Times New Roman" panose="02020603050405020304" pitchFamily="18" charset="0"/>
              </a:rPr>
              <a:t>LWR-L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威廉指标、</a:t>
            </a:r>
            <a:r>
              <a:rPr lang="en-US" altLang="zh-CN" sz="2400" dirty="0">
                <a:latin typeface="Times New Roman" panose="02020603050405020304" pitchFamily="18" charset="0"/>
              </a:rPr>
              <a:t>ROC-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变动速率指标、</a:t>
            </a:r>
            <a:r>
              <a:rPr lang="en-US" altLang="zh-CN" sz="2400" dirty="0">
                <a:latin typeface="Times New Roman" panose="02020603050405020304" pitchFamily="18" charset="0"/>
              </a:rPr>
              <a:t>RSI-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相对强弱指标、</a:t>
            </a:r>
            <a:r>
              <a:rPr lang="en-US" altLang="zh-CN" sz="2400" dirty="0">
                <a:latin typeface="Times New Roman" panose="02020603050405020304" pitchFamily="18" charset="0"/>
              </a:rPr>
              <a:t>SKDJ-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慢速随机指标、</a:t>
            </a:r>
            <a:r>
              <a:rPr lang="en-US" altLang="zh-CN" sz="2400" dirty="0">
                <a:latin typeface="Times New Roman" panose="02020603050405020304" pitchFamily="18" charset="0"/>
              </a:rPr>
              <a:t>SI-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摆动指标、</a:t>
            </a:r>
            <a:r>
              <a:rPr lang="en-US" altLang="zh-CN" sz="2400" dirty="0">
                <a:latin typeface="Times New Roman" panose="02020603050405020304" pitchFamily="18" charset="0"/>
              </a:rPr>
              <a:t>SRDM-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动向速度比率指标、</a:t>
            </a:r>
            <a:r>
              <a:rPr lang="en-US" altLang="zh-CN" sz="2400" dirty="0">
                <a:latin typeface="Times New Roman" panose="02020603050405020304" pitchFamily="18" charset="0"/>
              </a:rPr>
              <a:t>UDL-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引力线指标、</a:t>
            </a:r>
            <a:r>
              <a:rPr lang="en-US" altLang="zh-CN" sz="2400" dirty="0">
                <a:latin typeface="Times New Roman" panose="02020603050405020304" pitchFamily="18" charset="0"/>
              </a:rPr>
              <a:t>WR-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威廉指标、</a:t>
            </a:r>
            <a:r>
              <a:rPr lang="en-US" altLang="zh-CN" sz="2400" dirty="0">
                <a:latin typeface="Times New Roman" panose="02020603050405020304" pitchFamily="18" charset="0"/>
              </a:rPr>
              <a:t>WIDTH-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布林极限宽度指标作为灰色关联分析数据。</a:t>
            </a:r>
            <a:endParaRPr lang="zh-CN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46113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32068" y="561783"/>
            <a:ext cx="32784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多指标灰色关联度计算</a:t>
            </a:r>
            <a:endParaRPr lang="zh-CN" altLang="en-US" sz="2400" b="1" dirty="0"/>
          </a:p>
        </p:txBody>
      </p:sp>
      <p:sp>
        <p:nvSpPr>
          <p:cNvPr id="2" name="矩形 1"/>
          <p:cNvSpPr/>
          <p:nvPr/>
        </p:nvSpPr>
        <p:spPr>
          <a:xfrm>
            <a:off x="632068" y="1311397"/>
            <a:ext cx="1062065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y5 =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 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 1 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至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9 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列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 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   0.9903    0.9938    1.0010    1.0037    0.9871    1.0011    1.0001    0.9986    1.0010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 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 10 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至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18 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列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 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   0.9968    0.9938    0.9922    1.0043    1.0020    0.9942    0.9950    1.0004    0.9940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 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 19 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至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20 </a:t>
            </a:r>
            <a:r>
              <a:rPr lang="zh-CN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列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 </a:t>
            </a:r>
            <a:endParaRPr lang="zh-CN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   1.0007    0.9865</a:t>
            </a:r>
            <a:endParaRPr lang="zh-CN" altLang="zh-CN" sz="2000" dirty="0"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2067" y="5477331"/>
            <a:ext cx="109378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由关联度结果可知，基于第一个指标</a:t>
            </a:r>
            <a:r>
              <a:rPr lang="en-US" altLang="zh-CN" sz="2000" dirty="0">
                <a:latin typeface="Times New Roman" panose="02020603050405020304" pitchFamily="18" charset="0"/>
              </a:rPr>
              <a:t>ACCER-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幅度涨速指标，其与</a:t>
            </a:r>
            <a:r>
              <a:rPr lang="en-US" altLang="zh-CN" sz="2000" dirty="0">
                <a:latin typeface="Times New Roman" panose="02020603050405020304" pitchFamily="18" charset="0"/>
              </a:rPr>
              <a:t>20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个指标与</a:t>
            </a:r>
            <a:r>
              <a:rPr lang="en-US" altLang="zh-CN" sz="2000" dirty="0">
                <a:latin typeface="Times New Roman" panose="02020603050405020304" pitchFamily="18" charset="0"/>
              </a:rPr>
              <a:t>ACCER-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幅度涨速指标的关联度系数均位于</a:t>
            </a:r>
            <a:r>
              <a:rPr lang="en-US" altLang="zh-CN" sz="2000" dirty="0">
                <a:latin typeface="Times New Roman" panose="02020603050405020304" pitchFamily="18" charset="0"/>
              </a:rPr>
              <a:t>1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左右，因此对于这些指标本身而言，是相辅相成的。</a:t>
            </a:r>
            <a:endParaRPr lang="zh-CN" alt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950546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601643" y="746449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灰色预测模型流程</a:t>
            </a:r>
            <a:endParaRPr lang="zh-CN" altLang="en-US" sz="2400" b="1" dirty="0"/>
          </a:p>
        </p:txBody>
      </p:sp>
      <p:sp>
        <p:nvSpPr>
          <p:cNvPr id="3" name="矩形 2"/>
          <p:cNvSpPr/>
          <p:nvPr/>
        </p:nvSpPr>
        <p:spPr>
          <a:xfrm>
            <a:off x="919151" y="1208114"/>
            <a:ext cx="36070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</a:rPr>
              <a:t>ACCER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幅度涨速指标灰色预测</a:t>
            </a:r>
            <a:endParaRPr lang="zh-CN" altLang="en-US" sz="2000" dirty="0"/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672" y="1669779"/>
            <a:ext cx="5686911" cy="506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105721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601643" y="746449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灰色预测模型流程</a:t>
            </a:r>
            <a:endParaRPr lang="zh-CN" altLang="en-US" sz="2400" b="1" dirty="0"/>
          </a:p>
        </p:txBody>
      </p:sp>
      <p:sp>
        <p:nvSpPr>
          <p:cNvPr id="3" name="矩形 2"/>
          <p:cNvSpPr/>
          <p:nvPr/>
        </p:nvSpPr>
        <p:spPr>
          <a:xfrm>
            <a:off x="919151" y="1208114"/>
            <a:ext cx="36070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</a:rPr>
              <a:t>ACCER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幅度涨速指标灰色预测</a:t>
            </a:r>
            <a:endParaRPr lang="zh-CN" altLang="en-US" sz="2000" dirty="0"/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077" y="1669778"/>
            <a:ext cx="5668250" cy="5049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858942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-1" y="746449"/>
            <a:ext cx="11868539" cy="5855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load('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database.mat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')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 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clear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closeprice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highprice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lowprice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openprice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tradingvolumn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 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%% 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归一化</a:t>
            </a:r>
          </a:p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% 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分析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index5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趋势指标</a:t>
            </a:r>
          </a:p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% 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指标：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ACCER-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幅度涨速指标、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ADTM-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动态买卖气指标、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BB-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布林极限指标、</a:t>
            </a:r>
          </a:p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% BIAS-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乖离率指标、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CCI-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顺势指标、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CYF-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市场能量指标、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DBCD-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异同离差乖离率指标、</a:t>
            </a:r>
          </a:p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% DKX-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多空线指标、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DPO-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区间震荡线指标、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FSL-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分水岭指标、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KDJ-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随机指标、</a:t>
            </a:r>
          </a:p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% LWR-L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威廉指标、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ROC-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变动速率指标、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RSI-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相对强弱指标、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SKDJ-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慢速随机指标、</a:t>
            </a:r>
          </a:p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% SI-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摆动指标、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SRDM-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动向速度比率指标、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UDL-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引力线指标、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WR-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威廉指标、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WIDTH-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布林极限宽度指标</a:t>
            </a:r>
          </a:p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 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index_x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= index5(:,1:end-1);   % 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前一天指标值</a:t>
            </a:r>
          </a:p>
          <a:p>
            <a:pPr marL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index_y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= SX(:,length(SX)-size(index_x,2)+1:end);   % 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第二天的涨幅状态</a:t>
            </a:r>
            <a:endParaRPr lang="zh-CN" altLang="zh-CN" dirty="0"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3503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601</Words>
  <Application>Microsoft Office PowerPoint</Application>
  <PresentationFormat>自定义</PresentationFormat>
  <Paragraphs>82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第十一章</vt:lpstr>
      <vt:lpstr>灰色理论下的上证指数预测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</dc:title>
  <dc:creator>ysw Solemn</dc:creator>
  <cp:lastModifiedBy>Administrator</cp:lastModifiedBy>
  <cp:revision>8</cp:revision>
  <dcterms:created xsi:type="dcterms:W3CDTF">2017-05-09T13:51:52Z</dcterms:created>
  <dcterms:modified xsi:type="dcterms:W3CDTF">2017-08-15T06:52:24Z</dcterms:modified>
</cp:coreProperties>
</file>