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2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13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3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99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79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3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3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7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9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86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6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2172" y="1312367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第十三章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5121" name="Picture 1" descr="D:\yao\书\MATLAB金融算法分析实战\PPT-MATLAB金融算法分析实战：机器学习教学PPT\MATLAB金融算法分析实战-立体封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822" y="225631"/>
            <a:ext cx="5184584" cy="61124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81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636" y="1343607"/>
            <a:ext cx="11036360" cy="35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776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01191" y="1343607"/>
            <a:ext cx="109194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clc,clear,close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all  % 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清屏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清理工作区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关闭图形窗口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warning off          % 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取消警告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feature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jit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off      % 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加速通道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%% 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函数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quadprog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二次规划问题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H = [1 -1; -1 2] ;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f = [-2; -6];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A = [1 1; -1 2; 2 1];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b = [2; 2; 3];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lb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= zeros(2,1);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x,fval,exitflag,output,lambda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] =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quadprog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H,f,A,b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,[ ],[ ],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lb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sz="2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68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94028" y="1366466"/>
            <a:ext cx="10994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</a:rPr>
              <a:t>支持向量机</a:t>
            </a:r>
            <a:r>
              <a:rPr lang="en-US" altLang="zh-CN" sz="2400" dirty="0">
                <a:latin typeface="Times New Roman" panose="02020603050405020304" pitchFamily="18" charset="0"/>
              </a:rPr>
              <a:t>SVM</a:t>
            </a:r>
            <a:r>
              <a:rPr lang="zh-CN" altLang="zh-CN" sz="2400" dirty="0">
                <a:latin typeface="Times New Roman" panose="02020603050405020304" pitchFamily="18" charset="0"/>
              </a:rPr>
              <a:t>就是根据二次规划问题求解相应的系数，进而得到超平面，实现数据的分类与预测。支持向量机</a:t>
            </a:r>
            <a:r>
              <a:rPr lang="en-US" altLang="zh-CN" sz="2400" dirty="0">
                <a:latin typeface="Times New Roman" panose="02020603050405020304" pitchFamily="18" charset="0"/>
              </a:rPr>
              <a:t>SVM</a:t>
            </a:r>
            <a:r>
              <a:rPr lang="zh-CN" altLang="zh-CN" sz="2400" dirty="0">
                <a:latin typeface="Times New Roman" panose="02020603050405020304" pitchFamily="18" charset="0"/>
              </a:rPr>
              <a:t>目前有较为成熟的工具箱，本文将使用</a:t>
            </a:r>
            <a:r>
              <a:rPr lang="en-US" altLang="zh-CN" sz="2400" dirty="0">
                <a:latin typeface="Times New Roman" panose="02020603050405020304" pitchFamily="18" charset="0"/>
              </a:rPr>
              <a:t>MATLAB</a:t>
            </a:r>
            <a:r>
              <a:rPr lang="zh-CN" altLang="zh-CN" sz="2400" dirty="0">
                <a:latin typeface="Times New Roman" panose="02020603050405020304" pitchFamily="18" charset="0"/>
              </a:rPr>
              <a:t>自带的支持向量机</a:t>
            </a:r>
            <a:r>
              <a:rPr lang="en-US" altLang="zh-CN" sz="2400" dirty="0">
                <a:latin typeface="Times New Roman" panose="02020603050405020304" pitchFamily="18" charset="0"/>
              </a:rPr>
              <a:t>SVM</a:t>
            </a:r>
            <a:r>
              <a:rPr lang="zh-CN" altLang="zh-CN" sz="2400" dirty="0">
                <a:latin typeface="Times New Roman" panose="02020603050405020304" pitchFamily="18" charset="0"/>
              </a:rPr>
              <a:t>工具箱实现上证指数的涨跌预测。</a:t>
            </a:r>
          </a:p>
        </p:txBody>
      </p:sp>
      <p:pic>
        <p:nvPicPr>
          <p:cNvPr id="12289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1778" y="2589654"/>
            <a:ext cx="6501996" cy="395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0277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41635" y="1535695"/>
            <a:ext cx="108976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function [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psi_l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psi_h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Low High]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evalPsiAtEnd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j, Low, High)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% This function evaluates the objective function at the ends of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% the feasible region. This is necessary in the hopefully rare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% case of eta &lt; 0. It looks a bit ugly but simply implements.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[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Kii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Kjj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Kij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]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kernelCache.getElements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i,j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s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(j);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fi = -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objGrad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- alphas(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Kii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- s * alphas(j)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Kij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-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objGrad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(j) - alphas(j)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Kjj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- s * alphas(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Kij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Li = alphas(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+ s * (alphas(j) - Low);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Hi = alphas(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+ s * (alphas(j) - High);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psi_l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Li * fi + Low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+ Li * Li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Kii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/ 2 + Low * Low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Kjj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/ 2 +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s * Low * Li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Kij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psi_h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Hi * fi + High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+ Hi * Hi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Kii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/ 2 + High * High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Kjj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/ 2 +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s * High * Hi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Kij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9044" y="1188477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系数取值上下限：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580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70384" y="1343607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Alpha</a:t>
            </a:r>
            <a:r>
              <a:rPr lang="zh-CN" altLang="en-US" dirty="0" smtClean="0"/>
              <a:t>更新过程如下：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273" y="1986484"/>
            <a:ext cx="116819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function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updateAlphas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j)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% This function calculates new values for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alpha_i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and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isempty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fullKernel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[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Kii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Kjj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Kij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]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kernelCache.getElements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i,j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eta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Kii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+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Kjj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- 2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Kij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else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eta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fullKernel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i,i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+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fullKernel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j,j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- 2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fullKernel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i,j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计算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alpha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的下限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Low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和上限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High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(j) == 1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Low = max(0, alphas(j) + alphas(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-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boxConstraints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High = min(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boxConstraints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(j), alphas(j) + alphas(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else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Low = max(0, alphas(j) - alphas(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High = min(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boxConstraints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(j),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boxConstraints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+ alphas(j) - alphas(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87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802433" y="1031843"/>
            <a:ext cx="1007706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if eta &gt;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eps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lambda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 -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objGrad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+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(j)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objGrad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(j);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alphas(j) +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(j) / eta * lambda;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约束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alpha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的范围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&lt; Low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Low;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elseif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&gt; High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High;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else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% The case 'eta &lt;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eps'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should not happen too often (only for duplicate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% data points and illegal kernels)!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[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psi_l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psi_h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Low High]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evalPsiAtEnd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i,j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Low, High);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psi_l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&lt; 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psi_h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-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eps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= Low;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elseif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psi_l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&gt; 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psi_h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+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eps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High;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else % no progress :-(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alphas(j);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184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845974" y="1242343"/>
            <a:ext cx="979092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计算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alpha(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):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alphas(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+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(j) *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* 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(alphas(j) -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检测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alpha_i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的有效性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% sits in its box.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if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&lt;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eps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0;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elseif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&gt; 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boxConstraints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-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eps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boxConstraints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end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28036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01191" y="1343607"/>
            <a:ext cx="10639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更新目标函数的梯度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if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isempty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fullKernel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objGrad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objGrad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- 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   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kernelCache.getColumn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.*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* 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   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- alphas(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)) *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- 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   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kernelCache.getColumn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(j) .*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* 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   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- alphas(j)) *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(j);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else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objGrad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objGrad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- 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   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fullKernel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(:,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.*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* 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   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- alphas(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)) *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- 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   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fullKernel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(:,j) .*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* 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   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- alphas(j)) *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(j);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end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5612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302763" y="1211566"/>
            <a:ext cx="102594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更新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up and down masks: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upMask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*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&lt; 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Bvec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-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svTol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downMask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*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&gt; (Avec(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+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svTol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upMask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(j)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(j) *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&lt; 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Bvec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(j) -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svTol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downMask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(j)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targetLabels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(j) *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&gt; (Avec(j) +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svTol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最后更新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alphas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值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alphas(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alphas(j)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alpha_j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2324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42" t="2547" r="6538"/>
          <a:stretch>
            <a:fillRect/>
          </a:stretch>
        </p:blipFill>
        <p:spPr bwMode="auto">
          <a:xfrm>
            <a:off x="1837065" y="1019387"/>
            <a:ext cx="7474885" cy="572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18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支持向量机</a:t>
            </a:r>
            <a:r>
              <a:rPr lang="en-US" altLang="zh-CN" dirty="0"/>
              <a:t>SVM</a:t>
            </a:r>
            <a:r>
              <a:rPr lang="zh-CN" altLang="zh-CN" dirty="0"/>
              <a:t>下的涨跌预测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3763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82" t="3284" r="6857"/>
          <a:stretch>
            <a:fillRect/>
          </a:stretch>
        </p:blipFill>
        <p:spPr bwMode="auto">
          <a:xfrm>
            <a:off x="1031129" y="1023448"/>
            <a:ext cx="9649723" cy="569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6677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4960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PSO</a:t>
            </a:r>
            <a:r>
              <a:rPr lang="zh-CN" altLang="zh-CN" sz="3200" b="1" dirty="0"/>
              <a:t>优化的</a:t>
            </a:r>
            <a:r>
              <a:rPr lang="en-US" altLang="zh-CN" sz="3200" b="1" dirty="0"/>
              <a:t>SVM</a:t>
            </a:r>
            <a:r>
              <a:rPr lang="zh-CN" altLang="zh-CN" sz="3200" b="1" dirty="0"/>
              <a:t>多分类预测</a:t>
            </a:r>
            <a:endParaRPr lang="zh-CN" altLang="en-US" sz="32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376" t="1443" r="11005" b="1233"/>
          <a:stretch>
            <a:fillRect/>
          </a:stretch>
        </p:blipFill>
        <p:spPr bwMode="auto">
          <a:xfrm>
            <a:off x="3867636" y="1275980"/>
            <a:ext cx="2626469" cy="557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9506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4960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PSO</a:t>
            </a:r>
            <a:r>
              <a:rPr lang="zh-CN" altLang="zh-CN" sz="3200" b="1" dirty="0"/>
              <a:t>优化的</a:t>
            </a:r>
            <a:r>
              <a:rPr lang="en-US" altLang="zh-CN" sz="3200" b="1" dirty="0"/>
              <a:t>SVM</a:t>
            </a:r>
            <a:r>
              <a:rPr lang="zh-CN" altLang="zh-CN" sz="3200" b="1" dirty="0"/>
              <a:t>多分类预测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939280" y="1343607"/>
            <a:ext cx="10126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PSO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算法主要优化支持向量机</a:t>
            </a:r>
            <a:r>
              <a:rPr lang="en-US" altLang="zh-CN" sz="2400" dirty="0">
                <a:latin typeface="Times New Roman" panose="02020603050405020304" pitchFamily="18" charset="0"/>
              </a:rPr>
              <a:t>SVM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的惩罚因子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和径向基函数基宽因子</a:t>
            </a:r>
            <a:r>
              <a:rPr lang="en-US" altLang="zh-CN" sz="2400" dirty="0">
                <a:latin typeface="Times New Roman" panose="02020603050405020304" pitchFamily="18" charset="0"/>
              </a:rPr>
              <a:t>sigma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SVM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400" dirty="0">
                <a:latin typeface="Times New Roman" panose="02020603050405020304" pitchFamily="18" charset="0"/>
              </a:rPr>
              <a:t>MATLAB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自带工具箱函数进行训练预测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89991" y="2226289"/>
            <a:ext cx="1063067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function fitness = fun(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pop,train_data,train_output_data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支持向量机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SVM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support vector machine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采用优化的惩罚因子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和径向基函数基宽因子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sigma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，进行优化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SVM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训练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SVMStruct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fitcsvm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(train_data,train_output_data,'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boxconstraint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',C,...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    '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KernelFunction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','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rbf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','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KernelScale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',sigma);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tic;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计时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C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pop.C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     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惩罚因子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sigma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pop.sigma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径向基函数基宽因子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sigma</a:t>
            </a:r>
            <a:endParaRPr lang="zh-CN" altLang="zh-CN" sz="20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689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4960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PSO</a:t>
            </a:r>
            <a:r>
              <a:rPr lang="zh-CN" altLang="zh-CN" sz="3200" b="1" dirty="0"/>
              <a:t>优化的</a:t>
            </a:r>
            <a:r>
              <a:rPr lang="en-US" altLang="zh-CN" sz="3200" b="1" dirty="0"/>
              <a:t>SVM</a:t>
            </a:r>
            <a:r>
              <a:rPr lang="zh-CN" altLang="zh-CN" sz="3200" b="1" dirty="0"/>
              <a:t>多分类预测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541636" y="1343607"/>
            <a:ext cx="113455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label=unique(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train_output_data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);  % 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标签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numClasses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=length(label);         % 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分类标签数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result = zeros(length(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train_data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(:,1)),1); % 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分类标签预测结果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% SVM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向量机训练模型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for k=1:numClasses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train_Label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=(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train_output_data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==label(k));  % 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分类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models(k) =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svmtrain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train_data,train_Label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,...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 '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boxconstraint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',C,'kernel_function','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rbf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','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rbf_sigma',sigma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sz="2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78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4960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PSO</a:t>
            </a:r>
            <a:r>
              <a:rPr lang="zh-CN" altLang="zh-CN" sz="3200" b="1" dirty="0"/>
              <a:t>优化的</a:t>
            </a:r>
            <a:r>
              <a:rPr lang="en-US" altLang="zh-CN" sz="3200" b="1" dirty="0"/>
              <a:t>SVM</a:t>
            </a:r>
            <a:r>
              <a:rPr lang="zh-CN" altLang="zh-CN" sz="3200" b="1" dirty="0"/>
              <a:t>多分类预测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541635" y="1389326"/>
            <a:ext cx="109350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分类预测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for j=1:size(train_data,1)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for k=1:numClasses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 if(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svmclassify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(models(k),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train_data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(j,:))) 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     break;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    end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end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   result(j) = label(k);   % 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训练样本预测结果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fitness = 1./sum(sum(abs(result -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train_output_data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)));   % </a:t>
            </a:r>
            <a:r>
              <a:rPr lang="zh-CN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预测误差最小，即为适应度函数值</a:t>
            </a:r>
            <a:endParaRPr lang="zh-CN" altLang="zh-CN" sz="2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03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4960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PSO</a:t>
            </a:r>
            <a:r>
              <a:rPr lang="zh-CN" altLang="zh-CN" sz="3200" b="1" dirty="0"/>
              <a:t>优化的</a:t>
            </a:r>
            <a:r>
              <a:rPr lang="en-US" altLang="zh-CN" sz="3200" b="1" dirty="0"/>
              <a:t>SVM</a:t>
            </a:r>
            <a:r>
              <a:rPr lang="zh-CN" altLang="zh-CN" sz="3200" b="1" dirty="0"/>
              <a:t>多分类预测</a:t>
            </a:r>
            <a:endParaRPr lang="zh-CN" altLang="en-US" sz="32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16" r="6261"/>
          <a:stretch>
            <a:fillRect/>
          </a:stretch>
        </p:blipFill>
        <p:spPr bwMode="auto">
          <a:xfrm>
            <a:off x="2194253" y="1146558"/>
            <a:ext cx="6954302" cy="553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8893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4960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PSO</a:t>
            </a:r>
            <a:r>
              <a:rPr lang="zh-CN" altLang="zh-CN" sz="3200" b="1" dirty="0"/>
              <a:t>优化的</a:t>
            </a:r>
            <a:r>
              <a:rPr lang="en-US" altLang="zh-CN" sz="3200" b="1" dirty="0"/>
              <a:t>SVM</a:t>
            </a:r>
            <a:r>
              <a:rPr lang="zh-CN" altLang="zh-CN" sz="3200" b="1" dirty="0"/>
              <a:t>多分类预测</a:t>
            </a:r>
            <a:endParaRPr lang="zh-CN" altLang="en-US" sz="32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30" r="6380" b="3502"/>
          <a:stretch>
            <a:fillRect/>
          </a:stretch>
        </p:blipFill>
        <p:spPr bwMode="auto">
          <a:xfrm>
            <a:off x="2222828" y="1142630"/>
            <a:ext cx="6398658" cy="558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41845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4960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PSO</a:t>
            </a:r>
            <a:r>
              <a:rPr lang="zh-CN" altLang="zh-CN" sz="3200" b="1" dirty="0"/>
              <a:t>优化的</a:t>
            </a:r>
            <a:r>
              <a:rPr lang="en-US" altLang="zh-CN" sz="3200" b="1" dirty="0"/>
              <a:t>SVM</a:t>
            </a:r>
            <a:r>
              <a:rPr lang="zh-CN" altLang="zh-CN" sz="3200" b="1" dirty="0"/>
              <a:t>多分类预测</a:t>
            </a:r>
            <a:endParaRPr lang="zh-CN" altLang="en-US" sz="32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8" r="6219" b="3285"/>
          <a:stretch>
            <a:fillRect/>
          </a:stretch>
        </p:blipFill>
        <p:spPr bwMode="auto">
          <a:xfrm>
            <a:off x="2018270" y="968337"/>
            <a:ext cx="7042991" cy="588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2123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3380" y="1106520"/>
            <a:ext cx="11134530" cy="334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</a:rPr>
              <a:t>支持向量机</a:t>
            </a:r>
            <a:r>
              <a:rPr lang="en-US" altLang="zh-CN" sz="2400" dirty="0">
                <a:latin typeface="Times New Roman" panose="02020603050405020304" pitchFamily="18" charset="0"/>
              </a:rPr>
              <a:t>SVM</a:t>
            </a:r>
            <a:r>
              <a:rPr lang="zh-CN" altLang="zh-CN" sz="2400" dirty="0">
                <a:latin typeface="Times New Roman" panose="02020603050405020304" pitchFamily="18" charset="0"/>
              </a:rPr>
              <a:t>算法是一个极其优越的机器学习算法。支持向量机</a:t>
            </a:r>
            <a:r>
              <a:rPr lang="en-US" altLang="zh-CN" sz="2400" dirty="0">
                <a:latin typeface="Times New Roman" panose="02020603050405020304" pitchFamily="18" charset="0"/>
              </a:rPr>
              <a:t>SVM</a:t>
            </a:r>
            <a:r>
              <a:rPr lang="zh-CN" altLang="zh-CN" sz="2400" dirty="0">
                <a:latin typeface="Times New Roman" panose="02020603050405020304" pitchFamily="18" charset="0"/>
              </a:rPr>
              <a:t>算法也是一个有监督的学习算法。支持向量机</a:t>
            </a:r>
            <a:r>
              <a:rPr lang="en-US" altLang="zh-CN" sz="2400" dirty="0">
                <a:latin typeface="Times New Roman" panose="02020603050405020304" pitchFamily="18" charset="0"/>
              </a:rPr>
              <a:t>SVM</a:t>
            </a:r>
            <a:r>
              <a:rPr lang="zh-CN" altLang="zh-CN" sz="2400" dirty="0">
                <a:latin typeface="Times New Roman" panose="02020603050405020304" pitchFamily="18" charset="0"/>
              </a:rPr>
              <a:t>算法根据数据内存属性，通过构造超平面，将数据进行划分，然后应用于分类和回归模型。支持向量机</a:t>
            </a:r>
            <a:r>
              <a:rPr lang="en-US" altLang="zh-CN" sz="2400" dirty="0">
                <a:latin typeface="Times New Roman" panose="02020603050405020304" pitchFamily="18" charset="0"/>
              </a:rPr>
              <a:t>SVM</a:t>
            </a:r>
            <a:r>
              <a:rPr lang="zh-CN" altLang="zh-CN" sz="2400" dirty="0">
                <a:latin typeface="Times New Roman" panose="02020603050405020304" pitchFamily="18" charset="0"/>
              </a:rPr>
              <a:t>算法解决了传统算法不能解决的非线性、离散等问题，将复杂的大数据映射到高维空间，进而实现问题的高效求解，广泛应用于各行各业数据分析中。本章主要围绕支持向量机</a:t>
            </a:r>
            <a:r>
              <a:rPr lang="en-US" altLang="zh-CN" sz="2400" dirty="0">
                <a:latin typeface="Times New Roman" panose="02020603050405020304" pitchFamily="18" charset="0"/>
              </a:rPr>
              <a:t>SVM</a:t>
            </a:r>
            <a:r>
              <a:rPr lang="zh-CN" altLang="zh-CN" sz="2400" dirty="0">
                <a:latin typeface="Times New Roman" panose="02020603050405020304" pitchFamily="18" charset="0"/>
              </a:rPr>
              <a:t>算法进行股票的上证、下跌分析。</a:t>
            </a:r>
          </a:p>
        </p:txBody>
      </p:sp>
    </p:spTree>
    <p:extLst>
      <p:ext uri="{BB962C8B-B14F-4D97-AF65-F5344CB8AC3E}">
        <p14:creationId xmlns:p14="http://schemas.microsoft.com/office/powerpoint/2010/main" xmlns="" val="213852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17253" y="746449"/>
            <a:ext cx="1845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Logistic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回归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7907" y="1208114"/>
            <a:ext cx="7473334" cy="56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095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300" y="746449"/>
            <a:ext cx="3748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Regularization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正则化方程</a:t>
            </a:r>
            <a:r>
              <a:rPr lang="zh-CN" altLang="zh-CN" sz="2400" b="1" dirty="0">
                <a:ea typeface="Times New Roman" panose="02020603050405020304" pitchFamily="18" charset="0"/>
              </a:rPr>
              <a:t> </a:t>
            </a:r>
            <a:endParaRPr lang="zh-CN" altLang="en-US" sz="24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2929319"/>
              </p:ext>
            </p:extLst>
          </p:nvPr>
        </p:nvGraphicFramePr>
        <p:xfrm>
          <a:off x="3313442" y="1343608"/>
          <a:ext cx="3367276" cy="897940"/>
        </p:xfrm>
        <a:graphic>
          <a:graphicData uri="http://schemas.openxmlformats.org/presentationml/2006/ole">
            <p:oleObj spid="_x0000_s1036" name="Equation" r:id="rId3" imgW="1143000" imgH="304800" progId="Equation.DSMT4">
              <p:embed/>
            </p:oleObj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7479533"/>
              </p:ext>
            </p:extLst>
          </p:nvPr>
        </p:nvGraphicFramePr>
        <p:xfrm>
          <a:off x="3041778" y="2353514"/>
          <a:ext cx="5455310" cy="2815644"/>
        </p:xfrm>
        <a:graphic>
          <a:graphicData uri="http://schemas.openxmlformats.org/presentationml/2006/ole">
            <p:oleObj spid="_x0000_s1037" name="Equation" r:id="rId4" imgW="2362200" imgH="1219200" progId="Equation.DSMT4">
              <p:embed/>
            </p:oleObj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5002866"/>
              </p:ext>
            </p:extLst>
          </p:nvPr>
        </p:nvGraphicFramePr>
        <p:xfrm>
          <a:off x="4456442" y="5281124"/>
          <a:ext cx="1403182" cy="683601"/>
        </p:xfrm>
        <a:graphic>
          <a:graphicData uri="http://schemas.openxmlformats.org/presentationml/2006/ole">
            <p:oleObj spid="_x0000_s1038" name="Equation" r:id="rId5" imgW="368140" imgH="177723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9292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0639" y="1241945"/>
            <a:ext cx="5836201" cy="510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898411" y="6158706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Logistic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598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075072" y="115894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二次规划问题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49190" y="1709485"/>
            <a:ext cx="380356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4344930"/>
              </p:ext>
            </p:extLst>
          </p:nvPr>
        </p:nvGraphicFramePr>
        <p:xfrm>
          <a:off x="3549191" y="1709486"/>
          <a:ext cx="4784170" cy="3714418"/>
        </p:xfrm>
        <a:graphic>
          <a:graphicData uri="http://schemas.openxmlformats.org/presentationml/2006/ole">
            <p:oleObj spid="_x0000_s17412" name="Equation" r:id="rId3" imgW="1536700" imgH="1193800" progId="Equation.DSMT4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825591" y="5886783"/>
            <a:ext cx="5447197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ts val="1570"/>
              </a:lnSpc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应用</a:t>
            </a:r>
            <a:r>
              <a:rPr lang="en-US" altLang="zh-CN" dirty="0">
                <a:latin typeface="Times New Roman" panose="02020603050405020304" pitchFamily="18" charset="0"/>
              </a:rPr>
              <a:t>KKT</a:t>
            </a:r>
            <a:r>
              <a:rPr lang="zh-CN" altLang="zh-CN" dirty="0">
                <a:latin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</a:rPr>
              <a:t>Karush</a:t>
            </a:r>
            <a:r>
              <a:rPr lang="en-US" altLang="zh-CN" dirty="0">
                <a:latin typeface="Times New Roman" panose="02020603050405020304" pitchFamily="18" charset="0"/>
              </a:rPr>
              <a:t>-Kuhn-Tucker</a:t>
            </a:r>
            <a:r>
              <a:rPr lang="zh-CN" altLang="zh-CN" dirty="0">
                <a:latin typeface="Times New Roman" panose="02020603050405020304" pitchFamily="18" charset="0"/>
              </a:rPr>
              <a:t>）条件进行求解。</a:t>
            </a:r>
          </a:p>
        </p:txBody>
      </p:sp>
    </p:spTree>
    <p:extLst>
      <p:ext uri="{BB962C8B-B14F-4D97-AF65-F5344CB8AC3E}">
        <p14:creationId xmlns:p14="http://schemas.microsoft.com/office/powerpoint/2010/main" xmlns="" val="95525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pic>
        <p:nvPicPr>
          <p:cNvPr id="16385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6787" y="1152613"/>
            <a:ext cx="6340053" cy="495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457330" y="6032804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SVM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超平面求解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2754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3441" y="1343607"/>
            <a:ext cx="359176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1778" y="2353514"/>
            <a:ext cx="2273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56441" y="5281123"/>
            <a:ext cx="46053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636" y="561783"/>
            <a:ext cx="3007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</a:rPr>
              <a:t>SVM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1820" y="1207134"/>
            <a:ext cx="7665881" cy="52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1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1531</Words>
  <Application>Microsoft Office PowerPoint</Application>
  <PresentationFormat>自定义</PresentationFormat>
  <Paragraphs>194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Equation</vt:lpstr>
      <vt:lpstr>第十三章</vt:lpstr>
      <vt:lpstr>支持向量机SVM下的涨跌预测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ysw Solemn</dc:creator>
  <cp:lastModifiedBy>Administrator</cp:lastModifiedBy>
  <cp:revision>5</cp:revision>
  <dcterms:created xsi:type="dcterms:W3CDTF">2017-05-09T13:51:52Z</dcterms:created>
  <dcterms:modified xsi:type="dcterms:W3CDTF">2017-08-15T06:47:20Z</dcterms:modified>
</cp:coreProperties>
</file>