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1288617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第十四章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074" y="178130"/>
            <a:ext cx="5006455" cy="59024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贝叶斯网络的数据预测</a:t>
            </a:r>
            <a:endParaRPr lang="zh-CN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04" t="4492" r="5104" b="2344"/>
          <a:stretch>
            <a:fillRect/>
          </a:stretch>
        </p:blipFill>
        <p:spPr bwMode="auto">
          <a:xfrm>
            <a:off x="1982853" y="1208114"/>
            <a:ext cx="6358714" cy="539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630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贝叶斯网络的数据预测</a:t>
            </a:r>
            <a:endParaRPr lang="zh-CN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88" t="4274" r="6352"/>
          <a:stretch>
            <a:fillRect/>
          </a:stretch>
        </p:blipFill>
        <p:spPr bwMode="auto">
          <a:xfrm>
            <a:off x="1553645" y="1208114"/>
            <a:ext cx="8690945" cy="564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7368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77288528"/>
              </p:ext>
            </p:extLst>
          </p:nvPr>
        </p:nvGraphicFramePr>
        <p:xfrm>
          <a:off x="706713" y="1208114"/>
          <a:ext cx="10515604" cy="5608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  <a:gridCol w="955964"/>
              </a:tblGrid>
              <a:tr h="4064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年度数据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GDP:</a:t>
                      </a:r>
                      <a:r>
                        <a:rPr lang="zh-CN" sz="1600">
                          <a:effectLst/>
                        </a:rPr>
                        <a:t>累计同比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CPI:</a:t>
                      </a:r>
                      <a:r>
                        <a:rPr lang="zh-CN" sz="1600">
                          <a:effectLst/>
                        </a:rPr>
                        <a:t>累计同比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地方公共财政收入累计值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地方公共财政支出</a:t>
                      </a:r>
                      <a:r>
                        <a:rPr lang="en-US" sz="1600">
                          <a:effectLst/>
                        </a:rPr>
                        <a:t>:</a:t>
                      </a:r>
                      <a:r>
                        <a:rPr lang="zh-CN" sz="1600">
                          <a:effectLst/>
                        </a:rPr>
                        <a:t>累计值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城镇登记失业率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存贷款比率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不良贷款率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证券交易总金额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保费收入增长率</a:t>
                      </a: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zh-CN" sz="1600">
                          <a:effectLst/>
                        </a:rPr>
                        <a:t>月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保险深度（</a:t>
                      </a:r>
                      <a:r>
                        <a:rPr lang="en-US" sz="1600">
                          <a:effectLst/>
                        </a:rPr>
                        <a:t>%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'2006/1/31'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1356.253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1833.44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0.8108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6.52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12043081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0.271248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'2007/1/31'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104.4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1675.398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2261.85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0.8155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6.33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24806013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0.263351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1.65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'2008/1/31'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12.02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105.3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1957.054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2704.661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0.7667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23302528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0.346873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'2009/1/31'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12.18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2198.632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3267.672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0.7786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1.49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49189625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0.186175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'2010/1/31'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102.9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2749.384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4145.032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3.36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0.7811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43201525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0.293161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2.24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'2011/1/31'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10.9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3455.927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5002.07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3.35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0.7985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25609445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0.016083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'2012/1/31'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9.76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102.1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4059.43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5904.519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3.33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0.7745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39573602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0.086981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2032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'2013/1/31'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9.56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102.23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4559.946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6688.8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3.24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0.7568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1.17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57393995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0.138143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1.99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4064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'2014/1/31'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8.7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101.91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5026.827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7175.9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0.7668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1.72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186662721.8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0.136505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2.11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  <a:tr h="406400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'2015/1/31'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101.23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5529.3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8249.2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3.35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0.7368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1.86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198495266.4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0.233025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2.45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4376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706713" y="1460687"/>
            <a:ext cx="106766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sz="2000" dirty="0">
                <a:latin typeface="Arial" panose="020B0604020202020204" pitchFamily="34" charset="0"/>
              </a:rPr>
              <a:t>加载原始数据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load('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data.mat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[{'GDP:</a:t>
            </a:r>
            <a:r>
              <a:rPr lang="zh-CN" altLang="zh-CN" sz="2000" dirty="0">
                <a:latin typeface="Arial" panose="020B0604020202020204" pitchFamily="34" charset="0"/>
              </a:rPr>
              <a:t>累计同比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','CPI:</a:t>
            </a:r>
            <a:r>
              <a:rPr lang="zh-CN" altLang="zh-CN" sz="2000" dirty="0">
                <a:latin typeface="Arial" panose="020B0604020202020204" pitchFamily="34" charset="0"/>
              </a:rPr>
              <a:t>累计同比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zh-CN" altLang="zh-CN" sz="2000" dirty="0">
                <a:latin typeface="Arial" panose="020B0604020202020204" pitchFamily="34" charset="0"/>
              </a:rPr>
              <a:t>地方公共财政收入累计值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zh-CN" altLang="zh-CN" sz="2000" dirty="0">
                <a:latin typeface="Arial" panose="020B0604020202020204" pitchFamily="34" charset="0"/>
              </a:rPr>
              <a:t>地方公共财政支出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r>
              <a:rPr lang="zh-CN" altLang="zh-CN" sz="2000" dirty="0">
                <a:latin typeface="Arial" panose="020B0604020202020204" pitchFamily="34" charset="0"/>
              </a:rPr>
              <a:t>累计值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'</a:t>
            </a:r>
            <a:r>
              <a:rPr lang="zh-CN" altLang="zh-CN" sz="2000" dirty="0">
                <a:latin typeface="Arial" panose="020B0604020202020204" pitchFamily="34" charset="0"/>
              </a:rPr>
              <a:t>城镇登记失业率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zh-CN" altLang="zh-CN" sz="2000" dirty="0">
                <a:latin typeface="Arial" panose="020B0604020202020204" pitchFamily="34" charset="0"/>
              </a:rPr>
              <a:t>存贷款比率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zh-CN" altLang="zh-CN" sz="2000" dirty="0">
                <a:latin typeface="Arial" panose="020B0604020202020204" pitchFamily="34" charset="0"/>
              </a:rPr>
              <a:t>不良贷款率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','</a:t>
            </a:r>
            <a:r>
              <a:rPr lang="zh-CN" altLang="zh-CN" sz="2000" dirty="0">
                <a:latin typeface="Arial" panose="020B0604020202020204" pitchFamily="34" charset="0"/>
              </a:rPr>
              <a:t>山东省证券交易总金额（上交所及深交所）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',...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'</a:t>
            </a:r>
            <a:r>
              <a:rPr lang="zh-CN" altLang="zh-CN" sz="2000" dirty="0">
                <a:latin typeface="Arial" panose="020B0604020202020204" pitchFamily="34" charset="0"/>
              </a:rPr>
              <a:t>保费收入增长率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zh-CN" sz="2000" dirty="0">
                <a:latin typeface="Arial" panose="020B0604020202020204" pitchFamily="34" charset="0"/>
              </a:rPr>
              <a:t>月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)','</a:t>
            </a:r>
            <a:r>
              <a:rPr lang="zh-CN" altLang="zh-CN" sz="2000" dirty="0">
                <a:latin typeface="Arial" panose="020B0604020202020204" pitchFamily="34" charset="0"/>
              </a:rPr>
              <a:t>保险深度（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</a:t>
            </a:r>
            <a:r>
              <a:rPr lang="zh-CN" altLang="zh-CN" sz="2000" dirty="0">
                <a:latin typeface="Arial" panose="020B0604020202020204" pitchFamily="34" charset="0"/>
              </a:rPr>
              <a:t>）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'}]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data1 = cell2mat(data(2:end,[3,4,6:13]));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sz="2000" dirty="0">
                <a:latin typeface="Arial" panose="020B0604020202020204" pitchFamily="34" charset="0"/>
              </a:rPr>
              <a:t>归一化处理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=1:size(data1,2)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maxindex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= max(data1(:,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minindex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= min(data1(:,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data2(:,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= (data1(:,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)-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minindex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))./(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maxindex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)-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minindex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end 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3634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08945" y="13782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建立贝叶斯网络</a:t>
            </a:r>
            <a:endParaRPr lang="zh-CN" altLang="en-US" sz="2000" b="1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786" t="5956" r="8035" b="10428"/>
          <a:stretch>
            <a:fillRect/>
          </a:stretch>
        </p:blipFill>
        <p:spPr bwMode="auto">
          <a:xfrm>
            <a:off x="2617334" y="1778320"/>
            <a:ext cx="6284069" cy="490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9583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81354" y="1208114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对构建的贝叶斯网络进行参数学习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89452" y="1853843"/>
            <a:ext cx="4636735" cy="44723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733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5798" y="1407134"/>
            <a:ext cx="4708609" cy="5122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557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691598" y="137821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条件概率分析</a:t>
            </a:r>
            <a:endParaRPr lang="zh-CN" altLang="en-US" sz="2400" b="1" dirty="0"/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597" y="2098414"/>
            <a:ext cx="9352055" cy="392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4847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1886" y="1208114"/>
            <a:ext cx="3456783" cy="53986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580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405811" y="1451976"/>
            <a:ext cx="979092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%% 7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个节点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N = 7;   % 7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个节点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A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表示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GDP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累计同比，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表示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CPI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累计同比，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表示地方公共财政收入累计值，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 D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表示地方公共财政支出累计值，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表示城镇登记失业率，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表示政府控制力，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G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表示区域宏观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dag = zeros(N,N);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 = 1; B = 2; C = 3; D = 4;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 = 5; F = 6; G = 7;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dag(A,G) = 1;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节点之间的连接关系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dag(B,G) = 1;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节点之间的连接关系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dag(E,G) = 1;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节点之间的连接关系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dag(F,G) = 1;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节点之间的连接关系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dag(C,F) = 1;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节点之间的连接关系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dag(D,F) = 1;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节点之间的连接关系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653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贝叶斯网络</a:t>
            </a:r>
            <a:r>
              <a:rPr lang="en-US" altLang="zh-CN" dirty="0"/>
              <a:t>Bayes</a:t>
            </a:r>
            <a:r>
              <a:rPr lang="zh-CN" altLang="zh-CN" dirty="0"/>
              <a:t>多指标预测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864637" y="1349959"/>
            <a:ext cx="107053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discrete_nodes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1:N;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离散节点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node_sizes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2*ones(1,N);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节点状态数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mk_bnet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(dag,node_sizes,'discrete',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discrete_nodes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    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bnet.CPD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{A}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tabular_CPD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bnet,A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,[0.5 0.5]);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bnet.CPD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{B}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tabular_CPD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bnet,B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,[0.5 0.5]);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bnet.CPD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{C}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tabular_CPD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bnet,C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,[0.5 0.5]);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bnet.CPD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{D}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tabular_CPD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bnet,D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,[0.5 0.5]);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bnet.CPD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{E}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tabular_CPD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bnet,E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,[0.5 0.5]);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bnet.CPD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{F}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tabular_CPD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bnet,F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,[0.95 0.7 0.1 0.5 0.05 0.3 0.9 0.5]);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bnet.CPD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{G}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tabular_CPD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bnet,G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,[0.95	0.6	0.7	0.1	0.6	0.7	0.1	0.6	0.6	0.7	0.1	0.6	0.7	0.1	0.6	0.7	0.05	0.4	0.3	0.9	0.4	0.3	0.9	0.4	0.4	0.3	0.9	0.4	0.3	0.9	0.4	0.3]);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481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107" t="6667" r="6964" b="8571"/>
          <a:stretch>
            <a:fillRect/>
          </a:stretch>
        </p:blipFill>
        <p:spPr bwMode="auto">
          <a:xfrm>
            <a:off x="2524029" y="1208114"/>
            <a:ext cx="7368622" cy="564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8157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贝叶斯网络下的价格指数建模与预测</a:t>
            </a:r>
            <a:endParaRPr lang="zh-CN" altLang="en-US" sz="2400" b="1" dirty="0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860" y="1208114"/>
            <a:ext cx="7438750" cy="549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50360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141" y="56178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贝叶斯统计方法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9365" y="1023448"/>
            <a:ext cx="10489463" cy="54706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1058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141" y="56178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贝叶斯统计方法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85" t="3563" r="1917" b="2487"/>
          <a:stretch>
            <a:fillRect/>
          </a:stretch>
        </p:blipFill>
        <p:spPr bwMode="auto">
          <a:xfrm>
            <a:off x="2486705" y="1367032"/>
            <a:ext cx="6353071" cy="475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47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47396" y="1209914"/>
            <a:ext cx="110039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</a:rPr>
              <a:t>贝叶斯（</a:t>
            </a:r>
            <a:r>
              <a:rPr lang="en-US" altLang="zh-CN" sz="2000" dirty="0">
                <a:latin typeface="Times New Roman" panose="02020603050405020304" pitchFamily="18" charset="0"/>
              </a:rPr>
              <a:t>Bayes</a:t>
            </a:r>
            <a:r>
              <a:rPr lang="zh-CN" altLang="zh-CN" sz="2000" dirty="0">
                <a:latin typeface="Times New Roman" panose="02020603050405020304" pitchFamily="18" charset="0"/>
              </a:rPr>
              <a:t>）预测是一种以贝叶斯统计方法为基础、以贝叶斯定理为理论的时间序列预测算法，其鲁棒性、泛化能力得到广大学者的认可。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</a:rPr>
              <a:t>贝叶斯（</a:t>
            </a:r>
            <a:r>
              <a:rPr lang="en-US" altLang="zh-CN" sz="2000" dirty="0">
                <a:latin typeface="Times New Roman" panose="02020603050405020304" pitchFamily="18" charset="0"/>
              </a:rPr>
              <a:t>Bayes</a:t>
            </a:r>
            <a:r>
              <a:rPr lang="zh-CN" altLang="zh-CN" sz="2000" dirty="0">
                <a:latin typeface="Times New Roman" panose="02020603050405020304" pitchFamily="18" charset="0"/>
              </a:rPr>
              <a:t>）预测在预测过程中，首先对样本总体分布进行预测，较常用的就是高斯分布了，即预先规定一个先验概率分布，此离散的概率分布数值可以由专家给出，也可以根据前期测量数据作为给出，归根结底就是决策者自己的判断准则。给定好先验分布后，即可由贝叶斯（</a:t>
            </a:r>
            <a:r>
              <a:rPr lang="en-US" altLang="zh-CN" sz="2000" dirty="0">
                <a:latin typeface="Times New Roman" panose="02020603050405020304" pitchFamily="18" charset="0"/>
              </a:rPr>
              <a:t>Bayes</a:t>
            </a:r>
            <a:r>
              <a:rPr lang="zh-CN" altLang="zh-CN" sz="2000" dirty="0">
                <a:latin typeface="Times New Roman" panose="02020603050405020304" pitchFamily="18" charset="0"/>
              </a:rPr>
              <a:t>）方法给出相对应的后验分布信息，进行目标的预测分析。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</a:rPr>
              <a:t>贝叶斯（</a:t>
            </a:r>
            <a:r>
              <a:rPr lang="en-US" altLang="zh-CN" sz="2000" dirty="0">
                <a:latin typeface="Times New Roman" panose="02020603050405020304" pitchFamily="18" charset="0"/>
              </a:rPr>
              <a:t>Bayes</a:t>
            </a:r>
            <a:r>
              <a:rPr lang="zh-CN" altLang="zh-CN" sz="2000" dirty="0">
                <a:latin typeface="Times New Roman" panose="02020603050405020304" pitchFamily="18" charset="0"/>
              </a:rPr>
              <a:t>）预测模型有很多，涵盖了传统的预测模型，例如线性回归、指数平滑等，现较多的贝叶斯（</a:t>
            </a:r>
            <a:r>
              <a:rPr lang="en-US" altLang="zh-CN" sz="2000" dirty="0">
                <a:latin typeface="Times New Roman" panose="02020603050405020304" pitchFamily="18" charset="0"/>
              </a:rPr>
              <a:t>Bayes</a:t>
            </a:r>
            <a:r>
              <a:rPr lang="zh-CN" altLang="zh-CN" sz="2000" dirty="0">
                <a:latin typeface="Times New Roman" panose="02020603050405020304" pitchFamily="18" charset="0"/>
              </a:rPr>
              <a:t>）预测模型有</a:t>
            </a:r>
            <a:r>
              <a:rPr lang="en-US" altLang="zh-CN" sz="2000" dirty="0" err="1">
                <a:latin typeface="Times New Roman" panose="02020603050405020304" pitchFamily="18" charset="0"/>
              </a:rPr>
              <a:t>mnfit</a:t>
            </a:r>
            <a:r>
              <a:rPr lang="zh-CN" altLang="zh-CN" sz="2000" dirty="0">
                <a:latin typeface="Times New Roman" panose="02020603050405020304" pitchFamily="18" charset="0"/>
              </a:rPr>
              <a:t>拟合、</a:t>
            </a:r>
            <a:r>
              <a:rPr lang="en-US" altLang="zh-CN" sz="2000" dirty="0" err="1">
                <a:latin typeface="Times New Roman" panose="02020603050405020304" pitchFamily="18" charset="0"/>
              </a:rPr>
              <a:t>gaussianFit</a:t>
            </a:r>
            <a:r>
              <a:rPr lang="zh-CN" altLang="zh-CN" sz="2000" dirty="0">
                <a:latin typeface="Times New Roman" panose="02020603050405020304" pitchFamily="18" charset="0"/>
              </a:rPr>
              <a:t>拟合、</a:t>
            </a:r>
            <a:r>
              <a:rPr lang="en-US" altLang="zh-CN" sz="2000" dirty="0" err="1">
                <a:latin typeface="Times New Roman" panose="02020603050405020304" pitchFamily="18" charset="0"/>
              </a:rPr>
              <a:t>mvmnFit</a:t>
            </a:r>
            <a:r>
              <a:rPr lang="zh-CN" altLang="zh-CN" sz="2000" dirty="0">
                <a:latin typeface="Times New Roman" panose="02020603050405020304" pitchFamily="18" charset="0"/>
              </a:rPr>
              <a:t>拟合、</a:t>
            </a:r>
            <a:r>
              <a:rPr lang="en-US" altLang="zh-CN" sz="2000" dirty="0" err="1">
                <a:latin typeface="Times New Roman" panose="02020603050405020304" pitchFamily="18" charset="0"/>
              </a:rPr>
              <a:t>kernelFit</a:t>
            </a:r>
            <a:r>
              <a:rPr lang="zh-CN" altLang="zh-CN" sz="2000" dirty="0">
                <a:latin typeface="Times New Roman" panose="02020603050405020304" pitchFamily="18" charset="0"/>
              </a:rPr>
              <a:t>拟合模型，其具体核函数模型在</a:t>
            </a:r>
            <a:r>
              <a:rPr lang="en-US" altLang="zh-CN" sz="2000" dirty="0">
                <a:latin typeface="Times New Roman" panose="02020603050405020304" pitchFamily="18" charset="0"/>
              </a:rPr>
              <a:t>Bayes</a:t>
            </a:r>
            <a:r>
              <a:rPr lang="zh-CN" altLang="zh-CN" sz="2000" dirty="0">
                <a:latin typeface="Times New Roman" panose="02020603050405020304" pitchFamily="18" charset="0"/>
              </a:rPr>
              <a:t>工具箱可以查看。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</a:rPr>
              <a:t>贝叶斯统计预测方法与传统统计预测方法的区别如下：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</a:rPr>
              <a:t>）传统统计预测方法根据过去的数据信息，建立统计预测模型，得到预测结果，很难利用先验信息之间的耦合性进行事物的判断，因此传统的预测方法泛化能力较差。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</a:rPr>
              <a:t>）贝叶斯</a:t>
            </a:r>
            <a:r>
              <a:rPr lang="en-US" altLang="zh-CN" sz="2000" dirty="0">
                <a:latin typeface="Times New Roman" panose="02020603050405020304" pitchFamily="18" charset="0"/>
              </a:rPr>
              <a:t>Bayes</a:t>
            </a:r>
            <a:r>
              <a:rPr lang="zh-CN" altLang="zh-CN" sz="2000" dirty="0">
                <a:latin typeface="Times New Roman" panose="02020603050405020304" pitchFamily="18" charset="0"/>
              </a:rPr>
              <a:t>统计预测方法不仅仅利用过去的数据信息，还利用了用户自己的主观意识，即先验知识。贝叶斯统计预测利用</a:t>
            </a:r>
            <a:r>
              <a:rPr lang="en-US" altLang="zh-CN" sz="2000" dirty="0">
                <a:latin typeface="Times New Roman" panose="02020603050405020304" pitchFamily="18" charset="0"/>
              </a:rPr>
              <a:t>Bayes</a:t>
            </a:r>
            <a:r>
              <a:rPr lang="zh-CN" altLang="zh-CN" sz="2000" dirty="0">
                <a:latin typeface="Times New Roman" panose="02020603050405020304" pitchFamily="18" charset="0"/>
              </a:rPr>
              <a:t>公式将人的主观认识与先验信息综合，得到后验信息，所以后验信息不仅仅包含先验信息，还体现了人的主观认识，因此贝叶斯预测能够处理异常情况的发生。</a:t>
            </a:r>
          </a:p>
        </p:txBody>
      </p:sp>
      <p:sp>
        <p:nvSpPr>
          <p:cNvPr id="5" name="矩形 4"/>
          <p:cNvSpPr/>
          <p:nvPr/>
        </p:nvSpPr>
        <p:spPr>
          <a:xfrm>
            <a:off x="437141" y="561783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贝叶斯统计方法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61454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贝叶斯网络的数据预测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706713" y="1339474"/>
            <a:ext cx="3262432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核函数选择，具体如下：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921145" y="1819138"/>
            <a:ext cx="106488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distNames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{'normal','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mvmn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','kernel','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'};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numel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obj.Dist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== 1 %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isscalar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obj.Dist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%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strmatch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(lower(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obj.Dist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),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distNames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find(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strncmpi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obj.Dist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{1},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distNames,length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obj.Dist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{1})));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isempty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error(message('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未输入核函数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obj.Dist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{1}));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elseif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numel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 &gt; 1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error(message('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核函数输入超过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个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',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obj.Dist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{1}));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elseif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== 1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obj.GaussianFS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true(1,obj.NDims);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获取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normal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核函数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elseif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==2 %'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mvmn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obj.MVMNFS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true(1,obj.NDims);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获取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mvmn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核函数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elseif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== 3 %'kernel'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obj.KernelFS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true(1,obj.NDims);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获取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kernel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核函数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end %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obj.Dist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distNames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027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贝叶斯网络的数据预测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74319" y="1208114"/>
            <a:ext cx="510909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266700" algn="just">
              <a:lnSpc>
                <a:spcPts val="157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</a:rPr>
              <a:t>进行高斯分布函数的参数估计，具体如下：</a:t>
            </a:r>
          </a:p>
        </p:txBody>
      </p:sp>
      <p:sp>
        <p:nvSpPr>
          <p:cNvPr id="5" name="矩形 4"/>
          <p:cNvSpPr/>
          <p:nvPr/>
        </p:nvSpPr>
        <p:spPr>
          <a:xfrm>
            <a:off x="921144" y="1669779"/>
            <a:ext cx="106674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function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obj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gaussianFit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obj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, training,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gidx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obj.NonEmptyClasses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groupI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gidx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gsize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sum(~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isnan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(training(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groupI,obj.GaussianFS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)),1);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mu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nanmean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(training(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groupI,obj.GaussianFS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));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均值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sigma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nanstd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(training(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groupI,obj.GaussianFS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));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方差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obj.Params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i,obj.GaussianFS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 = mat2cell([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mu;sigma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],2,ones(1,sum(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obj.GaussianFS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)));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end %function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gaussianFit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376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贝叶斯网络的数据预测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74661" y="120811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贝叶斯网络结构类矩阵设置如下：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6713" y="1595021"/>
            <a:ext cx="109660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classdef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ysw_NaiveBayes</a:t>
            </a:r>
            <a:endParaRPr lang="zh-CN" altLang="zh-CN" sz="1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1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% 'private'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为只读，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'public'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读写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properties(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GetAccess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'public',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SetAccess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'public') </a:t>
            </a:r>
            <a:endParaRPr lang="zh-CN" altLang="zh-CN" sz="1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NClasses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0;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分类数量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ClassNames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{};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分类的类别名称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ClassSize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=[];   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每一类的大小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NonEmptyClasses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[];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非空类数据的索引值矩阵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LUsedClasses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0;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非空类数据的数量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NDims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0;      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分类的维数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ClassLevels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={};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分类的尺度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CIsNonEmpty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=[];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非空类数据的标志量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Params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[];    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待估计的参数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Prior = [];     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分类类别的先验知识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Dist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='';        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分布函数名称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GaussianFS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=[];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高斯模型标志量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MVMNFS =[];   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multivariate multinomial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mvmn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多元回归模型标志量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KernelFS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=[]; 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核函数模型标志量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KernelWidth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[];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核函数宽度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KernelSupport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'unbounded';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核函数适应的特征数值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KernelType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 'normal';    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核函数的类型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UniqVal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 ={};                    % 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multivariate multinomial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400" dirty="0" err="1">
                <a:latin typeface="Arial" panose="020B0604020202020204" pitchFamily="34" charset="0"/>
                <a:ea typeface="黑体" panose="02010609060101010101" pitchFamily="49" charset="-122"/>
              </a:rPr>
              <a:t>mvmn</a:t>
            </a:r>
            <a:r>
              <a:rPr lang="zh-CN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模型的可能分类尺度</a:t>
            </a:r>
          </a:p>
          <a:p>
            <a:pPr marL="266700" indent="2286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sz="1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1400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sz="14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732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6713" y="746449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贝叶斯网络的数据预测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2880049" y="97728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</a:pP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当前状态涨幅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Bayes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2     2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当前状态涨幅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Bayes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2     2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当前状态涨幅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Bayes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1     2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当前状态涨幅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Bayes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2     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当前状态涨幅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Bayes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1     1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当前状态涨幅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Bayes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1     1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当前状态涨幅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Bayes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涨幅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2     1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611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1463</Words>
  <Application>Microsoft Office PowerPoint</Application>
  <PresentationFormat>自定义</PresentationFormat>
  <Paragraphs>286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第十四章</vt:lpstr>
      <vt:lpstr>贝叶斯网络Bayes多指标预测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7</cp:revision>
  <dcterms:created xsi:type="dcterms:W3CDTF">2017-05-09T13:51:52Z</dcterms:created>
  <dcterms:modified xsi:type="dcterms:W3CDTF">2017-08-15T06:52:58Z</dcterms:modified>
</cp:coreProperties>
</file>